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5d70f0ad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5d70f0ad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5dc32d008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5dc32d00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5dc32d00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5dc32d00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5dc32d00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5dc32d00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5dc32d00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5dc32d00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5dc32d00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5dc32d00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5dc32d00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5dc32d00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5dc32d008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5dc32d008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tatista.com/statistics/1117196/delivery-time-e-commerce-brazil/#:~:text=Delivery%20time%20for%20an%20online%20orders%20in%20Brazil%202020&amp;text=As%20of%20March%202020%2C%20an,percent%20and%20reached%2016%20days" TargetMode="External"/><Relationship Id="rId4" Type="http://schemas.openxmlformats.org/officeDocument/2006/relationships/hyperlink" Target="https://www.statista.com/statistics/1117196/delivery-time-e-commerce-brazil/#:~:text=Delivery%20time%20for%20an%20online%20orders%20in%20Brazil%202020&amp;text=As%20of%20March%202020%2C%20an,percent%20and%20reached%2016%20days" TargetMode="External"/><Relationship Id="rId5" Type="http://schemas.openxmlformats.org/officeDocument/2006/relationships/hyperlink" Target="https://phys.org/news/2013-07-apple-competitive-hurdle-brazil.html#:~:text=The%20upshot%20is%20that%20Apple%20commands%20less%20than,the%20brand%20of%20choice.%20That%20has%20analysts%20worried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/>
              <a:t>Eniac's Expansion into the Brazilian Market</a:t>
            </a:r>
            <a:endParaRPr sz="27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6325" y="1296125"/>
            <a:ext cx="3485400" cy="22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Group 5</a:t>
            </a:r>
            <a:r>
              <a:rPr lang="de"/>
              <a:t> • 29.06.2023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Asif Siddiqui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Saddam Kafawi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Sabrina Reimann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Sergio David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862300" y="1301000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Sources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460975" y="1515125"/>
            <a:ext cx="806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de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Summary of Brazil Ecommerce Report 2018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de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Statista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de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de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Apple faces competitive hurdle in Brazil market (phys.org)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Key Points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278550" y="1512713"/>
            <a:ext cx="85869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de" sz="2400">
                <a:solidFill>
                  <a:schemeClr val="dk1"/>
                </a:solidFill>
                <a:highlight>
                  <a:srgbClr val="FFFFFF"/>
                </a:highlight>
              </a:rPr>
              <a:t>Is Magist a good fit for high-end tech products?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de" sz="2400">
                <a:solidFill>
                  <a:schemeClr val="dk1"/>
                </a:solidFill>
                <a:highlight>
                  <a:srgbClr val="FFFFFF"/>
                </a:highlight>
              </a:rPr>
              <a:t>Are orders delivered on time and happy customers?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22175" y="4724000"/>
            <a:ext cx="87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605225" y="897125"/>
            <a:ext cx="45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Monthly Increase of Sellers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950" y="1444725"/>
            <a:ext cx="6081125" cy="36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8100" y="1588925"/>
            <a:ext cx="2040600" cy="28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5500">
                <a:solidFill>
                  <a:schemeClr val="dk1"/>
                </a:solidFill>
              </a:rPr>
              <a:t>Number of Tech </a:t>
            </a:r>
            <a:r>
              <a:rPr lang="de" sz="5500">
                <a:solidFill>
                  <a:schemeClr val="dk1"/>
                </a:solidFill>
              </a:rPr>
              <a:t>sellers increased over time shows the trust in Magist performance</a:t>
            </a:r>
            <a:endParaRPr sz="5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Monthly Revenue of Tech </a:t>
            </a:r>
            <a:r>
              <a:rPr lang="de"/>
              <a:t>Products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-1342250" y="4055525"/>
            <a:ext cx="16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025" y="1417725"/>
            <a:ext cx="6990274" cy="37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96675" y="1633825"/>
            <a:ext cx="16884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Keeping in view</a:t>
            </a:r>
            <a:r>
              <a:rPr b="1"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percentage of tech products from the over all products is </a:t>
            </a:r>
            <a:r>
              <a:rPr b="1"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15 % </a:t>
            </a:r>
            <a:r>
              <a:rPr lang="de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Delivery Performance on Tech Products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550" y="1314850"/>
            <a:ext cx="5267049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249600" y="1478975"/>
            <a:ext cx="29289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latin typeface="Roboto"/>
                <a:ea typeface="Roboto"/>
                <a:cs typeface="Roboto"/>
                <a:sym typeface="Roboto"/>
              </a:rPr>
              <a:t>With over </a:t>
            </a:r>
            <a:r>
              <a:rPr b="1" lang="de" sz="1700">
                <a:latin typeface="Roboto"/>
                <a:ea typeface="Roboto"/>
                <a:cs typeface="Roboto"/>
                <a:sym typeface="Roboto"/>
              </a:rPr>
              <a:t>90% </a:t>
            </a:r>
            <a:r>
              <a:rPr lang="de" sz="1700">
                <a:latin typeface="Roboto"/>
                <a:ea typeface="Roboto"/>
                <a:cs typeface="Roboto"/>
                <a:sym typeface="Roboto"/>
              </a:rPr>
              <a:t>of tech products delivered on time. Magist </a:t>
            </a:r>
            <a:r>
              <a:rPr lang="de" sz="1700">
                <a:latin typeface="Roboto"/>
                <a:ea typeface="Roboto"/>
                <a:cs typeface="Roboto"/>
                <a:sym typeface="Roboto"/>
              </a:rPr>
              <a:t>demonstrates</a:t>
            </a:r>
            <a:r>
              <a:rPr lang="de" sz="1700">
                <a:latin typeface="Roboto"/>
                <a:ea typeface="Roboto"/>
                <a:cs typeface="Roboto"/>
                <a:sym typeface="Roboto"/>
              </a:rPr>
              <a:t> their ability to manage high volumes as well as maintaining </a:t>
            </a:r>
            <a:r>
              <a:rPr b="1" lang="de" sz="1700">
                <a:latin typeface="Roboto"/>
                <a:ea typeface="Roboto"/>
                <a:cs typeface="Roboto"/>
                <a:sym typeface="Roboto"/>
              </a:rPr>
              <a:t>delivery performance.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latin typeface="Roboto"/>
                <a:ea typeface="Roboto"/>
                <a:cs typeface="Roboto"/>
                <a:sym typeface="Roboto"/>
              </a:rPr>
              <a:t>*Return data is not available in dataset. 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225125" y="2465850"/>
            <a:ext cx="2859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Number of Orders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Number of Delivered On Time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6023325" y="2571750"/>
            <a:ext cx="181500" cy="181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023325" y="2792225"/>
            <a:ext cx="181500" cy="181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Average Delivery Time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13350" y="1521550"/>
            <a:ext cx="2411400" cy="3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9">
                <a:solidFill>
                  <a:schemeClr val="dk1"/>
                </a:solidFill>
              </a:rPr>
              <a:t>Both tech and non-tech products have seen a consistent decrease in average delivery time since 2017.</a:t>
            </a:r>
            <a:endParaRPr sz="140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9">
                <a:solidFill>
                  <a:schemeClr val="dk1"/>
                </a:solidFill>
              </a:rPr>
              <a:t>Magist stands out from the crowd with an average delivery duration of 12 days, compared to the national average of 21 days for other online companies in B</a:t>
            </a:r>
            <a:r>
              <a:rPr lang="de" sz="1409">
                <a:solidFill>
                  <a:schemeClr val="dk1"/>
                </a:solidFill>
              </a:rPr>
              <a:t>razil</a:t>
            </a:r>
            <a:r>
              <a:rPr baseline="30000" lang="de" sz="1409">
                <a:solidFill>
                  <a:schemeClr val="dk1"/>
                </a:solidFill>
              </a:rPr>
              <a:t>1</a:t>
            </a:r>
            <a:endParaRPr baseline="30000" sz="140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350" y="1455275"/>
            <a:ext cx="6159974" cy="34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-1177800" y="207525"/>
            <a:ext cx="12633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Average Customer Rating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11725" y="1414450"/>
            <a:ext cx="1980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Roboto"/>
                <a:ea typeface="Roboto"/>
                <a:cs typeface="Roboto"/>
                <a:sym typeface="Roboto"/>
              </a:rPr>
              <a:t>The average customer ratings for both tech and non-tech products are almost same level i.e. approx. </a:t>
            </a:r>
            <a:r>
              <a:rPr b="1" lang="de" sz="1800">
                <a:latin typeface="Roboto"/>
                <a:ea typeface="Roboto"/>
                <a:cs typeface="Roboto"/>
                <a:sym typeface="Roboto"/>
              </a:rPr>
              <a:t>4.3 </a:t>
            </a:r>
            <a:r>
              <a:rPr lang="de" sz="1800">
                <a:latin typeface="Roboto"/>
                <a:ea typeface="Roboto"/>
                <a:cs typeface="Roboto"/>
                <a:sym typeface="Roboto"/>
              </a:rPr>
              <a:t>which shows the </a:t>
            </a:r>
            <a:r>
              <a:rPr lang="de" sz="1800">
                <a:latin typeface="Roboto"/>
                <a:ea typeface="Roboto"/>
                <a:cs typeface="Roboto"/>
                <a:sym typeface="Roboto"/>
              </a:rPr>
              <a:t>consistency</a:t>
            </a:r>
            <a:r>
              <a:rPr lang="de" sz="180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b="1" lang="de" sz="1800">
                <a:latin typeface="Roboto"/>
                <a:ea typeface="Roboto"/>
                <a:cs typeface="Roboto"/>
                <a:sym typeface="Roboto"/>
              </a:rPr>
              <a:t>customer satisfaction.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875" y="1373500"/>
            <a:ext cx="6740223" cy="35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Outside Magist Market Analysis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34200" y="1690600"/>
            <a:ext cx="7844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  <a:highlight>
                  <a:schemeClr val="lt1"/>
                </a:highlight>
              </a:rPr>
              <a:t>Brazilian consumers like purchasing electronics online, as the report reveals ‘consumer electronics’ to be the ‘most bought’ online product in 2017.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The brazilian market consider to be the 5th largest smartphone market with estimated 23.9 million units expected to be sold.</a:t>
            </a:r>
            <a:endParaRPr baseline="30000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52% of the buyers prefers  to buys products only from local ecommerce websites, and that shows a great potentials to join the brazil market and sell our products from our local platform inside brazil.</a:t>
            </a:r>
            <a:endParaRPr baseline="30000"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1142675" y="1771025"/>
            <a:ext cx="5929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Roboto"/>
                <a:ea typeface="Roboto"/>
                <a:cs typeface="Roboto"/>
                <a:sym typeface="Roboto"/>
              </a:rPr>
              <a:t>Given the available data, Magist appears to be an efficient partner for entering the Brazilian eCommerce market. However, before making a final decision. We would recommend further investigation into high-end tech products performance and acquire more data on return products.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