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alanquin Dark"/>
      <p:regular r:id="rId15"/>
      <p:bold r:id="rId16"/>
    </p:embeddedFont>
    <p:embeddedFont>
      <p:font typeface="Poppins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95E26-80DD-4F68-B79D-BE209788D9A9}">
  <a:tblStyle styleId="{7E795E26-80DD-4F68-B79D-BE209788D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nquinDark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Black-bold.fntdata"/><Relationship Id="rId16" Type="http://schemas.openxmlformats.org/officeDocument/2006/relationships/font" Target="fonts/PalanquinDar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oppins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ae3091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ae3091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abrinaGonz/DatabaseSystems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20000" y="1778170"/>
            <a:ext cx="28311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0000" y="1091400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Application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0000" y="3157125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Jude Orsua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Gonzalez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168" name="Google Shape;168;p2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03675" y="499100"/>
            <a:ext cx="4673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Explanation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Explanation of our topic and application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Our project is a show recommendation based on a variety of criteria from different shows available on Netflix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search for a specific movie title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filter a show recommendation based on different criterias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add shows to a like and dislike list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User can have a random show be recommended to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Data </a:t>
            </a:r>
            <a:r>
              <a:rPr lang="en">
                <a:solidFill>
                  <a:srgbClr val="000000"/>
                </a:solidFill>
              </a:rPr>
              <a:t>consists of listings of all the movies and tv shows available on Netflix, along with details such as - cast, directors, ratings, release year, duration, title, country, date added, genre, and description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1961525" y="271100"/>
            <a:ext cx="53529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ctrTitle"/>
          </p:nvPr>
        </p:nvSpPr>
        <p:spPr>
          <a:xfrm>
            <a:off x="2490200" y="43525"/>
            <a:ext cx="48696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-Case Diagram</a:t>
            </a:r>
            <a:endParaRPr b="0" sz="32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655013" y="251114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4819003" y="2105488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Dislike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858050" y="3170537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756066" y="25322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Filter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747641" y="39444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Random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25" y="3144150"/>
            <a:ext cx="550476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6968453" y="3170513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Remove Like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7" name="Google Shape;217;p26"/>
          <p:cNvCxnSpPr>
            <a:stCxn id="210" idx="6"/>
            <a:endCxn id="213" idx="2"/>
          </p:cNvCxnSpPr>
          <p:nvPr/>
        </p:nvCxnSpPr>
        <p:spPr>
          <a:xfrm>
            <a:off x="1961513" y="2827640"/>
            <a:ext cx="794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>
            <a:stCxn id="213" idx="7"/>
            <a:endCxn id="211" idx="2"/>
          </p:cNvCxnSpPr>
          <p:nvPr/>
        </p:nvCxnSpPr>
        <p:spPr>
          <a:xfrm flipH="1" rot="10800000">
            <a:off x="3871233" y="2421850"/>
            <a:ext cx="9477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6"/>
          <p:cNvCxnSpPr>
            <a:stCxn id="213" idx="5"/>
            <a:endCxn id="212" idx="2"/>
          </p:cNvCxnSpPr>
          <p:nvPr/>
        </p:nvCxnSpPr>
        <p:spPr>
          <a:xfrm>
            <a:off x="3871233" y="3072549"/>
            <a:ext cx="9867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>
            <a:stCxn id="212" idx="6"/>
            <a:endCxn id="216" idx="2"/>
          </p:cNvCxnSpPr>
          <p:nvPr/>
        </p:nvCxnSpPr>
        <p:spPr>
          <a:xfrm>
            <a:off x="6164550" y="3487037"/>
            <a:ext cx="8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>
            <a:stCxn id="213" idx="4"/>
            <a:endCxn id="214" idx="0"/>
          </p:cNvCxnSpPr>
          <p:nvPr/>
        </p:nvCxnSpPr>
        <p:spPr>
          <a:xfrm flipH="1">
            <a:off x="3400916" y="3165250"/>
            <a:ext cx="84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>
            <a:stCxn id="210" idx="5"/>
            <a:endCxn id="214" idx="1"/>
          </p:cNvCxnSpPr>
          <p:nvPr/>
        </p:nvCxnSpPr>
        <p:spPr>
          <a:xfrm>
            <a:off x="1770180" y="3051439"/>
            <a:ext cx="1168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/>
        </p:nvSpPr>
        <p:spPr>
          <a:xfrm>
            <a:off x="3400913" y="34180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230888" y="3169650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187163" y="2941975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871238" y="2172488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2747653" y="111790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Search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8" name="Google Shape;228;p26"/>
          <p:cNvCxnSpPr>
            <a:stCxn id="210" idx="7"/>
            <a:endCxn id="227" idx="3"/>
          </p:cNvCxnSpPr>
          <p:nvPr/>
        </p:nvCxnSpPr>
        <p:spPr>
          <a:xfrm flipH="1" rot="10800000">
            <a:off x="1770180" y="1658240"/>
            <a:ext cx="1168800" cy="9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6"/>
          <p:cNvCxnSpPr>
            <a:stCxn id="213" idx="0"/>
            <a:endCxn id="227" idx="4"/>
          </p:cNvCxnSpPr>
          <p:nvPr/>
        </p:nvCxnSpPr>
        <p:spPr>
          <a:xfrm rot="10800000">
            <a:off x="3400916" y="1751050"/>
            <a:ext cx="8400" cy="7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2818563" y="187255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 flipH="1">
            <a:off x="725847" y="211600"/>
            <a:ext cx="770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3619688" y="1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765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Dislike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d_dislike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27"/>
          <p:cNvGraphicFramePr/>
          <p:nvPr/>
        </p:nvGraphicFramePr>
        <p:xfrm>
          <a:off x="4938388" y="1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64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ike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_like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27"/>
          <p:cNvGraphicFramePr/>
          <p:nvPr/>
        </p:nvGraphicFramePr>
        <p:xfrm>
          <a:off x="228475" y="19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1123850"/>
              </a:tblGrid>
              <a:tr h="9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Movies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m_title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m_cast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m_description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27"/>
          <p:cNvSpPr txBox="1"/>
          <p:nvPr>
            <p:ph idx="6" type="title"/>
          </p:nvPr>
        </p:nvSpPr>
        <p:spPr>
          <a:xfrm>
            <a:off x="725850" y="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E/ R Diagram and Relational Schema</a:t>
            </a:r>
            <a:endParaRPr sz="3100"/>
          </a:p>
        </p:txBody>
      </p:sp>
      <p:sp>
        <p:nvSpPr>
          <p:cNvPr id="240" name="Google Shape;240;p27"/>
          <p:cNvSpPr/>
          <p:nvPr/>
        </p:nvSpPr>
        <p:spPr>
          <a:xfrm flipH="1">
            <a:off x="711215" y="717864"/>
            <a:ext cx="5889000" cy="3201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1" name="Google Shape;241;p27"/>
          <p:cNvGraphicFramePr/>
          <p:nvPr/>
        </p:nvGraphicFramePr>
        <p:xfrm>
          <a:off x="7722675" y="19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1123850"/>
              </a:tblGrid>
              <a:tr h="12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Shows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_title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_cast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2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_description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27"/>
          <p:cNvGraphicFramePr/>
          <p:nvPr/>
        </p:nvGraphicFramePr>
        <p:xfrm>
          <a:off x="2833363" y="3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928975"/>
              </a:tblGrid>
              <a:tr h="1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Release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1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_release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re_added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27"/>
          <p:cNvGraphicFramePr/>
          <p:nvPr/>
        </p:nvGraphicFramePr>
        <p:xfrm>
          <a:off x="4204250" y="3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749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Genre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g_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_genre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Google Shape;244;p27"/>
          <p:cNvGraphicFramePr/>
          <p:nvPr/>
        </p:nvGraphicFramePr>
        <p:xfrm>
          <a:off x="5334773" y="338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{7E795E26-80DD-4F68-B79D-BE209788D9A9}</a:tableStyleId>
              </a:tblPr>
              <a:tblGrid>
                <a:gridCol w="815475"/>
              </a:tblGrid>
              <a:tr h="9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Rating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_sid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_rating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ra_stars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27"/>
          <p:cNvSpPr/>
          <p:nvPr/>
        </p:nvSpPr>
        <p:spPr>
          <a:xfrm>
            <a:off x="6661825" y="1245250"/>
            <a:ext cx="7089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6741625" y="1404700"/>
            <a:ext cx="5493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6661813" y="2723400"/>
            <a:ext cx="7089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6741613" y="2882850"/>
            <a:ext cx="5493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Have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5891325" y="1880700"/>
            <a:ext cx="7491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975650" y="2040150"/>
            <a:ext cx="580500" cy="33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Dislike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27"/>
          <p:cNvSpPr/>
          <p:nvPr/>
        </p:nvSpPr>
        <p:spPr>
          <a:xfrm flipH="1">
            <a:off x="1591250" y="1200776"/>
            <a:ext cx="749100" cy="7020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 flipH="1">
            <a:off x="1675550" y="1371000"/>
            <a:ext cx="58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Dislike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7"/>
          <p:cNvSpPr/>
          <p:nvPr/>
        </p:nvSpPr>
        <p:spPr>
          <a:xfrm flipH="1">
            <a:off x="1614073" y="2723388"/>
            <a:ext cx="7263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 flipH="1">
            <a:off x="1695826" y="2882838"/>
            <a:ext cx="5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Have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27"/>
          <p:cNvSpPr/>
          <p:nvPr/>
        </p:nvSpPr>
        <p:spPr>
          <a:xfrm flipH="1">
            <a:off x="2403362" y="1880675"/>
            <a:ext cx="726300" cy="6576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 flipH="1">
            <a:off x="2485115" y="2040125"/>
            <a:ext cx="56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Like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57" name="Google Shape;257;p27"/>
          <p:cNvCxnSpPr>
            <a:endCxn id="251" idx="3"/>
          </p:cNvCxnSpPr>
          <p:nvPr/>
        </p:nvCxnSpPr>
        <p:spPr>
          <a:xfrm flipH="1" rot="10800000">
            <a:off x="1354850" y="1551776"/>
            <a:ext cx="23640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7"/>
          <p:cNvCxnSpPr>
            <a:endCxn id="255" idx="3"/>
          </p:cNvCxnSpPr>
          <p:nvPr/>
        </p:nvCxnSpPr>
        <p:spPr>
          <a:xfrm>
            <a:off x="1363562" y="2122175"/>
            <a:ext cx="10398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7"/>
          <p:cNvCxnSpPr>
            <a:endCxn id="253" idx="3"/>
          </p:cNvCxnSpPr>
          <p:nvPr/>
        </p:nvCxnSpPr>
        <p:spPr>
          <a:xfrm flipH="1" rot="10800000">
            <a:off x="1354573" y="3052188"/>
            <a:ext cx="2595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7"/>
          <p:cNvCxnSpPr>
            <a:stCxn id="251" idx="1"/>
          </p:cNvCxnSpPr>
          <p:nvPr/>
        </p:nvCxnSpPr>
        <p:spPr>
          <a:xfrm flipH="1" rot="10800000">
            <a:off x="2340350" y="1546376"/>
            <a:ext cx="1273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>
            <a:stCxn id="245" idx="1"/>
          </p:cNvCxnSpPr>
          <p:nvPr/>
        </p:nvCxnSpPr>
        <p:spPr>
          <a:xfrm rot="10800000">
            <a:off x="5590225" y="1546450"/>
            <a:ext cx="1071600" cy="276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7"/>
          <p:cNvCxnSpPr>
            <a:stCxn id="245" idx="3"/>
          </p:cNvCxnSpPr>
          <p:nvPr/>
        </p:nvCxnSpPr>
        <p:spPr>
          <a:xfrm>
            <a:off x="7370725" y="1574050"/>
            <a:ext cx="372600" cy="326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/>
          <p:nvPr/>
        </p:nvCxnSpPr>
        <p:spPr>
          <a:xfrm>
            <a:off x="6640425" y="2209500"/>
            <a:ext cx="1093800" cy="107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>
            <a:stCxn id="247" idx="3"/>
          </p:cNvCxnSpPr>
          <p:nvPr/>
        </p:nvCxnSpPr>
        <p:spPr>
          <a:xfrm>
            <a:off x="7370713" y="3052200"/>
            <a:ext cx="372600" cy="93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/>
          <p:nvPr/>
        </p:nvSpPr>
        <p:spPr>
          <a:xfrm>
            <a:off x="3144625" y="2210875"/>
            <a:ext cx="1816400" cy="374700"/>
          </a:xfrm>
          <a:custGeom>
            <a:rect b="b" l="l" r="r" t="t"/>
            <a:pathLst>
              <a:path extrusionOk="0" h="14988" w="72656">
                <a:moveTo>
                  <a:pt x="0" y="0"/>
                </a:moveTo>
                <a:cubicBezTo>
                  <a:pt x="5553" y="2481"/>
                  <a:pt x="21207" y="14058"/>
                  <a:pt x="33316" y="14885"/>
                </a:cubicBezTo>
                <a:cubicBezTo>
                  <a:pt x="45425" y="15712"/>
                  <a:pt x="66099" y="6616"/>
                  <a:pt x="72656" y="49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Google Shape;266;p27"/>
          <p:cNvSpPr/>
          <p:nvPr/>
        </p:nvSpPr>
        <p:spPr>
          <a:xfrm>
            <a:off x="4393950" y="2210875"/>
            <a:ext cx="1506300" cy="392250"/>
          </a:xfrm>
          <a:custGeom>
            <a:rect b="b" l="l" r="r" t="t"/>
            <a:pathLst>
              <a:path extrusionOk="0" h="15690" w="60252">
                <a:moveTo>
                  <a:pt x="60252" y="0"/>
                </a:moveTo>
                <a:cubicBezTo>
                  <a:pt x="55822" y="2599"/>
                  <a:pt x="43712" y="14826"/>
                  <a:pt x="33670" y="15594"/>
                </a:cubicBezTo>
                <a:cubicBezTo>
                  <a:pt x="23628" y="16362"/>
                  <a:pt x="5612" y="6438"/>
                  <a:pt x="0" y="4607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27"/>
          <p:cNvSpPr/>
          <p:nvPr/>
        </p:nvSpPr>
        <p:spPr>
          <a:xfrm>
            <a:off x="2338325" y="2866194"/>
            <a:ext cx="3136600" cy="514250"/>
          </a:xfrm>
          <a:custGeom>
            <a:rect b="b" l="l" r="r" t="t"/>
            <a:pathLst>
              <a:path extrusionOk="0" h="20570" w="125464">
                <a:moveTo>
                  <a:pt x="0" y="7811"/>
                </a:moveTo>
                <a:cubicBezTo>
                  <a:pt x="11637" y="6571"/>
                  <a:pt x="48910" y="-1758"/>
                  <a:pt x="69821" y="368"/>
                </a:cubicBezTo>
                <a:cubicBezTo>
                  <a:pt x="90732" y="2495"/>
                  <a:pt x="116190" y="17203"/>
                  <a:pt x="125464" y="20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27"/>
          <p:cNvSpPr/>
          <p:nvPr/>
        </p:nvSpPr>
        <p:spPr>
          <a:xfrm>
            <a:off x="2347200" y="3053076"/>
            <a:ext cx="1905000" cy="327375"/>
          </a:xfrm>
          <a:custGeom>
            <a:rect b="b" l="l" r="r" t="t"/>
            <a:pathLst>
              <a:path extrusionOk="0" h="13095" w="76200">
                <a:moveTo>
                  <a:pt x="0" y="690"/>
                </a:moveTo>
                <a:cubicBezTo>
                  <a:pt x="6675" y="749"/>
                  <a:pt x="27349" y="-1022"/>
                  <a:pt x="40049" y="1045"/>
                </a:cubicBezTo>
                <a:cubicBezTo>
                  <a:pt x="52749" y="3113"/>
                  <a:pt x="70175" y="11087"/>
                  <a:pt x="76200" y="130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27"/>
          <p:cNvSpPr/>
          <p:nvPr/>
        </p:nvSpPr>
        <p:spPr>
          <a:xfrm>
            <a:off x="2347200" y="3061475"/>
            <a:ext cx="505050" cy="336700"/>
          </a:xfrm>
          <a:custGeom>
            <a:rect b="b" l="l" r="r" t="t"/>
            <a:pathLst>
              <a:path extrusionOk="0" h="13468" w="20202">
                <a:moveTo>
                  <a:pt x="0" y="0"/>
                </a:moveTo>
                <a:cubicBezTo>
                  <a:pt x="3367" y="2245"/>
                  <a:pt x="16835" y="11223"/>
                  <a:pt x="20202" y="134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27"/>
          <p:cNvSpPr/>
          <p:nvPr/>
        </p:nvSpPr>
        <p:spPr>
          <a:xfrm>
            <a:off x="3773725" y="2883803"/>
            <a:ext cx="2897375" cy="505500"/>
          </a:xfrm>
          <a:custGeom>
            <a:rect b="b" l="l" r="r" t="t"/>
            <a:pathLst>
              <a:path extrusionOk="0" h="20220" w="115895">
                <a:moveTo>
                  <a:pt x="115895" y="7461"/>
                </a:moveTo>
                <a:cubicBezTo>
                  <a:pt x="104495" y="6280"/>
                  <a:pt x="66808" y="-1753"/>
                  <a:pt x="47492" y="373"/>
                </a:cubicBezTo>
                <a:cubicBezTo>
                  <a:pt x="28176" y="2500"/>
                  <a:pt x="7915" y="16912"/>
                  <a:pt x="0" y="20220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7"/>
          <p:cNvSpPr/>
          <p:nvPr/>
        </p:nvSpPr>
        <p:spPr>
          <a:xfrm>
            <a:off x="4952175" y="3020034"/>
            <a:ext cx="1727775" cy="360425"/>
          </a:xfrm>
          <a:custGeom>
            <a:rect b="b" l="l" r="r" t="t"/>
            <a:pathLst>
              <a:path extrusionOk="0" h="14417" w="69111">
                <a:moveTo>
                  <a:pt x="69111" y="1304"/>
                </a:moveTo>
                <a:cubicBezTo>
                  <a:pt x="60723" y="1245"/>
                  <a:pt x="30303" y="-1236"/>
                  <a:pt x="18784" y="949"/>
                </a:cubicBezTo>
                <a:cubicBezTo>
                  <a:pt x="7266" y="3135"/>
                  <a:pt x="3131" y="12172"/>
                  <a:pt x="0" y="14417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27"/>
          <p:cNvSpPr/>
          <p:nvPr/>
        </p:nvSpPr>
        <p:spPr>
          <a:xfrm>
            <a:off x="6148325" y="3070325"/>
            <a:ext cx="540500" cy="318975"/>
          </a:xfrm>
          <a:custGeom>
            <a:rect b="b" l="l" r="r" t="t"/>
            <a:pathLst>
              <a:path extrusionOk="0" h="12759" w="21620">
                <a:moveTo>
                  <a:pt x="21620" y="0"/>
                </a:moveTo>
                <a:cubicBezTo>
                  <a:pt x="18017" y="2127"/>
                  <a:pt x="3603" y="10633"/>
                  <a:pt x="0" y="12759"/>
                </a:cubicBezTo>
              </a:path>
            </a:pathLst>
          </a:cu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720000" y="2075500"/>
            <a:ext cx="69588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https://github.com/SabrinaGonz/DatabaseSystems-Project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720000" y="50287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DD7E6B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