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9" r:id="rId5"/>
    <p:sldId id="260" r:id="rId6"/>
    <p:sldId id="261"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C8FD5AE-C317-4538-9DBC-2DAE9BFAD4A5}"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E3CEB0-AD74-447C-9924-623859A789CC}" type="slidenum">
              <a:rPr lang="en-IN" smtClean="0"/>
              <a:t>‹nº›</a:t>
            </a:fld>
            <a:endParaRPr lang="en-IN"/>
          </a:p>
        </p:txBody>
      </p:sp>
    </p:spTree>
    <p:extLst>
      <p:ext uri="{BB962C8B-B14F-4D97-AF65-F5344CB8AC3E}">
        <p14:creationId xmlns:p14="http://schemas.microsoft.com/office/powerpoint/2010/main" val="2435616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C8FD5AE-C317-4538-9DBC-2DAE9BFAD4A5}"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E3CEB0-AD74-447C-9924-623859A789CC}" type="slidenum">
              <a:rPr lang="en-IN" smtClean="0"/>
              <a:t>‹nº›</a:t>
            </a:fld>
            <a:endParaRPr lang="en-IN"/>
          </a:p>
        </p:txBody>
      </p:sp>
    </p:spTree>
    <p:extLst>
      <p:ext uri="{BB962C8B-B14F-4D97-AF65-F5344CB8AC3E}">
        <p14:creationId xmlns:p14="http://schemas.microsoft.com/office/powerpoint/2010/main" val="1010952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C8FD5AE-C317-4538-9DBC-2DAE9BFAD4A5}"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E3CEB0-AD74-447C-9924-623859A789CC}" type="slidenum">
              <a:rPr lang="en-IN" smtClean="0"/>
              <a:t>‹nº›</a:t>
            </a:fld>
            <a:endParaRPr lang="en-IN"/>
          </a:p>
        </p:txBody>
      </p:sp>
    </p:spTree>
    <p:extLst>
      <p:ext uri="{BB962C8B-B14F-4D97-AF65-F5344CB8AC3E}">
        <p14:creationId xmlns:p14="http://schemas.microsoft.com/office/powerpoint/2010/main" val="2020662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C8FD5AE-C317-4538-9DBC-2DAE9BFAD4A5}"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E3CEB0-AD74-447C-9924-623859A789CC}" type="slidenum">
              <a:rPr lang="en-IN" smtClean="0"/>
              <a:t>‹nº›</a:t>
            </a:fld>
            <a:endParaRPr lang="en-IN"/>
          </a:p>
        </p:txBody>
      </p:sp>
    </p:spTree>
    <p:extLst>
      <p:ext uri="{BB962C8B-B14F-4D97-AF65-F5344CB8AC3E}">
        <p14:creationId xmlns:p14="http://schemas.microsoft.com/office/powerpoint/2010/main" val="4119086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8FD5AE-C317-4538-9DBC-2DAE9BFAD4A5}"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E3CEB0-AD74-447C-9924-623859A789CC}" type="slidenum">
              <a:rPr lang="en-IN" smtClean="0"/>
              <a:t>‹nº›</a:t>
            </a:fld>
            <a:endParaRPr lang="en-IN"/>
          </a:p>
        </p:txBody>
      </p:sp>
    </p:spTree>
    <p:extLst>
      <p:ext uri="{BB962C8B-B14F-4D97-AF65-F5344CB8AC3E}">
        <p14:creationId xmlns:p14="http://schemas.microsoft.com/office/powerpoint/2010/main" val="3922293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C8FD5AE-C317-4538-9DBC-2DAE9BFAD4A5}" type="datetimeFigureOut">
              <a:rPr lang="en-IN" smtClean="0"/>
              <a:t>08-02-2024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E3CEB0-AD74-447C-9924-623859A789CC}" type="slidenum">
              <a:rPr lang="en-IN" smtClean="0"/>
              <a:t>‹nº›</a:t>
            </a:fld>
            <a:endParaRPr lang="en-IN"/>
          </a:p>
        </p:txBody>
      </p:sp>
    </p:spTree>
    <p:extLst>
      <p:ext uri="{BB962C8B-B14F-4D97-AF65-F5344CB8AC3E}">
        <p14:creationId xmlns:p14="http://schemas.microsoft.com/office/powerpoint/2010/main" val="263293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C8FD5AE-C317-4538-9DBC-2DAE9BFAD4A5}" type="datetimeFigureOut">
              <a:rPr lang="en-IN" smtClean="0"/>
              <a:t>08-02-2024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E3CEB0-AD74-447C-9924-623859A789CC}" type="slidenum">
              <a:rPr lang="en-IN" smtClean="0"/>
              <a:t>‹nº›</a:t>
            </a:fld>
            <a:endParaRPr lang="en-IN"/>
          </a:p>
        </p:txBody>
      </p:sp>
    </p:spTree>
    <p:extLst>
      <p:ext uri="{BB962C8B-B14F-4D97-AF65-F5344CB8AC3E}">
        <p14:creationId xmlns:p14="http://schemas.microsoft.com/office/powerpoint/2010/main" val="1907173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C8FD5AE-C317-4538-9DBC-2DAE9BFAD4A5}" type="datetimeFigureOut">
              <a:rPr lang="en-IN" smtClean="0"/>
              <a:t>08-02-2024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E3CEB0-AD74-447C-9924-623859A789CC}" type="slidenum">
              <a:rPr lang="en-IN" smtClean="0"/>
              <a:t>‹nº›</a:t>
            </a:fld>
            <a:endParaRPr lang="en-IN"/>
          </a:p>
        </p:txBody>
      </p:sp>
    </p:spTree>
    <p:extLst>
      <p:ext uri="{BB962C8B-B14F-4D97-AF65-F5344CB8AC3E}">
        <p14:creationId xmlns:p14="http://schemas.microsoft.com/office/powerpoint/2010/main" val="3237339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8FD5AE-C317-4538-9DBC-2DAE9BFAD4A5}" type="datetimeFigureOut">
              <a:rPr lang="en-IN" smtClean="0"/>
              <a:t>08-02-2024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E3CEB0-AD74-447C-9924-623859A789CC}" type="slidenum">
              <a:rPr lang="en-IN" smtClean="0"/>
              <a:t>‹nº›</a:t>
            </a:fld>
            <a:endParaRPr lang="en-IN"/>
          </a:p>
        </p:txBody>
      </p:sp>
    </p:spTree>
    <p:extLst>
      <p:ext uri="{BB962C8B-B14F-4D97-AF65-F5344CB8AC3E}">
        <p14:creationId xmlns:p14="http://schemas.microsoft.com/office/powerpoint/2010/main" val="803749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8FD5AE-C317-4538-9DBC-2DAE9BFAD4A5}" type="datetimeFigureOut">
              <a:rPr lang="en-IN" smtClean="0"/>
              <a:t>08-02-2024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E3CEB0-AD74-447C-9924-623859A789CC}" type="slidenum">
              <a:rPr lang="en-IN" smtClean="0"/>
              <a:t>‹nº›</a:t>
            </a:fld>
            <a:endParaRPr lang="en-IN"/>
          </a:p>
        </p:txBody>
      </p:sp>
    </p:spTree>
    <p:extLst>
      <p:ext uri="{BB962C8B-B14F-4D97-AF65-F5344CB8AC3E}">
        <p14:creationId xmlns:p14="http://schemas.microsoft.com/office/powerpoint/2010/main" val="2102353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8FD5AE-C317-4538-9DBC-2DAE9BFAD4A5}" type="datetimeFigureOut">
              <a:rPr lang="en-IN" smtClean="0"/>
              <a:t>08-02-2024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E3CEB0-AD74-447C-9924-623859A789CC}" type="slidenum">
              <a:rPr lang="en-IN" smtClean="0"/>
              <a:t>‹nº›</a:t>
            </a:fld>
            <a:endParaRPr lang="en-IN"/>
          </a:p>
        </p:txBody>
      </p:sp>
    </p:spTree>
    <p:extLst>
      <p:ext uri="{BB962C8B-B14F-4D97-AF65-F5344CB8AC3E}">
        <p14:creationId xmlns:p14="http://schemas.microsoft.com/office/powerpoint/2010/main" val="1527143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8FD5AE-C317-4538-9DBC-2DAE9BFAD4A5}" type="datetimeFigureOut">
              <a:rPr lang="en-IN" smtClean="0"/>
              <a:t>08-02-2024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E3CEB0-AD74-447C-9924-623859A789CC}" type="slidenum">
              <a:rPr lang="en-IN" smtClean="0"/>
              <a:t>‹nº›</a:t>
            </a:fld>
            <a:endParaRPr lang="en-IN"/>
          </a:p>
        </p:txBody>
      </p:sp>
    </p:spTree>
    <p:extLst>
      <p:ext uri="{BB962C8B-B14F-4D97-AF65-F5344CB8AC3E}">
        <p14:creationId xmlns:p14="http://schemas.microsoft.com/office/powerpoint/2010/main" val="277320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0908" y="509952"/>
            <a:ext cx="9144000" cy="925025"/>
          </a:xfrm>
        </p:spPr>
        <p:txBody>
          <a:bodyPr>
            <a:normAutofit/>
          </a:bodyPr>
          <a:lstStyle/>
          <a:p>
            <a:r>
              <a:rPr lang="en-US" sz="1800" b="1" dirty="0">
                <a:latin typeface="+mn-lt"/>
              </a:rPr>
              <a:t>ADF-Azure Data Factory(Pipelines, Dataflow, Triggers, Email triggers for Pipeline resiliency), Delta Lake, Medallion Architecture </a:t>
            </a:r>
            <a:endParaRPr lang="en-IN" sz="1800" b="1" dirty="0">
              <a:latin typeface="+mn-lt"/>
            </a:endParaRPr>
          </a:p>
        </p:txBody>
      </p:sp>
      <p:pic>
        <p:nvPicPr>
          <p:cNvPr id="4" name="Picture 3"/>
          <p:cNvPicPr>
            <a:picLocks noChangeAspect="1"/>
          </p:cNvPicPr>
          <p:nvPr/>
        </p:nvPicPr>
        <p:blipFill>
          <a:blip r:embed="rId2"/>
          <a:stretch>
            <a:fillRect/>
          </a:stretch>
        </p:blipFill>
        <p:spPr>
          <a:xfrm>
            <a:off x="641838" y="1734501"/>
            <a:ext cx="4732802" cy="2092315"/>
          </a:xfrm>
          <a:prstGeom prst="rect">
            <a:avLst/>
          </a:prstGeom>
        </p:spPr>
      </p:pic>
      <p:pic>
        <p:nvPicPr>
          <p:cNvPr id="5" name="Picture 4"/>
          <p:cNvPicPr>
            <a:picLocks noChangeAspect="1"/>
          </p:cNvPicPr>
          <p:nvPr/>
        </p:nvPicPr>
        <p:blipFill>
          <a:blip r:embed="rId3"/>
          <a:stretch>
            <a:fillRect/>
          </a:stretch>
        </p:blipFill>
        <p:spPr>
          <a:xfrm>
            <a:off x="641838" y="4097350"/>
            <a:ext cx="2408129" cy="1661304"/>
          </a:xfrm>
          <a:prstGeom prst="rect">
            <a:avLst/>
          </a:prstGeom>
        </p:spPr>
      </p:pic>
      <p:pic>
        <p:nvPicPr>
          <p:cNvPr id="6" name="Picture 5"/>
          <p:cNvPicPr>
            <a:picLocks noChangeAspect="1"/>
          </p:cNvPicPr>
          <p:nvPr/>
        </p:nvPicPr>
        <p:blipFill>
          <a:blip r:embed="rId4"/>
          <a:stretch>
            <a:fillRect/>
          </a:stretch>
        </p:blipFill>
        <p:spPr>
          <a:xfrm>
            <a:off x="3464097" y="4638417"/>
            <a:ext cx="1676545" cy="1120237"/>
          </a:xfrm>
          <a:prstGeom prst="rect">
            <a:avLst/>
          </a:prstGeom>
        </p:spPr>
      </p:pic>
      <p:pic>
        <p:nvPicPr>
          <p:cNvPr id="7" name="Picture 6"/>
          <p:cNvPicPr>
            <a:picLocks noChangeAspect="1"/>
          </p:cNvPicPr>
          <p:nvPr/>
        </p:nvPicPr>
        <p:blipFill>
          <a:blip r:embed="rId5"/>
          <a:stretch>
            <a:fillRect/>
          </a:stretch>
        </p:blipFill>
        <p:spPr>
          <a:xfrm>
            <a:off x="5874566" y="2051203"/>
            <a:ext cx="3071126" cy="1775614"/>
          </a:xfrm>
          <a:prstGeom prst="rect">
            <a:avLst/>
          </a:prstGeom>
        </p:spPr>
      </p:pic>
      <p:pic>
        <p:nvPicPr>
          <p:cNvPr id="9" name="Picture 8"/>
          <p:cNvPicPr>
            <a:picLocks noChangeAspect="1"/>
          </p:cNvPicPr>
          <p:nvPr/>
        </p:nvPicPr>
        <p:blipFill>
          <a:blip r:embed="rId6"/>
          <a:stretch>
            <a:fillRect/>
          </a:stretch>
        </p:blipFill>
        <p:spPr>
          <a:xfrm>
            <a:off x="9058899" y="1914031"/>
            <a:ext cx="2514818" cy="1912786"/>
          </a:xfrm>
          <a:prstGeom prst="rect">
            <a:avLst/>
          </a:prstGeom>
        </p:spPr>
      </p:pic>
    </p:spTree>
    <p:extLst>
      <p:ext uri="{BB962C8B-B14F-4D97-AF65-F5344CB8AC3E}">
        <p14:creationId xmlns:p14="http://schemas.microsoft.com/office/powerpoint/2010/main" val="2747514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1800" b="1" dirty="0">
                <a:latin typeface="+mn-lt"/>
              </a:rPr>
              <a:t>Table of Contents</a:t>
            </a:r>
            <a:endParaRPr lang="en-IN" sz="1800" b="1" dirty="0">
              <a:latin typeface="+mn-lt"/>
            </a:endParaRPr>
          </a:p>
        </p:txBody>
      </p:sp>
      <p:sp>
        <p:nvSpPr>
          <p:cNvPr id="4" name="Subtitle 2"/>
          <p:cNvSpPr>
            <a:spLocks noGrp="1"/>
          </p:cNvSpPr>
          <p:nvPr>
            <p:ph idx="1"/>
          </p:nvPr>
        </p:nvSpPr>
        <p:spPr>
          <a:xfrm>
            <a:off x="838200" y="1354015"/>
            <a:ext cx="10515600" cy="4524009"/>
          </a:xfrm>
        </p:spPr>
        <p:txBody>
          <a:bodyPr>
            <a:normAutofit/>
          </a:bodyPr>
          <a:lstStyle/>
          <a:p>
            <a:pPr marL="0" indent="0" algn="l">
              <a:buNone/>
            </a:pPr>
            <a:endParaRPr lang="en-US" sz="1200" dirty="0"/>
          </a:p>
          <a:p>
            <a:pPr marL="228600" indent="-228600" algn="l">
              <a:buFont typeface="+mj-lt"/>
              <a:buAutoNum type="arabicPeriod"/>
            </a:pPr>
            <a:endParaRPr lang="en-US" sz="1700" dirty="0"/>
          </a:p>
          <a:p>
            <a:pPr marL="228600" indent="-228600" algn="l">
              <a:buFont typeface="+mj-lt"/>
              <a:buAutoNum type="arabicPeriod"/>
            </a:pPr>
            <a:r>
              <a:rPr lang="en-US" sz="1600" dirty="0"/>
              <a:t>Arch Diagram</a:t>
            </a:r>
          </a:p>
          <a:p>
            <a:pPr>
              <a:buFont typeface="+mj-lt"/>
              <a:buAutoNum type="arabicPeriod"/>
            </a:pPr>
            <a:r>
              <a:rPr lang="en-US" sz="1600" dirty="0"/>
              <a:t>Features of Delta Lake</a:t>
            </a:r>
          </a:p>
          <a:p>
            <a:pPr marL="228600" indent="-228600" algn="l">
              <a:buFont typeface="+mj-lt"/>
              <a:buAutoNum type="arabicPeriod"/>
            </a:pPr>
            <a:r>
              <a:rPr lang="en-US" sz="1600" dirty="0"/>
              <a:t>Evolution of Delta Lake from Data Lake</a:t>
            </a:r>
          </a:p>
          <a:p>
            <a:pPr marL="228600" indent="-228600" algn="l">
              <a:buFont typeface="+mj-lt"/>
              <a:buAutoNum type="arabicPeriod"/>
            </a:pPr>
            <a:r>
              <a:rPr lang="en-US" sz="1600" dirty="0"/>
              <a:t>Medallion Architecture</a:t>
            </a:r>
          </a:p>
          <a:p>
            <a:pPr marL="228600" indent="-228600" algn="l">
              <a:buFont typeface="+mj-lt"/>
              <a:buAutoNum type="arabicPeriod"/>
            </a:pPr>
            <a:r>
              <a:rPr lang="en-US" sz="1600" dirty="0"/>
              <a:t>Introduction to ADF(Azure Data Factory)</a:t>
            </a:r>
          </a:p>
          <a:p>
            <a:pPr marL="228600" indent="-228600" algn="l">
              <a:buFont typeface="+mj-lt"/>
              <a:buAutoNum type="arabicPeriod"/>
            </a:pPr>
            <a:r>
              <a:rPr lang="en-US" sz="1600" dirty="0"/>
              <a:t>Dataflow, Pipelines in ADF – Creating a Delta bronze zone </a:t>
            </a:r>
          </a:p>
          <a:p>
            <a:pPr marL="228600" indent="-228600" algn="l">
              <a:buFont typeface="+mj-lt"/>
              <a:buAutoNum type="arabicPeriod"/>
            </a:pPr>
            <a:r>
              <a:rPr lang="en-US" sz="1600" dirty="0"/>
              <a:t>Databricks – </a:t>
            </a:r>
            <a:r>
              <a:rPr lang="en-US" sz="1600" dirty="0" err="1"/>
              <a:t>Py</a:t>
            </a:r>
            <a:r>
              <a:rPr lang="en-US" sz="1600" dirty="0"/>
              <a:t> spark notebook for transformations</a:t>
            </a:r>
          </a:p>
          <a:p>
            <a:pPr marL="228600" indent="-228600" algn="l">
              <a:buFont typeface="+mj-lt"/>
              <a:buAutoNum type="arabicPeriod"/>
            </a:pPr>
            <a:r>
              <a:rPr lang="en-US" sz="1600" dirty="0"/>
              <a:t>Scheduling the Pipelines in ADF, Triggers</a:t>
            </a:r>
          </a:p>
          <a:p>
            <a:pPr marL="228600" indent="-228600" algn="l">
              <a:buFont typeface="+mj-lt"/>
              <a:buAutoNum type="arabicPeriod"/>
            </a:pPr>
            <a:r>
              <a:rPr lang="en-US" sz="1600" dirty="0"/>
              <a:t>Logic Apps , Email trigger for pipeline resiliency</a:t>
            </a:r>
          </a:p>
          <a:p>
            <a:pPr marL="228600" indent="-228600" algn="l">
              <a:buFont typeface="+mj-lt"/>
              <a:buAutoNum type="arabicPeriod"/>
            </a:pPr>
            <a:r>
              <a:rPr lang="en-US" sz="1600" dirty="0"/>
              <a:t> Monitoring sessions</a:t>
            </a:r>
          </a:p>
          <a:p>
            <a:pPr marL="228600" indent="-228600" algn="l">
              <a:buFont typeface="+mj-lt"/>
              <a:buAutoNum type="arabicPeriod"/>
            </a:pPr>
            <a:endParaRPr lang="en-US" sz="1400" dirty="0"/>
          </a:p>
          <a:p>
            <a:pPr marL="228600" indent="-228600" algn="l">
              <a:buFont typeface="+mj-lt"/>
              <a:buAutoNum type="arabicPeriod"/>
            </a:pPr>
            <a:endParaRPr lang="en-US" sz="1400" dirty="0"/>
          </a:p>
          <a:p>
            <a:pPr algn="l"/>
            <a:endParaRPr lang="en-US" sz="1200" dirty="0"/>
          </a:p>
        </p:txBody>
      </p:sp>
    </p:spTree>
    <p:extLst>
      <p:ext uri="{BB962C8B-B14F-4D97-AF65-F5344CB8AC3E}">
        <p14:creationId xmlns:p14="http://schemas.microsoft.com/office/powerpoint/2010/main" val="3858955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73723"/>
            <a:ext cx="10515600" cy="5403240"/>
          </a:xfrm>
        </p:spPr>
        <p:txBody>
          <a:bodyPr>
            <a:normAutofit/>
          </a:bodyPr>
          <a:lstStyle/>
          <a:p>
            <a:pPr marL="0" indent="0">
              <a:buNone/>
            </a:pPr>
            <a:endParaRPr lang="en-US" sz="1200" dirty="0"/>
          </a:p>
          <a:p>
            <a:pPr marL="0" indent="0">
              <a:buNone/>
            </a:pPr>
            <a:endParaRPr lang="en-US" sz="1200" dirty="0"/>
          </a:p>
          <a:p>
            <a:pPr marL="0" indent="0">
              <a:buNone/>
            </a:pPr>
            <a:endParaRPr lang="en-US" sz="1200" dirty="0"/>
          </a:p>
          <a:p>
            <a:pPr marL="0" indent="0">
              <a:buNone/>
            </a:pPr>
            <a:r>
              <a:rPr lang="en-US" sz="1400" dirty="0"/>
              <a:t>SQL Server</a:t>
            </a:r>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r>
              <a:rPr lang="en-US" sz="1400" dirty="0"/>
              <a:t>Flat Files</a:t>
            </a:r>
          </a:p>
        </p:txBody>
      </p:sp>
      <p:sp>
        <p:nvSpPr>
          <p:cNvPr id="4" name="Can 3"/>
          <p:cNvSpPr/>
          <p:nvPr/>
        </p:nvSpPr>
        <p:spPr>
          <a:xfrm>
            <a:off x="902676" y="1943100"/>
            <a:ext cx="817685" cy="11078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 name="Table 4"/>
          <p:cNvGraphicFramePr>
            <a:graphicFrameLocks noGrp="1"/>
          </p:cNvGraphicFramePr>
          <p:nvPr/>
        </p:nvGraphicFramePr>
        <p:xfrm>
          <a:off x="908538" y="3991706"/>
          <a:ext cx="902677" cy="1463040"/>
        </p:xfrm>
        <a:graphic>
          <a:graphicData uri="http://schemas.openxmlformats.org/drawingml/2006/table">
            <a:tbl>
              <a:tblPr firstRow="1" bandRow="1">
                <a:tableStyleId>{5C22544A-7EE6-4342-B048-85BDC9FD1C3A}</a:tableStyleId>
              </a:tblPr>
              <a:tblGrid>
                <a:gridCol w="902677">
                  <a:extLst>
                    <a:ext uri="{9D8B030D-6E8A-4147-A177-3AD203B41FA5}">
                      <a16:colId xmlns:a16="http://schemas.microsoft.com/office/drawing/2014/main" val="1189284592"/>
                    </a:ext>
                  </a:extLst>
                </a:gridCol>
              </a:tblGrid>
              <a:tr h="349495">
                <a:tc>
                  <a:txBody>
                    <a:bodyPr/>
                    <a:lstStyle/>
                    <a:p>
                      <a:endParaRPr lang="en-IN" dirty="0"/>
                    </a:p>
                  </a:txBody>
                  <a:tcPr/>
                </a:tc>
                <a:extLst>
                  <a:ext uri="{0D108BD9-81ED-4DB2-BD59-A6C34878D82A}">
                    <a16:rowId xmlns:a16="http://schemas.microsoft.com/office/drawing/2014/main" val="1020107895"/>
                  </a:ext>
                </a:extLst>
              </a:tr>
              <a:tr h="349495">
                <a:tc>
                  <a:txBody>
                    <a:bodyPr/>
                    <a:lstStyle/>
                    <a:p>
                      <a:endParaRPr lang="en-IN" dirty="0"/>
                    </a:p>
                  </a:txBody>
                  <a:tcPr/>
                </a:tc>
                <a:extLst>
                  <a:ext uri="{0D108BD9-81ED-4DB2-BD59-A6C34878D82A}">
                    <a16:rowId xmlns:a16="http://schemas.microsoft.com/office/drawing/2014/main" val="954525759"/>
                  </a:ext>
                </a:extLst>
              </a:tr>
              <a:tr h="349495">
                <a:tc>
                  <a:txBody>
                    <a:bodyPr/>
                    <a:lstStyle/>
                    <a:p>
                      <a:endParaRPr lang="en-IN" dirty="0"/>
                    </a:p>
                  </a:txBody>
                  <a:tcPr/>
                </a:tc>
                <a:extLst>
                  <a:ext uri="{0D108BD9-81ED-4DB2-BD59-A6C34878D82A}">
                    <a16:rowId xmlns:a16="http://schemas.microsoft.com/office/drawing/2014/main" val="2730161221"/>
                  </a:ext>
                </a:extLst>
              </a:tr>
              <a:tr h="349495">
                <a:tc>
                  <a:txBody>
                    <a:bodyPr/>
                    <a:lstStyle/>
                    <a:p>
                      <a:endParaRPr lang="en-IN" dirty="0"/>
                    </a:p>
                  </a:txBody>
                  <a:tcPr/>
                </a:tc>
                <a:extLst>
                  <a:ext uri="{0D108BD9-81ED-4DB2-BD59-A6C34878D82A}">
                    <a16:rowId xmlns:a16="http://schemas.microsoft.com/office/drawing/2014/main" val="3197114610"/>
                  </a:ext>
                </a:extLst>
              </a:tr>
            </a:tbl>
          </a:graphicData>
        </a:graphic>
      </p:graphicFrame>
      <p:graphicFrame>
        <p:nvGraphicFramePr>
          <p:cNvPr id="10" name="Table 9"/>
          <p:cNvGraphicFramePr>
            <a:graphicFrameLocks noGrp="1"/>
          </p:cNvGraphicFramePr>
          <p:nvPr/>
        </p:nvGraphicFramePr>
        <p:xfrm>
          <a:off x="3420207" y="719665"/>
          <a:ext cx="7933593" cy="5457297"/>
        </p:xfrm>
        <a:graphic>
          <a:graphicData uri="http://schemas.openxmlformats.org/drawingml/2006/table">
            <a:tbl>
              <a:tblPr firstRow="1" bandRow="1">
                <a:tableStyleId>{5C22544A-7EE6-4342-B048-85BDC9FD1C3A}</a:tableStyleId>
              </a:tblPr>
              <a:tblGrid>
                <a:gridCol w="7933593">
                  <a:extLst>
                    <a:ext uri="{9D8B030D-6E8A-4147-A177-3AD203B41FA5}">
                      <a16:colId xmlns:a16="http://schemas.microsoft.com/office/drawing/2014/main" val="4065526427"/>
                    </a:ext>
                  </a:extLst>
                </a:gridCol>
              </a:tblGrid>
              <a:tr h="5457297">
                <a:tc>
                  <a:txBody>
                    <a:bodyPr/>
                    <a:lstStyle/>
                    <a:p>
                      <a:endParaRPr lang="en-IN"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26513467"/>
                  </a:ext>
                </a:extLst>
              </a:tr>
            </a:tbl>
          </a:graphicData>
        </a:graphic>
      </p:graphicFrame>
      <p:sp>
        <p:nvSpPr>
          <p:cNvPr id="13" name="Rectangle 12"/>
          <p:cNvSpPr/>
          <p:nvPr/>
        </p:nvSpPr>
        <p:spPr>
          <a:xfrm>
            <a:off x="3423138" y="700384"/>
            <a:ext cx="6837485" cy="5621285"/>
          </a:xfrm>
          <a:prstGeom prst="rect">
            <a:avLst/>
          </a:prstGeom>
          <a:solidFill>
            <a:schemeClr val="bg1"/>
          </a:solidFill>
          <a:ln>
            <a:solidFill>
              <a:srgbClr val="00B0F0"/>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 	</a:t>
            </a:r>
            <a:endParaRPr lang="en-IN" b="1" dirty="0"/>
          </a:p>
        </p:txBody>
      </p:sp>
      <p:sp>
        <p:nvSpPr>
          <p:cNvPr id="14" name="TextBox 13"/>
          <p:cNvSpPr txBox="1"/>
          <p:nvPr/>
        </p:nvSpPr>
        <p:spPr>
          <a:xfrm>
            <a:off x="3780692" y="940777"/>
            <a:ext cx="2083777" cy="307777"/>
          </a:xfrm>
          <a:prstGeom prst="rect">
            <a:avLst/>
          </a:prstGeom>
          <a:noFill/>
        </p:spPr>
        <p:txBody>
          <a:bodyPr wrap="square" rtlCol="0">
            <a:spAutoFit/>
          </a:bodyPr>
          <a:lstStyle/>
          <a:p>
            <a:r>
              <a:rPr lang="en-US" sz="1400" dirty="0"/>
              <a:t>Delta Lake</a:t>
            </a:r>
            <a:endParaRPr lang="en-IN" sz="1400" dirty="0"/>
          </a:p>
        </p:txBody>
      </p:sp>
      <p:sp>
        <p:nvSpPr>
          <p:cNvPr id="15" name="Rectangle 14"/>
          <p:cNvSpPr/>
          <p:nvPr/>
        </p:nvSpPr>
        <p:spPr>
          <a:xfrm>
            <a:off x="3859823" y="1608992"/>
            <a:ext cx="2004646" cy="2004646"/>
          </a:xfrm>
          <a:prstGeom prst="rect">
            <a:avLst/>
          </a:prstGeom>
          <a:solidFill>
            <a:schemeClr val="bg1"/>
          </a:solidFill>
          <a:ln>
            <a:solidFill>
              <a:schemeClr val="accent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7288821" y="1573823"/>
            <a:ext cx="2215661" cy="2074984"/>
          </a:xfrm>
          <a:prstGeom prst="rect">
            <a:avLst/>
          </a:prstGeom>
          <a:solidFill>
            <a:schemeClr val="bg1"/>
          </a:solidFill>
          <a:ln>
            <a:solidFill>
              <a:schemeClr val="accent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7288821" y="4211515"/>
            <a:ext cx="2215661" cy="1820010"/>
          </a:xfrm>
          <a:prstGeom prst="rect">
            <a:avLst/>
          </a:prstGeom>
          <a:solidFill>
            <a:schemeClr val="bg1"/>
          </a:solidFill>
          <a:ln>
            <a:solidFill>
              <a:schemeClr val="accent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p:cNvSpPr txBox="1"/>
          <p:nvPr/>
        </p:nvSpPr>
        <p:spPr>
          <a:xfrm>
            <a:off x="4000500" y="1802423"/>
            <a:ext cx="1509345" cy="307777"/>
          </a:xfrm>
          <a:prstGeom prst="rect">
            <a:avLst/>
          </a:prstGeom>
          <a:noFill/>
        </p:spPr>
        <p:txBody>
          <a:bodyPr wrap="square" rtlCol="0">
            <a:spAutoFit/>
          </a:bodyPr>
          <a:lstStyle/>
          <a:p>
            <a:r>
              <a:rPr lang="en-US" sz="1400" dirty="0"/>
              <a:t>Bronze Layer</a:t>
            </a:r>
            <a:endParaRPr lang="en-IN" sz="1400" dirty="0"/>
          </a:p>
        </p:txBody>
      </p:sp>
      <p:sp>
        <p:nvSpPr>
          <p:cNvPr id="21" name="TextBox 20"/>
          <p:cNvSpPr txBox="1"/>
          <p:nvPr/>
        </p:nvSpPr>
        <p:spPr>
          <a:xfrm>
            <a:off x="7473461" y="1802423"/>
            <a:ext cx="1608993" cy="307777"/>
          </a:xfrm>
          <a:prstGeom prst="rect">
            <a:avLst/>
          </a:prstGeom>
          <a:noFill/>
        </p:spPr>
        <p:txBody>
          <a:bodyPr wrap="square" rtlCol="0">
            <a:spAutoFit/>
          </a:bodyPr>
          <a:lstStyle/>
          <a:p>
            <a:r>
              <a:rPr lang="en-US" sz="1400" dirty="0"/>
              <a:t>Silver Layer</a:t>
            </a:r>
            <a:endParaRPr lang="en-IN" sz="1400" dirty="0"/>
          </a:p>
        </p:txBody>
      </p:sp>
      <p:sp>
        <p:nvSpPr>
          <p:cNvPr id="22" name="TextBox 21"/>
          <p:cNvSpPr txBox="1"/>
          <p:nvPr/>
        </p:nvSpPr>
        <p:spPr>
          <a:xfrm>
            <a:off x="7570177" y="4211515"/>
            <a:ext cx="1512277" cy="307777"/>
          </a:xfrm>
          <a:prstGeom prst="rect">
            <a:avLst/>
          </a:prstGeom>
          <a:noFill/>
        </p:spPr>
        <p:txBody>
          <a:bodyPr wrap="square" rtlCol="0">
            <a:spAutoFit/>
          </a:bodyPr>
          <a:lstStyle/>
          <a:p>
            <a:r>
              <a:rPr lang="en-US" sz="1400" dirty="0"/>
              <a:t>Gold Layer</a:t>
            </a:r>
            <a:endParaRPr lang="en-IN" sz="1400" dirty="0"/>
          </a:p>
        </p:txBody>
      </p:sp>
      <p:sp>
        <p:nvSpPr>
          <p:cNvPr id="23" name="Rectangle 22"/>
          <p:cNvSpPr/>
          <p:nvPr/>
        </p:nvSpPr>
        <p:spPr>
          <a:xfrm>
            <a:off x="4088423" y="2110200"/>
            <a:ext cx="1213339" cy="1274838"/>
          </a:xfrm>
          <a:prstGeom prst="rect">
            <a:avLst/>
          </a:prstGeom>
          <a:solidFill>
            <a:schemeClr val="bg1"/>
          </a:solidFill>
          <a:ln>
            <a:solidFill>
              <a:schemeClr val="accent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TextBox 24"/>
          <p:cNvSpPr txBox="1"/>
          <p:nvPr/>
        </p:nvSpPr>
        <p:spPr>
          <a:xfrm>
            <a:off x="4176346" y="2257912"/>
            <a:ext cx="1125416" cy="523220"/>
          </a:xfrm>
          <a:prstGeom prst="rect">
            <a:avLst/>
          </a:prstGeom>
          <a:noFill/>
        </p:spPr>
        <p:txBody>
          <a:bodyPr wrap="square" rtlCol="0">
            <a:spAutoFit/>
          </a:bodyPr>
          <a:lstStyle/>
          <a:p>
            <a:r>
              <a:rPr lang="en-US" sz="1400" dirty="0"/>
              <a:t>Blob/  Azure</a:t>
            </a:r>
          </a:p>
          <a:p>
            <a:r>
              <a:rPr lang="en-US" sz="1400" dirty="0"/>
              <a:t>Storage</a:t>
            </a:r>
            <a:endParaRPr lang="en-IN" sz="1400" dirty="0"/>
          </a:p>
        </p:txBody>
      </p:sp>
      <p:sp>
        <p:nvSpPr>
          <p:cNvPr id="26" name="Rectangle 25"/>
          <p:cNvSpPr/>
          <p:nvPr/>
        </p:nvSpPr>
        <p:spPr>
          <a:xfrm>
            <a:off x="7564314" y="2110200"/>
            <a:ext cx="1518140" cy="1274838"/>
          </a:xfrm>
          <a:prstGeom prst="rect">
            <a:avLst/>
          </a:prstGeom>
          <a:solidFill>
            <a:schemeClr val="bg1"/>
          </a:solidFill>
          <a:ln>
            <a:solidFill>
              <a:schemeClr val="accent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endParaRPr lang="en-US" dirty="0">
              <a:solidFill>
                <a:srgbClr val="FF0000"/>
              </a:solidFill>
            </a:endParaRPr>
          </a:p>
          <a:p>
            <a:r>
              <a:rPr lang="en-US" sz="1400" dirty="0">
                <a:solidFill>
                  <a:schemeClr val="tx1"/>
                </a:solidFill>
              </a:rPr>
              <a:t>Transformations</a:t>
            </a:r>
          </a:p>
        </p:txBody>
      </p:sp>
      <p:sp>
        <p:nvSpPr>
          <p:cNvPr id="28" name="Rectangle 27"/>
          <p:cNvSpPr/>
          <p:nvPr/>
        </p:nvSpPr>
        <p:spPr>
          <a:xfrm>
            <a:off x="7576038" y="4586425"/>
            <a:ext cx="1518140" cy="1146160"/>
          </a:xfrm>
          <a:prstGeom prst="rect">
            <a:avLst/>
          </a:prstGeom>
          <a:solidFill>
            <a:schemeClr val="bg1"/>
          </a:solidFill>
          <a:ln>
            <a:solidFill>
              <a:schemeClr val="accent1"/>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32" name="Straight Arrow Connector 31"/>
          <p:cNvCxnSpPr/>
          <p:nvPr/>
        </p:nvCxnSpPr>
        <p:spPr>
          <a:xfrm flipV="1">
            <a:off x="1811215" y="2858434"/>
            <a:ext cx="2026628" cy="1950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013438" y="2198077"/>
            <a:ext cx="677008" cy="307777"/>
          </a:xfrm>
          <a:prstGeom prst="rect">
            <a:avLst/>
          </a:prstGeom>
          <a:noFill/>
        </p:spPr>
        <p:txBody>
          <a:bodyPr wrap="square" rtlCol="0">
            <a:spAutoFit/>
          </a:bodyPr>
          <a:lstStyle/>
          <a:p>
            <a:r>
              <a:rPr lang="en-US" sz="1400" dirty="0"/>
              <a:t>ADF</a:t>
            </a:r>
            <a:endParaRPr lang="en-IN" sz="1400" dirty="0"/>
          </a:p>
        </p:txBody>
      </p:sp>
      <p:sp>
        <p:nvSpPr>
          <p:cNvPr id="39" name="TextBox 38"/>
          <p:cNvSpPr txBox="1"/>
          <p:nvPr/>
        </p:nvSpPr>
        <p:spPr>
          <a:xfrm flipH="1">
            <a:off x="1784830" y="2477318"/>
            <a:ext cx="1427287" cy="307777"/>
          </a:xfrm>
          <a:prstGeom prst="rect">
            <a:avLst/>
          </a:prstGeom>
          <a:noFill/>
        </p:spPr>
        <p:txBody>
          <a:bodyPr wrap="square" rtlCol="0">
            <a:spAutoFit/>
          </a:bodyPr>
          <a:lstStyle/>
          <a:p>
            <a:r>
              <a:rPr lang="en-US" sz="1400" dirty="0"/>
              <a:t>Data Ingestion</a:t>
            </a:r>
            <a:endParaRPr lang="en-IN" sz="1400" dirty="0"/>
          </a:p>
        </p:txBody>
      </p:sp>
      <p:sp>
        <p:nvSpPr>
          <p:cNvPr id="40" name="TextBox 39"/>
          <p:cNvSpPr txBox="1"/>
          <p:nvPr/>
        </p:nvSpPr>
        <p:spPr>
          <a:xfrm rot="18859387">
            <a:off x="2043507" y="3856982"/>
            <a:ext cx="715479" cy="307777"/>
          </a:xfrm>
          <a:prstGeom prst="rect">
            <a:avLst/>
          </a:prstGeom>
          <a:noFill/>
        </p:spPr>
        <p:txBody>
          <a:bodyPr wrap="square" rtlCol="0">
            <a:spAutoFit/>
          </a:bodyPr>
          <a:lstStyle/>
          <a:p>
            <a:r>
              <a:rPr lang="en-US" sz="1400" dirty="0"/>
              <a:t>ADF</a:t>
            </a:r>
            <a:endParaRPr lang="en-IN" sz="1400" dirty="0"/>
          </a:p>
        </p:txBody>
      </p:sp>
      <p:sp>
        <p:nvSpPr>
          <p:cNvPr id="41" name="TextBox 40"/>
          <p:cNvSpPr txBox="1"/>
          <p:nvPr/>
        </p:nvSpPr>
        <p:spPr>
          <a:xfrm rot="18916410">
            <a:off x="1889755" y="4078401"/>
            <a:ext cx="1481009" cy="307777"/>
          </a:xfrm>
          <a:prstGeom prst="rect">
            <a:avLst/>
          </a:prstGeom>
          <a:noFill/>
        </p:spPr>
        <p:txBody>
          <a:bodyPr wrap="square" rtlCol="0">
            <a:spAutoFit/>
          </a:bodyPr>
          <a:lstStyle/>
          <a:p>
            <a:r>
              <a:rPr lang="en-US" sz="1400" dirty="0"/>
              <a:t>Data Ingestion</a:t>
            </a:r>
            <a:endParaRPr lang="en-IN" sz="1400" dirty="0"/>
          </a:p>
        </p:txBody>
      </p:sp>
      <p:cxnSp>
        <p:nvCxnSpPr>
          <p:cNvPr id="45" name="Straight Arrow Connector 44"/>
          <p:cNvCxnSpPr/>
          <p:nvPr/>
        </p:nvCxnSpPr>
        <p:spPr>
          <a:xfrm>
            <a:off x="5921511" y="2604852"/>
            <a:ext cx="1291110" cy="6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277957" y="3651093"/>
            <a:ext cx="11724" cy="564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7649060" y="2181827"/>
            <a:ext cx="1172553" cy="599305"/>
          </a:xfrm>
          <a:prstGeom prst="rect">
            <a:avLst/>
          </a:prstGeom>
        </p:spPr>
      </p:pic>
      <p:cxnSp>
        <p:nvCxnSpPr>
          <p:cNvPr id="9" name="Straight Arrow Connector 8"/>
          <p:cNvCxnSpPr/>
          <p:nvPr/>
        </p:nvCxnSpPr>
        <p:spPr>
          <a:xfrm>
            <a:off x="1720361" y="2477318"/>
            <a:ext cx="20530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725358" y="4894202"/>
            <a:ext cx="1105197" cy="307777"/>
          </a:xfrm>
          <a:prstGeom prst="rect">
            <a:avLst/>
          </a:prstGeom>
          <a:noFill/>
        </p:spPr>
        <p:txBody>
          <a:bodyPr wrap="square" rtlCol="0">
            <a:spAutoFit/>
          </a:bodyPr>
          <a:lstStyle/>
          <a:p>
            <a:r>
              <a:rPr lang="en-US" sz="1400" dirty="0"/>
              <a:t>Delta Tables</a:t>
            </a:r>
            <a:endParaRPr lang="en-IN" sz="1400" dirty="0"/>
          </a:p>
        </p:txBody>
      </p:sp>
    </p:spTree>
    <p:extLst>
      <p:ext uri="{BB962C8B-B14F-4D97-AF65-F5344CB8AC3E}">
        <p14:creationId xmlns:p14="http://schemas.microsoft.com/office/powerpoint/2010/main" val="2180700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7317"/>
          </a:xfrm>
        </p:spPr>
        <p:txBody>
          <a:bodyPr>
            <a:normAutofit/>
          </a:bodyPr>
          <a:lstStyle/>
          <a:p>
            <a:r>
              <a:rPr lang="en-US" sz="1800" b="1" dirty="0">
                <a:latin typeface="+mn-lt"/>
              </a:rPr>
              <a:t>Delta Lake</a:t>
            </a:r>
            <a:endParaRPr lang="en-IN" sz="1800" b="1" dirty="0">
              <a:latin typeface="+mn-lt"/>
            </a:endParaRPr>
          </a:p>
        </p:txBody>
      </p:sp>
      <p:sp>
        <p:nvSpPr>
          <p:cNvPr id="3" name="Content Placeholder 2"/>
          <p:cNvSpPr>
            <a:spLocks noGrp="1"/>
          </p:cNvSpPr>
          <p:nvPr>
            <p:ph idx="1"/>
          </p:nvPr>
        </p:nvSpPr>
        <p:spPr>
          <a:xfrm>
            <a:off x="838200" y="1438183"/>
            <a:ext cx="10515600" cy="4738780"/>
          </a:xfrm>
        </p:spPr>
        <p:txBody>
          <a:bodyPr>
            <a:normAutofit/>
          </a:bodyPr>
          <a:lstStyle/>
          <a:p>
            <a:pPr marL="0" indent="0">
              <a:buNone/>
            </a:pPr>
            <a:r>
              <a:rPr lang="en-US" sz="1700" b="1" dirty="0"/>
              <a:t>Key features of Delta Lake:</a:t>
            </a:r>
          </a:p>
          <a:p>
            <a:pPr marL="342900" indent="-342900">
              <a:buFont typeface="+mj-lt"/>
              <a:buAutoNum type="arabicPeriod"/>
            </a:pPr>
            <a:r>
              <a:rPr lang="en-IN" sz="1400" dirty="0"/>
              <a:t>ACID transactions on Spark</a:t>
            </a:r>
          </a:p>
          <a:p>
            <a:pPr marL="342900" indent="-342900">
              <a:buFont typeface="+mj-lt"/>
              <a:buAutoNum type="arabicPeriod"/>
            </a:pPr>
            <a:r>
              <a:rPr lang="en-US" sz="1400" dirty="0"/>
              <a:t>Unified Batch and Stream Processing</a:t>
            </a:r>
          </a:p>
          <a:p>
            <a:pPr marL="342900" indent="-342900">
              <a:buFont typeface="+mj-lt"/>
              <a:buAutoNum type="arabicPeriod"/>
            </a:pPr>
            <a:r>
              <a:rPr lang="en-IN" sz="1400" dirty="0"/>
              <a:t>Schema Enforcement</a:t>
            </a:r>
            <a:endParaRPr lang="en-US" sz="1400" dirty="0"/>
          </a:p>
          <a:p>
            <a:pPr marL="342900" indent="-342900">
              <a:buFont typeface="+mj-lt"/>
              <a:buAutoNum type="arabicPeriod"/>
            </a:pPr>
            <a:r>
              <a:rPr lang="en-IN" sz="1400" dirty="0"/>
              <a:t>Time Travel</a:t>
            </a:r>
            <a:endParaRPr lang="en-US" sz="1400" dirty="0"/>
          </a:p>
          <a:p>
            <a:pPr marL="0" indent="0">
              <a:buNone/>
            </a:pPr>
            <a:r>
              <a:rPr lang="en-IN" sz="1400" b="1" dirty="0"/>
              <a:t>ACID transactions on Spark:</a:t>
            </a:r>
          </a:p>
          <a:p>
            <a:pPr marL="0" indent="0">
              <a:buNone/>
            </a:pPr>
            <a:r>
              <a:rPr lang="en-US" sz="1400" dirty="0"/>
              <a:t>	Delta Lake stores a transaction log to keep track of all the commits made to the table directory to provide ACID transactions. It provides Serializable isolation levels to ensure the data consistent across multiple users.</a:t>
            </a:r>
          </a:p>
          <a:p>
            <a:pPr marL="0" indent="0">
              <a:buNone/>
            </a:pPr>
            <a:r>
              <a:rPr lang="en-US" sz="1400" b="1" dirty="0"/>
              <a:t>Unified Batch and Stream Processing :</a:t>
            </a:r>
          </a:p>
          <a:p>
            <a:pPr marL="0" indent="0">
              <a:buNone/>
            </a:pPr>
            <a:r>
              <a:rPr lang="en-US" sz="1400" dirty="0"/>
              <a:t>	In Data lake, data coming in as Stream (maybe from Kafka) or any historical data you have (say HDFS) is the same table. It gives an unified view of both these 2 different paradigms. Streaming data ingest, batch historic backfill, and interactive queries work just out of the box without much of the extra effort.</a:t>
            </a:r>
          </a:p>
          <a:p>
            <a:pPr marL="0" indent="0">
              <a:buNone/>
            </a:pPr>
            <a:r>
              <a:rPr lang="en-US" sz="1400" b="1" dirty="0"/>
              <a:t>Time Travel :</a:t>
            </a:r>
          </a:p>
          <a:p>
            <a:pPr marL="0" indent="0">
              <a:buNone/>
            </a:pPr>
            <a:r>
              <a:rPr lang="en-US" sz="1400" dirty="0"/>
              <a:t> 	Data in the data lake will be versioned and snapshots are provided so that you can query them as if that snapshot was the current state of the system. This helps us to revert to older versions of our data lake for Audits, rollbacks and stuff like that.</a:t>
            </a:r>
          </a:p>
          <a:p>
            <a:pPr marL="0" indent="0">
              <a:buNone/>
            </a:pPr>
            <a:endParaRPr lang="en-IN" sz="1400" dirty="0"/>
          </a:p>
          <a:p>
            <a:pPr marL="0" indent="0">
              <a:buNone/>
            </a:pPr>
            <a:endParaRPr lang="en-IN" dirty="0"/>
          </a:p>
        </p:txBody>
      </p:sp>
      <p:pic>
        <p:nvPicPr>
          <p:cNvPr id="6" name="Picture 5"/>
          <p:cNvPicPr>
            <a:picLocks noChangeAspect="1"/>
          </p:cNvPicPr>
          <p:nvPr/>
        </p:nvPicPr>
        <p:blipFill>
          <a:blip r:embed="rId2"/>
          <a:stretch>
            <a:fillRect/>
          </a:stretch>
        </p:blipFill>
        <p:spPr>
          <a:xfrm>
            <a:off x="8101044" y="1295873"/>
            <a:ext cx="2408129" cy="1661304"/>
          </a:xfrm>
          <a:prstGeom prst="rect">
            <a:avLst/>
          </a:prstGeom>
        </p:spPr>
      </p:pic>
    </p:spTree>
    <p:extLst>
      <p:ext uri="{BB962C8B-B14F-4D97-AF65-F5344CB8AC3E}">
        <p14:creationId xmlns:p14="http://schemas.microsoft.com/office/powerpoint/2010/main" val="1338551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344" y="861134"/>
            <a:ext cx="10515600" cy="363985"/>
          </a:xfrm>
        </p:spPr>
        <p:txBody>
          <a:bodyPr>
            <a:normAutofit fontScale="90000"/>
          </a:bodyPr>
          <a:lstStyle/>
          <a:p>
            <a:r>
              <a:rPr lang="en-US" sz="2000" b="1" dirty="0"/>
              <a:t>			</a:t>
            </a:r>
            <a:r>
              <a:rPr lang="en-US" sz="2000" b="1" dirty="0">
                <a:latin typeface="+mn-lt"/>
              </a:rPr>
              <a:t>Evolution of Delta Lake from Data Lake</a:t>
            </a:r>
            <a:br>
              <a:rPr lang="en-US" dirty="0">
                <a:latin typeface="+mn-lt"/>
              </a:rPr>
            </a:br>
            <a:endParaRPr lang="en-IN" dirty="0">
              <a:latin typeface="+mn-lt"/>
            </a:endParaRPr>
          </a:p>
        </p:txBody>
      </p:sp>
      <p:pic>
        <p:nvPicPr>
          <p:cNvPr id="6" name="Content Placeholder 5"/>
          <p:cNvPicPr>
            <a:picLocks noGrp="1" noChangeAspect="1"/>
          </p:cNvPicPr>
          <p:nvPr>
            <p:ph idx="1"/>
          </p:nvPr>
        </p:nvPicPr>
        <p:blipFill>
          <a:blip r:embed="rId2"/>
          <a:stretch>
            <a:fillRect/>
          </a:stretch>
        </p:blipFill>
        <p:spPr>
          <a:xfrm>
            <a:off x="2856964" y="1819486"/>
            <a:ext cx="2057578" cy="556308"/>
          </a:xfrm>
          <a:prstGeom prst="rect">
            <a:avLst/>
          </a:prstGeom>
        </p:spPr>
      </p:pic>
      <p:pic>
        <p:nvPicPr>
          <p:cNvPr id="7" name="Picture 6"/>
          <p:cNvPicPr>
            <a:picLocks noChangeAspect="1"/>
          </p:cNvPicPr>
          <p:nvPr/>
        </p:nvPicPr>
        <p:blipFill>
          <a:blip r:embed="rId3"/>
          <a:stretch>
            <a:fillRect/>
          </a:stretch>
        </p:blipFill>
        <p:spPr>
          <a:xfrm>
            <a:off x="2681689" y="3205933"/>
            <a:ext cx="2408129" cy="1661304"/>
          </a:xfrm>
          <a:prstGeom prst="rect">
            <a:avLst/>
          </a:prstGeom>
        </p:spPr>
      </p:pic>
      <p:sp>
        <p:nvSpPr>
          <p:cNvPr id="8" name="Content Placeholder 2"/>
          <p:cNvSpPr txBox="1">
            <a:spLocks/>
          </p:cNvSpPr>
          <p:nvPr/>
        </p:nvSpPr>
        <p:spPr>
          <a:xfrm>
            <a:off x="6559659" y="1731145"/>
            <a:ext cx="4856285" cy="3548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Effective Transactional control </a:t>
            </a:r>
          </a:p>
          <a:p>
            <a:r>
              <a:rPr lang="en-US" sz="1600" dirty="0"/>
              <a:t>ACID compliance </a:t>
            </a:r>
          </a:p>
          <a:p>
            <a:r>
              <a:rPr lang="en-US" sz="1600" dirty="0"/>
              <a:t>Schema evolution </a:t>
            </a:r>
          </a:p>
          <a:p>
            <a:r>
              <a:rPr lang="en-US" sz="1600" dirty="0"/>
              <a:t>Delta format files vs Parquet </a:t>
            </a:r>
            <a:endParaRPr lang="en-IN" sz="1600" dirty="0"/>
          </a:p>
        </p:txBody>
      </p:sp>
    </p:spTree>
    <p:extLst>
      <p:ext uri="{BB962C8B-B14F-4D97-AF65-F5344CB8AC3E}">
        <p14:creationId xmlns:p14="http://schemas.microsoft.com/office/powerpoint/2010/main" val="2305703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8021"/>
          </a:xfrm>
        </p:spPr>
        <p:txBody>
          <a:bodyPr>
            <a:normAutofit/>
          </a:bodyPr>
          <a:lstStyle/>
          <a:p>
            <a:r>
              <a:rPr lang="en-IN" sz="1800" b="1" dirty="0">
                <a:latin typeface="+mn-lt"/>
              </a:rPr>
              <a:t>Medallion Architecture</a:t>
            </a:r>
          </a:p>
        </p:txBody>
      </p:sp>
      <p:sp>
        <p:nvSpPr>
          <p:cNvPr id="3" name="Content Placeholder 2"/>
          <p:cNvSpPr>
            <a:spLocks noGrp="1"/>
          </p:cNvSpPr>
          <p:nvPr>
            <p:ph idx="1"/>
          </p:nvPr>
        </p:nvSpPr>
        <p:spPr>
          <a:xfrm>
            <a:off x="838200" y="1257300"/>
            <a:ext cx="10515600" cy="4919663"/>
          </a:xfrm>
        </p:spPr>
        <p:txBody>
          <a:bodyPr>
            <a:normAutofit fontScale="32500" lnSpcReduction="20000"/>
          </a:bodyPr>
          <a:lstStyle/>
          <a:p>
            <a:pPr marL="0" indent="0" algn="just">
              <a:lnSpc>
                <a:spcPct val="120000"/>
              </a:lnSpc>
              <a:buNone/>
            </a:pPr>
            <a:r>
              <a:rPr lang="en-US" sz="1600" dirty="0"/>
              <a:t> 	</a:t>
            </a:r>
            <a:r>
              <a:rPr lang="en-US" sz="4300" dirty="0"/>
              <a:t>The medallion architecture describes a series of data layers that denote the quality of data stored in the lake house. Databricks recommends taking a multi-layered approach to building a single source of truth for enterprise data products. This architecture guarantees atomicity, consistency, isolation, and durability as data passes through multiple layers of validations and transformations before being stored in a layout optimized for efficient analytics. The terms bronze(raw), silver (validated), and gold (enriched) describe the quality of the data in each of these layers.</a:t>
            </a:r>
          </a:p>
          <a:p>
            <a:pPr algn="just">
              <a:lnSpc>
                <a:spcPct val="120000"/>
              </a:lnSpc>
            </a:pPr>
            <a:r>
              <a:rPr lang="en-US" sz="4300" b="1" dirty="0"/>
              <a:t>Bronze:</a:t>
            </a:r>
          </a:p>
          <a:p>
            <a:pPr marL="0" indent="0" algn="just">
              <a:lnSpc>
                <a:spcPct val="120000"/>
              </a:lnSpc>
              <a:buNone/>
            </a:pPr>
            <a:r>
              <a:rPr lang="en-US" sz="4300" dirty="0"/>
              <a:t>	The bronze layer contains un-validated data. Data ingested in the bronze layer typically contains :Maintains the raw state of the data source, Is appended incrementally and grows over time &amp; Can be any combination of streaming and batch transactions.</a:t>
            </a:r>
          </a:p>
          <a:p>
            <a:pPr algn="just">
              <a:lnSpc>
                <a:spcPct val="120000"/>
              </a:lnSpc>
            </a:pPr>
            <a:r>
              <a:rPr lang="en-US" sz="4300" b="1" dirty="0"/>
              <a:t>Silver:</a:t>
            </a:r>
          </a:p>
          <a:p>
            <a:pPr marL="0" indent="0" algn="just">
              <a:lnSpc>
                <a:spcPct val="120000"/>
              </a:lnSpc>
              <a:buNone/>
            </a:pPr>
            <a:r>
              <a:rPr lang="en-US" sz="4300" dirty="0"/>
              <a:t>	Recall that while the bronze layer contains the entire data history in a nearly raw state, the silver layer represents a validated, enriched version of our data that can be trusted for downstream analytics.</a:t>
            </a:r>
          </a:p>
          <a:p>
            <a:pPr algn="just">
              <a:lnSpc>
                <a:spcPct val="120000"/>
              </a:lnSpc>
            </a:pPr>
            <a:r>
              <a:rPr lang="en-US" sz="4300" b="1" dirty="0"/>
              <a:t>Gold:</a:t>
            </a:r>
          </a:p>
          <a:p>
            <a:pPr marL="0" indent="0" algn="just">
              <a:lnSpc>
                <a:spcPct val="120000"/>
              </a:lnSpc>
              <a:buNone/>
            </a:pPr>
            <a:r>
              <a:rPr lang="en-US" sz="4300" dirty="0"/>
              <a:t>	This gold data is often highly refined and aggregated, containing data that powers analytics, machine learning, and production applications. While all tables in the lake house should serve an important purpose, gold tables represent data that has been transformed into knowledge, rather than just information.</a:t>
            </a:r>
          </a:p>
          <a:p>
            <a:pPr lvl="1" algn="just">
              <a:lnSpc>
                <a:spcPct val="120000"/>
              </a:lnSpc>
            </a:pPr>
            <a:endParaRPr lang="en-US" sz="2900" dirty="0"/>
          </a:p>
          <a:p>
            <a:pPr>
              <a:lnSpc>
                <a:spcPct val="170000"/>
              </a:lnSpc>
            </a:pPr>
            <a:endParaRPr lang="en-US" sz="1700" dirty="0"/>
          </a:p>
          <a:p>
            <a:pPr marL="457200" lvl="1" indent="0">
              <a:buNone/>
            </a:pPr>
            <a:br>
              <a:rPr lang="en-US" sz="1300" dirty="0"/>
            </a:br>
            <a:endParaRPr lang="en-US" sz="1300" dirty="0"/>
          </a:p>
          <a:p>
            <a:endParaRPr lang="en-US" sz="1700" dirty="0"/>
          </a:p>
        </p:txBody>
      </p:sp>
    </p:spTree>
    <p:extLst>
      <p:ext uri="{BB962C8B-B14F-4D97-AF65-F5344CB8AC3E}">
        <p14:creationId xmlns:p14="http://schemas.microsoft.com/office/powerpoint/2010/main" val="2763096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5847" y="2699286"/>
            <a:ext cx="1907931" cy="5978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1292465" y="2844335"/>
            <a:ext cx="1494693" cy="307777"/>
          </a:xfrm>
          <a:prstGeom prst="rect">
            <a:avLst/>
          </a:prstGeom>
          <a:noFill/>
        </p:spPr>
        <p:txBody>
          <a:bodyPr wrap="square" rtlCol="0">
            <a:spAutoFit/>
          </a:bodyPr>
          <a:lstStyle/>
          <a:p>
            <a:r>
              <a:rPr lang="en-US" sz="1400" dirty="0"/>
              <a:t>Driver Dimension</a:t>
            </a:r>
            <a:endParaRPr lang="en-IN" sz="1400" dirty="0"/>
          </a:p>
        </p:txBody>
      </p:sp>
      <p:sp>
        <p:nvSpPr>
          <p:cNvPr id="6" name="Rectangle 5"/>
          <p:cNvSpPr/>
          <p:nvPr/>
        </p:nvSpPr>
        <p:spPr>
          <a:xfrm>
            <a:off x="3446585" y="1230923"/>
            <a:ext cx="1195753" cy="5539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flipH="1">
            <a:off x="3703319" y="1345223"/>
            <a:ext cx="771966" cy="307777"/>
          </a:xfrm>
          <a:prstGeom prst="rect">
            <a:avLst/>
          </a:prstGeom>
          <a:noFill/>
        </p:spPr>
        <p:txBody>
          <a:bodyPr wrap="square" rtlCol="0">
            <a:spAutoFit/>
          </a:bodyPr>
          <a:lstStyle/>
          <a:p>
            <a:r>
              <a:rPr lang="en-US" sz="1400" dirty="0"/>
              <a:t>Rating</a:t>
            </a:r>
            <a:endParaRPr lang="en-IN" sz="1400" dirty="0"/>
          </a:p>
        </p:txBody>
      </p:sp>
      <p:sp>
        <p:nvSpPr>
          <p:cNvPr id="11" name="Rectangle 10"/>
          <p:cNvSpPr/>
          <p:nvPr/>
        </p:nvSpPr>
        <p:spPr>
          <a:xfrm>
            <a:off x="8906608" y="2086053"/>
            <a:ext cx="1450731" cy="5363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flipH="1">
            <a:off x="9144000" y="2184802"/>
            <a:ext cx="852854" cy="307777"/>
          </a:xfrm>
          <a:prstGeom prst="rect">
            <a:avLst/>
          </a:prstGeom>
          <a:noFill/>
        </p:spPr>
        <p:txBody>
          <a:bodyPr wrap="square" rtlCol="0">
            <a:spAutoFit/>
          </a:bodyPr>
          <a:lstStyle/>
          <a:p>
            <a:r>
              <a:rPr lang="en-US" sz="1400" dirty="0"/>
              <a:t>Location</a:t>
            </a:r>
            <a:endParaRPr lang="en-IN" sz="1400" dirty="0"/>
          </a:p>
        </p:txBody>
      </p:sp>
      <p:sp>
        <p:nvSpPr>
          <p:cNvPr id="13" name="Rectangle 12"/>
          <p:cNvSpPr/>
          <p:nvPr/>
        </p:nvSpPr>
        <p:spPr>
          <a:xfrm>
            <a:off x="8976946" y="3736887"/>
            <a:ext cx="1019908" cy="5099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IN" dirty="0"/>
          </a:p>
        </p:txBody>
      </p:sp>
      <p:sp>
        <p:nvSpPr>
          <p:cNvPr id="15" name="TextBox 14"/>
          <p:cNvSpPr txBox="1"/>
          <p:nvPr/>
        </p:nvSpPr>
        <p:spPr>
          <a:xfrm>
            <a:off x="9144000" y="3837975"/>
            <a:ext cx="756139" cy="307777"/>
          </a:xfrm>
          <a:prstGeom prst="rect">
            <a:avLst/>
          </a:prstGeom>
          <a:noFill/>
        </p:spPr>
        <p:txBody>
          <a:bodyPr wrap="square" rtlCol="0">
            <a:spAutoFit/>
          </a:bodyPr>
          <a:lstStyle/>
          <a:p>
            <a:r>
              <a:rPr lang="en-US" sz="1400" dirty="0"/>
              <a:t>Date</a:t>
            </a:r>
            <a:endParaRPr lang="en-IN" sz="1400" dirty="0"/>
          </a:p>
        </p:txBody>
      </p:sp>
      <p:sp>
        <p:nvSpPr>
          <p:cNvPr id="16" name="Rectangle 15"/>
          <p:cNvSpPr/>
          <p:nvPr/>
        </p:nvSpPr>
        <p:spPr>
          <a:xfrm>
            <a:off x="5161085" y="2778369"/>
            <a:ext cx="1424354" cy="12397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5303958" y="3053245"/>
            <a:ext cx="1079257" cy="738664"/>
          </a:xfrm>
          <a:prstGeom prst="rect">
            <a:avLst/>
          </a:prstGeom>
          <a:noFill/>
        </p:spPr>
        <p:txBody>
          <a:bodyPr wrap="square" rtlCol="0">
            <a:spAutoFit/>
          </a:bodyPr>
          <a:lstStyle/>
          <a:p>
            <a:r>
              <a:rPr lang="en-US" sz="1400" dirty="0"/>
              <a:t>Trip Transaction Fact</a:t>
            </a:r>
            <a:endParaRPr lang="en-IN" sz="1400" dirty="0"/>
          </a:p>
        </p:txBody>
      </p:sp>
      <p:sp>
        <p:nvSpPr>
          <p:cNvPr id="18" name="Rectangle 17"/>
          <p:cNvSpPr/>
          <p:nvPr/>
        </p:nvSpPr>
        <p:spPr>
          <a:xfrm>
            <a:off x="2787159" y="4616017"/>
            <a:ext cx="1345226" cy="8615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p:cNvSpPr txBox="1"/>
          <p:nvPr/>
        </p:nvSpPr>
        <p:spPr>
          <a:xfrm>
            <a:off x="2982349" y="4785202"/>
            <a:ext cx="1441939" cy="523220"/>
          </a:xfrm>
          <a:prstGeom prst="rect">
            <a:avLst/>
          </a:prstGeom>
          <a:noFill/>
        </p:spPr>
        <p:txBody>
          <a:bodyPr wrap="square" rtlCol="0">
            <a:spAutoFit/>
          </a:bodyPr>
          <a:lstStyle/>
          <a:p>
            <a:r>
              <a:rPr lang="en-US" sz="1400" dirty="0"/>
              <a:t>Customer Dimension</a:t>
            </a:r>
            <a:endParaRPr lang="en-IN" sz="1400" dirty="0"/>
          </a:p>
        </p:txBody>
      </p:sp>
      <p:sp>
        <p:nvSpPr>
          <p:cNvPr id="20" name="Rectangle 19"/>
          <p:cNvSpPr/>
          <p:nvPr/>
        </p:nvSpPr>
        <p:spPr>
          <a:xfrm>
            <a:off x="6119446" y="4616017"/>
            <a:ext cx="1099039" cy="8615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6242538" y="4723961"/>
            <a:ext cx="751745" cy="738664"/>
          </a:xfrm>
          <a:prstGeom prst="rect">
            <a:avLst/>
          </a:prstGeom>
          <a:noFill/>
        </p:spPr>
        <p:txBody>
          <a:bodyPr wrap="square" rtlCol="0">
            <a:spAutoFit/>
          </a:bodyPr>
          <a:lstStyle/>
          <a:p>
            <a:r>
              <a:rPr lang="en-US" sz="1400" dirty="0"/>
              <a:t>Payment details</a:t>
            </a:r>
            <a:endParaRPr lang="en-IN" sz="1400" dirty="0"/>
          </a:p>
        </p:txBody>
      </p:sp>
      <p:cxnSp>
        <p:nvCxnSpPr>
          <p:cNvPr id="24" name="Straight Connector 23"/>
          <p:cNvCxnSpPr>
            <a:stCxn id="4" idx="0"/>
            <a:endCxn id="6" idx="1"/>
          </p:cNvCxnSpPr>
          <p:nvPr/>
        </p:nvCxnSpPr>
        <p:spPr>
          <a:xfrm flipV="1">
            <a:off x="2039813" y="1507881"/>
            <a:ext cx="1406772" cy="119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4" idx="3"/>
            <a:endCxn id="16" idx="1"/>
          </p:cNvCxnSpPr>
          <p:nvPr/>
        </p:nvCxnSpPr>
        <p:spPr>
          <a:xfrm>
            <a:off x="2993778" y="2998225"/>
            <a:ext cx="2167307" cy="400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6" idx="2"/>
            <a:endCxn id="20" idx="0"/>
          </p:cNvCxnSpPr>
          <p:nvPr/>
        </p:nvCxnSpPr>
        <p:spPr>
          <a:xfrm>
            <a:off x="5873262" y="4018085"/>
            <a:ext cx="795704" cy="597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6" idx="3"/>
            <a:endCxn id="11" idx="1"/>
          </p:cNvCxnSpPr>
          <p:nvPr/>
        </p:nvCxnSpPr>
        <p:spPr>
          <a:xfrm flipV="1">
            <a:off x="6585439" y="2354219"/>
            <a:ext cx="2321169" cy="1044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13" idx="1"/>
          </p:cNvCxnSpPr>
          <p:nvPr/>
        </p:nvCxnSpPr>
        <p:spPr>
          <a:xfrm>
            <a:off x="6585439" y="3620354"/>
            <a:ext cx="2391507" cy="371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4123593" y="4018085"/>
            <a:ext cx="1534256" cy="10287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6" idx="2"/>
            <a:endCxn id="18" idx="0"/>
          </p:cNvCxnSpPr>
          <p:nvPr/>
        </p:nvCxnSpPr>
        <p:spPr>
          <a:xfrm flipH="1">
            <a:off x="3459772" y="1784838"/>
            <a:ext cx="584690" cy="2831179"/>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446585" y="404446"/>
            <a:ext cx="3912577" cy="307777"/>
          </a:xfrm>
          <a:prstGeom prst="rect">
            <a:avLst/>
          </a:prstGeom>
          <a:noFill/>
        </p:spPr>
        <p:txBody>
          <a:bodyPr wrap="square" rtlCol="0">
            <a:spAutoFit/>
          </a:bodyPr>
          <a:lstStyle/>
          <a:p>
            <a:r>
              <a:rPr lang="en-US" sz="1400" dirty="0"/>
              <a:t>	</a:t>
            </a:r>
            <a:r>
              <a:rPr lang="en-US" sz="1400" b="1" dirty="0"/>
              <a:t>Fact- Dimension Data Modelling</a:t>
            </a:r>
            <a:endParaRPr lang="en-IN" sz="1400" b="1" dirty="0"/>
          </a:p>
        </p:txBody>
      </p:sp>
      <p:cxnSp>
        <p:nvCxnSpPr>
          <p:cNvPr id="33" name="Straight Connector 32"/>
          <p:cNvCxnSpPr>
            <a:stCxn id="13" idx="0"/>
            <a:endCxn id="6" idx="3"/>
          </p:cNvCxnSpPr>
          <p:nvPr/>
        </p:nvCxnSpPr>
        <p:spPr>
          <a:xfrm flipH="1" flipV="1">
            <a:off x="4642338" y="1507881"/>
            <a:ext cx="4844562" cy="222900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68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3043</TotalTime>
  <Words>591</Words>
  <Application>Microsoft Office PowerPoint</Application>
  <PresentationFormat>Widescreen</PresentationFormat>
  <Paragraphs>78</Paragraphs>
  <Slides>7</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7</vt:i4>
      </vt:variant>
    </vt:vector>
  </HeadingPairs>
  <TitlesOfParts>
    <vt:vector size="11" baseType="lpstr">
      <vt:lpstr>Arial</vt:lpstr>
      <vt:lpstr>Calibri</vt:lpstr>
      <vt:lpstr>Calibri Light</vt:lpstr>
      <vt:lpstr>Office Theme</vt:lpstr>
      <vt:lpstr>ADF-Azure Data Factory(Pipelines, Dataflow, Triggers, Email triggers for Pipeline resiliency), Delta Lake, Medallion Architecture </vt:lpstr>
      <vt:lpstr>    Table of Contents</vt:lpstr>
      <vt:lpstr>Apresentação do PowerPoint</vt:lpstr>
      <vt:lpstr>Delta Lake</vt:lpstr>
      <vt:lpstr>   Evolution of Delta Lake from Data Lake </vt:lpstr>
      <vt:lpstr>Medallion Architecture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ADF-Azure Data Factory(Pipelines, Dataflow, Triggers, Email triggers for Pipeline resiliency), Delta Lake, Medallion Architecture</dc:title>
  <dc:creator>Rohith Gorthy</dc:creator>
  <cp:lastModifiedBy>Sabrina Lameiras Germano da Silva</cp:lastModifiedBy>
  <cp:revision>36</cp:revision>
  <dcterms:created xsi:type="dcterms:W3CDTF">2023-03-04T21:40:38Z</dcterms:created>
  <dcterms:modified xsi:type="dcterms:W3CDTF">2024-02-08T04:12:02Z</dcterms:modified>
</cp:coreProperties>
</file>