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Sukar Heavy" charset="1" panose="02000500000000000000"/>
      <p:regular r:id="rId16"/>
    </p:embeddedFont>
    <p:embeddedFont>
      <p:font typeface="HK Grotesk Bold" charset="1" panose="00000800000000000000"/>
      <p:regular r:id="rId17"/>
    </p:embeddedFont>
    <p:embeddedFont>
      <p:font typeface="HK Grotesk Light" charset="1" panose="00000400000000000000"/>
      <p:regular r:id="rId18"/>
    </p:embeddedFont>
    <p:embeddedFont>
      <p:font typeface="Gilda Display" charset="1" panose="02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032" t="-121705" r="-22260" b="-1038"/>
            </a:stretch>
          </a:blipFill>
        </p:spPr>
      </p:sp>
      <p:grpSp>
        <p:nvGrpSpPr>
          <p:cNvPr name="Group 3" id="3"/>
          <p:cNvGrpSpPr/>
          <p:nvPr/>
        </p:nvGrpSpPr>
        <p:grpSpPr>
          <a:xfrm rot="0">
            <a:off x="11260464" y="2425052"/>
            <a:ext cx="5628640" cy="5815724"/>
            <a:chOff x="0" y="0"/>
            <a:chExt cx="2160783" cy="2232603"/>
          </a:xfrm>
        </p:grpSpPr>
        <p:sp>
          <p:nvSpPr>
            <p:cNvPr name="Freeform 4" id="4"/>
            <p:cNvSpPr/>
            <p:nvPr/>
          </p:nvSpPr>
          <p:spPr>
            <a:xfrm flipH="false" flipV="false" rot="0">
              <a:off x="0" y="0"/>
              <a:ext cx="2160783" cy="2232603"/>
            </a:xfrm>
            <a:custGeom>
              <a:avLst/>
              <a:gdLst/>
              <a:ahLst/>
              <a:cxnLst/>
              <a:rect r="r" b="b" t="t" l="l"/>
              <a:pathLst>
                <a:path h="2232603" w="2160783">
                  <a:moveTo>
                    <a:pt x="2036323" y="2232603"/>
                  </a:moveTo>
                  <a:lnTo>
                    <a:pt x="124460" y="2232603"/>
                  </a:lnTo>
                  <a:cubicBezTo>
                    <a:pt x="55880" y="2232603"/>
                    <a:pt x="0" y="2176723"/>
                    <a:pt x="0" y="2108143"/>
                  </a:cubicBezTo>
                  <a:lnTo>
                    <a:pt x="0" y="124460"/>
                  </a:lnTo>
                  <a:cubicBezTo>
                    <a:pt x="0" y="55880"/>
                    <a:pt x="55880" y="0"/>
                    <a:pt x="124460" y="0"/>
                  </a:cubicBezTo>
                  <a:lnTo>
                    <a:pt x="2036323" y="0"/>
                  </a:lnTo>
                  <a:cubicBezTo>
                    <a:pt x="2104903" y="0"/>
                    <a:pt x="2160783" y="55880"/>
                    <a:pt x="2160783" y="124460"/>
                  </a:cubicBezTo>
                  <a:lnTo>
                    <a:pt x="2160783" y="2108143"/>
                  </a:lnTo>
                  <a:cubicBezTo>
                    <a:pt x="2160783" y="2176723"/>
                    <a:pt x="2104903" y="2232603"/>
                    <a:pt x="2036323" y="2232603"/>
                  </a:cubicBezTo>
                  <a:close/>
                </a:path>
              </a:pathLst>
            </a:custGeom>
            <a:solidFill>
              <a:srgbClr val="484995">
                <a:alpha val="43922"/>
              </a:srgbClr>
            </a:solidFill>
          </p:spPr>
        </p:sp>
      </p:grpSp>
      <p:grpSp>
        <p:nvGrpSpPr>
          <p:cNvPr name="Group 5" id="5"/>
          <p:cNvGrpSpPr/>
          <p:nvPr/>
        </p:nvGrpSpPr>
        <p:grpSpPr>
          <a:xfrm rot="0">
            <a:off x="11260464" y="2891584"/>
            <a:ext cx="5628640" cy="5815724"/>
            <a:chOff x="0" y="0"/>
            <a:chExt cx="2160783" cy="2232603"/>
          </a:xfrm>
        </p:grpSpPr>
        <p:sp>
          <p:nvSpPr>
            <p:cNvPr name="Freeform 6" id="6"/>
            <p:cNvSpPr/>
            <p:nvPr/>
          </p:nvSpPr>
          <p:spPr>
            <a:xfrm flipH="false" flipV="false" rot="0">
              <a:off x="0" y="0"/>
              <a:ext cx="2160783" cy="2232603"/>
            </a:xfrm>
            <a:custGeom>
              <a:avLst/>
              <a:gdLst/>
              <a:ahLst/>
              <a:cxnLst/>
              <a:rect r="r" b="b" t="t" l="l"/>
              <a:pathLst>
                <a:path h="2232603" w="2160783">
                  <a:moveTo>
                    <a:pt x="2036323" y="2232603"/>
                  </a:moveTo>
                  <a:lnTo>
                    <a:pt x="124460" y="2232603"/>
                  </a:lnTo>
                  <a:cubicBezTo>
                    <a:pt x="55880" y="2232603"/>
                    <a:pt x="0" y="2176723"/>
                    <a:pt x="0" y="2108143"/>
                  </a:cubicBezTo>
                  <a:lnTo>
                    <a:pt x="0" y="124460"/>
                  </a:lnTo>
                  <a:cubicBezTo>
                    <a:pt x="0" y="55880"/>
                    <a:pt x="55880" y="0"/>
                    <a:pt x="124460" y="0"/>
                  </a:cubicBezTo>
                  <a:lnTo>
                    <a:pt x="2036323" y="0"/>
                  </a:lnTo>
                  <a:cubicBezTo>
                    <a:pt x="2104903" y="0"/>
                    <a:pt x="2160783" y="55880"/>
                    <a:pt x="2160783" y="124460"/>
                  </a:cubicBezTo>
                  <a:lnTo>
                    <a:pt x="2160783" y="2108143"/>
                  </a:lnTo>
                  <a:cubicBezTo>
                    <a:pt x="2160783" y="2176723"/>
                    <a:pt x="2104903" y="2232603"/>
                    <a:pt x="2036323" y="2232603"/>
                  </a:cubicBezTo>
                  <a:close/>
                </a:path>
              </a:pathLst>
            </a:custGeom>
            <a:solidFill>
              <a:srgbClr val="484995">
                <a:alpha val="65882"/>
              </a:srgbClr>
            </a:solidFill>
          </p:spPr>
        </p:sp>
      </p:grpSp>
      <p:grpSp>
        <p:nvGrpSpPr>
          <p:cNvPr name="Group 7" id="7"/>
          <p:cNvGrpSpPr/>
          <p:nvPr/>
        </p:nvGrpSpPr>
        <p:grpSpPr>
          <a:xfrm rot="0">
            <a:off x="11260464" y="3442576"/>
            <a:ext cx="5628640" cy="5815724"/>
            <a:chOff x="0" y="0"/>
            <a:chExt cx="2160783" cy="2232603"/>
          </a:xfrm>
        </p:grpSpPr>
        <p:sp>
          <p:nvSpPr>
            <p:cNvPr name="Freeform 8" id="8"/>
            <p:cNvSpPr/>
            <p:nvPr/>
          </p:nvSpPr>
          <p:spPr>
            <a:xfrm flipH="false" flipV="false" rot="0">
              <a:off x="0" y="0"/>
              <a:ext cx="2160783" cy="2232603"/>
            </a:xfrm>
            <a:custGeom>
              <a:avLst/>
              <a:gdLst/>
              <a:ahLst/>
              <a:cxnLst/>
              <a:rect r="r" b="b" t="t" l="l"/>
              <a:pathLst>
                <a:path h="2232603" w="2160783">
                  <a:moveTo>
                    <a:pt x="2036323" y="2232603"/>
                  </a:moveTo>
                  <a:lnTo>
                    <a:pt x="124460" y="2232603"/>
                  </a:lnTo>
                  <a:cubicBezTo>
                    <a:pt x="55880" y="2232603"/>
                    <a:pt x="0" y="2176723"/>
                    <a:pt x="0" y="2108143"/>
                  </a:cubicBezTo>
                  <a:lnTo>
                    <a:pt x="0" y="124460"/>
                  </a:lnTo>
                  <a:cubicBezTo>
                    <a:pt x="0" y="55880"/>
                    <a:pt x="55880" y="0"/>
                    <a:pt x="124460" y="0"/>
                  </a:cubicBezTo>
                  <a:lnTo>
                    <a:pt x="2036323" y="0"/>
                  </a:lnTo>
                  <a:cubicBezTo>
                    <a:pt x="2104903" y="0"/>
                    <a:pt x="2160783" y="55880"/>
                    <a:pt x="2160783" y="124460"/>
                  </a:cubicBezTo>
                  <a:lnTo>
                    <a:pt x="2160783" y="2108143"/>
                  </a:lnTo>
                  <a:cubicBezTo>
                    <a:pt x="2160783" y="2176723"/>
                    <a:pt x="2104903" y="2232603"/>
                    <a:pt x="2036323" y="2232603"/>
                  </a:cubicBezTo>
                  <a:close/>
                </a:path>
              </a:pathLst>
            </a:custGeom>
            <a:solidFill>
              <a:srgbClr val="484995"/>
            </a:solidFill>
          </p:spPr>
        </p:sp>
      </p:grpSp>
      <p:grpSp>
        <p:nvGrpSpPr>
          <p:cNvPr name="Group 9" id="9"/>
          <p:cNvGrpSpPr/>
          <p:nvPr/>
        </p:nvGrpSpPr>
        <p:grpSpPr>
          <a:xfrm rot="0">
            <a:off x="9900831" y="4910190"/>
            <a:ext cx="6397843" cy="1440248"/>
            <a:chOff x="0" y="0"/>
            <a:chExt cx="2933616" cy="660400"/>
          </a:xfrm>
        </p:grpSpPr>
        <p:sp>
          <p:nvSpPr>
            <p:cNvPr name="Freeform 10" id="10"/>
            <p:cNvSpPr/>
            <p:nvPr/>
          </p:nvSpPr>
          <p:spPr>
            <a:xfrm flipH="false" flipV="false" rot="0">
              <a:off x="0" y="0"/>
              <a:ext cx="2933616" cy="660400"/>
            </a:xfrm>
            <a:custGeom>
              <a:avLst/>
              <a:gdLst/>
              <a:ahLst/>
              <a:cxnLst/>
              <a:rect r="r" b="b" t="t" l="l"/>
              <a:pathLst>
                <a:path h="660400" w="2933616">
                  <a:moveTo>
                    <a:pt x="2809156" y="660400"/>
                  </a:moveTo>
                  <a:lnTo>
                    <a:pt x="124460" y="660400"/>
                  </a:lnTo>
                  <a:cubicBezTo>
                    <a:pt x="55880" y="660400"/>
                    <a:pt x="0" y="604520"/>
                    <a:pt x="0" y="535940"/>
                  </a:cubicBezTo>
                  <a:lnTo>
                    <a:pt x="0" y="124460"/>
                  </a:lnTo>
                  <a:cubicBezTo>
                    <a:pt x="0" y="55880"/>
                    <a:pt x="55880" y="0"/>
                    <a:pt x="124460" y="0"/>
                  </a:cubicBezTo>
                  <a:lnTo>
                    <a:pt x="2809156" y="0"/>
                  </a:lnTo>
                  <a:cubicBezTo>
                    <a:pt x="2877736" y="0"/>
                    <a:pt x="2933616" y="55880"/>
                    <a:pt x="2933616" y="124460"/>
                  </a:cubicBezTo>
                  <a:lnTo>
                    <a:pt x="2933616" y="535940"/>
                  </a:lnTo>
                  <a:cubicBezTo>
                    <a:pt x="2933616" y="604520"/>
                    <a:pt x="2877736" y="660400"/>
                    <a:pt x="2809156" y="660400"/>
                  </a:cubicBezTo>
                  <a:close/>
                </a:path>
              </a:pathLst>
            </a:custGeom>
            <a:solidFill>
              <a:srgbClr val="6968D4"/>
            </a:solidFill>
          </p:spPr>
        </p:sp>
      </p:grpSp>
      <p:sp>
        <p:nvSpPr>
          <p:cNvPr name="Freeform 11" id="11"/>
          <p:cNvSpPr/>
          <p:nvPr/>
        </p:nvSpPr>
        <p:spPr>
          <a:xfrm flipH="false" flipV="false" rot="0">
            <a:off x="15676986" y="4045005"/>
            <a:ext cx="458305" cy="122024"/>
          </a:xfrm>
          <a:custGeom>
            <a:avLst/>
            <a:gdLst/>
            <a:ahLst/>
            <a:cxnLst/>
            <a:rect r="r" b="b" t="t" l="l"/>
            <a:pathLst>
              <a:path h="122024" w="458305">
                <a:moveTo>
                  <a:pt x="0" y="0"/>
                </a:moveTo>
                <a:lnTo>
                  <a:pt x="458306" y="0"/>
                </a:lnTo>
                <a:lnTo>
                  <a:pt x="458306" y="122023"/>
                </a:lnTo>
                <a:lnTo>
                  <a:pt x="0" y="1220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6694478" y="447907"/>
            <a:ext cx="1129643" cy="1161587"/>
          </a:xfrm>
          <a:custGeom>
            <a:avLst/>
            <a:gdLst/>
            <a:ahLst/>
            <a:cxnLst/>
            <a:rect r="r" b="b" t="t" l="l"/>
            <a:pathLst>
              <a:path h="1161587" w="1129643">
                <a:moveTo>
                  <a:pt x="0" y="0"/>
                </a:moveTo>
                <a:lnTo>
                  <a:pt x="1129644" y="0"/>
                </a:lnTo>
                <a:lnTo>
                  <a:pt x="1129644" y="1161586"/>
                </a:lnTo>
                <a:lnTo>
                  <a:pt x="0" y="11615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234036" y="7707630"/>
            <a:ext cx="4681917" cy="1550670"/>
          </a:xfrm>
          <a:prstGeom prst="rect">
            <a:avLst/>
          </a:prstGeom>
        </p:spPr>
        <p:txBody>
          <a:bodyPr anchor="t" rtlCol="false" tIns="0" lIns="0" bIns="0" rIns="0">
            <a:spAutoFit/>
          </a:bodyPr>
          <a:lstStyle/>
          <a:p>
            <a:pPr algn="ctr">
              <a:lnSpc>
                <a:spcPts val="4184"/>
              </a:lnSpc>
            </a:pPr>
            <a:r>
              <a:rPr lang="en-US" sz="3099" b="true">
                <a:solidFill>
                  <a:srgbClr val="FFFFFF"/>
                </a:solidFill>
                <a:latin typeface="Sukar Heavy"/>
                <a:ea typeface="Sukar Heavy"/>
                <a:cs typeface="Sukar Heavy"/>
                <a:sym typeface="Sukar Heavy"/>
              </a:rPr>
              <a:t>Réalisé par :</a:t>
            </a:r>
          </a:p>
          <a:p>
            <a:pPr algn="ctr">
              <a:lnSpc>
                <a:spcPts val="4184"/>
              </a:lnSpc>
            </a:pPr>
            <a:r>
              <a:rPr lang="en-US" sz="3099" b="true">
                <a:solidFill>
                  <a:srgbClr val="FFFFFF"/>
                </a:solidFill>
                <a:latin typeface="Sukar Heavy"/>
                <a:ea typeface="Sukar Heavy"/>
                <a:cs typeface="Sukar Heavy"/>
                <a:sym typeface="Sukar Heavy"/>
              </a:rPr>
              <a:t>Alae Majjati</a:t>
            </a:r>
          </a:p>
          <a:p>
            <a:pPr algn="ctr">
              <a:lnSpc>
                <a:spcPts val="4184"/>
              </a:lnSpc>
            </a:pPr>
            <a:r>
              <a:rPr lang="en-US" b="true" sz="3099">
                <a:solidFill>
                  <a:srgbClr val="FFFFFF"/>
                </a:solidFill>
                <a:latin typeface="Sukar Heavy"/>
                <a:ea typeface="Sukar Heavy"/>
                <a:cs typeface="Sukar Heavy"/>
                <a:sym typeface="Sukar Heavy"/>
              </a:rPr>
              <a:t>Sabrine Ayt Ichen</a:t>
            </a:r>
          </a:p>
        </p:txBody>
      </p:sp>
      <p:sp>
        <p:nvSpPr>
          <p:cNvPr name="TextBox 14" id="14"/>
          <p:cNvSpPr txBox="true"/>
          <p:nvPr/>
        </p:nvSpPr>
        <p:spPr>
          <a:xfrm rot="0">
            <a:off x="355972" y="1590443"/>
            <a:ext cx="11119961" cy="2087849"/>
          </a:xfrm>
          <a:prstGeom prst="rect">
            <a:avLst/>
          </a:prstGeom>
        </p:spPr>
        <p:txBody>
          <a:bodyPr anchor="t" rtlCol="false" tIns="0" lIns="0" bIns="0" rIns="0">
            <a:spAutoFit/>
          </a:bodyPr>
          <a:lstStyle/>
          <a:p>
            <a:pPr algn="l">
              <a:lnSpc>
                <a:spcPts val="8270"/>
              </a:lnSpc>
            </a:pPr>
            <a:r>
              <a:rPr lang="en-US" sz="6723" b="true">
                <a:solidFill>
                  <a:srgbClr val="FFFFFF"/>
                </a:solidFill>
                <a:latin typeface="HK Grotesk Bold"/>
                <a:ea typeface="HK Grotesk Bold"/>
                <a:cs typeface="HK Grotesk Bold"/>
                <a:sym typeface="HK Grotesk Bold"/>
              </a:rPr>
              <a:t>DevProfile : Plateforme de Portfolio pour Développeurs</a:t>
            </a:r>
          </a:p>
        </p:txBody>
      </p:sp>
      <p:sp>
        <p:nvSpPr>
          <p:cNvPr name="TextBox 15" id="15"/>
          <p:cNvSpPr txBox="true"/>
          <p:nvPr/>
        </p:nvSpPr>
        <p:spPr>
          <a:xfrm rot="0">
            <a:off x="10130630" y="5344183"/>
            <a:ext cx="5775509" cy="581787"/>
          </a:xfrm>
          <a:prstGeom prst="rect">
            <a:avLst/>
          </a:prstGeom>
        </p:spPr>
        <p:txBody>
          <a:bodyPr anchor="t" rtlCol="false" tIns="0" lIns="0" bIns="0" rIns="0">
            <a:spAutoFit/>
          </a:bodyPr>
          <a:lstStyle/>
          <a:p>
            <a:pPr algn="ctr">
              <a:lnSpc>
                <a:spcPts val="4524"/>
              </a:lnSpc>
            </a:pPr>
            <a:r>
              <a:rPr lang="en-US" sz="3900">
                <a:solidFill>
                  <a:srgbClr val="FFFFFF"/>
                </a:solidFill>
                <a:latin typeface="HK Grotesk Light"/>
                <a:ea typeface="HK Grotesk Light"/>
                <a:cs typeface="HK Grotesk Light"/>
                <a:sym typeface="HK Grotesk Light"/>
              </a:rPr>
              <a:t>22 mai 2025</a:t>
            </a:r>
          </a:p>
        </p:txBody>
      </p:sp>
      <p:sp>
        <p:nvSpPr>
          <p:cNvPr name="TextBox 16" id="16"/>
          <p:cNvSpPr txBox="true"/>
          <p:nvPr/>
        </p:nvSpPr>
        <p:spPr>
          <a:xfrm rot="0">
            <a:off x="11801227" y="6917857"/>
            <a:ext cx="4334065" cy="2200274"/>
          </a:xfrm>
          <a:prstGeom prst="rect">
            <a:avLst/>
          </a:prstGeom>
        </p:spPr>
        <p:txBody>
          <a:bodyPr anchor="t" rtlCol="false" tIns="0" lIns="0" bIns="0" rIns="0">
            <a:spAutoFit/>
          </a:bodyPr>
          <a:lstStyle/>
          <a:p>
            <a:pPr algn="r">
              <a:lnSpc>
                <a:spcPts val="5774"/>
              </a:lnSpc>
            </a:pPr>
            <a:r>
              <a:rPr lang="en-US" sz="5499" b="true">
                <a:solidFill>
                  <a:srgbClr val="FFFFFF"/>
                </a:solidFill>
                <a:latin typeface="HK Grotesk Bold"/>
                <a:ea typeface="HK Grotesk Bold"/>
                <a:cs typeface="HK Grotesk Bold"/>
                <a:sym typeface="HK Grotesk Bold"/>
              </a:rPr>
              <a:t>avec </a:t>
            </a:r>
          </a:p>
          <a:p>
            <a:pPr algn="r">
              <a:lnSpc>
                <a:spcPts val="5774"/>
              </a:lnSpc>
            </a:pPr>
            <a:r>
              <a:rPr lang="en-US" sz="5499" b="true">
                <a:solidFill>
                  <a:srgbClr val="FFFFFF"/>
                </a:solidFill>
                <a:latin typeface="HK Grotesk Bold"/>
                <a:ea typeface="HK Grotesk Bold"/>
                <a:cs typeface="HK Grotesk Bold"/>
                <a:sym typeface="HK Grotesk Bold"/>
              </a:rPr>
              <a:t>Laravel</a:t>
            </a:r>
          </a:p>
          <a:p>
            <a:pPr algn="r">
              <a:lnSpc>
                <a:spcPts val="5774"/>
              </a:lnSpc>
            </a:pPr>
          </a:p>
        </p:txBody>
      </p:sp>
      <p:sp>
        <p:nvSpPr>
          <p:cNvPr name="TextBox 17" id="17"/>
          <p:cNvSpPr txBox="true"/>
          <p:nvPr/>
        </p:nvSpPr>
        <p:spPr>
          <a:xfrm rot="0">
            <a:off x="355972" y="4154192"/>
            <a:ext cx="7895086" cy="1180465"/>
          </a:xfrm>
          <a:prstGeom prst="rect">
            <a:avLst/>
          </a:prstGeom>
        </p:spPr>
        <p:txBody>
          <a:bodyPr anchor="t" rtlCol="false" tIns="0" lIns="0" bIns="0" rIns="0">
            <a:spAutoFit/>
          </a:bodyPr>
          <a:lstStyle/>
          <a:p>
            <a:pPr algn="l">
              <a:lnSpc>
                <a:spcPts val="4759"/>
              </a:lnSpc>
            </a:pPr>
            <a:r>
              <a:rPr lang="en-US" sz="3399">
                <a:solidFill>
                  <a:srgbClr val="FFFFFF"/>
                </a:solidFill>
                <a:latin typeface="HK Grotesk Light"/>
                <a:ea typeface="HK Grotesk Light"/>
                <a:cs typeface="HK Grotesk Light"/>
                <a:sym typeface="HK Grotesk Light"/>
              </a:rPr>
              <a:t>Projet de fin de module Développement Web Avancé</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116626" r="-25293" b="-6116"/>
            </a:stretch>
          </a:blipFill>
        </p:spPr>
      </p:sp>
      <p:grpSp>
        <p:nvGrpSpPr>
          <p:cNvPr name="Group 3" id="3"/>
          <p:cNvGrpSpPr/>
          <p:nvPr/>
        </p:nvGrpSpPr>
        <p:grpSpPr>
          <a:xfrm rot="0">
            <a:off x="4401196" y="1361845"/>
            <a:ext cx="8323236" cy="7896455"/>
            <a:chOff x="0" y="0"/>
            <a:chExt cx="2815514" cy="2671146"/>
          </a:xfrm>
        </p:grpSpPr>
        <p:sp>
          <p:nvSpPr>
            <p:cNvPr name="Freeform 4" id="4"/>
            <p:cNvSpPr/>
            <p:nvPr/>
          </p:nvSpPr>
          <p:spPr>
            <a:xfrm flipH="false" flipV="false" rot="0">
              <a:off x="0" y="0"/>
              <a:ext cx="2815514" cy="2671147"/>
            </a:xfrm>
            <a:custGeom>
              <a:avLst/>
              <a:gdLst/>
              <a:ahLst/>
              <a:cxnLst/>
              <a:rect r="r" b="b" t="t" l="l"/>
              <a:pathLst>
                <a:path h="2671147" w="2815514">
                  <a:moveTo>
                    <a:pt x="2691054" y="2671146"/>
                  </a:moveTo>
                  <a:lnTo>
                    <a:pt x="124460" y="2671146"/>
                  </a:lnTo>
                  <a:cubicBezTo>
                    <a:pt x="55880" y="2671146"/>
                    <a:pt x="0" y="2615267"/>
                    <a:pt x="0" y="2546686"/>
                  </a:cubicBezTo>
                  <a:lnTo>
                    <a:pt x="0" y="124460"/>
                  </a:lnTo>
                  <a:cubicBezTo>
                    <a:pt x="0" y="55880"/>
                    <a:pt x="55880" y="0"/>
                    <a:pt x="124460" y="0"/>
                  </a:cubicBezTo>
                  <a:lnTo>
                    <a:pt x="2691054" y="0"/>
                  </a:lnTo>
                  <a:cubicBezTo>
                    <a:pt x="2759634" y="0"/>
                    <a:pt x="2815514" y="55880"/>
                    <a:pt x="2815514" y="124460"/>
                  </a:cubicBezTo>
                  <a:lnTo>
                    <a:pt x="2815514" y="2546687"/>
                  </a:lnTo>
                  <a:cubicBezTo>
                    <a:pt x="2815514" y="2615267"/>
                    <a:pt x="2759634" y="2671147"/>
                    <a:pt x="2691054" y="2671147"/>
                  </a:cubicBezTo>
                  <a:close/>
                </a:path>
              </a:pathLst>
            </a:custGeom>
            <a:solidFill>
              <a:srgbClr val="171831"/>
            </a:solidFill>
          </p:spPr>
        </p:sp>
      </p:grpSp>
      <p:grpSp>
        <p:nvGrpSpPr>
          <p:cNvPr name="Group 5" id="5"/>
          <p:cNvGrpSpPr/>
          <p:nvPr/>
        </p:nvGrpSpPr>
        <p:grpSpPr>
          <a:xfrm rot="0">
            <a:off x="4401196" y="4576378"/>
            <a:ext cx="8323236" cy="4681922"/>
            <a:chOff x="0" y="0"/>
            <a:chExt cx="2815514" cy="1583761"/>
          </a:xfrm>
        </p:grpSpPr>
        <p:sp>
          <p:nvSpPr>
            <p:cNvPr name="Freeform 6" id="6"/>
            <p:cNvSpPr/>
            <p:nvPr/>
          </p:nvSpPr>
          <p:spPr>
            <a:xfrm flipH="false" flipV="false" rot="0">
              <a:off x="0" y="0"/>
              <a:ext cx="2815514" cy="1583761"/>
            </a:xfrm>
            <a:custGeom>
              <a:avLst/>
              <a:gdLst/>
              <a:ahLst/>
              <a:cxnLst/>
              <a:rect r="r" b="b" t="t" l="l"/>
              <a:pathLst>
                <a:path h="1583761" w="2815514">
                  <a:moveTo>
                    <a:pt x="2691054" y="1583761"/>
                  </a:moveTo>
                  <a:lnTo>
                    <a:pt x="124460" y="1583761"/>
                  </a:lnTo>
                  <a:cubicBezTo>
                    <a:pt x="55880" y="1583761"/>
                    <a:pt x="0" y="1527881"/>
                    <a:pt x="0" y="1459301"/>
                  </a:cubicBezTo>
                  <a:lnTo>
                    <a:pt x="0" y="124460"/>
                  </a:lnTo>
                  <a:cubicBezTo>
                    <a:pt x="0" y="55880"/>
                    <a:pt x="55880" y="0"/>
                    <a:pt x="124460" y="0"/>
                  </a:cubicBezTo>
                  <a:lnTo>
                    <a:pt x="2691054" y="0"/>
                  </a:lnTo>
                  <a:cubicBezTo>
                    <a:pt x="2759634" y="0"/>
                    <a:pt x="2815514" y="55880"/>
                    <a:pt x="2815514" y="124460"/>
                  </a:cubicBezTo>
                  <a:lnTo>
                    <a:pt x="2815514" y="1459301"/>
                  </a:lnTo>
                  <a:cubicBezTo>
                    <a:pt x="2815514" y="1527881"/>
                    <a:pt x="2759634" y="1583761"/>
                    <a:pt x="2691054" y="1583761"/>
                  </a:cubicBezTo>
                  <a:close/>
                </a:path>
              </a:pathLst>
            </a:custGeom>
            <a:solidFill>
              <a:srgbClr val="2D2E5F"/>
            </a:solidFill>
          </p:spPr>
        </p:sp>
      </p:grpSp>
      <p:grpSp>
        <p:nvGrpSpPr>
          <p:cNvPr name="Group 7" id="7"/>
          <p:cNvGrpSpPr/>
          <p:nvPr/>
        </p:nvGrpSpPr>
        <p:grpSpPr>
          <a:xfrm rot="0">
            <a:off x="6230290" y="2599930"/>
            <a:ext cx="4665047" cy="3952895"/>
            <a:chOff x="0" y="0"/>
            <a:chExt cx="9557423" cy="8098416"/>
          </a:xfrm>
        </p:grpSpPr>
        <p:sp>
          <p:nvSpPr>
            <p:cNvPr name="Freeform 8" id="8"/>
            <p:cNvSpPr/>
            <p:nvPr/>
          </p:nvSpPr>
          <p:spPr>
            <a:xfrm flipH="false" flipV="false" rot="0">
              <a:off x="0" y="0"/>
              <a:ext cx="9557424" cy="8098417"/>
            </a:xfrm>
            <a:custGeom>
              <a:avLst/>
              <a:gdLst/>
              <a:ahLst/>
              <a:cxnLst/>
              <a:rect r="r" b="b" t="t" l="l"/>
              <a:pathLst>
                <a:path h="8098417" w="9557424">
                  <a:moveTo>
                    <a:pt x="4778712" y="0"/>
                  </a:moveTo>
                  <a:cubicBezTo>
                    <a:pt x="2139502" y="0"/>
                    <a:pt x="0" y="1812892"/>
                    <a:pt x="0" y="4049208"/>
                  </a:cubicBezTo>
                  <a:cubicBezTo>
                    <a:pt x="0" y="6285524"/>
                    <a:pt x="2139502" y="8098417"/>
                    <a:pt x="4778712" y="8098417"/>
                  </a:cubicBezTo>
                  <a:cubicBezTo>
                    <a:pt x="7417922" y="8098417"/>
                    <a:pt x="9557424" y="6285524"/>
                    <a:pt x="9557424" y="4049208"/>
                  </a:cubicBezTo>
                  <a:cubicBezTo>
                    <a:pt x="9557424" y="1812892"/>
                    <a:pt x="7417922" y="0"/>
                    <a:pt x="4778712" y="0"/>
                  </a:cubicBezTo>
                  <a:close/>
                </a:path>
              </a:pathLst>
            </a:custGeom>
            <a:solidFill>
              <a:srgbClr val="484995"/>
            </a:solidFill>
          </p:spPr>
        </p:sp>
      </p:grpSp>
      <p:sp>
        <p:nvSpPr>
          <p:cNvPr name="TextBox 9" id="9"/>
          <p:cNvSpPr txBox="true"/>
          <p:nvPr/>
        </p:nvSpPr>
        <p:spPr>
          <a:xfrm rot="0">
            <a:off x="7357770" y="4097905"/>
            <a:ext cx="4241872" cy="985520"/>
          </a:xfrm>
          <a:prstGeom prst="rect">
            <a:avLst/>
          </a:prstGeom>
        </p:spPr>
        <p:txBody>
          <a:bodyPr anchor="t" rtlCol="false" tIns="0" lIns="0" bIns="0" rIns="0">
            <a:spAutoFit/>
          </a:bodyPr>
          <a:lstStyle/>
          <a:p>
            <a:pPr algn="l">
              <a:lnSpc>
                <a:spcPts val="7704"/>
              </a:lnSpc>
            </a:pPr>
            <a:r>
              <a:rPr lang="en-US" sz="6699" b="true">
                <a:solidFill>
                  <a:srgbClr val="FFFFFF"/>
                </a:solidFill>
                <a:latin typeface="HK Grotesk Bold"/>
                <a:ea typeface="HK Grotesk Bold"/>
                <a:cs typeface="HK Grotesk Bold"/>
                <a:sym typeface="HK Grotesk Bold"/>
              </a:rPr>
              <a:t>Merci !</a:t>
            </a:r>
          </a:p>
        </p:txBody>
      </p:sp>
      <p:sp>
        <p:nvSpPr>
          <p:cNvPr name="TextBox 10" id="10"/>
          <p:cNvSpPr txBox="true"/>
          <p:nvPr/>
        </p:nvSpPr>
        <p:spPr>
          <a:xfrm rot="0">
            <a:off x="5256383" y="7357754"/>
            <a:ext cx="6612861" cy="1061026"/>
          </a:xfrm>
          <a:prstGeom prst="rect">
            <a:avLst/>
          </a:prstGeom>
        </p:spPr>
        <p:txBody>
          <a:bodyPr anchor="t" rtlCol="false" tIns="0" lIns="0" bIns="0" rIns="0">
            <a:spAutoFit/>
          </a:bodyPr>
          <a:lstStyle/>
          <a:p>
            <a:pPr algn="ctr">
              <a:lnSpc>
                <a:spcPts val="4129"/>
              </a:lnSpc>
            </a:pPr>
            <a:r>
              <a:rPr lang="en-US" b="true" sz="3590">
                <a:solidFill>
                  <a:srgbClr val="FFFFFF"/>
                </a:solidFill>
                <a:latin typeface="HK Grotesk Bold"/>
                <a:ea typeface="HK Grotesk Bold"/>
                <a:cs typeface="HK Grotesk Bold"/>
                <a:sym typeface="HK Grotesk Bold"/>
              </a:rPr>
              <a:t>Avez-vous des idées d'amélioration à ce stade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032" t="-121705" r="-22260" b="-1038"/>
            </a:stretch>
          </a:blipFill>
        </p:spPr>
      </p:sp>
      <p:sp>
        <p:nvSpPr>
          <p:cNvPr name="Freeform 3" id="3"/>
          <p:cNvSpPr/>
          <p:nvPr/>
        </p:nvSpPr>
        <p:spPr>
          <a:xfrm flipH="false" flipV="false" rot="0">
            <a:off x="13491945" y="0"/>
            <a:ext cx="4796055" cy="10287000"/>
          </a:xfrm>
          <a:custGeom>
            <a:avLst/>
            <a:gdLst/>
            <a:ahLst/>
            <a:cxnLst/>
            <a:rect r="r" b="b" t="t" l="l"/>
            <a:pathLst>
              <a:path h="10287000" w="4796055">
                <a:moveTo>
                  <a:pt x="0" y="0"/>
                </a:moveTo>
                <a:lnTo>
                  <a:pt x="4796055" y="0"/>
                </a:lnTo>
                <a:lnTo>
                  <a:pt x="4796055" y="10287000"/>
                </a:lnTo>
                <a:lnTo>
                  <a:pt x="0" y="10287000"/>
                </a:lnTo>
                <a:lnTo>
                  <a:pt x="0" y="0"/>
                </a:lnTo>
                <a:close/>
              </a:path>
            </a:pathLst>
          </a:custGeom>
          <a:blipFill>
            <a:blip r:embed="rId3"/>
            <a:stretch>
              <a:fillRect l="-188100" t="0" r="-188100" b="0"/>
            </a:stretch>
          </a:blipFill>
        </p:spPr>
      </p:sp>
      <p:sp>
        <p:nvSpPr>
          <p:cNvPr name="TextBox 4" id="4"/>
          <p:cNvSpPr txBox="true"/>
          <p:nvPr/>
        </p:nvSpPr>
        <p:spPr>
          <a:xfrm rot="0">
            <a:off x="1381670" y="2841485"/>
            <a:ext cx="9484094" cy="5254765"/>
          </a:xfrm>
          <a:prstGeom prst="rect">
            <a:avLst/>
          </a:prstGeom>
        </p:spPr>
        <p:txBody>
          <a:bodyPr anchor="t" rtlCol="false" tIns="0" lIns="0" bIns="0" rIns="0">
            <a:spAutoFit/>
          </a:bodyPr>
          <a:lstStyle/>
          <a:p>
            <a:pPr algn="l" marL="868360" indent="-434180" lvl="1">
              <a:lnSpc>
                <a:spcPts val="4625"/>
              </a:lnSpc>
              <a:buFont typeface="Arial"/>
              <a:buChar char="•"/>
            </a:pPr>
            <a:r>
              <a:rPr lang="en-US" sz="4022" spc="100">
                <a:solidFill>
                  <a:srgbClr val="FFFFFF"/>
                </a:solidFill>
                <a:latin typeface="Gilda Display"/>
                <a:ea typeface="Gilda Display"/>
                <a:cs typeface="Gilda Display"/>
                <a:sym typeface="Gilda Display"/>
              </a:rPr>
              <a:t>Introduction</a:t>
            </a:r>
          </a:p>
          <a:p>
            <a:pPr algn="l">
              <a:lnSpc>
                <a:spcPts val="4625"/>
              </a:lnSpc>
            </a:pPr>
          </a:p>
          <a:p>
            <a:pPr algn="l" marL="868360" indent="-434180" lvl="1">
              <a:lnSpc>
                <a:spcPts val="4625"/>
              </a:lnSpc>
              <a:buFont typeface="Arial"/>
              <a:buChar char="•"/>
            </a:pPr>
            <a:r>
              <a:rPr lang="en-US" sz="4022" spc="100">
                <a:solidFill>
                  <a:srgbClr val="FFFFFF"/>
                </a:solidFill>
                <a:latin typeface="Gilda Display"/>
                <a:ea typeface="Gilda Display"/>
                <a:cs typeface="Gilda Display"/>
                <a:sym typeface="Gilda Display"/>
              </a:rPr>
              <a:t>Aperçu fonctionnel</a:t>
            </a:r>
          </a:p>
          <a:p>
            <a:pPr algn="l">
              <a:lnSpc>
                <a:spcPts val="4625"/>
              </a:lnSpc>
            </a:pPr>
          </a:p>
          <a:p>
            <a:pPr algn="l" marL="868360" indent="-434180" lvl="1">
              <a:lnSpc>
                <a:spcPts val="4625"/>
              </a:lnSpc>
              <a:buFont typeface="Arial"/>
              <a:buChar char="•"/>
            </a:pPr>
            <a:r>
              <a:rPr lang="en-US" sz="4022" spc="100">
                <a:solidFill>
                  <a:srgbClr val="FFFFFF"/>
                </a:solidFill>
                <a:latin typeface="Gilda Display"/>
                <a:ea typeface="Gilda Display"/>
                <a:cs typeface="Gilda Display"/>
                <a:sym typeface="Gilda Display"/>
              </a:rPr>
              <a:t>Architecture technique</a:t>
            </a:r>
          </a:p>
          <a:p>
            <a:pPr algn="l">
              <a:lnSpc>
                <a:spcPts val="4625"/>
              </a:lnSpc>
            </a:pPr>
          </a:p>
          <a:p>
            <a:pPr algn="l" marL="868360" indent="-434180" lvl="1">
              <a:lnSpc>
                <a:spcPts val="4625"/>
              </a:lnSpc>
              <a:buFont typeface="Arial"/>
              <a:buChar char="•"/>
            </a:pPr>
            <a:r>
              <a:rPr lang="en-US" sz="4022" spc="100">
                <a:solidFill>
                  <a:srgbClr val="FFFFFF"/>
                </a:solidFill>
                <a:latin typeface="Gilda Display"/>
                <a:ea typeface="Gilda Display"/>
                <a:cs typeface="Gilda Display"/>
                <a:sym typeface="Gilda Display"/>
              </a:rPr>
              <a:t>Démonstration en direct</a:t>
            </a:r>
          </a:p>
          <a:p>
            <a:pPr algn="l">
              <a:lnSpc>
                <a:spcPts val="4625"/>
              </a:lnSpc>
            </a:pPr>
          </a:p>
          <a:p>
            <a:pPr algn="l" marL="868360" indent="-434180" lvl="1">
              <a:lnSpc>
                <a:spcPts val="4625"/>
              </a:lnSpc>
              <a:buFont typeface="Arial"/>
              <a:buChar char="•"/>
            </a:pPr>
            <a:r>
              <a:rPr lang="en-US" sz="4022" spc="100">
                <a:solidFill>
                  <a:srgbClr val="FFFFFF"/>
                </a:solidFill>
                <a:latin typeface="Gilda Display"/>
                <a:ea typeface="Gilda Display"/>
                <a:cs typeface="Gilda Display"/>
                <a:sym typeface="Gilda Display"/>
              </a:rPr>
              <a:t>Conclusion et perspectives</a:t>
            </a:r>
          </a:p>
        </p:txBody>
      </p:sp>
      <p:sp>
        <p:nvSpPr>
          <p:cNvPr name="TextBox 5" id="5"/>
          <p:cNvSpPr txBox="true"/>
          <p:nvPr/>
        </p:nvSpPr>
        <p:spPr>
          <a:xfrm rot="0">
            <a:off x="1166692" y="750874"/>
            <a:ext cx="5331857" cy="1284453"/>
          </a:xfrm>
          <a:prstGeom prst="rect">
            <a:avLst/>
          </a:prstGeom>
        </p:spPr>
        <p:txBody>
          <a:bodyPr anchor="t" rtlCol="false" tIns="0" lIns="0" bIns="0" rIns="0">
            <a:spAutoFit/>
          </a:bodyPr>
          <a:lstStyle/>
          <a:p>
            <a:pPr algn="l">
              <a:lnSpc>
                <a:spcPts val="10092"/>
              </a:lnSpc>
            </a:pPr>
            <a:r>
              <a:rPr lang="en-US" sz="8776">
                <a:solidFill>
                  <a:srgbClr val="FFFFFF"/>
                </a:solidFill>
                <a:latin typeface="Gilda Display"/>
                <a:ea typeface="Gilda Display"/>
                <a:cs typeface="Gilda Display"/>
                <a:sym typeface="Gilda Display"/>
              </a:rPr>
              <a:t>Sommaire: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67223" t="-20277" r="-50521" b="-2203"/>
            </a:stretch>
          </a:blipFill>
        </p:spPr>
      </p:sp>
      <p:grpSp>
        <p:nvGrpSpPr>
          <p:cNvPr name="Group 3" id="3"/>
          <p:cNvGrpSpPr/>
          <p:nvPr/>
        </p:nvGrpSpPr>
        <p:grpSpPr>
          <a:xfrm rot="0">
            <a:off x="8071406" y="2034104"/>
            <a:ext cx="9764779" cy="2528843"/>
            <a:chOff x="0" y="0"/>
            <a:chExt cx="4477463" cy="1159555"/>
          </a:xfrm>
        </p:grpSpPr>
        <p:sp>
          <p:nvSpPr>
            <p:cNvPr name="Freeform 4" id="4"/>
            <p:cNvSpPr/>
            <p:nvPr/>
          </p:nvSpPr>
          <p:spPr>
            <a:xfrm flipH="false" flipV="false" rot="0">
              <a:off x="0" y="0"/>
              <a:ext cx="4477464" cy="1159555"/>
            </a:xfrm>
            <a:custGeom>
              <a:avLst/>
              <a:gdLst/>
              <a:ahLst/>
              <a:cxnLst/>
              <a:rect r="r" b="b" t="t" l="l"/>
              <a:pathLst>
                <a:path h="1159555" w="4477464">
                  <a:moveTo>
                    <a:pt x="4353003" y="1159555"/>
                  </a:moveTo>
                  <a:lnTo>
                    <a:pt x="124460" y="1159555"/>
                  </a:lnTo>
                  <a:cubicBezTo>
                    <a:pt x="55880" y="1159555"/>
                    <a:pt x="0" y="1103675"/>
                    <a:pt x="0" y="1035095"/>
                  </a:cubicBezTo>
                  <a:lnTo>
                    <a:pt x="0" y="124460"/>
                  </a:lnTo>
                  <a:cubicBezTo>
                    <a:pt x="0" y="55880"/>
                    <a:pt x="55880" y="0"/>
                    <a:pt x="124460" y="0"/>
                  </a:cubicBezTo>
                  <a:lnTo>
                    <a:pt x="4353004" y="0"/>
                  </a:lnTo>
                  <a:cubicBezTo>
                    <a:pt x="4421584" y="0"/>
                    <a:pt x="4477464" y="55880"/>
                    <a:pt x="4477464" y="124460"/>
                  </a:cubicBezTo>
                  <a:lnTo>
                    <a:pt x="4477464" y="1035095"/>
                  </a:lnTo>
                  <a:cubicBezTo>
                    <a:pt x="4477464" y="1103675"/>
                    <a:pt x="4421584" y="1159555"/>
                    <a:pt x="4353004" y="1159555"/>
                  </a:cubicBezTo>
                  <a:close/>
                </a:path>
              </a:pathLst>
            </a:custGeom>
            <a:solidFill>
              <a:srgbClr val="2D2E5F">
                <a:alpha val="86667"/>
              </a:srgbClr>
            </a:solidFill>
          </p:spPr>
        </p:sp>
      </p:grpSp>
      <p:grpSp>
        <p:nvGrpSpPr>
          <p:cNvPr name="Group 5" id="5"/>
          <p:cNvGrpSpPr/>
          <p:nvPr/>
        </p:nvGrpSpPr>
        <p:grpSpPr>
          <a:xfrm rot="0">
            <a:off x="8071406" y="4810605"/>
            <a:ext cx="9764779" cy="2124030"/>
            <a:chOff x="0" y="0"/>
            <a:chExt cx="4477463" cy="973936"/>
          </a:xfrm>
        </p:grpSpPr>
        <p:sp>
          <p:nvSpPr>
            <p:cNvPr name="Freeform 6" id="6"/>
            <p:cNvSpPr/>
            <p:nvPr/>
          </p:nvSpPr>
          <p:spPr>
            <a:xfrm flipH="false" flipV="false" rot="0">
              <a:off x="0" y="0"/>
              <a:ext cx="4477464" cy="973936"/>
            </a:xfrm>
            <a:custGeom>
              <a:avLst/>
              <a:gdLst/>
              <a:ahLst/>
              <a:cxnLst/>
              <a:rect r="r" b="b" t="t" l="l"/>
              <a:pathLst>
                <a:path h="973936" w="4477464">
                  <a:moveTo>
                    <a:pt x="4353003" y="973936"/>
                  </a:moveTo>
                  <a:lnTo>
                    <a:pt x="124460" y="973936"/>
                  </a:lnTo>
                  <a:cubicBezTo>
                    <a:pt x="55880" y="973936"/>
                    <a:pt x="0" y="918056"/>
                    <a:pt x="0" y="849476"/>
                  </a:cubicBezTo>
                  <a:lnTo>
                    <a:pt x="0" y="124460"/>
                  </a:lnTo>
                  <a:cubicBezTo>
                    <a:pt x="0" y="55880"/>
                    <a:pt x="55880" y="0"/>
                    <a:pt x="124460" y="0"/>
                  </a:cubicBezTo>
                  <a:lnTo>
                    <a:pt x="4353004" y="0"/>
                  </a:lnTo>
                  <a:cubicBezTo>
                    <a:pt x="4421584" y="0"/>
                    <a:pt x="4477464" y="55880"/>
                    <a:pt x="4477464" y="124460"/>
                  </a:cubicBezTo>
                  <a:lnTo>
                    <a:pt x="4477464" y="849476"/>
                  </a:lnTo>
                  <a:cubicBezTo>
                    <a:pt x="4477464" y="918056"/>
                    <a:pt x="4421584" y="973936"/>
                    <a:pt x="4353004" y="973936"/>
                  </a:cubicBezTo>
                  <a:close/>
                </a:path>
              </a:pathLst>
            </a:custGeom>
            <a:solidFill>
              <a:srgbClr val="484995">
                <a:alpha val="86667"/>
              </a:srgbClr>
            </a:solidFill>
          </p:spPr>
        </p:sp>
      </p:grpSp>
      <p:grpSp>
        <p:nvGrpSpPr>
          <p:cNvPr name="Group 7" id="7"/>
          <p:cNvGrpSpPr/>
          <p:nvPr/>
        </p:nvGrpSpPr>
        <p:grpSpPr>
          <a:xfrm rot="0">
            <a:off x="8071406" y="7223746"/>
            <a:ext cx="9764779" cy="1885905"/>
            <a:chOff x="0" y="0"/>
            <a:chExt cx="4477463" cy="864748"/>
          </a:xfrm>
        </p:grpSpPr>
        <p:sp>
          <p:nvSpPr>
            <p:cNvPr name="Freeform 8" id="8"/>
            <p:cNvSpPr/>
            <p:nvPr/>
          </p:nvSpPr>
          <p:spPr>
            <a:xfrm flipH="false" flipV="false" rot="0">
              <a:off x="0" y="0"/>
              <a:ext cx="4477464" cy="864748"/>
            </a:xfrm>
            <a:custGeom>
              <a:avLst/>
              <a:gdLst/>
              <a:ahLst/>
              <a:cxnLst/>
              <a:rect r="r" b="b" t="t" l="l"/>
              <a:pathLst>
                <a:path h="864748" w="4477464">
                  <a:moveTo>
                    <a:pt x="4353003" y="864748"/>
                  </a:moveTo>
                  <a:lnTo>
                    <a:pt x="124460" y="864748"/>
                  </a:lnTo>
                  <a:cubicBezTo>
                    <a:pt x="55880" y="864748"/>
                    <a:pt x="0" y="808868"/>
                    <a:pt x="0" y="740288"/>
                  </a:cubicBezTo>
                  <a:lnTo>
                    <a:pt x="0" y="124460"/>
                  </a:lnTo>
                  <a:cubicBezTo>
                    <a:pt x="0" y="55880"/>
                    <a:pt x="55880" y="0"/>
                    <a:pt x="124460" y="0"/>
                  </a:cubicBezTo>
                  <a:lnTo>
                    <a:pt x="4353004" y="0"/>
                  </a:lnTo>
                  <a:cubicBezTo>
                    <a:pt x="4421584" y="0"/>
                    <a:pt x="4477464" y="55880"/>
                    <a:pt x="4477464" y="124460"/>
                  </a:cubicBezTo>
                  <a:lnTo>
                    <a:pt x="4477464" y="740288"/>
                  </a:lnTo>
                  <a:cubicBezTo>
                    <a:pt x="4477464" y="808868"/>
                    <a:pt x="4421584" y="864748"/>
                    <a:pt x="4353004" y="864748"/>
                  </a:cubicBezTo>
                  <a:close/>
                </a:path>
              </a:pathLst>
            </a:custGeom>
            <a:solidFill>
              <a:srgbClr val="6968D4">
                <a:alpha val="86667"/>
              </a:srgbClr>
            </a:solidFill>
          </p:spPr>
        </p:sp>
      </p:grpSp>
      <p:grpSp>
        <p:nvGrpSpPr>
          <p:cNvPr name="Group 9" id="9"/>
          <p:cNvGrpSpPr/>
          <p:nvPr/>
        </p:nvGrpSpPr>
        <p:grpSpPr>
          <a:xfrm rot="0">
            <a:off x="10452689" y="540287"/>
            <a:ext cx="4711657" cy="1208067"/>
            <a:chOff x="0" y="0"/>
            <a:chExt cx="4002769" cy="1026309"/>
          </a:xfrm>
        </p:grpSpPr>
        <p:sp>
          <p:nvSpPr>
            <p:cNvPr name="Freeform 10" id="10"/>
            <p:cNvSpPr/>
            <p:nvPr/>
          </p:nvSpPr>
          <p:spPr>
            <a:xfrm flipH="false" flipV="false" rot="0">
              <a:off x="0" y="0"/>
              <a:ext cx="4002769" cy="1026309"/>
            </a:xfrm>
            <a:custGeom>
              <a:avLst/>
              <a:gdLst/>
              <a:ahLst/>
              <a:cxnLst/>
              <a:rect r="r" b="b" t="t" l="l"/>
              <a:pathLst>
                <a:path h="1026309" w="4002769">
                  <a:moveTo>
                    <a:pt x="3878309" y="1026308"/>
                  </a:moveTo>
                  <a:lnTo>
                    <a:pt x="124460" y="1026308"/>
                  </a:lnTo>
                  <a:cubicBezTo>
                    <a:pt x="55880" y="1026308"/>
                    <a:pt x="0" y="970429"/>
                    <a:pt x="0" y="901848"/>
                  </a:cubicBezTo>
                  <a:lnTo>
                    <a:pt x="0" y="124460"/>
                  </a:lnTo>
                  <a:cubicBezTo>
                    <a:pt x="0" y="55880"/>
                    <a:pt x="55880" y="0"/>
                    <a:pt x="124460" y="0"/>
                  </a:cubicBezTo>
                  <a:lnTo>
                    <a:pt x="3878309" y="0"/>
                  </a:lnTo>
                  <a:cubicBezTo>
                    <a:pt x="3946889" y="0"/>
                    <a:pt x="4002769" y="55880"/>
                    <a:pt x="4002769" y="124460"/>
                  </a:cubicBezTo>
                  <a:lnTo>
                    <a:pt x="4002769" y="901849"/>
                  </a:lnTo>
                  <a:cubicBezTo>
                    <a:pt x="4002769" y="970429"/>
                    <a:pt x="3946889" y="1026309"/>
                    <a:pt x="3878309" y="1026309"/>
                  </a:cubicBezTo>
                  <a:close/>
                </a:path>
              </a:pathLst>
            </a:custGeom>
            <a:solidFill>
              <a:srgbClr val="9695FF"/>
            </a:solidFill>
          </p:spPr>
        </p:sp>
      </p:grpSp>
      <p:grpSp>
        <p:nvGrpSpPr>
          <p:cNvPr name="Group 11" id="11"/>
          <p:cNvGrpSpPr/>
          <p:nvPr/>
        </p:nvGrpSpPr>
        <p:grpSpPr>
          <a:xfrm rot="0">
            <a:off x="8197529" y="2289364"/>
            <a:ext cx="851221" cy="851221"/>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695FF"/>
            </a:solidFill>
          </p:spPr>
        </p:sp>
      </p:grpSp>
      <p:grpSp>
        <p:nvGrpSpPr>
          <p:cNvPr name="Group 13" id="13"/>
          <p:cNvGrpSpPr/>
          <p:nvPr/>
        </p:nvGrpSpPr>
        <p:grpSpPr>
          <a:xfrm rot="0">
            <a:off x="8292779" y="5021399"/>
            <a:ext cx="851221" cy="851221"/>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695FF"/>
            </a:solidFill>
          </p:spPr>
        </p:sp>
      </p:grpSp>
      <p:grpSp>
        <p:nvGrpSpPr>
          <p:cNvPr name="Group 15" id="15"/>
          <p:cNvGrpSpPr/>
          <p:nvPr/>
        </p:nvGrpSpPr>
        <p:grpSpPr>
          <a:xfrm rot="0">
            <a:off x="8292779" y="7391835"/>
            <a:ext cx="851221" cy="851221"/>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695FF"/>
            </a:solidFill>
          </p:spPr>
        </p:sp>
      </p:grpSp>
      <p:sp>
        <p:nvSpPr>
          <p:cNvPr name="Freeform 17" id="17"/>
          <p:cNvSpPr/>
          <p:nvPr/>
        </p:nvSpPr>
        <p:spPr>
          <a:xfrm flipH="false" flipV="false" rot="0">
            <a:off x="0" y="-211459"/>
            <a:ext cx="4060871" cy="1414960"/>
          </a:xfrm>
          <a:custGeom>
            <a:avLst/>
            <a:gdLst/>
            <a:ahLst/>
            <a:cxnLst/>
            <a:rect r="r" b="b" t="t" l="l"/>
            <a:pathLst>
              <a:path h="1414960" w="4060871">
                <a:moveTo>
                  <a:pt x="0" y="0"/>
                </a:moveTo>
                <a:lnTo>
                  <a:pt x="4060871" y="0"/>
                </a:lnTo>
                <a:lnTo>
                  <a:pt x="4060871" y="1414960"/>
                </a:lnTo>
                <a:lnTo>
                  <a:pt x="0" y="1414960"/>
                </a:lnTo>
                <a:lnTo>
                  <a:pt x="0" y="0"/>
                </a:lnTo>
                <a:close/>
              </a:path>
            </a:pathLst>
          </a:custGeom>
          <a:blipFill>
            <a:blip r:embed="rId3"/>
            <a:stretch>
              <a:fillRect l="0" t="0" r="0" b="0"/>
            </a:stretch>
          </a:blipFill>
        </p:spPr>
      </p:sp>
      <p:sp>
        <p:nvSpPr>
          <p:cNvPr name="TextBox 18" id="18"/>
          <p:cNvSpPr txBox="true"/>
          <p:nvPr/>
        </p:nvSpPr>
        <p:spPr>
          <a:xfrm rot="0">
            <a:off x="662707" y="2149960"/>
            <a:ext cx="6772225" cy="1293020"/>
          </a:xfrm>
          <a:prstGeom prst="rect">
            <a:avLst/>
          </a:prstGeom>
        </p:spPr>
        <p:txBody>
          <a:bodyPr anchor="t" rtlCol="false" tIns="0" lIns="0" bIns="0" rIns="0">
            <a:spAutoFit/>
          </a:bodyPr>
          <a:lstStyle/>
          <a:p>
            <a:pPr algn="l">
              <a:lnSpc>
                <a:spcPts val="9918"/>
              </a:lnSpc>
            </a:pPr>
            <a:r>
              <a:rPr lang="en-US" sz="8625">
                <a:solidFill>
                  <a:srgbClr val="FFFFFF"/>
                </a:solidFill>
                <a:latin typeface="Gilda Display"/>
                <a:ea typeface="Gilda Display"/>
                <a:cs typeface="Gilda Display"/>
                <a:sym typeface="Gilda Display"/>
              </a:rPr>
              <a:t> Introduction </a:t>
            </a:r>
          </a:p>
        </p:txBody>
      </p:sp>
      <p:sp>
        <p:nvSpPr>
          <p:cNvPr name="TextBox 19" id="19"/>
          <p:cNvSpPr txBox="true"/>
          <p:nvPr/>
        </p:nvSpPr>
        <p:spPr>
          <a:xfrm rot="0">
            <a:off x="9332203" y="850339"/>
            <a:ext cx="6739244" cy="1046664"/>
          </a:xfrm>
          <a:prstGeom prst="rect">
            <a:avLst/>
          </a:prstGeom>
        </p:spPr>
        <p:txBody>
          <a:bodyPr anchor="t" rtlCol="false" tIns="0" lIns="0" bIns="0" rIns="0">
            <a:spAutoFit/>
          </a:bodyPr>
          <a:lstStyle/>
          <a:p>
            <a:pPr algn="ctr">
              <a:lnSpc>
                <a:spcPts val="4101"/>
              </a:lnSpc>
            </a:pPr>
            <a:r>
              <a:rPr lang="en-US" sz="3536">
                <a:solidFill>
                  <a:srgbClr val="FFFFFF"/>
                </a:solidFill>
                <a:latin typeface="Gilda Display"/>
                <a:ea typeface="Gilda Display"/>
                <a:cs typeface="Gilda Display"/>
                <a:sym typeface="Gilda Display"/>
              </a:rPr>
              <a:t>Objectifs du projet</a:t>
            </a:r>
          </a:p>
          <a:p>
            <a:pPr algn="ctr">
              <a:lnSpc>
                <a:spcPts val="4101"/>
              </a:lnSpc>
            </a:pPr>
          </a:p>
        </p:txBody>
      </p:sp>
      <p:sp>
        <p:nvSpPr>
          <p:cNvPr name="TextBox 20" id="20"/>
          <p:cNvSpPr txBox="true"/>
          <p:nvPr/>
        </p:nvSpPr>
        <p:spPr>
          <a:xfrm rot="0">
            <a:off x="431335" y="4042001"/>
            <a:ext cx="7640071" cy="3984560"/>
          </a:xfrm>
          <a:prstGeom prst="rect">
            <a:avLst/>
          </a:prstGeom>
        </p:spPr>
        <p:txBody>
          <a:bodyPr anchor="t" rtlCol="false" tIns="0" lIns="0" bIns="0" rIns="0">
            <a:spAutoFit/>
          </a:bodyPr>
          <a:lstStyle/>
          <a:p>
            <a:pPr algn="l">
              <a:lnSpc>
                <a:spcPts val="4553"/>
              </a:lnSpc>
            </a:pPr>
            <a:r>
              <a:rPr lang="en-US" sz="3252">
                <a:solidFill>
                  <a:srgbClr val="FFFFFF"/>
                </a:solidFill>
                <a:latin typeface="Gilda Display"/>
                <a:ea typeface="Gilda Display"/>
                <a:cs typeface="Gilda Display"/>
                <a:sym typeface="Gilda Display"/>
              </a:rPr>
              <a:t>DevProfile est une application web construite avec Laravel qui permet aux développeurs de créer des profils professionnels, de mettre en valeur leurs projets et compétences, et de générer des CV téléchargeables au format PDF.</a:t>
            </a:r>
          </a:p>
          <a:p>
            <a:pPr algn="l">
              <a:lnSpc>
                <a:spcPts val="4553"/>
              </a:lnSpc>
            </a:pPr>
          </a:p>
        </p:txBody>
      </p:sp>
      <p:sp>
        <p:nvSpPr>
          <p:cNvPr name="TextBox 21" id="21"/>
          <p:cNvSpPr txBox="true"/>
          <p:nvPr/>
        </p:nvSpPr>
        <p:spPr>
          <a:xfrm rot="0">
            <a:off x="9332203" y="2244884"/>
            <a:ext cx="7889910" cy="895702"/>
          </a:xfrm>
          <a:prstGeom prst="rect">
            <a:avLst/>
          </a:prstGeom>
        </p:spPr>
        <p:txBody>
          <a:bodyPr anchor="t" rtlCol="false" tIns="0" lIns="0" bIns="0" rIns="0">
            <a:spAutoFit/>
          </a:bodyPr>
          <a:lstStyle/>
          <a:p>
            <a:pPr algn="l">
              <a:lnSpc>
                <a:spcPts val="3554"/>
              </a:lnSpc>
            </a:pPr>
            <a:r>
              <a:rPr lang="en-US" sz="2890" b="true">
                <a:solidFill>
                  <a:srgbClr val="FFFFFF"/>
                </a:solidFill>
                <a:latin typeface="HK Grotesk Bold"/>
                <a:ea typeface="HK Grotesk Bold"/>
                <a:cs typeface="HK Grotesk Bold"/>
                <a:sym typeface="HK Grotesk Bold"/>
              </a:rPr>
              <a:t>Créer une application web pour développeurs permettant de :</a:t>
            </a:r>
          </a:p>
        </p:txBody>
      </p:sp>
      <p:sp>
        <p:nvSpPr>
          <p:cNvPr name="TextBox 22" id="22"/>
          <p:cNvSpPr txBox="true"/>
          <p:nvPr/>
        </p:nvSpPr>
        <p:spPr>
          <a:xfrm rot="0">
            <a:off x="8341121" y="2466088"/>
            <a:ext cx="660721" cy="418338"/>
          </a:xfrm>
          <a:prstGeom prst="rect">
            <a:avLst/>
          </a:prstGeom>
        </p:spPr>
        <p:txBody>
          <a:bodyPr anchor="t" rtlCol="false" tIns="0" lIns="0" bIns="0" rIns="0">
            <a:spAutoFit/>
          </a:bodyPr>
          <a:lstStyle/>
          <a:p>
            <a:pPr algn="ctr">
              <a:lnSpc>
                <a:spcPts val="3321"/>
              </a:lnSpc>
            </a:pPr>
            <a:r>
              <a:rPr lang="en-US" b="true" sz="2700">
                <a:solidFill>
                  <a:srgbClr val="FFFFFF"/>
                </a:solidFill>
                <a:latin typeface="HK Grotesk Bold"/>
                <a:ea typeface="HK Grotesk Bold"/>
                <a:cs typeface="HK Grotesk Bold"/>
                <a:sym typeface="HK Grotesk Bold"/>
              </a:rPr>
              <a:t>01</a:t>
            </a:r>
          </a:p>
        </p:txBody>
      </p:sp>
      <p:sp>
        <p:nvSpPr>
          <p:cNvPr name="TextBox 23" id="23"/>
          <p:cNvSpPr txBox="true"/>
          <p:nvPr/>
        </p:nvSpPr>
        <p:spPr>
          <a:xfrm rot="0">
            <a:off x="8388029" y="5237588"/>
            <a:ext cx="660721" cy="418338"/>
          </a:xfrm>
          <a:prstGeom prst="rect">
            <a:avLst/>
          </a:prstGeom>
        </p:spPr>
        <p:txBody>
          <a:bodyPr anchor="t" rtlCol="false" tIns="0" lIns="0" bIns="0" rIns="0">
            <a:spAutoFit/>
          </a:bodyPr>
          <a:lstStyle/>
          <a:p>
            <a:pPr algn="ctr">
              <a:lnSpc>
                <a:spcPts val="3321"/>
              </a:lnSpc>
            </a:pPr>
            <a:r>
              <a:rPr lang="en-US" b="true" sz="2700">
                <a:solidFill>
                  <a:srgbClr val="FFFFFF"/>
                </a:solidFill>
                <a:latin typeface="HK Grotesk Bold"/>
                <a:ea typeface="HK Grotesk Bold"/>
                <a:cs typeface="HK Grotesk Bold"/>
                <a:sym typeface="HK Grotesk Bold"/>
              </a:rPr>
              <a:t>02</a:t>
            </a:r>
          </a:p>
        </p:txBody>
      </p:sp>
      <p:sp>
        <p:nvSpPr>
          <p:cNvPr name="TextBox 24" id="24"/>
          <p:cNvSpPr txBox="true"/>
          <p:nvPr/>
        </p:nvSpPr>
        <p:spPr>
          <a:xfrm rot="0">
            <a:off x="8341121" y="7610910"/>
            <a:ext cx="660721" cy="418338"/>
          </a:xfrm>
          <a:prstGeom prst="rect">
            <a:avLst/>
          </a:prstGeom>
        </p:spPr>
        <p:txBody>
          <a:bodyPr anchor="t" rtlCol="false" tIns="0" lIns="0" bIns="0" rIns="0">
            <a:spAutoFit/>
          </a:bodyPr>
          <a:lstStyle/>
          <a:p>
            <a:pPr algn="ctr">
              <a:lnSpc>
                <a:spcPts val="3321"/>
              </a:lnSpc>
            </a:pPr>
            <a:r>
              <a:rPr lang="en-US" b="true" sz="2700">
                <a:solidFill>
                  <a:srgbClr val="FFFFFF"/>
                </a:solidFill>
                <a:latin typeface="HK Grotesk Bold"/>
                <a:ea typeface="HK Grotesk Bold"/>
                <a:cs typeface="HK Grotesk Bold"/>
                <a:sym typeface="HK Grotesk Bold"/>
              </a:rPr>
              <a:t>03</a:t>
            </a:r>
          </a:p>
        </p:txBody>
      </p:sp>
      <p:sp>
        <p:nvSpPr>
          <p:cNvPr name="TextBox 25" id="25"/>
          <p:cNvSpPr txBox="true"/>
          <p:nvPr/>
        </p:nvSpPr>
        <p:spPr>
          <a:xfrm rot="0">
            <a:off x="9441691" y="5067780"/>
            <a:ext cx="6952631" cy="837438"/>
          </a:xfrm>
          <a:prstGeom prst="rect">
            <a:avLst/>
          </a:prstGeom>
        </p:spPr>
        <p:txBody>
          <a:bodyPr anchor="t" rtlCol="false" tIns="0" lIns="0" bIns="0" rIns="0">
            <a:spAutoFit/>
          </a:bodyPr>
          <a:lstStyle/>
          <a:p>
            <a:pPr algn="l">
              <a:lnSpc>
                <a:spcPts val="3321"/>
              </a:lnSpc>
            </a:pPr>
            <a:r>
              <a:rPr lang="en-US" sz="2700" b="true">
                <a:solidFill>
                  <a:srgbClr val="FFFFFF"/>
                </a:solidFill>
                <a:latin typeface="HK Grotesk Bold"/>
                <a:ea typeface="HK Grotesk Bold"/>
                <a:cs typeface="HK Grotesk Bold"/>
                <a:sym typeface="HK Grotesk Bold"/>
              </a:rPr>
              <a:t>Appliquer les concepts avancés de Laravel dans un cas pratique.</a:t>
            </a:r>
          </a:p>
        </p:txBody>
      </p:sp>
      <p:sp>
        <p:nvSpPr>
          <p:cNvPr name="TextBox 26" id="26"/>
          <p:cNvSpPr txBox="true"/>
          <p:nvPr/>
        </p:nvSpPr>
        <p:spPr>
          <a:xfrm rot="0">
            <a:off x="9332203" y="7605767"/>
            <a:ext cx="7171607" cy="837438"/>
          </a:xfrm>
          <a:prstGeom prst="rect">
            <a:avLst/>
          </a:prstGeom>
        </p:spPr>
        <p:txBody>
          <a:bodyPr anchor="t" rtlCol="false" tIns="0" lIns="0" bIns="0" rIns="0">
            <a:spAutoFit/>
          </a:bodyPr>
          <a:lstStyle/>
          <a:p>
            <a:pPr algn="l">
              <a:lnSpc>
                <a:spcPts val="3321"/>
              </a:lnSpc>
            </a:pPr>
            <a:r>
              <a:rPr lang="en-US" sz="2700" b="true">
                <a:solidFill>
                  <a:srgbClr val="FFFFFF"/>
                </a:solidFill>
                <a:latin typeface="HK Grotesk Bold"/>
                <a:ea typeface="HK Grotesk Bold"/>
                <a:cs typeface="HK Grotesk Bold"/>
                <a:sym typeface="HK Grotesk Bold"/>
              </a:rPr>
              <a:t>Mettre en œuvre l'architecture MVC et les relations Eloquent.</a:t>
            </a:r>
          </a:p>
        </p:txBody>
      </p:sp>
      <p:sp>
        <p:nvSpPr>
          <p:cNvPr name="TextBox 27" id="27"/>
          <p:cNvSpPr txBox="true"/>
          <p:nvPr/>
        </p:nvSpPr>
        <p:spPr>
          <a:xfrm rot="0">
            <a:off x="9332203" y="3387697"/>
            <a:ext cx="6632861" cy="1422908"/>
          </a:xfrm>
          <a:prstGeom prst="rect">
            <a:avLst/>
          </a:prstGeom>
        </p:spPr>
        <p:txBody>
          <a:bodyPr anchor="t" rtlCol="false" tIns="0" lIns="0" bIns="0" rIns="0">
            <a:spAutoFit/>
          </a:bodyPr>
          <a:lstStyle/>
          <a:p>
            <a:pPr algn="l" marL="496572" indent="-248286" lvl="1">
              <a:lnSpc>
                <a:spcPts val="2806"/>
              </a:lnSpc>
              <a:buFont typeface="Arial"/>
              <a:buChar char="•"/>
            </a:pPr>
            <a:r>
              <a:rPr lang="en-US" sz="2300">
                <a:solidFill>
                  <a:srgbClr val="FFFFFF"/>
                </a:solidFill>
                <a:latin typeface="HK Grotesk Light"/>
                <a:ea typeface="HK Grotesk Light"/>
                <a:cs typeface="HK Grotesk Light"/>
                <a:sym typeface="HK Grotesk Light"/>
              </a:rPr>
              <a:t>Gérer un profil p</a:t>
            </a:r>
            <a:r>
              <a:rPr lang="en-US" sz="2300">
                <a:solidFill>
                  <a:srgbClr val="FFFFFF"/>
                </a:solidFill>
                <a:latin typeface="HK Grotesk Light"/>
                <a:ea typeface="HK Grotesk Light"/>
                <a:cs typeface="HK Grotesk Light"/>
                <a:sym typeface="HK Grotesk Light"/>
              </a:rPr>
              <a:t>rofessionnel en ligne</a:t>
            </a:r>
          </a:p>
          <a:p>
            <a:pPr algn="l" marL="496572" indent="-248286" lvl="1">
              <a:lnSpc>
                <a:spcPts val="2806"/>
              </a:lnSpc>
              <a:buFont typeface="Arial"/>
              <a:buChar char="•"/>
            </a:pPr>
            <a:r>
              <a:rPr lang="en-US" sz="2300">
                <a:solidFill>
                  <a:srgbClr val="FFFFFF"/>
                </a:solidFill>
                <a:latin typeface="HK Grotesk Light"/>
                <a:ea typeface="HK Grotesk Light"/>
                <a:cs typeface="HK Grotesk Light"/>
                <a:sym typeface="HK Grotesk Light"/>
              </a:rPr>
              <a:t>Présenter ses projets et compétences</a:t>
            </a:r>
          </a:p>
          <a:p>
            <a:pPr algn="l" marL="496572" indent="-248286" lvl="1">
              <a:lnSpc>
                <a:spcPts val="2806"/>
              </a:lnSpc>
              <a:buFont typeface="Arial"/>
              <a:buChar char="•"/>
            </a:pPr>
            <a:r>
              <a:rPr lang="en-US" sz="2300">
                <a:solidFill>
                  <a:srgbClr val="FFFFFF"/>
                </a:solidFill>
                <a:latin typeface="HK Grotesk Light"/>
                <a:ea typeface="HK Grotesk Light"/>
                <a:cs typeface="HK Grotesk Light"/>
                <a:sym typeface="HK Grotesk Light"/>
              </a:rPr>
              <a:t>Générer automatiquement un CV au format PDF</a:t>
            </a:r>
          </a:p>
          <a:p>
            <a:pPr algn="l">
              <a:lnSpc>
                <a:spcPts val="280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19953" r="-25293" b="-2789"/>
            </a:stretch>
          </a:blipFill>
        </p:spPr>
      </p:sp>
      <p:grpSp>
        <p:nvGrpSpPr>
          <p:cNvPr name="Group 3" id="3"/>
          <p:cNvGrpSpPr/>
          <p:nvPr/>
        </p:nvGrpSpPr>
        <p:grpSpPr>
          <a:xfrm rot="0">
            <a:off x="1216222" y="682809"/>
            <a:ext cx="7189669" cy="8030216"/>
            <a:chOff x="0" y="0"/>
            <a:chExt cx="2760047" cy="3082726"/>
          </a:xfrm>
        </p:grpSpPr>
        <p:sp>
          <p:nvSpPr>
            <p:cNvPr name="Freeform 4" id="4"/>
            <p:cNvSpPr/>
            <p:nvPr/>
          </p:nvSpPr>
          <p:spPr>
            <a:xfrm flipH="false" flipV="false" rot="0">
              <a:off x="0" y="0"/>
              <a:ext cx="2760048" cy="3082726"/>
            </a:xfrm>
            <a:custGeom>
              <a:avLst/>
              <a:gdLst/>
              <a:ahLst/>
              <a:cxnLst/>
              <a:rect r="r" b="b" t="t" l="l"/>
              <a:pathLst>
                <a:path h="3082726" w="2760048">
                  <a:moveTo>
                    <a:pt x="2635587" y="3082726"/>
                  </a:moveTo>
                  <a:lnTo>
                    <a:pt x="124460" y="3082726"/>
                  </a:lnTo>
                  <a:cubicBezTo>
                    <a:pt x="55880" y="3082726"/>
                    <a:pt x="0" y="3026846"/>
                    <a:pt x="0" y="2958266"/>
                  </a:cubicBezTo>
                  <a:lnTo>
                    <a:pt x="0" y="124460"/>
                  </a:lnTo>
                  <a:cubicBezTo>
                    <a:pt x="0" y="55880"/>
                    <a:pt x="55880" y="0"/>
                    <a:pt x="124460" y="0"/>
                  </a:cubicBezTo>
                  <a:lnTo>
                    <a:pt x="2635588" y="0"/>
                  </a:lnTo>
                  <a:cubicBezTo>
                    <a:pt x="2704167" y="0"/>
                    <a:pt x="2760048" y="55880"/>
                    <a:pt x="2760048" y="124460"/>
                  </a:cubicBezTo>
                  <a:lnTo>
                    <a:pt x="2760048" y="2958266"/>
                  </a:lnTo>
                  <a:cubicBezTo>
                    <a:pt x="2760048" y="3026846"/>
                    <a:pt x="2704167" y="3082726"/>
                    <a:pt x="2635588" y="3082726"/>
                  </a:cubicBezTo>
                  <a:close/>
                </a:path>
              </a:pathLst>
            </a:custGeom>
            <a:solidFill>
              <a:srgbClr val="484995">
                <a:alpha val="43922"/>
              </a:srgbClr>
            </a:solidFill>
          </p:spPr>
        </p:sp>
      </p:grpSp>
      <p:grpSp>
        <p:nvGrpSpPr>
          <p:cNvPr name="Group 5" id="5"/>
          <p:cNvGrpSpPr/>
          <p:nvPr/>
        </p:nvGrpSpPr>
        <p:grpSpPr>
          <a:xfrm rot="0">
            <a:off x="1216222" y="1544517"/>
            <a:ext cx="7207482" cy="7408857"/>
            <a:chOff x="0" y="0"/>
            <a:chExt cx="2766886" cy="2844192"/>
          </a:xfrm>
        </p:grpSpPr>
        <p:sp>
          <p:nvSpPr>
            <p:cNvPr name="Freeform 6" id="6"/>
            <p:cNvSpPr/>
            <p:nvPr/>
          </p:nvSpPr>
          <p:spPr>
            <a:xfrm flipH="false" flipV="false" rot="0">
              <a:off x="0" y="0"/>
              <a:ext cx="2766886" cy="2844192"/>
            </a:xfrm>
            <a:custGeom>
              <a:avLst/>
              <a:gdLst/>
              <a:ahLst/>
              <a:cxnLst/>
              <a:rect r="r" b="b" t="t" l="l"/>
              <a:pathLst>
                <a:path h="2844192" w="2766886">
                  <a:moveTo>
                    <a:pt x="2642426" y="2844192"/>
                  </a:moveTo>
                  <a:lnTo>
                    <a:pt x="124460" y="2844192"/>
                  </a:lnTo>
                  <a:cubicBezTo>
                    <a:pt x="55880" y="2844192"/>
                    <a:pt x="0" y="2788312"/>
                    <a:pt x="0" y="2719731"/>
                  </a:cubicBezTo>
                  <a:lnTo>
                    <a:pt x="0" y="124460"/>
                  </a:lnTo>
                  <a:cubicBezTo>
                    <a:pt x="0" y="55880"/>
                    <a:pt x="55880" y="0"/>
                    <a:pt x="124460" y="0"/>
                  </a:cubicBezTo>
                  <a:lnTo>
                    <a:pt x="2642426" y="0"/>
                  </a:lnTo>
                  <a:cubicBezTo>
                    <a:pt x="2711006" y="0"/>
                    <a:pt x="2766886" y="55880"/>
                    <a:pt x="2766886" y="124460"/>
                  </a:cubicBezTo>
                  <a:lnTo>
                    <a:pt x="2766886" y="2719732"/>
                  </a:lnTo>
                  <a:cubicBezTo>
                    <a:pt x="2766886" y="2788312"/>
                    <a:pt x="2711006" y="2844192"/>
                    <a:pt x="2642426" y="2844192"/>
                  </a:cubicBezTo>
                  <a:close/>
                </a:path>
              </a:pathLst>
            </a:custGeom>
            <a:solidFill>
              <a:srgbClr val="484995">
                <a:alpha val="65882"/>
              </a:srgbClr>
            </a:solidFill>
          </p:spPr>
        </p:sp>
      </p:grpSp>
      <p:grpSp>
        <p:nvGrpSpPr>
          <p:cNvPr name="Group 7" id="7"/>
          <p:cNvGrpSpPr/>
          <p:nvPr/>
        </p:nvGrpSpPr>
        <p:grpSpPr>
          <a:xfrm rot="0">
            <a:off x="1216222" y="2680505"/>
            <a:ext cx="7189669" cy="8069265"/>
            <a:chOff x="0" y="0"/>
            <a:chExt cx="2760047" cy="3097716"/>
          </a:xfrm>
        </p:grpSpPr>
        <p:sp>
          <p:nvSpPr>
            <p:cNvPr name="Freeform 8" id="8"/>
            <p:cNvSpPr/>
            <p:nvPr/>
          </p:nvSpPr>
          <p:spPr>
            <a:xfrm flipH="false" flipV="false" rot="0">
              <a:off x="0" y="0"/>
              <a:ext cx="2760048" cy="3097717"/>
            </a:xfrm>
            <a:custGeom>
              <a:avLst/>
              <a:gdLst/>
              <a:ahLst/>
              <a:cxnLst/>
              <a:rect r="r" b="b" t="t" l="l"/>
              <a:pathLst>
                <a:path h="3097717" w="2760048">
                  <a:moveTo>
                    <a:pt x="2635587" y="3097717"/>
                  </a:moveTo>
                  <a:lnTo>
                    <a:pt x="124460" y="3097717"/>
                  </a:lnTo>
                  <a:cubicBezTo>
                    <a:pt x="55880" y="3097717"/>
                    <a:pt x="0" y="3041837"/>
                    <a:pt x="0" y="2973257"/>
                  </a:cubicBezTo>
                  <a:lnTo>
                    <a:pt x="0" y="124460"/>
                  </a:lnTo>
                  <a:cubicBezTo>
                    <a:pt x="0" y="55880"/>
                    <a:pt x="55880" y="0"/>
                    <a:pt x="124460" y="0"/>
                  </a:cubicBezTo>
                  <a:lnTo>
                    <a:pt x="2635588" y="0"/>
                  </a:lnTo>
                  <a:cubicBezTo>
                    <a:pt x="2704167" y="0"/>
                    <a:pt x="2760048" y="55880"/>
                    <a:pt x="2760048" y="124460"/>
                  </a:cubicBezTo>
                  <a:lnTo>
                    <a:pt x="2760048" y="2973257"/>
                  </a:lnTo>
                  <a:cubicBezTo>
                    <a:pt x="2760048" y="3041837"/>
                    <a:pt x="2704167" y="3097717"/>
                    <a:pt x="2635588" y="3097717"/>
                  </a:cubicBezTo>
                  <a:close/>
                </a:path>
              </a:pathLst>
            </a:custGeom>
            <a:solidFill>
              <a:srgbClr val="484995"/>
            </a:solidFill>
          </p:spPr>
        </p:sp>
      </p:grpSp>
      <p:sp>
        <p:nvSpPr>
          <p:cNvPr name="TextBox 9" id="9"/>
          <p:cNvSpPr txBox="true"/>
          <p:nvPr/>
        </p:nvSpPr>
        <p:spPr>
          <a:xfrm rot="0">
            <a:off x="1913049" y="6565024"/>
            <a:ext cx="6617702" cy="1564660"/>
          </a:xfrm>
          <a:prstGeom prst="rect">
            <a:avLst/>
          </a:prstGeom>
        </p:spPr>
        <p:txBody>
          <a:bodyPr anchor="t" rtlCol="false" tIns="0" lIns="0" bIns="0" rIns="0">
            <a:spAutoFit/>
          </a:bodyPr>
          <a:lstStyle/>
          <a:p>
            <a:pPr algn="just">
              <a:lnSpc>
                <a:spcPts val="6251"/>
              </a:lnSpc>
            </a:pPr>
            <a:r>
              <a:rPr lang="en-US" b="true" sz="4808">
                <a:solidFill>
                  <a:srgbClr val="FFFFFF"/>
                </a:solidFill>
                <a:latin typeface="HK Grotesk Bold"/>
                <a:ea typeface="HK Grotesk Bold"/>
                <a:cs typeface="HK Grotesk Bold"/>
                <a:sym typeface="HK Grotesk Bold"/>
              </a:rPr>
              <a:t>Fonctionnalités principales</a:t>
            </a:r>
          </a:p>
        </p:txBody>
      </p:sp>
      <p:sp>
        <p:nvSpPr>
          <p:cNvPr name="TextBox 10" id="10"/>
          <p:cNvSpPr txBox="true"/>
          <p:nvPr/>
        </p:nvSpPr>
        <p:spPr>
          <a:xfrm rot="0">
            <a:off x="1913049" y="3651207"/>
            <a:ext cx="6973575" cy="2550793"/>
          </a:xfrm>
          <a:prstGeom prst="rect">
            <a:avLst/>
          </a:prstGeom>
        </p:spPr>
        <p:txBody>
          <a:bodyPr anchor="t" rtlCol="false" tIns="0" lIns="0" bIns="0" rIns="0">
            <a:spAutoFit/>
          </a:bodyPr>
          <a:lstStyle/>
          <a:p>
            <a:pPr algn="l">
              <a:lnSpc>
                <a:spcPts val="10004"/>
              </a:lnSpc>
            </a:pPr>
            <a:r>
              <a:rPr lang="en-US" sz="8699" b="true">
                <a:solidFill>
                  <a:srgbClr val="FFFFFF"/>
                </a:solidFill>
                <a:latin typeface="HK Grotesk Bold"/>
                <a:ea typeface="HK Grotesk Bold"/>
                <a:cs typeface="HK Grotesk Bold"/>
                <a:sym typeface="HK Grotesk Bold"/>
              </a:rPr>
              <a:t>Aperçu fonctionnel</a:t>
            </a:r>
          </a:p>
        </p:txBody>
      </p:sp>
      <p:sp>
        <p:nvSpPr>
          <p:cNvPr name="TextBox 11" id="11"/>
          <p:cNvSpPr txBox="true"/>
          <p:nvPr/>
        </p:nvSpPr>
        <p:spPr>
          <a:xfrm rot="0">
            <a:off x="9630457" y="6678014"/>
            <a:ext cx="7300870" cy="547370"/>
          </a:xfrm>
          <a:prstGeom prst="rect">
            <a:avLst/>
          </a:prstGeom>
        </p:spPr>
        <p:txBody>
          <a:bodyPr anchor="t" rtlCol="false" tIns="0" lIns="0" bIns="0" rIns="0">
            <a:spAutoFit/>
          </a:bodyPr>
          <a:lstStyle/>
          <a:p>
            <a:pPr algn="l">
              <a:lnSpc>
                <a:spcPts val="4479"/>
              </a:lnSpc>
            </a:pPr>
            <a:r>
              <a:rPr lang="en-US" sz="3199" b="true">
                <a:solidFill>
                  <a:srgbClr val="FFFFFF"/>
                </a:solidFill>
                <a:latin typeface="HK Grotesk Bold"/>
                <a:ea typeface="HK Grotesk Bold"/>
                <a:cs typeface="HK Grotesk Bold"/>
                <a:sym typeface="HK Grotesk Bold"/>
              </a:rPr>
              <a:t>Gestion des compétences techniques</a:t>
            </a:r>
          </a:p>
        </p:txBody>
      </p:sp>
      <p:sp>
        <p:nvSpPr>
          <p:cNvPr name="TextBox 12" id="12"/>
          <p:cNvSpPr txBox="true"/>
          <p:nvPr/>
        </p:nvSpPr>
        <p:spPr>
          <a:xfrm rot="0">
            <a:off x="9630517" y="5712853"/>
            <a:ext cx="9037237" cy="547370"/>
          </a:xfrm>
          <a:prstGeom prst="rect">
            <a:avLst/>
          </a:prstGeom>
        </p:spPr>
        <p:txBody>
          <a:bodyPr anchor="t" rtlCol="false" tIns="0" lIns="0" bIns="0" rIns="0">
            <a:spAutoFit/>
          </a:bodyPr>
          <a:lstStyle/>
          <a:p>
            <a:pPr algn="l">
              <a:lnSpc>
                <a:spcPts val="4479"/>
              </a:lnSpc>
            </a:pPr>
            <a:r>
              <a:rPr lang="en-US" sz="3199" b="true">
                <a:solidFill>
                  <a:srgbClr val="FFFFFF"/>
                </a:solidFill>
                <a:latin typeface="HK Grotesk Bold"/>
                <a:ea typeface="HK Grotesk Bold"/>
                <a:cs typeface="HK Grotesk Bold"/>
                <a:sym typeface="HK Grotesk Bold"/>
              </a:rPr>
              <a:t>CRUD complet pour les projets personnels</a:t>
            </a:r>
          </a:p>
        </p:txBody>
      </p:sp>
      <p:sp>
        <p:nvSpPr>
          <p:cNvPr name="TextBox 13" id="13"/>
          <p:cNvSpPr txBox="true"/>
          <p:nvPr/>
        </p:nvSpPr>
        <p:spPr>
          <a:xfrm rot="0">
            <a:off x="9478028" y="2346333"/>
            <a:ext cx="8329570" cy="1109345"/>
          </a:xfrm>
          <a:prstGeom prst="rect">
            <a:avLst/>
          </a:prstGeom>
        </p:spPr>
        <p:txBody>
          <a:bodyPr anchor="t" rtlCol="false" tIns="0" lIns="0" bIns="0" rIns="0">
            <a:spAutoFit/>
          </a:bodyPr>
          <a:lstStyle/>
          <a:p>
            <a:pPr algn="l">
              <a:lnSpc>
                <a:spcPts val="4479"/>
              </a:lnSpc>
            </a:pPr>
            <a:r>
              <a:rPr lang="en-US" sz="3199" b="true">
                <a:solidFill>
                  <a:srgbClr val="FFFFFF"/>
                </a:solidFill>
                <a:latin typeface="HK Grotesk Bold"/>
                <a:ea typeface="HK Grotesk Bold"/>
                <a:cs typeface="HK Grotesk Bold"/>
                <a:sym typeface="HK Grotesk Bold"/>
              </a:rPr>
              <a:t>Authentification sécurisée avec Laravel Breeze</a:t>
            </a:r>
          </a:p>
        </p:txBody>
      </p:sp>
      <p:sp>
        <p:nvSpPr>
          <p:cNvPr name="AutoShape 14" id="14"/>
          <p:cNvSpPr/>
          <p:nvPr/>
        </p:nvSpPr>
        <p:spPr>
          <a:xfrm flipH="true">
            <a:off x="8886650" y="3816130"/>
            <a:ext cx="9282311" cy="0"/>
          </a:xfrm>
          <a:prstGeom prst="line">
            <a:avLst/>
          </a:prstGeom>
          <a:ln cap="flat" w="19050">
            <a:solidFill>
              <a:srgbClr val="9695FF"/>
            </a:solidFill>
            <a:prstDash val="solid"/>
            <a:headEnd type="none" len="sm" w="sm"/>
            <a:tailEnd type="oval" len="lg" w="lg"/>
          </a:ln>
        </p:spPr>
      </p:sp>
      <p:sp>
        <p:nvSpPr>
          <p:cNvPr name="TextBox 15" id="15"/>
          <p:cNvSpPr txBox="true"/>
          <p:nvPr/>
        </p:nvSpPr>
        <p:spPr>
          <a:xfrm rot="0">
            <a:off x="9478028" y="4032528"/>
            <a:ext cx="8177141" cy="1109345"/>
          </a:xfrm>
          <a:prstGeom prst="rect">
            <a:avLst/>
          </a:prstGeom>
        </p:spPr>
        <p:txBody>
          <a:bodyPr anchor="t" rtlCol="false" tIns="0" lIns="0" bIns="0" rIns="0">
            <a:spAutoFit/>
          </a:bodyPr>
          <a:lstStyle/>
          <a:p>
            <a:pPr algn="l">
              <a:lnSpc>
                <a:spcPts val="4479"/>
              </a:lnSpc>
            </a:pPr>
            <a:r>
              <a:rPr lang="en-US" sz="3199" b="true">
                <a:solidFill>
                  <a:srgbClr val="FFFFFF"/>
                </a:solidFill>
                <a:latin typeface="HK Grotesk Bold"/>
                <a:ea typeface="HK Grotesk Bold"/>
                <a:cs typeface="HK Grotesk Bold"/>
                <a:sym typeface="HK Grotesk Bold"/>
              </a:rPr>
              <a:t>Gestion de profil personnalisé (titre, bio, username unique)</a:t>
            </a:r>
          </a:p>
        </p:txBody>
      </p:sp>
      <p:sp>
        <p:nvSpPr>
          <p:cNvPr name="TextBox 16" id="16"/>
          <p:cNvSpPr txBox="true"/>
          <p:nvPr/>
        </p:nvSpPr>
        <p:spPr>
          <a:xfrm rot="0">
            <a:off x="9630457" y="8869447"/>
            <a:ext cx="8057307" cy="1671320"/>
          </a:xfrm>
          <a:prstGeom prst="rect">
            <a:avLst/>
          </a:prstGeom>
        </p:spPr>
        <p:txBody>
          <a:bodyPr anchor="t" rtlCol="false" tIns="0" lIns="0" bIns="0" rIns="0">
            <a:spAutoFit/>
          </a:bodyPr>
          <a:lstStyle/>
          <a:p>
            <a:pPr algn="l">
              <a:lnSpc>
                <a:spcPts val="4479"/>
              </a:lnSpc>
            </a:pPr>
            <a:r>
              <a:rPr lang="en-US" sz="3199" b="true">
                <a:solidFill>
                  <a:srgbClr val="FFFFFF"/>
                </a:solidFill>
                <a:latin typeface="HK Grotesk Bold"/>
                <a:ea typeface="HK Grotesk Bold"/>
                <a:cs typeface="HK Grotesk Bold"/>
                <a:sym typeface="HK Grotesk Bold"/>
              </a:rPr>
              <a:t>Export PDF du CV professionnel</a:t>
            </a:r>
          </a:p>
          <a:p>
            <a:pPr algn="l">
              <a:lnSpc>
                <a:spcPts val="4479"/>
              </a:lnSpc>
            </a:pPr>
          </a:p>
          <a:p>
            <a:pPr algn="l">
              <a:lnSpc>
                <a:spcPts val="4479"/>
              </a:lnSpc>
            </a:pPr>
          </a:p>
        </p:txBody>
      </p:sp>
      <p:sp>
        <p:nvSpPr>
          <p:cNvPr name="TextBox 17" id="17"/>
          <p:cNvSpPr txBox="true"/>
          <p:nvPr/>
        </p:nvSpPr>
        <p:spPr>
          <a:xfrm rot="0">
            <a:off x="9630576" y="7702293"/>
            <a:ext cx="7628724" cy="547370"/>
          </a:xfrm>
          <a:prstGeom prst="rect">
            <a:avLst/>
          </a:prstGeom>
        </p:spPr>
        <p:txBody>
          <a:bodyPr anchor="t" rtlCol="false" tIns="0" lIns="0" bIns="0" rIns="0">
            <a:spAutoFit/>
          </a:bodyPr>
          <a:lstStyle/>
          <a:p>
            <a:pPr algn="l">
              <a:lnSpc>
                <a:spcPts val="4479"/>
              </a:lnSpc>
            </a:pPr>
            <a:r>
              <a:rPr lang="en-US" sz="3199" b="true">
                <a:solidFill>
                  <a:srgbClr val="FFFFFF"/>
                </a:solidFill>
                <a:latin typeface="HK Grotesk Bold"/>
                <a:ea typeface="HK Grotesk Bold"/>
                <a:cs typeface="HK Grotesk Bold"/>
                <a:sym typeface="HK Grotesk Bold"/>
              </a:rPr>
              <a:t>Profil public accessible via URL unique</a:t>
            </a:r>
          </a:p>
        </p:txBody>
      </p:sp>
      <p:sp>
        <p:nvSpPr>
          <p:cNvPr name="AutoShape 18" id="18"/>
          <p:cNvSpPr/>
          <p:nvPr/>
        </p:nvSpPr>
        <p:spPr>
          <a:xfrm flipH="true" flipV="true">
            <a:off x="8803782" y="6573890"/>
            <a:ext cx="9365149" cy="29234"/>
          </a:xfrm>
          <a:prstGeom prst="line">
            <a:avLst/>
          </a:prstGeom>
          <a:ln cap="flat" w="19050">
            <a:solidFill>
              <a:srgbClr val="9695FF"/>
            </a:solidFill>
            <a:prstDash val="solid"/>
            <a:headEnd type="none" len="sm" w="sm"/>
            <a:tailEnd type="oval" len="lg" w="lg"/>
          </a:ln>
        </p:spPr>
      </p:sp>
      <p:sp>
        <p:nvSpPr>
          <p:cNvPr name="AutoShape 19" id="19"/>
          <p:cNvSpPr/>
          <p:nvPr/>
        </p:nvSpPr>
        <p:spPr>
          <a:xfrm flipH="true" flipV="true">
            <a:off x="8884023" y="5407395"/>
            <a:ext cx="9365149" cy="29234"/>
          </a:xfrm>
          <a:prstGeom prst="line">
            <a:avLst/>
          </a:prstGeom>
          <a:ln cap="flat" w="19050">
            <a:solidFill>
              <a:srgbClr val="9695FF"/>
            </a:solidFill>
            <a:prstDash val="solid"/>
            <a:headEnd type="none" len="sm" w="sm"/>
            <a:tailEnd type="oval" len="lg" w="lg"/>
          </a:ln>
        </p:spPr>
      </p:sp>
      <p:sp>
        <p:nvSpPr>
          <p:cNvPr name="AutoShape 20" id="20"/>
          <p:cNvSpPr/>
          <p:nvPr/>
        </p:nvSpPr>
        <p:spPr>
          <a:xfrm flipH="true" flipV="true">
            <a:off x="9036453" y="7568284"/>
            <a:ext cx="9365149" cy="29234"/>
          </a:xfrm>
          <a:prstGeom prst="line">
            <a:avLst/>
          </a:prstGeom>
          <a:ln cap="flat" w="19050">
            <a:solidFill>
              <a:srgbClr val="9695FF"/>
            </a:solidFill>
            <a:prstDash val="solid"/>
            <a:headEnd type="none" len="sm" w="sm"/>
            <a:tailEnd type="oval" len="lg" w="lg"/>
          </a:ln>
        </p:spPr>
      </p:sp>
      <p:sp>
        <p:nvSpPr>
          <p:cNvPr name="AutoShape 21" id="21"/>
          <p:cNvSpPr/>
          <p:nvPr/>
        </p:nvSpPr>
        <p:spPr>
          <a:xfrm flipH="true" flipV="true">
            <a:off x="8922821" y="8744963"/>
            <a:ext cx="9365149" cy="29234"/>
          </a:xfrm>
          <a:prstGeom prst="line">
            <a:avLst/>
          </a:prstGeom>
          <a:ln cap="flat" w="19050">
            <a:solidFill>
              <a:srgbClr val="9695FF"/>
            </a:solidFill>
            <a:prstDash val="solid"/>
            <a:headEnd type="none" len="sm" w="sm"/>
            <a:tailEnd type="oval" len="lg" w="lg"/>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84995"/>
        </a:solidFill>
      </p:bgPr>
    </p:bg>
    <p:spTree>
      <p:nvGrpSpPr>
        <p:cNvPr id="1" name=""/>
        <p:cNvGrpSpPr/>
        <p:nvPr/>
      </p:nvGrpSpPr>
      <p:grpSpPr>
        <a:xfrm>
          <a:off x="0" y="0"/>
          <a:ext cx="0" cy="0"/>
          <a:chOff x="0" y="0"/>
          <a:chExt cx="0" cy="0"/>
        </a:xfrm>
      </p:grpSpPr>
      <p:sp>
        <p:nvSpPr>
          <p:cNvPr name="Freeform 2" id="2"/>
          <p:cNvSpPr/>
          <p:nvPr/>
        </p:nvSpPr>
        <p:spPr>
          <a:xfrm flipH="true" flipV="false" rot="0">
            <a:off x="0" y="0"/>
            <a:ext cx="9144000" cy="10287000"/>
          </a:xfrm>
          <a:custGeom>
            <a:avLst/>
            <a:gdLst/>
            <a:ahLst/>
            <a:cxnLst/>
            <a:rect r="r" b="b" t="t" l="l"/>
            <a:pathLst>
              <a:path h="10287000" w="9144000">
                <a:moveTo>
                  <a:pt x="9144000" y="0"/>
                </a:moveTo>
                <a:lnTo>
                  <a:pt x="0" y="0"/>
                </a:lnTo>
                <a:lnTo>
                  <a:pt x="0" y="10287000"/>
                </a:lnTo>
                <a:lnTo>
                  <a:pt x="9144000" y="10287000"/>
                </a:lnTo>
                <a:lnTo>
                  <a:pt x="9144000" y="0"/>
                </a:lnTo>
                <a:close/>
              </a:path>
            </a:pathLst>
          </a:custGeom>
          <a:blipFill>
            <a:blip r:embed="rId2"/>
            <a:stretch>
              <a:fillRect l="-51159" t="-55561" r="-31696" b="-6976"/>
            </a:stretch>
          </a:blipFill>
        </p:spPr>
      </p:sp>
      <p:grpSp>
        <p:nvGrpSpPr>
          <p:cNvPr name="Group 3" id="3"/>
          <p:cNvGrpSpPr/>
          <p:nvPr/>
        </p:nvGrpSpPr>
        <p:grpSpPr>
          <a:xfrm rot="0">
            <a:off x="9144000" y="6350405"/>
            <a:ext cx="9144000" cy="4897631"/>
            <a:chOff x="0" y="0"/>
            <a:chExt cx="2481478" cy="1329108"/>
          </a:xfrm>
        </p:grpSpPr>
        <p:sp>
          <p:nvSpPr>
            <p:cNvPr name="Freeform 4" id="4"/>
            <p:cNvSpPr/>
            <p:nvPr/>
          </p:nvSpPr>
          <p:spPr>
            <a:xfrm flipH="false" flipV="false" rot="0">
              <a:off x="0" y="0"/>
              <a:ext cx="2481478" cy="1329108"/>
            </a:xfrm>
            <a:custGeom>
              <a:avLst/>
              <a:gdLst/>
              <a:ahLst/>
              <a:cxnLst/>
              <a:rect r="r" b="b" t="t" l="l"/>
              <a:pathLst>
                <a:path h="1329108" w="2481478">
                  <a:moveTo>
                    <a:pt x="2357018" y="1329108"/>
                  </a:moveTo>
                  <a:lnTo>
                    <a:pt x="124460" y="1329108"/>
                  </a:lnTo>
                  <a:cubicBezTo>
                    <a:pt x="55880" y="1329108"/>
                    <a:pt x="0" y="1273228"/>
                    <a:pt x="0" y="1204648"/>
                  </a:cubicBezTo>
                  <a:lnTo>
                    <a:pt x="0" y="124460"/>
                  </a:lnTo>
                  <a:cubicBezTo>
                    <a:pt x="0" y="55880"/>
                    <a:pt x="55880" y="0"/>
                    <a:pt x="124460" y="0"/>
                  </a:cubicBezTo>
                  <a:lnTo>
                    <a:pt x="2357018" y="0"/>
                  </a:lnTo>
                  <a:cubicBezTo>
                    <a:pt x="2425598" y="0"/>
                    <a:pt x="2481478" y="55880"/>
                    <a:pt x="2481478" y="124460"/>
                  </a:cubicBezTo>
                  <a:lnTo>
                    <a:pt x="2481478" y="1204648"/>
                  </a:lnTo>
                  <a:cubicBezTo>
                    <a:pt x="2481478" y="1273228"/>
                    <a:pt x="2425598" y="1329108"/>
                    <a:pt x="2357018" y="1329108"/>
                  </a:cubicBezTo>
                  <a:close/>
                </a:path>
              </a:pathLst>
            </a:custGeom>
            <a:solidFill>
              <a:srgbClr val="1F2044">
                <a:alpha val="86667"/>
              </a:srgbClr>
            </a:solidFill>
          </p:spPr>
        </p:sp>
      </p:grpSp>
      <p:sp>
        <p:nvSpPr>
          <p:cNvPr name="AutoShape 5" id="5"/>
          <p:cNvSpPr/>
          <p:nvPr/>
        </p:nvSpPr>
        <p:spPr>
          <a:xfrm>
            <a:off x="9797182" y="9842348"/>
            <a:ext cx="6796784" cy="0"/>
          </a:xfrm>
          <a:prstGeom prst="line">
            <a:avLst/>
          </a:prstGeom>
          <a:ln cap="flat" w="19050">
            <a:solidFill>
              <a:srgbClr val="9695FF"/>
            </a:solidFill>
            <a:prstDash val="solid"/>
            <a:headEnd type="none" len="sm" w="sm"/>
            <a:tailEnd type="none" len="sm" w="sm"/>
          </a:ln>
        </p:spPr>
      </p:sp>
      <p:sp>
        <p:nvSpPr>
          <p:cNvPr name="Freeform 6" id="6"/>
          <p:cNvSpPr/>
          <p:nvPr/>
        </p:nvSpPr>
        <p:spPr>
          <a:xfrm flipH="false" flipV="false" rot="0">
            <a:off x="16364813" y="1028700"/>
            <a:ext cx="458305" cy="122024"/>
          </a:xfrm>
          <a:custGeom>
            <a:avLst/>
            <a:gdLst/>
            <a:ahLst/>
            <a:cxnLst/>
            <a:rect r="r" b="b" t="t" l="l"/>
            <a:pathLst>
              <a:path h="122024" w="458305">
                <a:moveTo>
                  <a:pt x="0" y="0"/>
                </a:moveTo>
                <a:lnTo>
                  <a:pt x="458306" y="0"/>
                </a:lnTo>
                <a:lnTo>
                  <a:pt x="458306" y="122024"/>
                </a:lnTo>
                <a:lnTo>
                  <a:pt x="0" y="122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a:grpSpLocks noChangeAspect="true"/>
          </p:cNvGrpSpPr>
          <p:nvPr/>
        </p:nvGrpSpPr>
        <p:grpSpPr>
          <a:xfrm rot="0">
            <a:off x="10824444" y="165149"/>
            <a:ext cx="4885941" cy="9667675"/>
            <a:chOff x="0" y="0"/>
            <a:chExt cx="2620010" cy="5184140"/>
          </a:xfrm>
        </p:grpSpPr>
        <p:sp>
          <p:nvSpPr>
            <p:cNvPr name="Freeform 8" id="8"/>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9" id="9"/>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0" t="-7502" r="0" b="-7502"/>
              </a:stretch>
            </a:blipFill>
          </p:spPr>
        </p:sp>
        <p:sp>
          <p:nvSpPr>
            <p:cNvPr name="Freeform 10" id="10"/>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11" id="11"/>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2" id="12"/>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3" id="13"/>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4" id="14"/>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5" id="15"/>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6" id="16"/>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Freeform 17" id="17"/>
          <p:cNvSpPr/>
          <p:nvPr/>
        </p:nvSpPr>
        <p:spPr>
          <a:xfrm flipH="false" flipV="false" rot="0">
            <a:off x="1028700" y="2809805"/>
            <a:ext cx="2044627" cy="1331563"/>
          </a:xfrm>
          <a:custGeom>
            <a:avLst/>
            <a:gdLst/>
            <a:ahLst/>
            <a:cxnLst/>
            <a:rect r="r" b="b" t="t" l="l"/>
            <a:pathLst>
              <a:path h="1331563" w="2044627">
                <a:moveTo>
                  <a:pt x="0" y="0"/>
                </a:moveTo>
                <a:lnTo>
                  <a:pt x="2044627" y="0"/>
                </a:lnTo>
                <a:lnTo>
                  <a:pt x="2044627" y="1331563"/>
                </a:lnTo>
                <a:lnTo>
                  <a:pt x="0" y="13315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3579386" y="2323802"/>
            <a:ext cx="5564614" cy="2398819"/>
          </a:xfrm>
          <a:prstGeom prst="rect">
            <a:avLst/>
          </a:prstGeom>
        </p:spPr>
        <p:txBody>
          <a:bodyPr anchor="t" rtlCol="false" tIns="0" lIns="0" bIns="0" rIns="0">
            <a:spAutoFit/>
          </a:bodyPr>
          <a:lstStyle/>
          <a:p>
            <a:pPr algn="l">
              <a:lnSpc>
                <a:spcPts val="9345"/>
              </a:lnSpc>
            </a:pPr>
            <a:r>
              <a:rPr lang="en-US" sz="8652">
                <a:solidFill>
                  <a:srgbClr val="FFFFFF"/>
                </a:solidFill>
                <a:latin typeface="Gilda Display"/>
                <a:ea typeface="Gilda Display"/>
                <a:cs typeface="Gilda Display"/>
                <a:sym typeface="Gilda Display"/>
              </a:rPr>
              <a:t>Interface utilisateur</a:t>
            </a:r>
          </a:p>
        </p:txBody>
      </p:sp>
      <p:sp>
        <p:nvSpPr>
          <p:cNvPr name="TextBox 19" id="19"/>
          <p:cNvSpPr txBox="true"/>
          <p:nvPr/>
        </p:nvSpPr>
        <p:spPr>
          <a:xfrm rot="0">
            <a:off x="589844" y="5768694"/>
            <a:ext cx="7899991" cy="2614629"/>
          </a:xfrm>
          <a:prstGeom prst="rect">
            <a:avLst/>
          </a:prstGeom>
        </p:spPr>
        <p:txBody>
          <a:bodyPr anchor="t" rtlCol="false" tIns="0" lIns="0" bIns="0" rIns="0">
            <a:spAutoFit/>
          </a:bodyPr>
          <a:lstStyle/>
          <a:p>
            <a:pPr algn="l" marL="702640" indent="-351320" lvl="1">
              <a:lnSpc>
                <a:spcPts val="5272"/>
              </a:lnSpc>
              <a:buFont typeface="Arial"/>
              <a:buChar char="•"/>
            </a:pPr>
            <a:r>
              <a:rPr lang="en-US" sz="3254">
                <a:solidFill>
                  <a:srgbClr val="FFFFFF"/>
                </a:solidFill>
                <a:latin typeface="Gilda Display"/>
                <a:ea typeface="Gilda Display"/>
                <a:cs typeface="Gilda Display"/>
                <a:sym typeface="Gilda Display"/>
              </a:rPr>
              <a:t>Design épuré utilisant Tailwind CSS</a:t>
            </a:r>
          </a:p>
          <a:p>
            <a:pPr algn="l" marL="702640" indent="-351320" lvl="1">
              <a:lnSpc>
                <a:spcPts val="5272"/>
              </a:lnSpc>
              <a:buFont typeface="Arial"/>
              <a:buChar char="•"/>
            </a:pPr>
            <a:r>
              <a:rPr lang="en-US" sz="3254">
                <a:solidFill>
                  <a:srgbClr val="FFFFFF"/>
                </a:solidFill>
                <a:latin typeface="Gilda Display"/>
                <a:ea typeface="Gilda Display"/>
                <a:cs typeface="Gilda Display"/>
                <a:sym typeface="Gilda Display"/>
              </a:rPr>
              <a:t>Navigation intuitive entre les différentes sections</a:t>
            </a:r>
          </a:p>
          <a:p>
            <a:pPr algn="l" marL="702640" indent="-351320" lvl="1">
              <a:lnSpc>
                <a:spcPts val="5272"/>
              </a:lnSpc>
              <a:buFont typeface="Arial"/>
              <a:buChar char="•"/>
            </a:pPr>
            <a:r>
              <a:rPr lang="en-US" sz="3254">
                <a:solidFill>
                  <a:srgbClr val="FFFFFF"/>
                </a:solidFill>
                <a:latin typeface="Gilda Display"/>
                <a:ea typeface="Gilda Display"/>
                <a:cs typeface="Gilda Display"/>
                <a:sym typeface="Gilda Display"/>
              </a:rPr>
              <a:t>Parcours utilisateur optimisé</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25207" t="-10794" r="-71760" b="0"/>
            </a:stretch>
          </a:blipFill>
        </p:spPr>
      </p:sp>
      <p:grpSp>
        <p:nvGrpSpPr>
          <p:cNvPr name="Group 3" id="3"/>
          <p:cNvGrpSpPr/>
          <p:nvPr/>
        </p:nvGrpSpPr>
        <p:grpSpPr>
          <a:xfrm rot="0">
            <a:off x="9790196" y="3075500"/>
            <a:ext cx="8343011" cy="1816171"/>
            <a:chOff x="0" y="0"/>
            <a:chExt cx="4111978" cy="895127"/>
          </a:xfrm>
        </p:grpSpPr>
        <p:sp>
          <p:nvSpPr>
            <p:cNvPr name="Freeform 4" id="4"/>
            <p:cNvSpPr/>
            <p:nvPr/>
          </p:nvSpPr>
          <p:spPr>
            <a:xfrm flipH="false" flipV="false" rot="0">
              <a:off x="0" y="0"/>
              <a:ext cx="4111978" cy="895127"/>
            </a:xfrm>
            <a:custGeom>
              <a:avLst/>
              <a:gdLst/>
              <a:ahLst/>
              <a:cxnLst/>
              <a:rect r="r" b="b" t="t" l="l"/>
              <a:pathLst>
                <a:path h="895127" w="4111978">
                  <a:moveTo>
                    <a:pt x="3987517" y="895127"/>
                  </a:moveTo>
                  <a:lnTo>
                    <a:pt x="124460" y="895127"/>
                  </a:lnTo>
                  <a:cubicBezTo>
                    <a:pt x="55880" y="895127"/>
                    <a:pt x="0" y="839247"/>
                    <a:pt x="0" y="770667"/>
                  </a:cubicBezTo>
                  <a:lnTo>
                    <a:pt x="0" y="124460"/>
                  </a:lnTo>
                  <a:cubicBezTo>
                    <a:pt x="0" y="55880"/>
                    <a:pt x="55880" y="0"/>
                    <a:pt x="124460" y="0"/>
                  </a:cubicBezTo>
                  <a:lnTo>
                    <a:pt x="3987518" y="0"/>
                  </a:lnTo>
                  <a:cubicBezTo>
                    <a:pt x="4056098" y="0"/>
                    <a:pt x="4111978" y="55880"/>
                    <a:pt x="4111978" y="124460"/>
                  </a:cubicBezTo>
                  <a:lnTo>
                    <a:pt x="4111978" y="770667"/>
                  </a:lnTo>
                  <a:cubicBezTo>
                    <a:pt x="4111978" y="839247"/>
                    <a:pt x="4056098" y="895127"/>
                    <a:pt x="3987518" y="895127"/>
                  </a:cubicBezTo>
                  <a:close/>
                </a:path>
              </a:pathLst>
            </a:custGeom>
            <a:solidFill>
              <a:srgbClr val="6968D4"/>
            </a:solidFill>
          </p:spPr>
        </p:sp>
      </p:grpSp>
      <p:grpSp>
        <p:nvGrpSpPr>
          <p:cNvPr name="Group 5" id="5"/>
          <p:cNvGrpSpPr/>
          <p:nvPr/>
        </p:nvGrpSpPr>
        <p:grpSpPr>
          <a:xfrm rot="0">
            <a:off x="9851443" y="5129796"/>
            <a:ext cx="8102554" cy="1827679"/>
            <a:chOff x="0" y="0"/>
            <a:chExt cx="3993465" cy="900799"/>
          </a:xfrm>
        </p:grpSpPr>
        <p:sp>
          <p:nvSpPr>
            <p:cNvPr name="Freeform 6" id="6"/>
            <p:cNvSpPr/>
            <p:nvPr/>
          </p:nvSpPr>
          <p:spPr>
            <a:xfrm flipH="false" flipV="false" rot="0">
              <a:off x="0" y="0"/>
              <a:ext cx="3993465" cy="900799"/>
            </a:xfrm>
            <a:custGeom>
              <a:avLst/>
              <a:gdLst/>
              <a:ahLst/>
              <a:cxnLst/>
              <a:rect r="r" b="b" t="t" l="l"/>
              <a:pathLst>
                <a:path h="900799" w="3993465">
                  <a:moveTo>
                    <a:pt x="3869005" y="900799"/>
                  </a:moveTo>
                  <a:lnTo>
                    <a:pt x="124460" y="900799"/>
                  </a:lnTo>
                  <a:cubicBezTo>
                    <a:pt x="55880" y="900799"/>
                    <a:pt x="0" y="844919"/>
                    <a:pt x="0" y="776339"/>
                  </a:cubicBezTo>
                  <a:lnTo>
                    <a:pt x="0" y="124460"/>
                  </a:lnTo>
                  <a:cubicBezTo>
                    <a:pt x="0" y="55880"/>
                    <a:pt x="55880" y="0"/>
                    <a:pt x="124460" y="0"/>
                  </a:cubicBezTo>
                  <a:lnTo>
                    <a:pt x="3869005" y="0"/>
                  </a:lnTo>
                  <a:cubicBezTo>
                    <a:pt x="3937585" y="0"/>
                    <a:pt x="3993465" y="55880"/>
                    <a:pt x="3993465" y="124460"/>
                  </a:cubicBezTo>
                  <a:lnTo>
                    <a:pt x="3993465" y="776339"/>
                  </a:lnTo>
                  <a:cubicBezTo>
                    <a:pt x="3993465" y="844919"/>
                    <a:pt x="3937585" y="900799"/>
                    <a:pt x="3869005" y="900799"/>
                  </a:cubicBezTo>
                  <a:close/>
                </a:path>
              </a:pathLst>
            </a:custGeom>
            <a:solidFill>
              <a:srgbClr val="484995"/>
            </a:solidFill>
          </p:spPr>
        </p:sp>
      </p:grpSp>
      <p:grpSp>
        <p:nvGrpSpPr>
          <p:cNvPr name="Group 7" id="7"/>
          <p:cNvGrpSpPr/>
          <p:nvPr/>
        </p:nvGrpSpPr>
        <p:grpSpPr>
          <a:xfrm rot="0">
            <a:off x="9763989" y="7195600"/>
            <a:ext cx="8078136" cy="2062700"/>
            <a:chOff x="0" y="0"/>
            <a:chExt cx="3981430" cy="1016632"/>
          </a:xfrm>
        </p:grpSpPr>
        <p:sp>
          <p:nvSpPr>
            <p:cNvPr name="Freeform 8" id="8"/>
            <p:cNvSpPr/>
            <p:nvPr/>
          </p:nvSpPr>
          <p:spPr>
            <a:xfrm flipH="false" flipV="false" rot="0">
              <a:off x="0" y="0"/>
              <a:ext cx="3981430" cy="1016633"/>
            </a:xfrm>
            <a:custGeom>
              <a:avLst/>
              <a:gdLst/>
              <a:ahLst/>
              <a:cxnLst/>
              <a:rect r="r" b="b" t="t" l="l"/>
              <a:pathLst>
                <a:path h="1016633" w="3981430">
                  <a:moveTo>
                    <a:pt x="3856970" y="1016632"/>
                  </a:moveTo>
                  <a:lnTo>
                    <a:pt x="124460" y="1016632"/>
                  </a:lnTo>
                  <a:cubicBezTo>
                    <a:pt x="55880" y="1016632"/>
                    <a:pt x="0" y="960752"/>
                    <a:pt x="0" y="892172"/>
                  </a:cubicBezTo>
                  <a:lnTo>
                    <a:pt x="0" y="124460"/>
                  </a:lnTo>
                  <a:cubicBezTo>
                    <a:pt x="0" y="55880"/>
                    <a:pt x="55880" y="0"/>
                    <a:pt x="124460" y="0"/>
                  </a:cubicBezTo>
                  <a:lnTo>
                    <a:pt x="3856970" y="0"/>
                  </a:lnTo>
                  <a:cubicBezTo>
                    <a:pt x="3925550" y="0"/>
                    <a:pt x="3981430" y="55880"/>
                    <a:pt x="3981430" y="124460"/>
                  </a:cubicBezTo>
                  <a:lnTo>
                    <a:pt x="3981430" y="892172"/>
                  </a:lnTo>
                  <a:cubicBezTo>
                    <a:pt x="3981430" y="960752"/>
                    <a:pt x="3925550" y="1016633"/>
                    <a:pt x="3856970" y="1016633"/>
                  </a:cubicBezTo>
                  <a:close/>
                </a:path>
              </a:pathLst>
            </a:custGeom>
            <a:solidFill>
              <a:srgbClr val="343579"/>
            </a:solidFill>
          </p:spPr>
        </p:sp>
      </p:grpSp>
      <p:sp>
        <p:nvSpPr>
          <p:cNvPr name="AutoShape 9" id="9"/>
          <p:cNvSpPr/>
          <p:nvPr/>
        </p:nvSpPr>
        <p:spPr>
          <a:xfrm>
            <a:off x="10185446" y="2727838"/>
            <a:ext cx="6625017" cy="0"/>
          </a:xfrm>
          <a:prstGeom prst="line">
            <a:avLst/>
          </a:prstGeom>
          <a:ln cap="flat" w="9525">
            <a:solidFill>
              <a:srgbClr val="9695FF"/>
            </a:solidFill>
            <a:prstDash val="solid"/>
            <a:headEnd type="none" len="sm" w="sm"/>
            <a:tailEnd type="none" len="sm" w="sm"/>
          </a:ln>
        </p:spPr>
      </p:sp>
      <p:grpSp>
        <p:nvGrpSpPr>
          <p:cNvPr name="Group 10" id="10"/>
          <p:cNvGrpSpPr/>
          <p:nvPr/>
        </p:nvGrpSpPr>
        <p:grpSpPr>
          <a:xfrm rot="0">
            <a:off x="-2062" y="0"/>
            <a:ext cx="450526" cy="10287000"/>
            <a:chOff x="0" y="0"/>
            <a:chExt cx="152400" cy="3479800"/>
          </a:xfrm>
        </p:grpSpPr>
        <p:sp>
          <p:nvSpPr>
            <p:cNvPr name="Freeform 11" id="11"/>
            <p:cNvSpPr/>
            <p:nvPr/>
          </p:nvSpPr>
          <p:spPr>
            <a:xfrm flipH="false" flipV="false" rot="0">
              <a:off x="0" y="0"/>
              <a:ext cx="152400" cy="3479800"/>
            </a:xfrm>
            <a:custGeom>
              <a:avLst/>
              <a:gdLst/>
              <a:ahLst/>
              <a:cxnLst/>
              <a:rect r="r" b="b" t="t" l="l"/>
              <a:pathLst>
                <a:path h="3479800" w="152400">
                  <a:moveTo>
                    <a:pt x="0" y="0"/>
                  </a:moveTo>
                  <a:lnTo>
                    <a:pt x="152400" y="0"/>
                  </a:lnTo>
                  <a:lnTo>
                    <a:pt x="152400" y="3479800"/>
                  </a:lnTo>
                  <a:lnTo>
                    <a:pt x="0" y="3479800"/>
                  </a:lnTo>
                  <a:close/>
                </a:path>
              </a:pathLst>
            </a:custGeom>
            <a:solidFill>
              <a:srgbClr val="171831"/>
            </a:solidFill>
          </p:spPr>
        </p:sp>
      </p:grpSp>
      <p:sp>
        <p:nvSpPr>
          <p:cNvPr name="Freeform 12" id="12"/>
          <p:cNvSpPr/>
          <p:nvPr/>
        </p:nvSpPr>
        <p:spPr>
          <a:xfrm flipH="false" flipV="false" rot="0">
            <a:off x="675552" y="944751"/>
            <a:ext cx="7448725" cy="7893840"/>
          </a:xfrm>
          <a:custGeom>
            <a:avLst/>
            <a:gdLst/>
            <a:ahLst/>
            <a:cxnLst/>
            <a:rect r="r" b="b" t="t" l="l"/>
            <a:pathLst>
              <a:path h="7893840" w="7448725">
                <a:moveTo>
                  <a:pt x="0" y="0"/>
                </a:moveTo>
                <a:lnTo>
                  <a:pt x="7448724" y="0"/>
                </a:lnTo>
                <a:lnTo>
                  <a:pt x="7448724" y="7893840"/>
                </a:lnTo>
                <a:lnTo>
                  <a:pt x="0" y="7893840"/>
                </a:lnTo>
                <a:lnTo>
                  <a:pt x="0" y="0"/>
                </a:lnTo>
                <a:close/>
              </a:path>
            </a:pathLst>
          </a:custGeom>
          <a:blipFill>
            <a:blip r:embed="rId3"/>
            <a:stretch>
              <a:fillRect l="0" t="-1898" r="0" b="-1898"/>
            </a:stretch>
          </a:blipFill>
        </p:spPr>
      </p:sp>
      <p:sp>
        <p:nvSpPr>
          <p:cNvPr name="TextBox 13" id="13"/>
          <p:cNvSpPr txBox="true"/>
          <p:nvPr/>
        </p:nvSpPr>
        <p:spPr>
          <a:xfrm rot="0">
            <a:off x="9144000" y="578217"/>
            <a:ext cx="8809997" cy="985520"/>
          </a:xfrm>
          <a:prstGeom prst="rect">
            <a:avLst/>
          </a:prstGeom>
        </p:spPr>
        <p:txBody>
          <a:bodyPr anchor="t" rtlCol="false" tIns="0" lIns="0" bIns="0" rIns="0">
            <a:spAutoFit/>
          </a:bodyPr>
          <a:lstStyle/>
          <a:p>
            <a:pPr algn="l">
              <a:lnSpc>
                <a:spcPts val="7704"/>
              </a:lnSpc>
            </a:pPr>
            <a:r>
              <a:rPr lang="en-US" sz="6699" b="true">
                <a:solidFill>
                  <a:srgbClr val="FFFFFF"/>
                </a:solidFill>
                <a:latin typeface="HK Grotesk Bold"/>
                <a:ea typeface="HK Grotesk Bold"/>
                <a:cs typeface="HK Grotesk Bold"/>
                <a:sym typeface="HK Grotesk Bold"/>
              </a:rPr>
              <a:t>Architecture technique</a:t>
            </a:r>
          </a:p>
        </p:txBody>
      </p:sp>
      <p:sp>
        <p:nvSpPr>
          <p:cNvPr name="TextBox 14" id="14"/>
          <p:cNvSpPr txBox="true"/>
          <p:nvPr/>
        </p:nvSpPr>
        <p:spPr>
          <a:xfrm rot="0">
            <a:off x="11913440" y="1872566"/>
            <a:ext cx="9794047" cy="587729"/>
          </a:xfrm>
          <a:prstGeom prst="rect">
            <a:avLst/>
          </a:prstGeom>
        </p:spPr>
        <p:txBody>
          <a:bodyPr anchor="t" rtlCol="false" tIns="0" lIns="0" bIns="0" rIns="0">
            <a:spAutoFit/>
          </a:bodyPr>
          <a:lstStyle/>
          <a:p>
            <a:pPr algn="l">
              <a:lnSpc>
                <a:spcPts val="4695"/>
              </a:lnSpc>
            </a:pPr>
            <a:r>
              <a:rPr lang="en-US" sz="3612">
                <a:solidFill>
                  <a:srgbClr val="FFFFFF"/>
                </a:solidFill>
                <a:latin typeface="HK Grotesk Light"/>
                <a:ea typeface="HK Grotesk Light"/>
                <a:cs typeface="HK Grotesk Light"/>
                <a:sym typeface="HK Grotesk Light"/>
              </a:rPr>
              <a:t>Structure MVC</a:t>
            </a:r>
          </a:p>
        </p:txBody>
      </p:sp>
      <p:sp>
        <p:nvSpPr>
          <p:cNvPr name="TextBox 15" id="15"/>
          <p:cNvSpPr txBox="true"/>
          <p:nvPr/>
        </p:nvSpPr>
        <p:spPr>
          <a:xfrm rot="0">
            <a:off x="10429715" y="3691295"/>
            <a:ext cx="6746684" cy="603631"/>
          </a:xfrm>
          <a:prstGeom prst="rect">
            <a:avLst/>
          </a:prstGeom>
        </p:spPr>
        <p:txBody>
          <a:bodyPr anchor="t" rtlCol="false" tIns="0" lIns="0" bIns="0" rIns="0">
            <a:spAutoFit/>
          </a:bodyPr>
          <a:lstStyle/>
          <a:p>
            <a:pPr algn="l">
              <a:lnSpc>
                <a:spcPts val="4592"/>
              </a:lnSpc>
            </a:pPr>
            <a:r>
              <a:rPr lang="en-US" sz="4100">
                <a:solidFill>
                  <a:srgbClr val="FFFFFF"/>
                </a:solidFill>
                <a:latin typeface="Gilda Display"/>
                <a:ea typeface="Gilda Display"/>
                <a:cs typeface="Gilda Display"/>
                <a:sym typeface="Gilda Display"/>
              </a:rPr>
              <a:t>Modèles : User, Project, Skill </a:t>
            </a:r>
          </a:p>
        </p:txBody>
      </p:sp>
      <p:sp>
        <p:nvSpPr>
          <p:cNvPr name="TextBox 16" id="16"/>
          <p:cNvSpPr txBox="true"/>
          <p:nvPr/>
        </p:nvSpPr>
        <p:spPr>
          <a:xfrm rot="0">
            <a:off x="10429715" y="5460833"/>
            <a:ext cx="7063973" cy="1184656"/>
          </a:xfrm>
          <a:prstGeom prst="rect">
            <a:avLst/>
          </a:prstGeom>
        </p:spPr>
        <p:txBody>
          <a:bodyPr anchor="t" rtlCol="false" tIns="0" lIns="0" bIns="0" rIns="0">
            <a:spAutoFit/>
          </a:bodyPr>
          <a:lstStyle/>
          <a:p>
            <a:pPr algn="l">
              <a:lnSpc>
                <a:spcPts val="4592"/>
              </a:lnSpc>
            </a:pPr>
            <a:r>
              <a:rPr lang="en-US" sz="4100">
                <a:solidFill>
                  <a:srgbClr val="FFFFFF"/>
                </a:solidFill>
                <a:latin typeface="Gilda Display"/>
                <a:ea typeface="Gilda Display"/>
                <a:cs typeface="Gilda Display"/>
                <a:sym typeface="Gilda Display"/>
              </a:rPr>
              <a:t>Vues : Templates Blade pour chaque page</a:t>
            </a:r>
          </a:p>
        </p:txBody>
      </p:sp>
      <p:sp>
        <p:nvSpPr>
          <p:cNvPr name="TextBox 17" id="17"/>
          <p:cNvSpPr txBox="true"/>
          <p:nvPr/>
        </p:nvSpPr>
        <p:spPr>
          <a:xfrm rot="0">
            <a:off x="10203691" y="7319425"/>
            <a:ext cx="7638434" cy="1765681"/>
          </a:xfrm>
          <a:prstGeom prst="rect">
            <a:avLst/>
          </a:prstGeom>
        </p:spPr>
        <p:txBody>
          <a:bodyPr anchor="t" rtlCol="false" tIns="0" lIns="0" bIns="0" rIns="0">
            <a:spAutoFit/>
          </a:bodyPr>
          <a:lstStyle/>
          <a:p>
            <a:pPr algn="l">
              <a:lnSpc>
                <a:spcPts val="4592"/>
              </a:lnSpc>
            </a:pPr>
            <a:r>
              <a:rPr lang="en-US" sz="4100">
                <a:solidFill>
                  <a:srgbClr val="FFFFFF"/>
                </a:solidFill>
                <a:latin typeface="Gilda Display"/>
                <a:ea typeface="Gilda Display"/>
                <a:cs typeface="Gilda Display"/>
                <a:sym typeface="Gilda Display"/>
              </a:rPr>
              <a:t>Contrôleurs : ProfileController, ProjectController, SkillController, PDFController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F2044"/>
        </a:solidFill>
      </p:bgPr>
    </p:bg>
    <p:spTree>
      <p:nvGrpSpPr>
        <p:cNvPr id="1" name=""/>
        <p:cNvGrpSpPr/>
        <p:nvPr/>
      </p:nvGrpSpPr>
      <p:grpSpPr>
        <a:xfrm>
          <a:off x="0" y="0"/>
          <a:ext cx="0" cy="0"/>
          <a:chOff x="0" y="0"/>
          <a:chExt cx="0" cy="0"/>
        </a:xfrm>
      </p:grpSpPr>
      <p:sp>
        <p:nvSpPr>
          <p:cNvPr name="Freeform 2" id="2"/>
          <p:cNvSpPr/>
          <p:nvPr/>
        </p:nvSpPr>
        <p:spPr>
          <a:xfrm flipH="true" flipV="true" rot="0">
            <a:off x="284563" y="3728724"/>
            <a:ext cx="18288000" cy="3895346"/>
          </a:xfrm>
          <a:custGeom>
            <a:avLst/>
            <a:gdLst/>
            <a:ahLst/>
            <a:cxnLst/>
            <a:rect r="r" b="b" t="t" l="l"/>
            <a:pathLst>
              <a:path h="3895346" w="18288000">
                <a:moveTo>
                  <a:pt x="18288000" y="3895346"/>
                </a:moveTo>
                <a:lnTo>
                  <a:pt x="0" y="3895346"/>
                </a:lnTo>
                <a:lnTo>
                  <a:pt x="0" y="0"/>
                </a:lnTo>
                <a:lnTo>
                  <a:pt x="18288000" y="0"/>
                </a:lnTo>
                <a:lnTo>
                  <a:pt x="18288000" y="3895346"/>
                </a:lnTo>
                <a:close/>
              </a:path>
            </a:pathLst>
          </a:custGeom>
          <a:blipFill>
            <a:blip r:embed="rId2"/>
            <a:stretch>
              <a:fillRect l="0" t="-333838" r="-21019" b="-134328"/>
            </a:stretch>
          </a:blipFill>
        </p:spPr>
      </p:sp>
      <p:grpSp>
        <p:nvGrpSpPr>
          <p:cNvPr name="Group 3" id="3"/>
          <p:cNvGrpSpPr/>
          <p:nvPr/>
        </p:nvGrpSpPr>
        <p:grpSpPr>
          <a:xfrm rot="0">
            <a:off x="1501902" y="3008599"/>
            <a:ext cx="5650620" cy="1440248"/>
            <a:chOff x="0" y="0"/>
            <a:chExt cx="2590990" cy="660400"/>
          </a:xfrm>
        </p:grpSpPr>
        <p:sp>
          <p:nvSpPr>
            <p:cNvPr name="Freeform 4" id="4"/>
            <p:cNvSpPr/>
            <p:nvPr/>
          </p:nvSpPr>
          <p:spPr>
            <a:xfrm flipH="false" flipV="false" rot="0">
              <a:off x="0" y="0"/>
              <a:ext cx="2590990" cy="660400"/>
            </a:xfrm>
            <a:custGeom>
              <a:avLst/>
              <a:gdLst/>
              <a:ahLst/>
              <a:cxnLst/>
              <a:rect r="r" b="b" t="t" l="l"/>
              <a:pathLst>
                <a:path h="660400" w="2590990">
                  <a:moveTo>
                    <a:pt x="2466530" y="660400"/>
                  </a:moveTo>
                  <a:lnTo>
                    <a:pt x="124460" y="660400"/>
                  </a:lnTo>
                  <a:cubicBezTo>
                    <a:pt x="55880" y="660400"/>
                    <a:pt x="0" y="604520"/>
                    <a:pt x="0" y="535940"/>
                  </a:cubicBezTo>
                  <a:lnTo>
                    <a:pt x="0" y="124460"/>
                  </a:lnTo>
                  <a:cubicBezTo>
                    <a:pt x="0" y="55880"/>
                    <a:pt x="55880" y="0"/>
                    <a:pt x="124460" y="0"/>
                  </a:cubicBezTo>
                  <a:lnTo>
                    <a:pt x="2466530" y="0"/>
                  </a:lnTo>
                  <a:cubicBezTo>
                    <a:pt x="2535110" y="0"/>
                    <a:pt x="2590990" y="55880"/>
                    <a:pt x="2590990" y="124460"/>
                  </a:cubicBezTo>
                  <a:lnTo>
                    <a:pt x="2590990" y="535940"/>
                  </a:lnTo>
                  <a:cubicBezTo>
                    <a:pt x="2590990" y="604520"/>
                    <a:pt x="2535110" y="660400"/>
                    <a:pt x="2466530" y="660400"/>
                  </a:cubicBezTo>
                  <a:close/>
                </a:path>
              </a:pathLst>
            </a:custGeom>
            <a:solidFill>
              <a:srgbClr val="9695FF"/>
            </a:solidFill>
          </p:spPr>
        </p:sp>
      </p:grpSp>
      <p:grpSp>
        <p:nvGrpSpPr>
          <p:cNvPr name="Group 5" id="5"/>
          <p:cNvGrpSpPr/>
          <p:nvPr/>
        </p:nvGrpSpPr>
        <p:grpSpPr>
          <a:xfrm rot="0">
            <a:off x="6603253" y="3008599"/>
            <a:ext cx="5650620" cy="1440248"/>
            <a:chOff x="0" y="0"/>
            <a:chExt cx="2590990" cy="660400"/>
          </a:xfrm>
        </p:grpSpPr>
        <p:sp>
          <p:nvSpPr>
            <p:cNvPr name="Freeform 6" id="6"/>
            <p:cNvSpPr/>
            <p:nvPr/>
          </p:nvSpPr>
          <p:spPr>
            <a:xfrm flipH="false" flipV="false" rot="0">
              <a:off x="0" y="0"/>
              <a:ext cx="2590990" cy="660400"/>
            </a:xfrm>
            <a:custGeom>
              <a:avLst/>
              <a:gdLst/>
              <a:ahLst/>
              <a:cxnLst/>
              <a:rect r="r" b="b" t="t" l="l"/>
              <a:pathLst>
                <a:path h="660400" w="2590990">
                  <a:moveTo>
                    <a:pt x="2466530" y="660400"/>
                  </a:moveTo>
                  <a:lnTo>
                    <a:pt x="124460" y="660400"/>
                  </a:lnTo>
                  <a:cubicBezTo>
                    <a:pt x="55880" y="660400"/>
                    <a:pt x="0" y="604520"/>
                    <a:pt x="0" y="535940"/>
                  </a:cubicBezTo>
                  <a:lnTo>
                    <a:pt x="0" y="124460"/>
                  </a:lnTo>
                  <a:cubicBezTo>
                    <a:pt x="0" y="55880"/>
                    <a:pt x="55880" y="0"/>
                    <a:pt x="124460" y="0"/>
                  </a:cubicBezTo>
                  <a:lnTo>
                    <a:pt x="2466530" y="0"/>
                  </a:lnTo>
                  <a:cubicBezTo>
                    <a:pt x="2535110" y="0"/>
                    <a:pt x="2590990" y="55880"/>
                    <a:pt x="2590990" y="124460"/>
                  </a:cubicBezTo>
                  <a:lnTo>
                    <a:pt x="2590990" y="535940"/>
                  </a:lnTo>
                  <a:cubicBezTo>
                    <a:pt x="2590990" y="604520"/>
                    <a:pt x="2535110" y="660400"/>
                    <a:pt x="2466530" y="660400"/>
                  </a:cubicBezTo>
                  <a:close/>
                </a:path>
              </a:pathLst>
            </a:custGeom>
            <a:solidFill>
              <a:srgbClr val="6968D4"/>
            </a:solidFill>
          </p:spPr>
        </p:sp>
      </p:grpSp>
      <p:grpSp>
        <p:nvGrpSpPr>
          <p:cNvPr name="Group 7" id="7"/>
          <p:cNvGrpSpPr/>
          <p:nvPr/>
        </p:nvGrpSpPr>
        <p:grpSpPr>
          <a:xfrm rot="0">
            <a:off x="11704604" y="3008599"/>
            <a:ext cx="5650620" cy="1440248"/>
            <a:chOff x="0" y="0"/>
            <a:chExt cx="2590990" cy="660400"/>
          </a:xfrm>
        </p:grpSpPr>
        <p:sp>
          <p:nvSpPr>
            <p:cNvPr name="Freeform 8" id="8"/>
            <p:cNvSpPr/>
            <p:nvPr/>
          </p:nvSpPr>
          <p:spPr>
            <a:xfrm flipH="false" flipV="false" rot="0">
              <a:off x="0" y="0"/>
              <a:ext cx="2590990" cy="660400"/>
            </a:xfrm>
            <a:custGeom>
              <a:avLst/>
              <a:gdLst/>
              <a:ahLst/>
              <a:cxnLst/>
              <a:rect r="r" b="b" t="t" l="l"/>
              <a:pathLst>
                <a:path h="660400" w="2590990">
                  <a:moveTo>
                    <a:pt x="2466530" y="660400"/>
                  </a:moveTo>
                  <a:lnTo>
                    <a:pt x="124460" y="660400"/>
                  </a:lnTo>
                  <a:cubicBezTo>
                    <a:pt x="55880" y="660400"/>
                    <a:pt x="0" y="604520"/>
                    <a:pt x="0" y="535940"/>
                  </a:cubicBezTo>
                  <a:lnTo>
                    <a:pt x="0" y="124460"/>
                  </a:lnTo>
                  <a:cubicBezTo>
                    <a:pt x="0" y="55880"/>
                    <a:pt x="55880" y="0"/>
                    <a:pt x="124460" y="0"/>
                  </a:cubicBezTo>
                  <a:lnTo>
                    <a:pt x="2466530" y="0"/>
                  </a:lnTo>
                  <a:cubicBezTo>
                    <a:pt x="2535110" y="0"/>
                    <a:pt x="2590990" y="55880"/>
                    <a:pt x="2590990" y="124460"/>
                  </a:cubicBezTo>
                  <a:lnTo>
                    <a:pt x="2590990" y="535940"/>
                  </a:lnTo>
                  <a:cubicBezTo>
                    <a:pt x="2590990" y="604520"/>
                    <a:pt x="2535110" y="660400"/>
                    <a:pt x="2466530" y="660400"/>
                  </a:cubicBezTo>
                  <a:close/>
                </a:path>
              </a:pathLst>
            </a:custGeom>
            <a:solidFill>
              <a:srgbClr val="484995"/>
            </a:solidFill>
          </p:spPr>
        </p:sp>
      </p:grpSp>
      <p:sp>
        <p:nvSpPr>
          <p:cNvPr name="AutoShape 9" id="9"/>
          <p:cNvSpPr/>
          <p:nvPr/>
        </p:nvSpPr>
        <p:spPr>
          <a:xfrm rot="-5400000">
            <a:off x="5984509" y="5579884"/>
            <a:ext cx="1247013" cy="0"/>
          </a:xfrm>
          <a:prstGeom prst="line">
            <a:avLst/>
          </a:prstGeom>
          <a:ln cap="flat" w="9525">
            <a:solidFill>
              <a:srgbClr val="FFFFFF"/>
            </a:solidFill>
            <a:prstDash val="solid"/>
            <a:headEnd type="none" len="sm" w="sm"/>
            <a:tailEnd type="none" len="sm" w="sm"/>
          </a:ln>
        </p:spPr>
      </p:sp>
      <p:sp>
        <p:nvSpPr>
          <p:cNvPr name="AutoShape 10" id="10"/>
          <p:cNvSpPr/>
          <p:nvPr/>
        </p:nvSpPr>
        <p:spPr>
          <a:xfrm rot="-5400000">
            <a:off x="11085860" y="5579884"/>
            <a:ext cx="1247013" cy="0"/>
          </a:xfrm>
          <a:prstGeom prst="line">
            <a:avLst/>
          </a:prstGeom>
          <a:ln cap="flat" w="9525">
            <a:solidFill>
              <a:srgbClr val="FFFFFF"/>
            </a:solidFill>
            <a:prstDash val="solid"/>
            <a:headEnd type="none" len="sm" w="sm"/>
            <a:tailEnd type="none" len="sm" w="sm"/>
          </a:ln>
        </p:spPr>
      </p:sp>
      <p:sp>
        <p:nvSpPr>
          <p:cNvPr name="TextBox 11" id="11"/>
          <p:cNvSpPr txBox="true"/>
          <p:nvPr/>
        </p:nvSpPr>
        <p:spPr>
          <a:xfrm rot="0">
            <a:off x="12029384" y="5039880"/>
            <a:ext cx="5229916" cy="506222"/>
          </a:xfrm>
          <a:prstGeom prst="rect">
            <a:avLst/>
          </a:prstGeom>
        </p:spPr>
        <p:txBody>
          <a:bodyPr anchor="t" rtlCol="false" tIns="0" lIns="0" bIns="0" rIns="0">
            <a:spAutoFit/>
          </a:bodyPr>
          <a:lstStyle/>
          <a:p>
            <a:pPr algn="l">
              <a:lnSpc>
                <a:spcPts val="3903"/>
              </a:lnSpc>
            </a:pPr>
            <a:r>
              <a:rPr lang="en-US" sz="3199">
                <a:solidFill>
                  <a:srgbClr val="FFFFFF"/>
                </a:solidFill>
                <a:latin typeface="HK Grotesk Light"/>
                <a:ea typeface="HK Grotesk Light"/>
                <a:cs typeface="HK Grotesk Light"/>
                <a:sym typeface="HK Grotesk Light"/>
              </a:rPr>
              <a:t>F</a:t>
            </a:r>
            <a:r>
              <a:rPr lang="en-US" sz="3199">
                <a:solidFill>
                  <a:srgbClr val="FFFFFF"/>
                </a:solidFill>
                <a:latin typeface="HK Grotesk Light"/>
                <a:ea typeface="HK Grotesk Light"/>
                <a:cs typeface="HK Grotesk Light"/>
                <a:sym typeface="HK Grotesk Light"/>
              </a:rPr>
              <a:t>ramework CSS utilitaire</a:t>
            </a:r>
          </a:p>
        </p:txBody>
      </p:sp>
      <p:sp>
        <p:nvSpPr>
          <p:cNvPr name="AutoShape 12" id="12"/>
          <p:cNvSpPr/>
          <p:nvPr/>
        </p:nvSpPr>
        <p:spPr>
          <a:xfrm flipV="true">
            <a:off x="1321585" y="4961140"/>
            <a:ext cx="0" cy="1247013"/>
          </a:xfrm>
          <a:prstGeom prst="line">
            <a:avLst/>
          </a:prstGeom>
          <a:ln cap="flat" w="9525">
            <a:solidFill>
              <a:srgbClr val="FFFFFF"/>
            </a:solidFill>
            <a:prstDash val="solid"/>
            <a:headEnd type="none" len="sm" w="sm"/>
            <a:tailEnd type="none" len="sm" w="sm"/>
          </a:ln>
        </p:spPr>
      </p:sp>
      <p:sp>
        <p:nvSpPr>
          <p:cNvPr name="AutoShape 13" id="13"/>
          <p:cNvSpPr/>
          <p:nvPr/>
        </p:nvSpPr>
        <p:spPr>
          <a:xfrm flipV="true">
            <a:off x="17157666" y="4961140"/>
            <a:ext cx="0" cy="1247013"/>
          </a:xfrm>
          <a:prstGeom prst="line">
            <a:avLst/>
          </a:prstGeom>
          <a:ln cap="flat" w="9525">
            <a:solidFill>
              <a:srgbClr val="FFFFFF"/>
            </a:solidFill>
            <a:prstDash val="solid"/>
            <a:headEnd type="none" len="sm" w="sm"/>
            <a:tailEnd type="none" len="sm" w="sm"/>
          </a:ln>
        </p:spPr>
      </p:sp>
      <p:sp>
        <p:nvSpPr>
          <p:cNvPr name="Freeform 14" id="14"/>
          <p:cNvSpPr/>
          <p:nvPr/>
        </p:nvSpPr>
        <p:spPr>
          <a:xfrm flipH="false" flipV="false" rot="0">
            <a:off x="7727203" y="5676397"/>
            <a:ext cx="2714219" cy="2235239"/>
          </a:xfrm>
          <a:custGeom>
            <a:avLst/>
            <a:gdLst/>
            <a:ahLst/>
            <a:cxnLst/>
            <a:rect r="r" b="b" t="t" l="l"/>
            <a:pathLst>
              <a:path h="2235239" w="2714219">
                <a:moveTo>
                  <a:pt x="0" y="0"/>
                </a:moveTo>
                <a:lnTo>
                  <a:pt x="2714219" y="0"/>
                </a:lnTo>
                <a:lnTo>
                  <a:pt x="2714219" y="2235239"/>
                </a:lnTo>
                <a:lnTo>
                  <a:pt x="0" y="2235239"/>
                </a:lnTo>
                <a:lnTo>
                  <a:pt x="0" y="0"/>
                </a:lnTo>
                <a:close/>
              </a:path>
            </a:pathLst>
          </a:custGeom>
          <a:blipFill>
            <a:blip r:embed="rId3"/>
            <a:stretch>
              <a:fillRect l="0" t="0" r="0" b="0"/>
            </a:stretch>
          </a:blipFill>
        </p:spPr>
      </p:sp>
      <p:sp>
        <p:nvSpPr>
          <p:cNvPr name="Freeform 15" id="15"/>
          <p:cNvSpPr/>
          <p:nvPr/>
        </p:nvSpPr>
        <p:spPr>
          <a:xfrm flipH="false" flipV="false" rot="0">
            <a:off x="13066679" y="5616138"/>
            <a:ext cx="2523080" cy="2131861"/>
          </a:xfrm>
          <a:custGeom>
            <a:avLst/>
            <a:gdLst/>
            <a:ahLst/>
            <a:cxnLst/>
            <a:rect r="r" b="b" t="t" l="l"/>
            <a:pathLst>
              <a:path h="2131861" w="2523080">
                <a:moveTo>
                  <a:pt x="0" y="0"/>
                </a:moveTo>
                <a:lnTo>
                  <a:pt x="2523079" y="0"/>
                </a:lnTo>
                <a:lnTo>
                  <a:pt x="2523079" y="2131861"/>
                </a:lnTo>
                <a:lnTo>
                  <a:pt x="0" y="2131861"/>
                </a:lnTo>
                <a:lnTo>
                  <a:pt x="0" y="0"/>
                </a:lnTo>
                <a:close/>
              </a:path>
            </a:pathLst>
          </a:custGeom>
          <a:blipFill>
            <a:blip r:embed="rId4"/>
            <a:stretch>
              <a:fillRect l="0" t="0" r="0" b="0"/>
            </a:stretch>
          </a:blipFill>
        </p:spPr>
      </p:sp>
      <p:sp>
        <p:nvSpPr>
          <p:cNvPr name="Freeform 16" id="16"/>
          <p:cNvSpPr/>
          <p:nvPr/>
        </p:nvSpPr>
        <p:spPr>
          <a:xfrm flipH="false" flipV="false" rot="0">
            <a:off x="1501902" y="6208153"/>
            <a:ext cx="3983878" cy="1155325"/>
          </a:xfrm>
          <a:custGeom>
            <a:avLst/>
            <a:gdLst/>
            <a:ahLst/>
            <a:cxnLst/>
            <a:rect r="r" b="b" t="t" l="l"/>
            <a:pathLst>
              <a:path h="1155325" w="3983878">
                <a:moveTo>
                  <a:pt x="0" y="0"/>
                </a:moveTo>
                <a:lnTo>
                  <a:pt x="3983878" y="0"/>
                </a:lnTo>
                <a:lnTo>
                  <a:pt x="3983878" y="1155325"/>
                </a:lnTo>
                <a:lnTo>
                  <a:pt x="0" y="1155325"/>
                </a:lnTo>
                <a:lnTo>
                  <a:pt x="0" y="0"/>
                </a:lnTo>
                <a:close/>
              </a:path>
            </a:pathLst>
          </a:custGeom>
          <a:blipFill>
            <a:blip r:embed="rId5"/>
            <a:stretch>
              <a:fillRect l="0" t="0" r="0" b="0"/>
            </a:stretch>
          </a:blipFill>
        </p:spPr>
      </p:sp>
      <p:sp>
        <p:nvSpPr>
          <p:cNvPr name="TextBox 17" id="17"/>
          <p:cNvSpPr txBox="true"/>
          <p:nvPr/>
        </p:nvSpPr>
        <p:spPr>
          <a:xfrm rot="0">
            <a:off x="3723786" y="1183823"/>
            <a:ext cx="15392508" cy="1290580"/>
          </a:xfrm>
          <a:prstGeom prst="rect">
            <a:avLst/>
          </a:prstGeom>
        </p:spPr>
        <p:txBody>
          <a:bodyPr anchor="t" rtlCol="false" tIns="0" lIns="0" bIns="0" rIns="0">
            <a:spAutoFit/>
          </a:bodyPr>
          <a:lstStyle/>
          <a:p>
            <a:pPr algn="l">
              <a:lnSpc>
                <a:spcPts val="10086"/>
              </a:lnSpc>
            </a:pPr>
            <a:r>
              <a:rPr lang="en-US" sz="8770" b="true">
                <a:solidFill>
                  <a:srgbClr val="FFFFFF"/>
                </a:solidFill>
                <a:latin typeface="HK Grotesk Bold"/>
                <a:ea typeface="HK Grotesk Bold"/>
                <a:cs typeface="HK Grotesk Bold"/>
                <a:sym typeface="HK Grotesk Bold"/>
              </a:rPr>
              <a:t>Stack technologique</a:t>
            </a:r>
          </a:p>
        </p:txBody>
      </p:sp>
      <p:sp>
        <p:nvSpPr>
          <p:cNvPr name="TextBox 18" id="18"/>
          <p:cNvSpPr txBox="true"/>
          <p:nvPr/>
        </p:nvSpPr>
        <p:spPr>
          <a:xfrm rot="0">
            <a:off x="2106659" y="3427797"/>
            <a:ext cx="3172347" cy="611378"/>
          </a:xfrm>
          <a:prstGeom prst="rect">
            <a:avLst/>
          </a:prstGeom>
        </p:spPr>
        <p:txBody>
          <a:bodyPr anchor="t" rtlCol="false" tIns="0" lIns="0" bIns="0" rIns="0">
            <a:spAutoFit/>
          </a:bodyPr>
          <a:lstStyle/>
          <a:p>
            <a:pPr algn="l">
              <a:lnSpc>
                <a:spcPts val="4756"/>
              </a:lnSpc>
            </a:pPr>
            <a:r>
              <a:rPr lang="en-US" sz="4100" b="true">
                <a:solidFill>
                  <a:srgbClr val="FFFFFF"/>
                </a:solidFill>
                <a:latin typeface="HK Grotesk Bold"/>
                <a:ea typeface="HK Grotesk Bold"/>
                <a:cs typeface="HK Grotesk Bold"/>
                <a:sym typeface="HK Grotesk Bold"/>
              </a:rPr>
              <a:t>Laravel 11</a:t>
            </a:r>
          </a:p>
        </p:txBody>
      </p:sp>
      <p:sp>
        <p:nvSpPr>
          <p:cNvPr name="TextBox 19" id="19"/>
          <p:cNvSpPr txBox="true"/>
          <p:nvPr/>
        </p:nvSpPr>
        <p:spPr>
          <a:xfrm rot="0">
            <a:off x="7152523" y="3427797"/>
            <a:ext cx="2354228" cy="611378"/>
          </a:xfrm>
          <a:prstGeom prst="rect">
            <a:avLst/>
          </a:prstGeom>
        </p:spPr>
        <p:txBody>
          <a:bodyPr anchor="t" rtlCol="false" tIns="0" lIns="0" bIns="0" rIns="0">
            <a:spAutoFit/>
          </a:bodyPr>
          <a:lstStyle/>
          <a:p>
            <a:pPr algn="l">
              <a:lnSpc>
                <a:spcPts val="4756"/>
              </a:lnSpc>
            </a:pPr>
            <a:r>
              <a:rPr lang="en-US" sz="4100" b="true">
                <a:solidFill>
                  <a:srgbClr val="FFFFFF"/>
                </a:solidFill>
                <a:latin typeface="HK Grotesk Bold"/>
                <a:ea typeface="HK Grotesk Bold"/>
                <a:cs typeface="HK Grotesk Bold"/>
                <a:sym typeface="HK Grotesk Bold"/>
              </a:rPr>
              <a:t>Breeze</a:t>
            </a:r>
          </a:p>
        </p:txBody>
      </p:sp>
      <p:sp>
        <p:nvSpPr>
          <p:cNvPr name="TextBox 20" id="20"/>
          <p:cNvSpPr txBox="true"/>
          <p:nvPr/>
        </p:nvSpPr>
        <p:spPr>
          <a:xfrm rot="0">
            <a:off x="12253873" y="3427797"/>
            <a:ext cx="4097177" cy="611378"/>
          </a:xfrm>
          <a:prstGeom prst="rect">
            <a:avLst/>
          </a:prstGeom>
        </p:spPr>
        <p:txBody>
          <a:bodyPr anchor="t" rtlCol="false" tIns="0" lIns="0" bIns="0" rIns="0">
            <a:spAutoFit/>
          </a:bodyPr>
          <a:lstStyle/>
          <a:p>
            <a:pPr algn="l">
              <a:lnSpc>
                <a:spcPts val="4756"/>
              </a:lnSpc>
            </a:pPr>
            <a:r>
              <a:rPr lang="en-US" sz="4100" b="true">
                <a:solidFill>
                  <a:srgbClr val="FFFFFF"/>
                </a:solidFill>
                <a:latin typeface="HK Grotesk Bold"/>
                <a:ea typeface="HK Grotesk Bold"/>
                <a:cs typeface="HK Grotesk Bold"/>
                <a:sym typeface="HK Grotesk Bold"/>
              </a:rPr>
              <a:t>Tailwind CSS</a:t>
            </a:r>
          </a:p>
        </p:txBody>
      </p:sp>
      <p:sp>
        <p:nvSpPr>
          <p:cNvPr name="TextBox 21" id="21"/>
          <p:cNvSpPr txBox="true"/>
          <p:nvPr/>
        </p:nvSpPr>
        <p:spPr>
          <a:xfrm rot="0">
            <a:off x="1640673" y="5112388"/>
            <a:ext cx="4648255" cy="997975"/>
          </a:xfrm>
          <a:prstGeom prst="rect">
            <a:avLst/>
          </a:prstGeom>
        </p:spPr>
        <p:txBody>
          <a:bodyPr anchor="t" rtlCol="false" tIns="0" lIns="0" bIns="0" rIns="0">
            <a:spAutoFit/>
          </a:bodyPr>
          <a:lstStyle/>
          <a:p>
            <a:pPr algn="l">
              <a:lnSpc>
                <a:spcPts val="3967"/>
              </a:lnSpc>
            </a:pPr>
            <a:r>
              <a:rPr lang="en-US" sz="3252">
                <a:solidFill>
                  <a:srgbClr val="FFFFFF"/>
                </a:solidFill>
                <a:latin typeface="HK Grotesk Light"/>
                <a:ea typeface="HK Grotesk Light"/>
                <a:cs typeface="HK Grotesk Light"/>
                <a:sym typeface="HK Grotesk Light"/>
              </a:rPr>
              <a:t>F</a:t>
            </a:r>
            <a:r>
              <a:rPr lang="en-US" sz="3252">
                <a:solidFill>
                  <a:srgbClr val="FFFFFF"/>
                </a:solidFill>
                <a:latin typeface="HK Grotesk Light"/>
                <a:ea typeface="HK Grotesk Light"/>
                <a:cs typeface="HK Grotesk Light"/>
                <a:sym typeface="HK Grotesk Light"/>
              </a:rPr>
              <a:t>ramework PHP moderne et sécurisé</a:t>
            </a:r>
          </a:p>
        </p:txBody>
      </p:sp>
      <p:sp>
        <p:nvSpPr>
          <p:cNvPr name="TextBox 22" id="22"/>
          <p:cNvSpPr txBox="true"/>
          <p:nvPr/>
        </p:nvSpPr>
        <p:spPr>
          <a:xfrm rot="0">
            <a:off x="6768024" y="5039880"/>
            <a:ext cx="4781333" cy="1001522"/>
          </a:xfrm>
          <a:prstGeom prst="rect">
            <a:avLst/>
          </a:prstGeom>
        </p:spPr>
        <p:txBody>
          <a:bodyPr anchor="t" rtlCol="false" tIns="0" lIns="0" bIns="0" rIns="0">
            <a:spAutoFit/>
          </a:bodyPr>
          <a:lstStyle/>
          <a:p>
            <a:pPr algn="l">
              <a:lnSpc>
                <a:spcPts val="3903"/>
              </a:lnSpc>
            </a:pPr>
            <a:r>
              <a:rPr lang="en-US" sz="3199">
                <a:solidFill>
                  <a:srgbClr val="FFFFFF"/>
                </a:solidFill>
                <a:latin typeface="HK Grotesk Light"/>
                <a:ea typeface="HK Grotesk Light"/>
                <a:cs typeface="HK Grotesk Light"/>
                <a:sym typeface="HK Grotesk Light"/>
              </a:rPr>
              <a:t>Solu</a:t>
            </a:r>
            <a:r>
              <a:rPr lang="en-US" sz="3199">
                <a:solidFill>
                  <a:srgbClr val="FFFFFF"/>
                </a:solidFill>
                <a:latin typeface="HK Grotesk Light"/>
                <a:ea typeface="HK Grotesk Light"/>
                <a:cs typeface="HK Grotesk Light"/>
                <a:sym typeface="HK Grotesk Light"/>
              </a:rPr>
              <a:t>tion d'authentification intégrée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F2044"/>
        </a:solidFill>
      </p:bgPr>
    </p:bg>
    <p:spTree>
      <p:nvGrpSpPr>
        <p:cNvPr id="1" name=""/>
        <p:cNvGrpSpPr/>
        <p:nvPr/>
      </p:nvGrpSpPr>
      <p:grpSpPr>
        <a:xfrm>
          <a:off x="0" y="0"/>
          <a:ext cx="0" cy="0"/>
          <a:chOff x="0" y="0"/>
          <a:chExt cx="0" cy="0"/>
        </a:xfrm>
      </p:grpSpPr>
      <p:sp>
        <p:nvSpPr>
          <p:cNvPr name="Freeform 2" id="2"/>
          <p:cNvSpPr/>
          <p:nvPr/>
        </p:nvSpPr>
        <p:spPr>
          <a:xfrm flipH="true" flipV="true" rot="0">
            <a:off x="284563" y="3728724"/>
            <a:ext cx="18288000" cy="3895346"/>
          </a:xfrm>
          <a:custGeom>
            <a:avLst/>
            <a:gdLst/>
            <a:ahLst/>
            <a:cxnLst/>
            <a:rect r="r" b="b" t="t" l="l"/>
            <a:pathLst>
              <a:path h="3895346" w="18288000">
                <a:moveTo>
                  <a:pt x="18288000" y="3895346"/>
                </a:moveTo>
                <a:lnTo>
                  <a:pt x="0" y="3895346"/>
                </a:lnTo>
                <a:lnTo>
                  <a:pt x="0" y="0"/>
                </a:lnTo>
                <a:lnTo>
                  <a:pt x="18288000" y="0"/>
                </a:lnTo>
                <a:lnTo>
                  <a:pt x="18288000" y="3895346"/>
                </a:lnTo>
                <a:close/>
              </a:path>
            </a:pathLst>
          </a:custGeom>
          <a:blipFill>
            <a:blip r:embed="rId2"/>
            <a:stretch>
              <a:fillRect l="0" t="-333838" r="-21019" b="-134328"/>
            </a:stretch>
          </a:blipFill>
        </p:spPr>
      </p:sp>
      <p:grpSp>
        <p:nvGrpSpPr>
          <p:cNvPr name="Group 3" id="3"/>
          <p:cNvGrpSpPr/>
          <p:nvPr/>
        </p:nvGrpSpPr>
        <p:grpSpPr>
          <a:xfrm rot="0">
            <a:off x="1501902" y="3008599"/>
            <a:ext cx="5650620" cy="1440248"/>
            <a:chOff x="0" y="0"/>
            <a:chExt cx="2590990" cy="660400"/>
          </a:xfrm>
        </p:grpSpPr>
        <p:sp>
          <p:nvSpPr>
            <p:cNvPr name="Freeform 4" id="4"/>
            <p:cNvSpPr/>
            <p:nvPr/>
          </p:nvSpPr>
          <p:spPr>
            <a:xfrm flipH="false" flipV="false" rot="0">
              <a:off x="0" y="0"/>
              <a:ext cx="2590990" cy="660400"/>
            </a:xfrm>
            <a:custGeom>
              <a:avLst/>
              <a:gdLst/>
              <a:ahLst/>
              <a:cxnLst/>
              <a:rect r="r" b="b" t="t" l="l"/>
              <a:pathLst>
                <a:path h="660400" w="2590990">
                  <a:moveTo>
                    <a:pt x="2466530" y="660400"/>
                  </a:moveTo>
                  <a:lnTo>
                    <a:pt x="124460" y="660400"/>
                  </a:lnTo>
                  <a:cubicBezTo>
                    <a:pt x="55880" y="660400"/>
                    <a:pt x="0" y="604520"/>
                    <a:pt x="0" y="535940"/>
                  </a:cubicBezTo>
                  <a:lnTo>
                    <a:pt x="0" y="124460"/>
                  </a:lnTo>
                  <a:cubicBezTo>
                    <a:pt x="0" y="55880"/>
                    <a:pt x="55880" y="0"/>
                    <a:pt x="124460" y="0"/>
                  </a:cubicBezTo>
                  <a:lnTo>
                    <a:pt x="2466530" y="0"/>
                  </a:lnTo>
                  <a:cubicBezTo>
                    <a:pt x="2535110" y="0"/>
                    <a:pt x="2590990" y="55880"/>
                    <a:pt x="2590990" y="124460"/>
                  </a:cubicBezTo>
                  <a:lnTo>
                    <a:pt x="2590990" y="535940"/>
                  </a:lnTo>
                  <a:cubicBezTo>
                    <a:pt x="2590990" y="604520"/>
                    <a:pt x="2535110" y="660400"/>
                    <a:pt x="2466530" y="660400"/>
                  </a:cubicBezTo>
                  <a:close/>
                </a:path>
              </a:pathLst>
            </a:custGeom>
            <a:solidFill>
              <a:srgbClr val="9695FF"/>
            </a:solidFill>
          </p:spPr>
        </p:sp>
      </p:grpSp>
      <p:grpSp>
        <p:nvGrpSpPr>
          <p:cNvPr name="Group 5" id="5"/>
          <p:cNvGrpSpPr/>
          <p:nvPr/>
        </p:nvGrpSpPr>
        <p:grpSpPr>
          <a:xfrm rot="0">
            <a:off x="6603253" y="3008599"/>
            <a:ext cx="5650620" cy="1440248"/>
            <a:chOff x="0" y="0"/>
            <a:chExt cx="2590990" cy="660400"/>
          </a:xfrm>
        </p:grpSpPr>
        <p:sp>
          <p:nvSpPr>
            <p:cNvPr name="Freeform 6" id="6"/>
            <p:cNvSpPr/>
            <p:nvPr/>
          </p:nvSpPr>
          <p:spPr>
            <a:xfrm flipH="false" flipV="false" rot="0">
              <a:off x="0" y="0"/>
              <a:ext cx="2590990" cy="660400"/>
            </a:xfrm>
            <a:custGeom>
              <a:avLst/>
              <a:gdLst/>
              <a:ahLst/>
              <a:cxnLst/>
              <a:rect r="r" b="b" t="t" l="l"/>
              <a:pathLst>
                <a:path h="660400" w="2590990">
                  <a:moveTo>
                    <a:pt x="2466530" y="660400"/>
                  </a:moveTo>
                  <a:lnTo>
                    <a:pt x="124460" y="660400"/>
                  </a:lnTo>
                  <a:cubicBezTo>
                    <a:pt x="55880" y="660400"/>
                    <a:pt x="0" y="604520"/>
                    <a:pt x="0" y="535940"/>
                  </a:cubicBezTo>
                  <a:lnTo>
                    <a:pt x="0" y="124460"/>
                  </a:lnTo>
                  <a:cubicBezTo>
                    <a:pt x="0" y="55880"/>
                    <a:pt x="55880" y="0"/>
                    <a:pt x="124460" y="0"/>
                  </a:cubicBezTo>
                  <a:lnTo>
                    <a:pt x="2466530" y="0"/>
                  </a:lnTo>
                  <a:cubicBezTo>
                    <a:pt x="2535110" y="0"/>
                    <a:pt x="2590990" y="55880"/>
                    <a:pt x="2590990" y="124460"/>
                  </a:cubicBezTo>
                  <a:lnTo>
                    <a:pt x="2590990" y="535940"/>
                  </a:lnTo>
                  <a:cubicBezTo>
                    <a:pt x="2590990" y="604520"/>
                    <a:pt x="2535110" y="660400"/>
                    <a:pt x="2466530" y="660400"/>
                  </a:cubicBezTo>
                  <a:close/>
                </a:path>
              </a:pathLst>
            </a:custGeom>
            <a:solidFill>
              <a:srgbClr val="6968D4"/>
            </a:solidFill>
          </p:spPr>
        </p:sp>
      </p:grpSp>
      <p:grpSp>
        <p:nvGrpSpPr>
          <p:cNvPr name="Group 7" id="7"/>
          <p:cNvGrpSpPr/>
          <p:nvPr/>
        </p:nvGrpSpPr>
        <p:grpSpPr>
          <a:xfrm rot="0">
            <a:off x="11704604" y="3008599"/>
            <a:ext cx="5650620" cy="1440248"/>
            <a:chOff x="0" y="0"/>
            <a:chExt cx="2590990" cy="660400"/>
          </a:xfrm>
        </p:grpSpPr>
        <p:sp>
          <p:nvSpPr>
            <p:cNvPr name="Freeform 8" id="8"/>
            <p:cNvSpPr/>
            <p:nvPr/>
          </p:nvSpPr>
          <p:spPr>
            <a:xfrm flipH="false" flipV="false" rot="0">
              <a:off x="0" y="0"/>
              <a:ext cx="2590990" cy="660400"/>
            </a:xfrm>
            <a:custGeom>
              <a:avLst/>
              <a:gdLst/>
              <a:ahLst/>
              <a:cxnLst/>
              <a:rect r="r" b="b" t="t" l="l"/>
              <a:pathLst>
                <a:path h="660400" w="2590990">
                  <a:moveTo>
                    <a:pt x="2466530" y="660400"/>
                  </a:moveTo>
                  <a:lnTo>
                    <a:pt x="124460" y="660400"/>
                  </a:lnTo>
                  <a:cubicBezTo>
                    <a:pt x="55880" y="660400"/>
                    <a:pt x="0" y="604520"/>
                    <a:pt x="0" y="535940"/>
                  </a:cubicBezTo>
                  <a:lnTo>
                    <a:pt x="0" y="124460"/>
                  </a:lnTo>
                  <a:cubicBezTo>
                    <a:pt x="0" y="55880"/>
                    <a:pt x="55880" y="0"/>
                    <a:pt x="124460" y="0"/>
                  </a:cubicBezTo>
                  <a:lnTo>
                    <a:pt x="2466530" y="0"/>
                  </a:lnTo>
                  <a:cubicBezTo>
                    <a:pt x="2535110" y="0"/>
                    <a:pt x="2590990" y="55880"/>
                    <a:pt x="2590990" y="124460"/>
                  </a:cubicBezTo>
                  <a:lnTo>
                    <a:pt x="2590990" y="535940"/>
                  </a:lnTo>
                  <a:cubicBezTo>
                    <a:pt x="2590990" y="604520"/>
                    <a:pt x="2535110" y="660400"/>
                    <a:pt x="2466530" y="660400"/>
                  </a:cubicBezTo>
                  <a:close/>
                </a:path>
              </a:pathLst>
            </a:custGeom>
            <a:solidFill>
              <a:srgbClr val="484995"/>
            </a:solidFill>
          </p:spPr>
        </p:sp>
      </p:grpSp>
      <p:sp>
        <p:nvSpPr>
          <p:cNvPr name="AutoShape 9" id="9"/>
          <p:cNvSpPr/>
          <p:nvPr/>
        </p:nvSpPr>
        <p:spPr>
          <a:xfrm rot="-5400000">
            <a:off x="5984509" y="5579884"/>
            <a:ext cx="1247013" cy="0"/>
          </a:xfrm>
          <a:prstGeom prst="line">
            <a:avLst/>
          </a:prstGeom>
          <a:ln cap="flat" w="9525">
            <a:solidFill>
              <a:srgbClr val="FFFFFF"/>
            </a:solidFill>
            <a:prstDash val="solid"/>
            <a:headEnd type="none" len="sm" w="sm"/>
            <a:tailEnd type="none" len="sm" w="sm"/>
          </a:ln>
        </p:spPr>
      </p:sp>
      <p:sp>
        <p:nvSpPr>
          <p:cNvPr name="AutoShape 10" id="10"/>
          <p:cNvSpPr/>
          <p:nvPr/>
        </p:nvSpPr>
        <p:spPr>
          <a:xfrm rot="-5400000">
            <a:off x="11085860" y="5579884"/>
            <a:ext cx="1247013" cy="0"/>
          </a:xfrm>
          <a:prstGeom prst="line">
            <a:avLst/>
          </a:prstGeom>
          <a:ln cap="flat" w="9525">
            <a:solidFill>
              <a:srgbClr val="FFFFFF"/>
            </a:solidFill>
            <a:prstDash val="solid"/>
            <a:headEnd type="none" len="sm" w="sm"/>
            <a:tailEnd type="none" len="sm" w="sm"/>
          </a:ln>
        </p:spPr>
      </p:sp>
      <p:sp>
        <p:nvSpPr>
          <p:cNvPr name="TextBox 11" id="11"/>
          <p:cNvSpPr txBox="true"/>
          <p:nvPr/>
        </p:nvSpPr>
        <p:spPr>
          <a:xfrm rot="0">
            <a:off x="12029384" y="5039880"/>
            <a:ext cx="5229916" cy="1001522"/>
          </a:xfrm>
          <a:prstGeom prst="rect">
            <a:avLst/>
          </a:prstGeom>
        </p:spPr>
        <p:txBody>
          <a:bodyPr anchor="t" rtlCol="false" tIns="0" lIns="0" bIns="0" rIns="0">
            <a:spAutoFit/>
          </a:bodyPr>
          <a:lstStyle/>
          <a:p>
            <a:pPr algn="l">
              <a:lnSpc>
                <a:spcPts val="3903"/>
              </a:lnSpc>
            </a:pPr>
            <a:r>
              <a:rPr lang="en-US" sz="3199">
                <a:solidFill>
                  <a:srgbClr val="FFFFFF"/>
                </a:solidFill>
                <a:latin typeface="HK Grotesk Light"/>
                <a:ea typeface="HK Grotesk Light"/>
                <a:cs typeface="HK Grotesk Light"/>
                <a:sym typeface="HK Grotesk Light"/>
              </a:rPr>
              <a:t>G</a:t>
            </a:r>
            <a:r>
              <a:rPr lang="en-US" sz="3199">
                <a:solidFill>
                  <a:srgbClr val="FFFFFF"/>
                </a:solidFill>
                <a:latin typeface="HK Grotesk Light"/>
                <a:ea typeface="HK Grotesk Light"/>
                <a:cs typeface="HK Grotesk Light"/>
                <a:sym typeface="HK Grotesk Light"/>
              </a:rPr>
              <a:t>estion de version et collaboration</a:t>
            </a:r>
          </a:p>
        </p:txBody>
      </p:sp>
      <p:sp>
        <p:nvSpPr>
          <p:cNvPr name="AutoShape 12" id="12"/>
          <p:cNvSpPr/>
          <p:nvPr/>
        </p:nvSpPr>
        <p:spPr>
          <a:xfrm flipV="true">
            <a:off x="1321585" y="4961140"/>
            <a:ext cx="0" cy="1247013"/>
          </a:xfrm>
          <a:prstGeom prst="line">
            <a:avLst/>
          </a:prstGeom>
          <a:ln cap="flat" w="9525">
            <a:solidFill>
              <a:srgbClr val="FFFFFF"/>
            </a:solidFill>
            <a:prstDash val="solid"/>
            <a:headEnd type="none" len="sm" w="sm"/>
            <a:tailEnd type="none" len="sm" w="sm"/>
          </a:ln>
        </p:spPr>
      </p:sp>
      <p:sp>
        <p:nvSpPr>
          <p:cNvPr name="AutoShape 13" id="13"/>
          <p:cNvSpPr/>
          <p:nvPr/>
        </p:nvSpPr>
        <p:spPr>
          <a:xfrm flipV="true">
            <a:off x="17157666" y="4961140"/>
            <a:ext cx="0" cy="1247013"/>
          </a:xfrm>
          <a:prstGeom prst="line">
            <a:avLst/>
          </a:prstGeom>
          <a:ln cap="flat" w="9525">
            <a:solidFill>
              <a:srgbClr val="FFFFFF"/>
            </a:solidFill>
            <a:prstDash val="solid"/>
            <a:headEnd type="none" len="sm" w="sm"/>
            <a:tailEnd type="none" len="sm" w="sm"/>
          </a:ln>
        </p:spPr>
      </p:sp>
      <p:sp>
        <p:nvSpPr>
          <p:cNvPr name="Freeform 14" id="14"/>
          <p:cNvSpPr/>
          <p:nvPr/>
        </p:nvSpPr>
        <p:spPr>
          <a:xfrm flipH="false" flipV="false" rot="0">
            <a:off x="8091254" y="6082542"/>
            <a:ext cx="2674618" cy="1541528"/>
          </a:xfrm>
          <a:custGeom>
            <a:avLst/>
            <a:gdLst/>
            <a:ahLst/>
            <a:cxnLst/>
            <a:rect r="r" b="b" t="t" l="l"/>
            <a:pathLst>
              <a:path h="1541528" w="2674618">
                <a:moveTo>
                  <a:pt x="0" y="0"/>
                </a:moveTo>
                <a:lnTo>
                  <a:pt x="2674618" y="0"/>
                </a:lnTo>
                <a:lnTo>
                  <a:pt x="2674618" y="1541528"/>
                </a:lnTo>
                <a:lnTo>
                  <a:pt x="0" y="1541528"/>
                </a:lnTo>
                <a:lnTo>
                  <a:pt x="0" y="0"/>
                </a:lnTo>
                <a:close/>
              </a:path>
            </a:pathLst>
          </a:custGeom>
          <a:blipFill>
            <a:blip r:embed="rId3"/>
            <a:stretch>
              <a:fillRect l="0" t="0" r="0" b="0"/>
            </a:stretch>
          </a:blipFill>
        </p:spPr>
      </p:sp>
      <p:sp>
        <p:nvSpPr>
          <p:cNvPr name="Freeform 15" id="15"/>
          <p:cNvSpPr/>
          <p:nvPr/>
        </p:nvSpPr>
        <p:spPr>
          <a:xfrm flipH="false" flipV="false" rot="0">
            <a:off x="14926025" y="5717771"/>
            <a:ext cx="1713685" cy="1629749"/>
          </a:xfrm>
          <a:custGeom>
            <a:avLst/>
            <a:gdLst/>
            <a:ahLst/>
            <a:cxnLst/>
            <a:rect r="r" b="b" t="t" l="l"/>
            <a:pathLst>
              <a:path h="1629749" w="1713685">
                <a:moveTo>
                  <a:pt x="0" y="0"/>
                </a:moveTo>
                <a:lnTo>
                  <a:pt x="1713685" y="0"/>
                </a:lnTo>
                <a:lnTo>
                  <a:pt x="1713685" y="1629749"/>
                </a:lnTo>
                <a:lnTo>
                  <a:pt x="0" y="1629749"/>
                </a:lnTo>
                <a:lnTo>
                  <a:pt x="0" y="0"/>
                </a:lnTo>
                <a:close/>
              </a:path>
            </a:pathLst>
          </a:custGeom>
          <a:blipFill>
            <a:blip r:embed="rId4"/>
            <a:stretch>
              <a:fillRect l="0" t="0" r="0" b="0"/>
            </a:stretch>
          </a:blipFill>
        </p:spPr>
      </p:sp>
      <p:sp>
        <p:nvSpPr>
          <p:cNvPr name="Freeform 16" id="16"/>
          <p:cNvSpPr/>
          <p:nvPr/>
        </p:nvSpPr>
        <p:spPr>
          <a:xfrm flipH="false" flipV="false" rot="0">
            <a:off x="2678892" y="6041402"/>
            <a:ext cx="2089788" cy="1306118"/>
          </a:xfrm>
          <a:custGeom>
            <a:avLst/>
            <a:gdLst/>
            <a:ahLst/>
            <a:cxnLst/>
            <a:rect r="r" b="b" t="t" l="l"/>
            <a:pathLst>
              <a:path h="1306118" w="2089788">
                <a:moveTo>
                  <a:pt x="0" y="0"/>
                </a:moveTo>
                <a:lnTo>
                  <a:pt x="2089789" y="0"/>
                </a:lnTo>
                <a:lnTo>
                  <a:pt x="2089789" y="1306118"/>
                </a:lnTo>
                <a:lnTo>
                  <a:pt x="0" y="1306118"/>
                </a:lnTo>
                <a:lnTo>
                  <a:pt x="0" y="0"/>
                </a:lnTo>
                <a:close/>
              </a:path>
            </a:pathLst>
          </a:custGeom>
          <a:blipFill>
            <a:blip r:embed="rId5"/>
            <a:stretch>
              <a:fillRect l="0" t="0" r="0" b="0"/>
            </a:stretch>
          </a:blipFill>
        </p:spPr>
      </p:sp>
      <p:sp>
        <p:nvSpPr>
          <p:cNvPr name="TextBox 17" id="17"/>
          <p:cNvSpPr txBox="true"/>
          <p:nvPr/>
        </p:nvSpPr>
        <p:spPr>
          <a:xfrm rot="0">
            <a:off x="3723786" y="1183823"/>
            <a:ext cx="15392508" cy="1290580"/>
          </a:xfrm>
          <a:prstGeom prst="rect">
            <a:avLst/>
          </a:prstGeom>
        </p:spPr>
        <p:txBody>
          <a:bodyPr anchor="t" rtlCol="false" tIns="0" lIns="0" bIns="0" rIns="0">
            <a:spAutoFit/>
          </a:bodyPr>
          <a:lstStyle/>
          <a:p>
            <a:pPr algn="l">
              <a:lnSpc>
                <a:spcPts val="10086"/>
              </a:lnSpc>
            </a:pPr>
            <a:r>
              <a:rPr lang="en-US" sz="8770" b="true">
                <a:solidFill>
                  <a:srgbClr val="FFFFFF"/>
                </a:solidFill>
                <a:latin typeface="HK Grotesk Bold"/>
                <a:ea typeface="HK Grotesk Bold"/>
                <a:cs typeface="HK Grotesk Bold"/>
                <a:sym typeface="HK Grotesk Bold"/>
              </a:rPr>
              <a:t>Stack technologique</a:t>
            </a:r>
          </a:p>
        </p:txBody>
      </p:sp>
      <p:sp>
        <p:nvSpPr>
          <p:cNvPr name="TextBox 18" id="18"/>
          <p:cNvSpPr txBox="true"/>
          <p:nvPr/>
        </p:nvSpPr>
        <p:spPr>
          <a:xfrm rot="0">
            <a:off x="2106659" y="3427797"/>
            <a:ext cx="3172347" cy="611378"/>
          </a:xfrm>
          <a:prstGeom prst="rect">
            <a:avLst/>
          </a:prstGeom>
        </p:spPr>
        <p:txBody>
          <a:bodyPr anchor="t" rtlCol="false" tIns="0" lIns="0" bIns="0" rIns="0">
            <a:spAutoFit/>
          </a:bodyPr>
          <a:lstStyle/>
          <a:p>
            <a:pPr algn="l">
              <a:lnSpc>
                <a:spcPts val="4756"/>
              </a:lnSpc>
            </a:pPr>
            <a:r>
              <a:rPr lang="en-US" sz="4100" b="true">
                <a:solidFill>
                  <a:srgbClr val="FFFFFF"/>
                </a:solidFill>
                <a:latin typeface="HK Grotesk Bold"/>
                <a:ea typeface="HK Grotesk Bold"/>
                <a:cs typeface="HK Grotesk Bold"/>
                <a:sym typeface="HK Grotesk Bold"/>
              </a:rPr>
              <a:t>MySQL</a:t>
            </a:r>
          </a:p>
        </p:txBody>
      </p:sp>
      <p:sp>
        <p:nvSpPr>
          <p:cNvPr name="TextBox 19" id="19"/>
          <p:cNvSpPr txBox="true"/>
          <p:nvPr/>
        </p:nvSpPr>
        <p:spPr>
          <a:xfrm rot="0">
            <a:off x="7152523" y="3427797"/>
            <a:ext cx="2354228" cy="611378"/>
          </a:xfrm>
          <a:prstGeom prst="rect">
            <a:avLst/>
          </a:prstGeom>
        </p:spPr>
        <p:txBody>
          <a:bodyPr anchor="t" rtlCol="false" tIns="0" lIns="0" bIns="0" rIns="0">
            <a:spAutoFit/>
          </a:bodyPr>
          <a:lstStyle/>
          <a:p>
            <a:pPr algn="l">
              <a:lnSpc>
                <a:spcPts val="4756"/>
              </a:lnSpc>
            </a:pPr>
            <a:r>
              <a:rPr lang="en-US" sz="4100" b="true">
                <a:solidFill>
                  <a:srgbClr val="FFFFFF"/>
                </a:solidFill>
                <a:latin typeface="HK Grotesk Bold"/>
                <a:ea typeface="HK Grotesk Bold"/>
                <a:cs typeface="HK Grotesk Bold"/>
                <a:sym typeface="HK Grotesk Bold"/>
              </a:rPr>
              <a:t>DomPDF</a:t>
            </a:r>
          </a:p>
        </p:txBody>
      </p:sp>
      <p:sp>
        <p:nvSpPr>
          <p:cNvPr name="TextBox 20" id="20"/>
          <p:cNvSpPr txBox="true"/>
          <p:nvPr/>
        </p:nvSpPr>
        <p:spPr>
          <a:xfrm rot="0">
            <a:off x="12253873" y="3427797"/>
            <a:ext cx="2354228" cy="611378"/>
          </a:xfrm>
          <a:prstGeom prst="rect">
            <a:avLst/>
          </a:prstGeom>
        </p:spPr>
        <p:txBody>
          <a:bodyPr anchor="t" rtlCol="false" tIns="0" lIns="0" bIns="0" rIns="0">
            <a:spAutoFit/>
          </a:bodyPr>
          <a:lstStyle/>
          <a:p>
            <a:pPr algn="l">
              <a:lnSpc>
                <a:spcPts val="4756"/>
              </a:lnSpc>
            </a:pPr>
            <a:r>
              <a:rPr lang="en-US" sz="4100" b="true">
                <a:solidFill>
                  <a:srgbClr val="FFFFFF"/>
                </a:solidFill>
                <a:latin typeface="HK Grotesk Bold"/>
                <a:ea typeface="HK Grotesk Bold"/>
                <a:cs typeface="HK Grotesk Bold"/>
                <a:sym typeface="HK Grotesk Bold"/>
              </a:rPr>
              <a:t>GitHub</a:t>
            </a:r>
          </a:p>
        </p:txBody>
      </p:sp>
      <p:sp>
        <p:nvSpPr>
          <p:cNvPr name="TextBox 21" id="21"/>
          <p:cNvSpPr txBox="true"/>
          <p:nvPr/>
        </p:nvSpPr>
        <p:spPr>
          <a:xfrm rot="0">
            <a:off x="1501902" y="5042352"/>
            <a:ext cx="4962580" cy="997975"/>
          </a:xfrm>
          <a:prstGeom prst="rect">
            <a:avLst/>
          </a:prstGeom>
        </p:spPr>
        <p:txBody>
          <a:bodyPr anchor="t" rtlCol="false" tIns="0" lIns="0" bIns="0" rIns="0">
            <a:spAutoFit/>
          </a:bodyPr>
          <a:lstStyle/>
          <a:p>
            <a:pPr algn="l">
              <a:lnSpc>
                <a:spcPts val="3967"/>
              </a:lnSpc>
            </a:pPr>
            <a:r>
              <a:rPr lang="en-US" sz="3252">
                <a:solidFill>
                  <a:srgbClr val="FFFFFF"/>
                </a:solidFill>
                <a:latin typeface="HK Grotesk Light"/>
                <a:ea typeface="HK Grotesk Light"/>
                <a:cs typeface="HK Grotesk Light"/>
                <a:sym typeface="HK Grotesk Light"/>
              </a:rPr>
              <a:t>B</a:t>
            </a:r>
            <a:r>
              <a:rPr lang="en-US" sz="3252">
                <a:solidFill>
                  <a:srgbClr val="FFFFFF"/>
                </a:solidFill>
                <a:latin typeface="HK Grotesk Light"/>
                <a:ea typeface="HK Grotesk Light"/>
                <a:cs typeface="HK Grotesk Light"/>
                <a:sym typeface="HK Grotesk Light"/>
              </a:rPr>
              <a:t>ase de données relationnelle</a:t>
            </a:r>
          </a:p>
        </p:txBody>
      </p:sp>
      <p:sp>
        <p:nvSpPr>
          <p:cNvPr name="TextBox 22" id="22"/>
          <p:cNvSpPr txBox="true"/>
          <p:nvPr/>
        </p:nvSpPr>
        <p:spPr>
          <a:xfrm rot="0">
            <a:off x="6768024" y="5039880"/>
            <a:ext cx="4781333" cy="1001522"/>
          </a:xfrm>
          <a:prstGeom prst="rect">
            <a:avLst/>
          </a:prstGeom>
        </p:spPr>
        <p:txBody>
          <a:bodyPr anchor="t" rtlCol="false" tIns="0" lIns="0" bIns="0" rIns="0">
            <a:spAutoFit/>
          </a:bodyPr>
          <a:lstStyle/>
          <a:p>
            <a:pPr algn="l">
              <a:lnSpc>
                <a:spcPts val="3903"/>
              </a:lnSpc>
            </a:pPr>
            <a:r>
              <a:rPr lang="en-US" sz="3199">
                <a:solidFill>
                  <a:srgbClr val="FFFFFF"/>
                </a:solidFill>
                <a:latin typeface="HK Grotesk Light"/>
                <a:ea typeface="HK Grotesk Light"/>
                <a:cs typeface="HK Grotesk Light"/>
                <a:sym typeface="HK Grotesk Light"/>
              </a:rPr>
              <a:t>Généra</a:t>
            </a:r>
            <a:r>
              <a:rPr lang="en-US" sz="3199">
                <a:solidFill>
                  <a:srgbClr val="FFFFFF"/>
                </a:solidFill>
                <a:latin typeface="HK Grotesk Light"/>
                <a:ea typeface="HK Grotesk Light"/>
                <a:cs typeface="HK Grotesk Light"/>
                <a:sym typeface="HK Grotesk Light"/>
              </a:rPr>
              <a:t>tion de PDF à partir des données utilisateur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0" y="18288000"/>
                </a:moveTo>
                <a:lnTo>
                  <a:pt x="0" y="0"/>
                </a:lnTo>
                <a:lnTo>
                  <a:pt x="10287000" y="0"/>
                </a:lnTo>
                <a:lnTo>
                  <a:pt x="10287000" y="18288000"/>
                </a:lnTo>
                <a:lnTo>
                  <a:pt x="0" y="18288000"/>
                </a:lnTo>
                <a:close/>
              </a:path>
            </a:pathLst>
          </a:custGeom>
          <a:blipFill>
            <a:blip r:embed="rId2"/>
            <a:stretch>
              <a:fillRect l="-44331" t="-22481" r="-73412" b="0"/>
            </a:stretch>
          </a:blipFill>
        </p:spPr>
      </p:sp>
      <p:grpSp>
        <p:nvGrpSpPr>
          <p:cNvPr name="Group 3" id="3"/>
          <p:cNvGrpSpPr/>
          <p:nvPr/>
        </p:nvGrpSpPr>
        <p:grpSpPr>
          <a:xfrm rot="0">
            <a:off x="1331463" y="2488201"/>
            <a:ext cx="7812537" cy="6961081"/>
            <a:chOff x="0" y="0"/>
            <a:chExt cx="2427267" cy="2162729"/>
          </a:xfrm>
        </p:grpSpPr>
        <p:sp>
          <p:nvSpPr>
            <p:cNvPr name="Freeform 4" id="4"/>
            <p:cNvSpPr/>
            <p:nvPr/>
          </p:nvSpPr>
          <p:spPr>
            <a:xfrm flipH="false" flipV="false" rot="0">
              <a:off x="0" y="0"/>
              <a:ext cx="2427267" cy="2162729"/>
            </a:xfrm>
            <a:custGeom>
              <a:avLst/>
              <a:gdLst/>
              <a:ahLst/>
              <a:cxnLst/>
              <a:rect r="r" b="b" t="t" l="l"/>
              <a:pathLst>
                <a:path h="2162729" w="2427267">
                  <a:moveTo>
                    <a:pt x="2302807" y="2162729"/>
                  </a:moveTo>
                  <a:lnTo>
                    <a:pt x="124460" y="2162729"/>
                  </a:lnTo>
                  <a:cubicBezTo>
                    <a:pt x="55880" y="2162729"/>
                    <a:pt x="0" y="2106849"/>
                    <a:pt x="0" y="2038269"/>
                  </a:cubicBezTo>
                  <a:lnTo>
                    <a:pt x="0" y="124460"/>
                  </a:lnTo>
                  <a:cubicBezTo>
                    <a:pt x="0" y="55880"/>
                    <a:pt x="55880" y="0"/>
                    <a:pt x="124460" y="0"/>
                  </a:cubicBezTo>
                  <a:lnTo>
                    <a:pt x="2302807" y="0"/>
                  </a:lnTo>
                  <a:cubicBezTo>
                    <a:pt x="2371387" y="0"/>
                    <a:pt x="2427267" y="55880"/>
                    <a:pt x="2427267" y="124460"/>
                  </a:cubicBezTo>
                  <a:lnTo>
                    <a:pt x="2427267" y="2038269"/>
                  </a:lnTo>
                  <a:cubicBezTo>
                    <a:pt x="2427267" y="2106849"/>
                    <a:pt x="2371387" y="2162729"/>
                    <a:pt x="2302807" y="2162729"/>
                  </a:cubicBezTo>
                  <a:close/>
                </a:path>
              </a:pathLst>
            </a:custGeom>
            <a:solidFill>
              <a:srgbClr val="1F2044"/>
            </a:solidFill>
          </p:spPr>
        </p:sp>
      </p:grpSp>
      <p:sp>
        <p:nvSpPr>
          <p:cNvPr name="TextBox 5" id="5"/>
          <p:cNvSpPr txBox="true"/>
          <p:nvPr/>
        </p:nvSpPr>
        <p:spPr>
          <a:xfrm rot="0">
            <a:off x="1331463" y="4663504"/>
            <a:ext cx="7870249" cy="39484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FFFF"/>
                </a:solidFill>
                <a:latin typeface="HK Grotesk Light"/>
                <a:ea typeface="HK Grotesk Light"/>
                <a:cs typeface="HK Grotesk Light"/>
                <a:sym typeface="HK Grotesk Light"/>
              </a:rPr>
              <a:t>Maîtrise du framework Laravel et de son écosystème</a:t>
            </a:r>
          </a:p>
          <a:p>
            <a:pPr algn="l" marL="604519" indent="-302260" lvl="1">
              <a:lnSpc>
                <a:spcPts val="3919"/>
              </a:lnSpc>
              <a:buFont typeface="Arial"/>
              <a:buChar char="•"/>
            </a:pPr>
            <a:r>
              <a:rPr lang="en-US" sz="2799">
                <a:solidFill>
                  <a:srgbClr val="FFFFFF"/>
                </a:solidFill>
                <a:latin typeface="HK Grotesk Light"/>
                <a:ea typeface="HK Grotesk Light"/>
                <a:cs typeface="HK Grotesk Light"/>
                <a:sym typeface="HK Grotesk Light"/>
              </a:rPr>
              <a:t>Implémentation complète d'un système CRUD</a:t>
            </a:r>
          </a:p>
          <a:p>
            <a:pPr algn="l" marL="604519" indent="-302260" lvl="1">
              <a:lnSpc>
                <a:spcPts val="3919"/>
              </a:lnSpc>
              <a:buFont typeface="Arial"/>
              <a:buChar char="•"/>
            </a:pPr>
            <a:r>
              <a:rPr lang="en-US" sz="2799">
                <a:solidFill>
                  <a:srgbClr val="FFFFFF"/>
                </a:solidFill>
                <a:latin typeface="HK Grotesk Light"/>
                <a:ea typeface="HK Grotesk Light"/>
                <a:cs typeface="HK Grotesk Light"/>
                <a:sym typeface="HK Grotesk Light"/>
              </a:rPr>
              <a:t>Gestion des relations dans une base de données</a:t>
            </a:r>
          </a:p>
          <a:p>
            <a:pPr algn="l" marL="604519" indent="-302260" lvl="1">
              <a:lnSpc>
                <a:spcPts val="3919"/>
              </a:lnSpc>
              <a:buFont typeface="Arial"/>
              <a:buChar char="•"/>
            </a:pPr>
            <a:r>
              <a:rPr lang="en-US" sz="2799">
                <a:solidFill>
                  <a:srgbClr val="FFFFFF"/>
                </a:solidFill>
                <a:latin typeface="HK Grotesk Light"/>
                <a:ea typeface="HK Grotesk Light"/>
                <a:cs typeface="HK Grotesk Light"/>
                <a:sym typeface="HK Grotesk Light"/>
              </a:rPr>
              <a:t>Génération de documents PDF dynamiques</a:t>
            </a:r>
          </a:p>
          <a:p>
            <a:pPr algn="l" marL="604519" indent="-302260" lvl="1">
              <a:lnSpc>
                <a:spcPts val="3919"/>
              </a:lnSpc>
              <a:buFont typeface="Arial"/>
              <a:buChar char="•"/>
            </a:pPr>
            <a:r>
              <a:rPr lang="en-US" sz="2799">
                <a:solidFill>
                  <a:srgbClr val="FFFFFF"/>
                </a:solidFill>
                <a:latin typeface="HK Grotesk Light"/>
                <a:ea typeface="HK Grotesk Light"/>
                <a:cs typeface="HK Grotesk Light"/>
                <a:sym typeface="HK Grotesk Light"/>
              </a:rPr>
              <a:t>Conception d'UI avec Tailwind CSS</a:t>
            </a:r>
          </a:p>
          <a:p>
            <a:pPr algn="l">
              <a:lnSpc>
                <a:spcPts val="3919"/>
              </a:lnSpc>
            </a:pPr>
          </a:p>
        </p:txBody>
      </p:sp>
      <p:sp>
        <p:nvSpPr>
          <p:cNvPr name="AutoShape 6" id="6"/>
          <p:cNvSpPr/>
          <p:nvPr/>
        </p:nvSpPr>
        <p:spPr>
          <a:xfrm flipH="true">
            <a:off x="2276394" y="8611934"/>
            <a:ext cx="5922675" cy="0"/>
          </a:xfrm>
          <a:prstGeom prst="line">
            <a:avLst/>
          </a:prstGeom>
          <a:ln cap="flat" w="19050">
            <a:solidFill>
              <a:srgbClr val="9695FF"/>
            </a:solidFill>
            <a:prstDash val="solid"/>
            <a:headEnd type="none" len="sm" w="sm"/>
            <a:tailEnd type="none" len="sm" w="sm"/>
          </a:ln>
        </p:spPr>
      </p:sp>
      <p:grpSp>
        <p:nvGrpSpPr>
          <p:cNvPr name="Group 7" id="7"/>
          <p:cNvGrpSpPr/>
          <p:nvPr/>
        </p:nvGrpSpPr>
        <p:grpSpPr>
          <a:xfrm rot="0">
            <a:off x="9446763" y="2488201"/>
            <a:ext cx="7812537" cy="6961081"/>
            <a:chOff x="0" y="0"/>
            <a:chExt cx="2427267" cy="2162729"/>
          </a:xfrm>
        </p:grpSpPr>
        <p:sp>
          <p:nvSpPr>
            <p:cNvPr name="Freeform 8" id="8"/>
            <p:cNvSpPr/>
            <p:nvPr/>
          </p:nvSpPr>
          <p:spPr>
            <a:xfrm flipH="false" flipV="false" rot="0">
              <a:off x="0" y="0"/>
              <a:ext cx="2427267" cy="2162729"/>
            </a:xfrm>
            <a:custGeom>
              <a:avLst/>
              <a:gdLst/>
              <a:ahLst/>
              <a:cxnLst/>
              <a:rect r="r" b="b" t="t" l="l"/>
              <a:pathLst>
                <a:path h="2162729" w="2427267">
                  <a:moveTo>
                    <a:pt x="2302807" y="2162729"/>
                  </a:moveTo>
                  <a:lnTo>
                    <a:pt x="124460" y="2162729"/>
                  </a:lnTo>
                  <a:cubicBezTo>
                    <a:pt x="55880" y="2162729"/>
                    <a:pt x="0" y="2106849"/>
                    <a:pt x="0" y="2038269"/>
                  </a:cubicBezTo>
                  <a:lnTo>
                    <a:pt x="0" y="124460"/>
                  </a:lnTo>
                  <a:cubicBezTo>
                    <a:pt x="0" y="55880"/>
                    <a:pt x="55880" y="0"/>
                    <a:pt x="124460" y="0"/>
                  </a:cubicBezTo>
                  <a:lnTo>
                    <a:pt x="2302807" y="0"/>
                  </a:lnTo>
                  <a:cubicBezTo>
                    <a:pt x="2371387" y="0"/>
                    <a:pt x="2427267" y="55880"/>
                    <a:pt x="2427267" y="124460"/>
                  </a:cubicBezTo>
                  <a:lnTo>
                    <a:pt x="2427267" y="2038269"/>
                  </a:lnTo>
                  <a:cubicBezTo>
                    <a:pt x="2427267" y="2106849"/>
                    <a:pt x="2371387" y="2162729"/>
                    <a:pt x="2302807" y="2162729"/>
                  </a:cubicBezTo>
                  <a:close/>
                </a:path>
              </a:pathLst>
            </a:custGeom>
            <a:solidFill>
              <a:srgbClr val="1F2044"/>
            </a:solidFill>
          </p:spPr>
        </p:sp>
      </p:grpSp>
      <p:sp>
        <p:nvSpPr>
          <p:cNvPr name="AutoShape 9" id="9"/>
          <p:cNvSpPr/>
          <p:nvPr/>
        </p:nvSpPr>
        <p:spPr>
          <a:xfrm flipH="true">
            <a:off x="10391694" y="8630984"/>
            <a:ext cx="5922675" cy="0"/>
          </a:xfrm>
          <a:prstGeom prst="line">
            <a:avLst/>
          </a:prstGeom>
          <a:ln cap="flat" w="19050">
            <a:solidFill>
              <a:srgbClr val="9695FF"/>
            </a:solidFill>
            <a:prstDash val="solid"/>
            <a:headEnd type="none" len="sm" w="sm"/>
            <a:tailEnd type="none" len="sm" w="sm"/>
          </a:ln>
        </p:spPr>
      </p:sp>
      <p:sp>
        <p:nvSpPr>
          <p:cNvPr name="Freeform 10" id="10"/>
          <p:cNvSpPr/>
          <p:nvPr/>
        </p:nvSpPr>
        <p:spPr>
          <a:xfrm flipH="false" flipV="false" rot="0">
            <a:off x="358887" y="2760726"/>
            <a:ext cx="1339626" cy="1634554"/>
          </a:xfrm>
          <a:custGeom>
            <a:avLst/>
            <a:gdLst/>
            <a:ahLst/>
            <a:cxnLst/>
            <a:rect r="r" b="b" t="t" l="l"/>
            <a:pathLst>
              <a:path h="1634554" w="1339626">
                <a:moveTo>
                  <a:pt x="0" y="0"/>
                </a:moveTo>
                <a:lnTo>
                  <a:pt x="1339626" y="0"/>
                </a:lnTo>
                <a:lnTo>
                  <a:pt x="1339626" y="1634554"/>
                </a:lnTo>
                <a:lnTo>
                  <a:pt x="0" y="16345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16477779" y="2806419"/>
            <a:ext cx="1563042" cy="1588861"/>
          </a:xfrm>
          <a:custGeom>
            <a:avLst/>
            <a:gdLst/>
            <a:ahLst/>
            <a:cxnLst/>
            <a:rect r="r" b="b" t="t" l="l"/>
            <a:pathLst>
              <a:path h="1588861" w="1563042">
                <a:moveTo>
                  <a:pt x="0" y="0"/>
                </a:moveTo>
                <a:lnTo>
                  <a:pt x="1563042" y="0"/>
                </a:lnTo>
                <a:lnTo>
                  <a:pt x="1563042" y="1588861"/>
                </a:lnTo>
                <a:lnTo>
                  <a:pt x="0" y="158886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6172464" y="581303"/>
            <a:ext cx="5943071" cy="1144897"/>
          </a:xfrm>
          <a:prstGeom prst="rect">
            <a:avLst/>
          </a:prstGeom>
        </p:spPr>
        <p:txBody>
          <a:bodyPr anchor="t" rtlCol="false" tIns="0" lIns="0" bIns="0" rIns="0">
            <a:spAutoFit/>
          </a:bodyPr>
          <a:lstStyle/>
          <a:p>
            <a:pPr algn="l">
              <a:lnSpc>
                <a:spcPts val="8699"/>
              </a:lnSpc>
            </a:pPr>
            <a:r>
              <a:rPr lang="en-US" sz="8699" b="true">
                <a:solidFill>
                  <a:srgbClr val="FFFFFF"/>
                </a:solidFill>
                <a:latin typeface="HK Grotesk Bold"/>
                <a:ea typeface="HK Grotesk Bold"/>
                <a:cs typeface="HK Grotesk Bold"/>
                <a:sym typeface="HK Grotesk Bold"/>
              </a:rPr>
              <a:t>Conclusion</a:t>
            </a:r>
          </a:p>
        </p:txBody>
      </p:sp>
      <p:sp>
        <p:nvSpPr>
          <p:cNvPr name="TextBox 13" id="13"/>
          <p:cNvSpPr txBox="true"/>
          <p:nvPr/>
        </p:nvSpPr>
        <p:spPr>
          <a:xfrm rot="0">
            <a:off x="9446763" y="4663504"/>
            <a:ext cx="7154099" cy="39484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FFFF"/>
                </a:solidFill>
                <a:latin typeface="HK Grotesk Light"/>
                <a:ea typeface="HK Grotesk Light"/>
                <a:cs typeface="HK Grotesk Light"/>
                <a:sym typeface="HK Grotesk Light"/>
              </a:rPr>
              <a:t>Système de tags pour projets et compétences</a:t>
            </a:r>
          </a:p>
          <a:p>
            <a:pPr algn="l" marL="604519" indent="-302260" lvl="1">
              <a:lnSpc>
                <a:spcPts val="3919"/>
              </a:lnSpc>
              <a:buFont typeface="Arial"/>
              <a:buChar char="•"/>
            </a:pPr>
            <a:r>
              <a:rPr lang="en-US" sz="2799">
                <a:solidFill>
                  <a:srgbClr val="FFFFFF"/>
                </a:solidFill>
                <a:latin typeface="HK Grotesk Light"/>
                <a:ea typeface="HK Grotesk Light"/>
                <a:cs typeface="HK Grotesk Light"/>
                <a:sym typeface="HK Grotesk Light"/>
              </a:rPr>
              <a:t>Moteur de recherche pour profils publics</a:t>
            </a:r>
          </a:p>
          <a:p>
            <a:pPr algn="l" marL="604519" indent="-302260" lvl="1">
              <a:lnSpc>
                <a:spcPts val="3919"/>
              </a:lnSpc>
              <a:buFont typeface="Arial"/>
              <a:buChar char="•"/>
            </a:pPr>
            <a:r>
              <a:rPr lang="en-US" sz="2799">
                <a:solidFill>
                  <a:srgbClr val="FFFFFF"/>
                </a:solidFill>
                <a:latin typeface="HK Grotesk Light"/>
                <a:ea typeface="HK Grotesk Light"/>
                <a:cs typeface="HK Grotesk Light"/>
                <a:sym typeface="HK Grotesk Light"/>
              </a:rPr>
              <a:t>Thèmes personnalisables pour les CV</a:t>
            </a:r>
          </a:p>
          <a:p>
            <a:pPr algn="l" marL="604519" indent="-302260" lvl="1">
              <a:lnSpc>
                <a:spcPts val="3919"/>
              </a:lnSpc>
              <a:buFont typeface="Arial"/>
              <a:buChar char="•"/>
            </a:pPr>
            <a:r>
              <a:rPr lang="en-US" sz="2799">
                <a:solidFill>
                  <a:srgbClr val="FFFFFF"/>
                </a:solidFill>
                <a:latin typeface="HK Grotesk Light"/>
                <a:ea typeface="HK Grotesk Light"/>
                <a:cs typeface="HK Grotesk Light"/>
                <a:sym typeface="HK Grotesk Light"/>
              </a:rPr>
              <a:t>Intégration avec des APIs externes (GitHub, LinkedIn)</a:t>
            </a:r>
          </a:p>
          <a:p>
            <a:pPr algn="l" marL="604519" indent="-302260" lvl="1">
              <a:lnSpc>
                <a:spcPts val="3919"/>
              </a:lnSpc>
              <a:buFont typeface="Arial"/>
              <a:buChar char="•"/>
            </a:pPr>
            <a:r>
              <a:rPr lang="en-US" sz="2799">
                <a:solidFill>
                  <a:srgbClr val="FFFFFF"/>
                </a:solidFill>
                <a:latin typeface="HK Grotesk Light"/>
                <a:ea typeface="HK Grotesk Light"/>
                <a:cs typeface="HK Grotesk Light"/>
                <a:sym typeface="HK Grotesk Light"/>
              </a:rPr>
              <a:t>Version mobile responsive</a:t>
            </a:r>
          </a:p>
          <a:p>
            <a:pPr algn="l">
              <a:lnSpc>
                <a:spcPts val="3919"/>
              </a:lnSpc>
            </a:pPr>
          </a:p>
        </p:txBody>
      </p:sp>
      <p:sp>
        <p:nvSpPr>
          <p:cNvPr name="TextBox 14" id="14"/>
          <p:cNvSpPr txBox="true"/>
          <p:nvPr/>
        </p:nvSpPr>
        <p:spPr>
          <a:xfrm rot="0">
            <a:off x="1862255" y="3288480"/>
            <a:ext cx="6750952" cy="674295"/>
          </a:xfrm>
          <a:prstGeom prst="rect">
            <a:avLst/>
          </a:prstGeom>
        </p:spPr>
        <p:txBody>
          <a:bodyPr anchor="t" rtlCol="false" tIns="0" lIns="0" bIns="0" rIns="0">
            <a:spAutoFit/>
          </a:bodyPr>
          <a:lstStyle/>
          <a:p>
            <a:pPr algn="l">
              <a:lnSpc>
                <a:spcPts val="5049"/>
              </a:lnSpc>
            </a:pPr>
            <a:r>
              <a:rPr lang="en-US" sz="5049" b="true">
                <a:solidFill>
                  <a:srgbClr val="FFFFFF"/>
                </a:solidFill>
                <a:latin typeface="HK Grotesk Bold"/>
                <a:ea typeface="HK Grotesk Bold"/>
                <a:cs typeface="HK Grotesk Bold"/>
                <a:sym typeface="HK Grotesk Bold"/>
              </a:rPr>
              <a:t>Compétences acquises</a:t>
            </a:r>
          </a:p>
        </p:txBody>
      </p:sp>
      <p:sp>
        <p:nvSpPr>
          <p:cNvPr name="TextBox 15" id="15"/>
          <p:cNvSpPr txBox="true"/>
          <p:nvPr/>
        </p:nvSpPr>
        <p:spPr>
          <a:xfrm rot="0">
            <a:off x="9977555" y="3288480"/>
            <a:ext cx="6750952" cy="674295"/>
          </a:xfrm>
          <a:prstGeom prst="rect">
            <a:avLst/>
          </a:prstGeom>
        </p:spPr>
        <p:txBody>
          <a:bodyPr anchor="t" rtlCol="false" tIns="0" lIns="0" bIns="0" rIns="0">
            <a:spAutoFit/>
          </a:bodyPr>
          <a:lstStyle/>
          <a:p>
            <a:pPr algn="l">
              <a:lnSpc>
                <a:spcPts val="5049"/>
              </a:lnSpc>
            </a:pPr>
            <a:r>
              <a:rPr lang="en-US" sz="5049" b="true">
                <a:solidFill>
                  <a:srgbClr val="FFFFFF"/>
                </a:solidFill>
                <a:latin typeface="HK Grotesk Bold"/>
                <a:ea typeface="HK Grotesk Bold"/>
                <a:cs typeface="HK Grotesk Bold"/>
                <a:sym typeface="HK Grotesk Bold"/>
              </a:rPr>
              <a:t>Améliorations futures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DAGoCKSomgg</dc:identifier>
  <dcterms:modified xsi:type="dcterms:W3CDTF">2011-08-01T06:04:30Z</dcterms:modified>
  <cp:revision>1</cp:revision>
  <dc:title>Purple Gradient Entertainment Application Presentation</dc:title>
</cp:coreProperties>
</file>