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434" r:id="rId2"/>
    <p:sldId id="257" r:id="rId3"/>
    <p:sldId id="443" r:id="rId4"/>
    <p:sldId id="360" r:id="rId5"/>
    <p:sldId id="444" r:id="rId6"/>
    <p:sldId id="451" r:id="rId7"/>
    <p:sldId id="447" r:id="rId8"/>
    <p:sldId id="452" r:id="rId9"/>
    <p:sldId id="461" r:id="rId10"/>
    <p:sldId id="462" r:id="rId11"/>
    <p:sldId id="457" r:id="rId12"/>
    <p:sldId id="458" r:id="rId13"/>
    <p:sldId id="459" r:id="rId14"/>
    <p:sldId id="460" r:id="rId15"/>
    <p:sldId id="446" r:id="rId16"/>
    <p:sldId id="456" r:id="rId17"/>
    <p:sldId id="453" r:id="rId18"/>
    <p:sldId id="292" r:id="rId19"/>
    <p:sldId id="293" r:id="rId20"/>
  </p:sldIdLst>
  <p:sldSz cx="12192000" cy="6858000"/>
  <p:notesSz cx="6858000" cy="9144000"/>
  <p:embeddedFontLst>
    <p:embeddedFont>
      <p:font typeface="맑은 고딕" panose="020B0503020000020004" pitchFamily="34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1D59"/>
    <a:srgbClr val="835EEA"/>
    <a:srgbClr val="603CB5"/>
    <a:srgbClr val="FF368C"/>
    <a:srgbClr val="F5F5F5"/>
    <a:srgbClr val="1A1824"/>
    <a:srgbClr val="33D298"/>
    <a:srgbClr val="FF3149"/>
    <a:srgbClr val="120940"/>
    <a:srgbClr val="DAF8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16" autoAdjust="0"/>
    <p:restoredTop sz="94660"/>
  </p:normalViewPr>
  <p:slideViewPr>
    <p:cSldViewPr snapToGrid="0">
      <p:cViewPr varScale="1">
        <p:scale>
          <a:sx n="82" d="100"/>
          <a:sy n="82" d="100"/>
        </p:scale>
        <p:origin x="66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66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59230B0E-39ED-45EA-AD95-669D0616B39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82B798-201A-4B14-B1F0-6A660C5C727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E2F5857-B39B-4284-A086-C6DE2719C940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E3EF34-7656-4396-AEBE-2B554E5E93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878219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A49F08-9100-4AF5-BC0A-FC6A093BE3CC}" type="datetimeFigureOut">
              <a:rPr lang="ko-KR" altLang="en-US" smtClean="0"/>
              <a:t>2025-01-31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8FC7D2-309F-4B1D-AF63-DB3D4B54485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79335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hyperlink" Target="http://pptmon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://www.pptmon.com/" TargetMode="External"/><Relationship Id="rId5" Type="http://schemas.openxmlformats.org/officeDocument/2006/relationships/hyperlink" Target="https://pptmon.com/" TargetMode="External"/><Relationship Id="rId4" Type="http://schemas.openxmlformats.org/officeDocument/2006/relationships/image" Target="../media/image3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://pptmon.com/" TargetMode="External"/><Relationship Id="rId7" Type="http://schemas.openxmlformats.org/officeDocument/2006/relationships/hyperlink" Target="http://www.pptmon.com/" TargetMode="External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pptmon.com/" TargetMode="External"/><Relationship Id="rId5" Type="http://schemas.openxmlformats.org/officeDocument/2006/relationships/image" Target="../media/image3.sv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F804FF7D-BCB4-41CE-8B2E-1C67AE66A12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8DF2A8AE-DB4E-4139-8339-E4CBB23EB6F4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DACD5A5-3413-45C1-A7CE-593B629107D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4948787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1F02AA44-6F1C-451E-8CAD-40B57548999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sp>
        <p:nvSpPr>
          <p:cNvPr id="18" name="그림 개체 틀 4">
            <a:extLst>
              <a:ext uri="{FF2B5EF4-FFF2-40B4-BE49-F238E27FC236}">
                <a16:creationId xmlns:a16="http://schemas.microsoft.com/office/drawing/2014/main" id="{BE597AC2-0960-49C5-8526-E8C5567C761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952501" y="2714492"/>
            <a:ext cx="2425700" cy="142901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60D676AC-3997-43E0-B3CE-0FF5A8E8540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572934" y="2714492"/>
            <a:ext cx="2425700" cy="142901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0" name="그림 개체 틀 4">
            <a:extLst>
              <a:ext uri="{FF2B5EF4-FFF2-40B4-BE49-F238E27FC236}">
                <a16:creationId xmlns:a16="http://schemas.microsoft.com/office/drawing/2014/main" id="{5397C8B9-C085-47F4-819E-9674F8B4CDB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193367" y="2714492"/>
            <a:ext cx="2425700" cy="142901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sp>
        <p:nvSpPr>
          <p:cNvPr id="21" name="그림 개체 틀 4">
            <a:extLst>
              <a:ext uri="{FF2B5EF4-FFF2-40B4-BE49-F238E27FC236}">
                <a16:creationId xmlns:a16="http://schemas.microsoft.com/office/drawing/2014/main" id="{436BEDBC-3278-405A-9252-9A2748EE9335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813799" y="2714492"/>
            <a:ext cx="2425700" cy="1429016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bIns="46800" anchor="b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2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2" name="Graphic 3">
            <a:hlinkClick r:id="rId3"/>
            <a:extLst>
              <a:ext uri="{FF2B5EF4-FFF2-40B4-BE49-F238E27FC236}">
                <a16:creationId xmlns:a16="http://schemas.microsoft.com/office/drawing/2014/main" id="{BAEB9C5F-C6AF-4A8F-8006-5A1AF5025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24" name="TextBox 23">
            <a:hlinkClick r:id="rId6"/>
            <a:extLst>
              <a:ext uri="{FF2B5EF4-FFF2-40B4-BE49-F238E27FC236}">
                <a16:creationId xmlns:a16="http://schemas.microsoft.com/office/drawing/2014/main" id="{01E0D204-D92D-4603-9E70-E3B19B843229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6153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E0F0C2D2-1D5A-4CD2-9095-7DB903AA1A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sp>
        <p:nvSpPr>
          <p:cNvPr id="20" name="그림 개체 틀 11">
            <a:extLst>
              <a:ext uri="{FF2B5EF4-FFF2-40B4-BE49-F238E27FC236}">
                <a16:creationId xmlns:a16="http://schemas.microsoft.com/office/drawing/2014/main" id="{F31DF8F2-6672-4392-8B87-545BCF19129E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7874576" y="819753"/>
            <a:ext cx="2361624" cy="5218494"/>
          </a:xfrm>
          <a:prstGeom prst="roundRect">
            <a:avLst>
              <a:gd name="adj" fmla="val 20435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>
              <a:defRPr lang="ko-KR" altLang="en-US" sz="2000" dirty="0"/>
            </a:lvl1pPr>
          </a:lstStyle>
          <a:p>
            <a:pPr marR="0" lvl="0" fontAlgn="auto">
              <a:spcAft>
                <a:spcPts val="0"/>
              </a:spcAft>
              <a:buClrTx/>
              <a:buSzTx/>
              <a:tabLst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1" name="Graphic 3">
            <a:hlinkClick r:id="rId3"/>
            <a:extLst>
              <a:ext uri="{FF2B5EF4-FFF2-40B4-BE49-F238E27FC236}">
                <a16:creationId xmlns:a16="http://schemas.microsoft.com/office/drawing/2014/main" id="{E06C2AF6-966F-464C-B9D5-D382F663EB7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42D553E8-9B76-4BD1-8800-A774152FE018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348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EA12846-B7E0-491B-8957-CB5A2A2FAF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sp>
        <p:nvSpPr>
          <p:cNvPr id="20" name="그림 개체 틀 5">
            <a:extLst>
              <a:ext uri="{FF2B5EF4-FFF2-40B4-BE49-F238E27FC236}">
                <a16:creationId xmlns:a16="http://schemas.microsoft.com/office/drawing/2014/main" id="{A2378C55-4F8B-47D0-9E7F-AFF934A6D023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040471" y="1109778"/>
            <a:ext cx="6988017" cy="4556788"/>
          </a:xfrm>
          <a:prstGeom prst="roundRect">
            <a:avLst>
              <a:gd name="adj" fmla="val 3110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0" marR="0" indent="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1" name="Graphic 3">
            <a:hlinkClick r:id="rId3"/>
            <a:extLst>
              <a:ext uri="{FF2B5EF4-FFF2-40B4-BE49-F238E27FC236}">
                <a16:creationId xmlns:a16="http://schemas.microsoft.com/office/drawing/2014/main" id="{17351536-E545-4862-A235-1E9B0972166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8262E23C-23D5-4F80-8CC4-4F387BCFC0BA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85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01EF86F8-5838-4D88-8561-DB0FB93FCA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sp>
        <p:nvSpPr>
          <p:cNvPr id="20" name="그림 개체 틀 8">
            <a:extLst>
              <a:ext uri="{FF2B5EF4-FFF2-40B4-BE49-F238E27FC236}">
                <a16:creationId xmlns:a16="http://schemas.microsoft.com/office/drawing/2014/main" id="{4F665651-8BCE-4C88-8501-EDEAB5D25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455051" y="1856521"/>
            <a:ext cx="6740399" cy="3865781"/>
          </a:xfrm>
          <a:prstGeom prst="roundRect">
            <a:avLst>
              <a:gd name="adj" fmla="val 1816"/>
            </a:avLst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anchor="b" anchorCtr="1"/>
          <a:lstStyle>
            <a:lvl1pPr marL="228600" marR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 sz="20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21" name="Graphic 3">
            <a:hlinkClick r:id="rId3"/>
            <a:extLst>
              <a:ext uri="{FF2B5EF4-FFF2-40B4-BE49-F238E27FC236}">
                <a16:creationId xmlns:a16="http://schemas.microsoft.com/office/drawing/2014/main" id="{6C2C9A78-9EF2-41C1-A05D-48404F5261C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22" name="TextBox 21">
            <a:hlinkClick r:id="rId6"/>
            <a:extLst>
              <a:ext uri="{FF2B5EF4-FFF2-40B4-BE49-F238E27FC236}">
                <a16:creationId xmlns:a16="http://schemas.microsoft.com/office/drawing/2014/main" id="{90FEBDA4-0E32-4E7E-821E-6081C38CB40A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27098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raphic 3">
            <a:hlinkClick r:id="rId2"/>
            <a:extLst>
              <a:ext uri="{FF2B5EF4-FFF2-40B4-BE49-F238E27FC236}">
                <a16:creationId xmlns:a16="http://schemas.microsoft.com/office/drawing/2014/main" id="{BAEB9C5F-C6AF-4A8F-8006-5A1AF5025BC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24" name="TextBox 23">
            <a:hlinkClick r:id="rId5"/>
            <a:extLst>
              <a:ext uri="{FF2B5EF4-FFF2-40B4-BE49-F238E27FC236}">
                <a16:creationId xmlns:a16="http://schemas.microsoft.com/office/drawing/2014/main" id="{01E0D204-D92D-4603-9E70-E3B19B843229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C391E5C2-5C13-4BE9-8D49-E7849A7936C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 flipV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92930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3">
            <a:hlinkClick r:id="rId2"/>
            <a:extLst>
              <a:ext uri="{FF2B5EF4-FFF2-40B4-BE49-F238E27FC236}">
                <a16:creationId xmlns:a16="http://schemas.microsoft.com/office/drawing/2014/main" id="{CBB48FFE-EF80-441F-946E-F1A1436F928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6" name="TextBox 5">
            <a:hlinkClick r:id="rId5"/>
            <a:extLst>
              <a:ext uri="{FF2B5EF4-FFF2-40B4-BE49-F238E27FC236}">
                <a16:creationId xmlns:a16="http://schemas.microsoft.com/office/drawing/2014/main" id="{4C5349D3-AD7E-42AA-9460-147DCC7E0E5D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6CB7E31D-86F9-41C9-84AD-9D2E6702ABD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11658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PTMON cust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3">
            <a:hlinkClick r:id="rId2"/>
            <a:extLst>
              <a:ext uri="{FF2B5EF4-FFF2-40B4-BE49-F238E27FC236}">
                <a16:creationId xmlns:a16="http://schemas.microsoft.com/office/drawing/2014/main" id="{8EB94BF5-C74B-4DB2-91C3-8E1CE878FF6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7" name="TextBox 6">
            <a:hlinkClick r:id="rId5"/>
            <a:extLst>
              <a:ext uri="{FF2B5EF4-FFF2-40B4-BE49-F238E27FC236}">
                <a16:creationId xmlns:a16="http://schemas.microsoft.com/office/drawing/2014/main" id="{3E3AA08A-E3D8-406B-AF39-809A1B07706D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72780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3">
            <a:hlinkClick r:id="rId2"/>
            <a:extLst>
              <a:ext uri="{FF2B5EF4-FFF2-40B4-BE49-F238E27FC236}">
                <a16:creationId xmlns:a16="http://schemas.microsoft.com/office/drawing/2014/main" id="{EA220DA7-A94A-47D6-88F3-8B799914100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19" name="TextBox 18">
            <a:hlinkClick r:id="rId5"/>
            <a:extLst>
              <a:ext uri="{FF2B5EF4-FFF2-40B4-BE49-F238E27FC236}">
                <a16:creationId xmlns:a16="http://schemas.microsoft.com/office/drawing/2014/main" id="{8620B7D3-355D-4D3F-B6B2-812CD03C5220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B5DAB64-5C16-480A-8956-5A5864218E1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051278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raphic 3">
            <a:hlinkClick r:id="rId2"/>
            <a:extLst>
              <a:ext uri="{FF2B5EF4-FFF2-40B4-BE49-F238E27FC236}">
                <a16:creationId xmlns:a16="http://schemas.microsoft.com/office/drawing/2014/main" id="{E08F1F1C-1F57-443A-B098-2136BC618F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19" name="TextBox 18">
            <a:hlinkClick r:id="rId5"/>
            <a:extLst>
              <a:ext uri="{FF2B5EF4-FFF2-40B4-BE49-F238E27FC236}">
                <a16:creationId xmlns:a16="http://schemas.microsoft.com/office/drawing/2014/main" id="{24F78272-58EE-4391-89D6-982B7E363E8F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ECFA967-21A8-4FD4-AA88-64CE658860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25674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0C167519-F946-4B09-B3B8-40662893B36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32" name="TextBox 31">
            <a:hlinkClick r:id="rId5"/>
            <a:extLst>
              <a:ext uri="{FF2B5EF4-FFF2-40B4-BE49-F238E27FC236}">
                <a16:creationId xmlns:a16="http://schemas.microsoft.com/office/drawing/2014/main" id="{5CB78DC4-E8F3-491D-8444-1470C94E755C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DFD34F1-23DF-4EB8-A56D-06FD989170A4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482477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56B2422F-F6FE-432E-8673-1E14812CFD1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sp>
        <p:nvSpPr>
          <p:cNvPr id="19" name="그림 개체 틀 4">
            <a:extLst>
              <a:ext uri="{FF2B5EF4-FFF2-40B4-BE49-F238E27FC236}">
                <a16:creationId xmlns:a16="http://schemas.microsoft.com/office/drawing/2014/main" id="{30A7A76E-BA71-446E-B3CE-82D9A74CAC98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357888" y="856311"/>
            <a:ext cx="3476224" cy="5145378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8" name="Graphic 3">
            <a:hlinkClick r:id="rId3"/>
            <a:extLst>
              <a:ext uri="{FF2B5EF4-FFF2-40B4-BE49-F238E27FC236}">
                <a16:creationId xmlns:a16="http://schemas.microsoft.com/office/drawing/2014/main" id="{9973F8EB-0E30-4010-83D1-B4C74E3C0C0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20" name="TextBox 19">
            <a:hlinkClick r:id="rId6"/>
            <a:extLst>
              <a:ext uri="{FF2B5EF4-FFF2-40B4-BE49-F238E27FC236}">
                <a16:creationId xmlns:a16="http://schemas.microsoft.com/office/drawing/2014/main" id="{8A92A7BF-781B-4B47-914D-8DC146F21762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201248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FA5D51C0-CFE1-403E-8D48-91EAE6089D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sp>
        <p:nvSpPr>
          <p:cNvPr id="18" name="그림 개체 틀 4">
            <a:extLst>
              <a:ext uri="{FF2B5EF4-FFF2-40B4-BE49-F238E27FC236}">
                <a16:creationId xmlns:a16="http://schemas.microsoft.com/office/drawing/2014/main" id="{72667945-5684-44BE-AB10-4811549978BA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952500" y="1333500"/>
            <a:ext cx="4191000" cy="4191000"/>
          </a:xfrm>
          <a:prstGeom prst="ellipse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9" name="Graphic 3">
            <a:hlinkClick r:id="rId3"/>
            <a:extLst>
              <a:ext uri="{FF2B5EF4-FFF2-40B4-BE49-F238E27FC236}">
                <a16:creationId xmlns:a16="http://schemas.microsoft.com/office/drawing/2014/main" id="{75142F5E-C240-48F4-84C2-1642A379052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20" name="TextBox 19">
            <a:hlinkClick r:id="rId6"/>
            <a:extLst>
              <a:ext uri="{FF2B5EF4-FFF2-40B4-BE49-F238E27FC236}">
                <a16:creationId xmlns:a16="http://schemas.microsoft.com/office/drawing/2014/main" id="{CFBE4C0D-48EA-4138-A5E5-421B63D2C108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9333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raphic 3">
            <a:hlinkClick r:id="rId2"/>
            <a:extLst>
              <a:ext uri="{FF2B5EF4-FFF2-40B4-BE49-F238E27FC236}">
                <a16:creationId xmlns:a16="http://schemas.microsoft.com/office/drawing/2014/main" id="{CF40DA2F-FCA8-4F58-802C-2E0E8E7373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18" name="TextBox 17">
            <a:hlinkClick r:id="rId5"/>
            <a:extLst>
              <a:ext uri="{FF2B5EF4-FFF2-40B4-BE49-F238E27FC236}">
                <a16:creationId xmlns:a16="http://schemas.microsoft.com/office/drawing/2014/main" id="{2FF50771-DAC0-4A3F-A022-B5EF018FCB43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6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8C582A85-FBAB-4AE6-ABC9-B1A54B85034C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108436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그림 20">
            <a:extLst>
              <a:ext uri="{FF2B5EF4-FFF2-40B4-BE49-F238E27FC236}">
                <a16:creationId xmlns:a16="http://schemas.microsoft.com/office/drawing/2014/main" id="{076D305B-DB51-41E3-8835-BCD6110E0E6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1228" r="74605"/>
          <a:stretch/>
        </p:blipFill>
        <p:spPr>
          <a:xfrm flipH="1" flipV="1">
            <a:off x="5303520" y="0"/>
            <a:ext cx="3096126" cy="1973179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sp>
        <p:nvSpPr>
          <p:cNvPr id="5" name="그림 개체 틀 4">
            <a:extLst>
              <a:ext uri="{FF2B5EF4-FFF2-40B4-BE49-F238E27FC236}">
                <a16:creationId xmlns:a16="http://schemas.microsoft.com/office/drawing/2014/main" id="{C8C99777-F25A-4B8F-AFB1-1542ACC1E63D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8128000" y="0"/>
            <a:ext cx="4064000" cy="6858000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972000" anchor="ctr" anchorCtr="1"/>
          <a:lstStyle>
            <a:lvl1pPr marL="0" marR="0" indent="0" algn="ctr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/>
            </a:lvl1pPr>
          </a:lstStyle>
          <a:p>
            <a:pPr marL="228600" marR="0" lvl="0" indent="-228600" algn="l" defTabSz="914400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8" name="Graphic 3">
            <a:hlinkClick r:id="rId3"/>
            <a:extLst>
              <a:ext uri="{FF2B5EF4-FFF2-40B4-BE49-F238E27FC236}">
                <a16:creationId xmlns:a16="http://schemas.microsoft.com/office/drawing/2014/main" id="{426901C8-032D-4EF8-9C14-520FC9667CF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19" name="TextBox 18">
            <a:hlinkClick r:id="rId6"/>
            <a:extLst>
              <a:ext uri="{FF2B5EF4-FFF2-40B4-BE49-F238E27FC236}">
                <a16:creationId xmlns:a16="http://schemas.microsoft.com/office/drawing/2014/main" id="{EA0F3083-D552-43B2-9B07-A2452C1930B0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D31E6CE2-95D1-4244-834F-FF66B198C9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6237" b="68070"/>
          <a:stretch/>
        </p:blipFill>
        <p:spPr>
          <a:xfrm flipH="1" flipV="1">
            <a:off x="0" y="4668252"/>
            <a:ext cx="2897204" cy="2189747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036882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PPTM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림 16">
            <a:extLst>
              <a:ext uri="{FF2B5EF4-FFF2-40B4-BE49-F238E27FC236}">
                <a16:creationId xmlns:a16="http://schemas.microsoft.com/office/drawing/2014/main" id="{F87F766F-E442-4FCC-AC78-6846E3193D4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105" b="62596"/>
          <a:stretch/>
        </p:blipFill>
        <p:spPr>
          <a:xfrm flipV="1">
            <a:off x="10741794" y="1713297"/>
            <a:ext cx="1450206" cy="2565132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sp>
        <p:nvSpPr>
          <p:cNvPr id="20" name="그림 개체 틀 4">
            <a:extLst>
              <a:ext uri="{FF2B5EF4-FFF2-40B4-BE49-F238E27FC236}">
                <a16:creationId xmlns:a16="http://schemas.microsoft.com/office/drawing/2014/main" id="{A8C62F0C-E03A-4C52-94F8-7EC4670F2F0F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0" y="3922491"/>
            <a:ext cx="12192000" cy="2935509"/>
          </a:xfrm>
          <a:prstGeom prst="rect">
            <a:avLst/>
          </a:prstGeom>
          <a:pattFill prst="pct10">
            <a:fgClr>
              <a:schemeClr val="bg1">
                <a:lumMod val="75000"/>
              </a:schemeClr>
            </a:fgClr>
            <a:bgClr>
              <a:schemeClr val="bg1">
                <a:lumMod val="95000"/>
              </a:schemeClr>
            </a:bgClr>
          </a:pattFill>
        </p:spPr>
        <p:txBody>
          <a:bodyPr tIns="828000" anchor="ctr" anchorCtr="1"/>
          <a:lstStyle>
            <a:lvl1pPr marL="0" indent="0">
              <a:buNone/>
              <a:defRPr sz="1400"/>
            </a:lvl1pPr>
          </a:lstStyle>
          <a:p>
            <a:r>
              <a:rPr lang="en-US" altLang="ko-KR" dirty="0"/>
              <a:t>Click icon to add picture</a:t>
            </a:r>
            <a:endParaRPr lang="ko-KR" altLang="en-US" dirty="0"/>
          </a:p>
        </p:txBody>
      </p:sp>
      <p:pic>
        <p:nvPicPr>
          <p:cNvPr id="14" name="Graphic 3">
            <a:hlinkClick r:id="rId3"/>
            <a:extLst>
              <a:ext uri="{FF2B5EF4-FFF2-40B4-BE49-F238E27FC236}">
                <a16:creationId xmlns:a16="http://schemas.microsoft.com/office/drawing/2014/main" id="{9069C21B-E28D-44C4-B2D4-60F3FA32E8B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29909"/>
          <a:stretch/>
        </p:blipFill>
        <p:spPr>
          <a:xfrm>
            <a:off x="5826425" y="6874607"/>
            <a:ext cx="2239204" cy="246221"/>
          </a:xfrm>
          <a:prstGeom prst="rect">
            <a:avLst/>
          </a:prstGeom>
        </p:spPr>
      </p:pic>
      <p:sp>
        <p:nvSpPr>
          <p:cNvPr id="15" name="TextBox 14">
            <a:hlinkClick r:id="rId6"/>
            <a:extLst>
              <a:ext uri="{FF2B5EF4-FFF2-40B4-BE49-F238E27FC236}">
                <a16:creationId xmlns:a16="http://schemas.microsoft.com/office/drawing/2014/main" id="{1EC1818E-AC3A-4CEC-ABA3-626104F0A603}"/>
              </a:ext>
            </a:extLst>
          </p:cNvPr>
          <p:cNvSpPr txBox="1"/>
          <p:nvPr userDrawn="1"/>
        </p:nvSpPr>
        <p:spPr>
          <a:xfrm>
            <a:off x="4126372" y="6849534"/>
            <a:ext cx="193364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u="none" dirty="0">
                <a:latin typeface="Arial" panose="020B0604020202020204" pitchFamily="34" charset="0"/>
                <a:cs typeface="Arial" panose="020B0604020202020204" pitchFamily="34" charset="0"/>
                <a:hlinkClick r:id="rId7"/>
              </a:rPr>
              <a:t>Presentation template by</a:t>
            </a:r>
            <a:endParaRPr lang="ko-KR" altLang="en-US" sz="1000" u="none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261B026F-4D1E-426B-9B98-8B0665F4427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596" r="83974"/>
          <a:stretch/>
        </p:blipFill>
        <p:spPr>
          <a:xfrm flipV="1">
            <a:off x="0" y="0"/>
            <a:ext cx="1953928" cy="2565133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6772765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8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3319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687" r:id="rId15"/>
    <p:sldLayoutId id="2147483664" r:id="rId16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drive/1s2vekRgxX7fO0korWbIz_E0-HfrcDpHp?usp=sharing" TargetMode="External"/><Relationship Id="rId3" Type="http://schemas.openxmlformats.org/officeDocument/2006/relationships/slide" Target="slide10.xml"/><Relationship Id="rId7" Type="http://schemas.openxmlformats.org/officeDocument/2006/relationships/slide" Target="slide14.xml"/><Relationship Id="rId2" Type="http://schemas.openxmlformats.org/officeDocument/2006/relationships/slide" Target="slide9.xml"/><Relationship Id="rId1" Type="http://schemas.openxmlformats.org/officeDocument/2006/relationships/slideLayout" Target="../slideLayouts/slideLayout14.xml"/><Relationship Id="rId6" Type="http://schemas.openxmlformats.org/officeDocument/2006/relationships/slide" Target="slide13.xml"/><Relationship Id="rId5" Type="http://schemas.openxmlformats.org/officeDocument/2006/relationships/slide" Target="slide12.xml"/><Relationship Id="rId4" Type="http://schemas.openxmlformats.org/officeDocument/2006/relationships/slide" Target="slide1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>
            <a:extLst>
              <a:ext uri="{FF2B5EF4-FFF2-40B4-BE49-F238E27FC236}">
                <a16:creationId xmlns:a16="http://schemas.microsoft.com/office/drawing/2014/main" id="{53C23D64-CD8C-4B05-BC38-C970F6B9DB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181" y="719847"/>
            <a:ext cx="5326080" cy="5418306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0BDADC9-9083-430C-98B8-98BE01D6C1CA}"/>
              </a:ext>
            </a:extLst>
          </p:cNvPr>
          <p:cNvSpPr txBox="1"/>
          <p:nvPr/>
        </p:nvSpPr>
        <p:spPr>
          <a:xfrm>
            <a:off x="1056649" y="4007649"/>
            <a:ext cx="55012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2E1D59"/>
                </a:solidFill>
                <a:cs typeface="Arial" panose="020B0604020202020204" pitchFamily="34" charset="0"/>
              </a:rPr>
              <a:t>Business </a:t>
            </a:r>
            <a:r>
              <a:rPr lang="en-US" altLang="ko-KR" sz="2000" dirty="0" err="1">
                <a:solidFill>
                  <a:srgbClr val="2E1D59"/>
                </a:solidFill>
                <a:cs typeface="Arial" panose="020B0604020202020204" pitchFamily="34" charset="0"/>
              </a:rPr>
              <a:t>Itelligence</a:t>
            </a:r>
            <a:r>
              <a:rPr lang="en-US" altLang="ko-KR" sz="2000" dirty="0">
                <a:solidFill>
                  <a:srgbClr val="2E1D59"/>
                </a:solidFill>
                <a:cs typeface="Arial" panose="020B0604020202020204" pitchFamily="34" charset="0"/>
              </a:rPr>
              <a:t> project</a:t>
            </a:r>
            <a:endParaRPr lang="ko-KR" altLang="en-US" sz="2000" dirty="0">
              <a:solidFill>
                <a:srgbClr val="2E1D59"/>
              </a:solidFill>
              <a:cs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5B9F28-5DFE-440E-91AB-0FBD93DB01F7}"/>
              </a:ext>
            </a:extLst>
          </p:cNvPr>
          <p:cNvSpPr txBox="1"/>
          <p:nvPr/>
        </p:nvSpPr>
        <p:spPr>
          <a:xfrm>
            <a:off x="1069349" y="4522132"/>
            <a:ext cx="54868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2E1D59"/>
                </a:solidFill>
                <a:latin typeface="+mj-lt"/>
              </a:rPr>
              <a:t>Sabrine Ayadi</a:t>
            </a:r>
            <a:endParaRPr lang="ko-KR" altLang="en-US" sz="2000" dirty="0">
              <a:solidFill>
                <a:srgbClr val="2E1D59"/>
              </a:solidFill>
              <a:latin typeface="+mj-lt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92393B-5B2C-4D6B-8DE2-D4F336A11BFD}"/>
              </a:ext>
            </a:extLst>
          </p:cNvPr>
          <p:cNvSpPr txBox="1"/>
          <p:nvPr/>
        </p:nvSpPr>
        <p:spPr>
          <a:xfrm>
            <a:off x="984124" y="1935758"/>
            <a:ext cx="557316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altLang="ko-KR" sz="6600" b="1" dirty="0">
                <a:solidFill>
                  <a:srgbClr val="2E1D59"/>
                </a:solidFill>
                <a:latin typeface="+mj-lt"/>
                <a:cs typeface="Arial" panose="020B0604020202020204" pitchFamily="34" charset="0"/>
              </a:rPr>
              <a:t>Online </a:t>
            </a:r>
            <a:r>
              <a:rPr lang="fr-FR" altLang="ko-KR" sz="6600" b="1" dirty="0" err="1">
                <a:solidFill>
                  <a:srgbClr val="2E1D59"/>
                </a:solidFill>
                <a:latin typeface="+mj-lt"/>
                <a:cs typeface="Arial" panose="020B0604020202020204" pitchFamily="34" charset="0"/>
              </a:rPr>
              <a:t>Retail</a:t>
            </a:r>
            <a:endParaRPr lang="fr-FR" altLang="ko-KR" sz="6600" b="1" dirty="0">
              <a:solidFill>
                <a:srgbClr val="2E1D59"/>
              </a:solidFill>
              <a:latin typeface="+mj-lt"/>
              <a:cs typeface="Arial" panose="020B0604020202020204" pitchFamily="34" charset="0"/>
            </a:endParaRPr>
          </a:p>
          <a:p>
            <a:pPr algn="ctr"/>
            <a:r>
              <a:rPr lang="fr-FR" altLang="ko-KR" sz="6600" b="1" dirty="0" err="1">
                <a:solidFill>
                  <a:srgbClr val="2E1D59"/>
                </a:solidFill>
                <a:latin typeface="+mj-lt"/>
                <a:cs typeface="Arial" panose="020B0604020202020204" pitchFamily="34" charset="0"/>
              </a:rPr>
              <a:t>Analysis</a:t>
            </a:r>
            <a:r>
              <a:rPr lang="fr-FR" altLang="ko-KR" sz="6600" b="1" dirty="0">
                <a:solidFill>
                  <a:srgbClr val="2E1D59"/>
                </a:solidFill>
                <a:latin typeface="+mj-lt"/>
                <a:cs typeface="Arial" panose="020B0604020202020204" pitchFamily="34" charset="0"/>
              </a:rPr>
              <a:t> </a:t>
            </a:r>
            <a:endParaRPr lang="ko-KR" altLang="en-US" sz="6600" b="1" dirty="0">
              <a:solidFill>
                <a:srgbClr val="2E1D59"/>
              </a:solidFill>
              <a:latin typeface="+mj-lt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402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011E8E-E55C-1EB4-02E1-D3BA92D063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1DC915AC-91A4-5066-A3EF-10ED0002B4EF}"/>
              </a:ext>
            </a:extLst>
          </p:cNvPr>
          <p:cNvSpPr/>
          <p:nvPr/>
        </p:nvSpPr>
        <p:spPr>
          <a:xfrm>
            <a:off x="213261" y="1530220"/>
            <a:ext cx="11701653" cy="4357395"/>
          </a:xfrm>
          <a:prstGeom prst="roundRect">
            <a:avLst>
              <a:gd name="adj" fmla="val 4965"/>
            </a:avLst>
          </a:prstGeom>
          <a:noFill/>
          <a:ln w="12700">
            <a:solidFill>
              <a:srgbClr val="603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6C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FBBCDA-F957-21A0-4B84-77D0F960B5A9}"/>
              </a:ext>
            </a:extLst>
          </p:cNvPr>
          <p:cNvSpPr txBox="1"/>
          <p:nvPr/>
        </p:nvSpPr>
        <p:spPr>
          <a:xfrm>
            <a:off x="457540" y="564302"/>
            <a:ext cx="5000867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2E1D59"/>
                </a:solidFill>
              </a:rPr>
              <a:t>Data </a:t>
            </a:r>
            <a:r>
              <a:rPr lang="fr-FR" sz="3200" b="1" dirty="0" err="1">
                <a:solidFill>
                  <a:srgbClr val="2E1D59"/>
                </a:solidFill>
              </a:rPr>
              <a:t>Joining</a:t>
            </a:r>
            <a:endParaRPr lang="fr-FR" sz="3200" b="1" dirty="0">
              <a:solidFill>
                <a:srgbClr val="2E1D5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D89FAED-09AB-ADBA-A915-9A0A8DDC99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097" y="2805793"/>
            <a:ext cx="11063806" cy="142510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7F5C21D-5E4D-E5EA-DD02-C76EA673C414}"/>
              </a:ext>
            </a:extLst>
          </p:cNvPr>
          <p:cNvSpPr txBox="1"/>
          <p:nvPr/>
        </p:nvSpPr>
        <p:spPr>
          <a:xfrm>
            <a:off x="-1638206" y="293410"/>
            <a:ext cx="72774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000" dirty="0" err="1">
                <a:solidFill>
                  <a:srgbClr val="603CB5"/>
                </a:solidFill>
                <a:latin typeface="+mj-lt"/>
              </a:rPr>
              <a:t>Exemples</a:t>
            </a:r>
            <a:r>
              <a:rPr lang="en-US" altLang="ko-KR" sz="2000" dirty="0">
                <a:solidFill>
                  <a:srgbClr val="603CB5"/>
                </a:solidFill>
                <a:latin typeface="+mj-lt"/>
              </a:rPr>
              <a:t> of transformations</a:t>
            </a:r>
            <a:endParaRPr lang="ko-KR" altLang="en-US" sz="2000" dirty="0">
              <a:solidFill>
                <a:srgbClr val="603CB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BA68AA-5F1C-B7D2-DE3A-C3B4E1E0C3A7}"/>
              </a:ext>
            </a:extLst>
          </p:cNvPr>
          <p:cNvSpPr txBox="1"/>
          <p:nvPr/>
        </p:nvSpPr>
        <p:spPr>
          <a:xfrm>
            <a:off x="457540" y="1033387"/>
            <a:ext cx="919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2E1D59"/>
                </a:solidFill>
              </a:rPr>
              <a:t>We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joined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retail</a:t>
            </a:r>
            <a:r>
              <a:rPr lang="fr-FR" dirty="0">
                <a:solidFill>
                  <a:srgbClr val="2E1D59"/>
                </a:solidFill>
              </a:rPr>
              <a:t> information </a:t>
            </a:r>
            <a:r>
              <a:rPr lang="fr-FR" dirty="0" err="1">
                <a:solidFill>
                  <a:srgbClr val="2E1D59"/>
                </a:solidFill>
              </a:rPr>
              <a:t>dataset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with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customer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dataset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based</a:t>
            </a:r>
            <a:r>
              <a:rPr lang="fr-FR" dirty="0">
                <a:solidFill>
                  <a:srgbClr val="2E1D59"/>
                </a:solidFill>
              </a:rPr>
              <a:t> on </a:t>
            </a:r>
            <a:r>
              <a:rPr lang="fr-FR" dirty="0" err="1">
                <a:solidFill>
                  <a:srgbClr val="2E1D59"/>
                </a:solidFill>
              </a:rPr>
              <a:t>customer</a:t>
            </a:r>
            <a:r>
              <a:rPr lang="fr-FR" dirty="0">
                <a:solidFill>
                  <a:srgbClr val="2E1D59"/>
                </a:solidFill>
              </a:rPr>
              <a:t> ID </a:t>
            </a:r>
          </a:p>
        </p:txBody>
      </p:sp>
    </p:spTree>
    <p:extLst>
      <p:ext uri="{BB962C8B-B14F-4D97-AF65-F5344CB8AC3E}">
        <p14:creationId xmlns:p14="http://schemas.microsoft.com/office/powerpoint/2010/main" val="17690097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6E2B4-02A7-0E1C-9040-AA16B1EB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D5714B9-48E5-79A9-770F-FA2604A9FC0F}"/>
              </a:ext>
            </a:extLst>
          </p:cNvPr>
          <p:cNvSpPr/>
          <p:nvPr/>
        </p:nvSpPr>
        <p:spPr>
          <a:xfrm>
            <a:off x="400151" y="1675330"/>
            <a:ext cx="11412404" cy="4184294"/>
          </a:xfrm>
          <a:prstGeom prst="roundRect">
            <a:avLst>
              <a:gd name="adj" fmla="val 4965"/>
            </a:avLst>
          </a:prstGeom>
          <a:noFill/>
          <a:ln w="12700">
            <a:solidFill>
              <a:srgbClr val="603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6C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E06BF8-CF9C-3F74-5BF9-C03CCFDC53FB}"/>
              </a:ext>
            </a:extLst>
          </p:cNvPr>
          <p:cNvSpPr txBox="1"/>
          <p:nvPr/>
        </p:nvSpPr>
        <p:spPr>
          <a:xfrm>
            <a:off x="449377" y="583556"/>
            <a:ext cx="5000867" cy="1077218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2E1D59"/>
                </a:solidFill>
              </a:rPr>
              <a:t>Data </a:t>
            </a:r>
            <a:r>
              <a:rPr lang="fr-FR" sz="3200" b="1" dirty="0" err="1">
                <a:solidFill>
                  <a:srgbClr val="2E1D59"/>
                </a:solidFill>
              </a:rPr>
              <a:t>Splitting</a:t>
            </a:r>
            <a:endParaRPr lang="fr-FR" sz="3200" b="1" dirty="0">
              <a:solidFill>
                <a:srgbClr val="2E1D5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fr-FR" sz="3200" b="1" dirty="0">
              <a:solidFill>
                <a:srgbClr val="2E1D59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D6DD489C-35D1-9DDA-7343-6F9C5F7F80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477" y="2539052"/>
            <a:ext cx="9589535" cy="207847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84DA0B2-1630-B14A-B7EF-339D81EA6E3A}"/>
              </a:ext>
            </a:extLst>
          </p:cNvPr>
          <p:cNvSpPr txBox="1"/>
          <p:nvPr/>
        </p:nvSpPr>
        <p:spPr>
          <a:xfrm>
            <a:off x="-1638206" y="293410"/>
            <a:ext cx="72774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000" dirty="0" err="1">
                <a:solidFill>
                  <a:srgbClr val="603CB5"/>
                </a:solidFill>
                <a:latin typeface="+mj-lt"/>
              </a:rPr>
              <a:t>Exemples</a:t>
            </a:r>
            <a:r>
              <a:rPr lang="en-US" altLang="ko-KR" sz="2000" dirty="0">
                <a:solidFill>
                  <a:srgbClr val="603CB5"/>
                </a:solidFill>
                <a:latin typeface="+mj-lt"/>
              </a:rPr>
              <a:t> of transformations</a:t>
            </a:r>
            <a:endParaRPr lang="ko-KR" altLang="en-US" sz="2000" dirty="0">
              <a:solidFill>
                <a:srgbClr val="603CB5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E16E4E-09C4-9E1C-7546-895B6BCB0485}"/>
              </a:ext>
            </a:extLst>
          </p:cNvPr>
          <p:cNvSpPr txBox="1"/>
          <p:nvPr/>
        </p:nvSpPr>
        <p:spPr>
          <a:xfrm>
            <a:off x="655477" y="1114054"/>
            <a:ext cx="919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2E1D59"/>
                </a:solidFill>
              </a:rPr>
              <a:t>From</a:t>
            </a:r>
            <a:r>
              <a:rPr lang="fr-FR" dirty="0">
                <a:solidFill>
                  <a:srgbClr val="2E1D59"/>
                </a:solidFill>
              </a:rPr>
              <a:t> a </a:t>
            </a:r>
            <a:r>
              <a:rPr lang="fr-FR" dirty="0" err="1">
                <a:solidFill>
                  <a:srgbClr val="2E1D59"/>
                </a:solidFill>
              </a:rPr>
              <a:t>column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containing</a:t>
            </a:r>
            <a:r>
              <a:rPr lang="fr-FR" dirty="0">
                <a:solidFill>
                  <a:srgbClr val="2E1D59"/>
                </a:solidFill>
              </a:rPr>
              <a:t> date and time </a:t>
            </a:r>
            <a:r>
              <a:rPr lang="fr-FR" dirty="0" err="1">
                <a:solidFill>
                  <a:srgbClr val="2E1D59"/>
                </a:solidFill>
              </a:rPr>
              <a:t>we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extracted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year</a:t>
            </a:r>
            <a:r>
              <a:rPr lang="fr-FR" dirty="0">
                <a:solidFill>
                  <a:srgbClr val="2E1D59"/>
                </a:solidFill>
              </a:rPr>
              <a:t> , </a:t>
            </a:r>
            <a:r>
              <a:rPr lang="fr-FR" dirty="0" err="1">
                <a:solidFill>
                  <a:srgbClr val="2E1D59"/>
                </a:solidFill>
              </a:rPr>
              <a:t>month</a:t>
            </a:r>
            <a:r>
              <a:rPr lang="fr-FR" dirty="0">
                <a:solidFill>
                  <a:srgbClr val="2E1D59"/>
                </a:solidFill>
              </a:rPr>
              <a:t> , </a:t>
            </a:r>
            <a:r>
              <a:rPr lang="fr-FR" dirty="0" err="1">
                <a:solidFill>
                  <a:srgbClr val="2E1D59"/>
                </a:solidFill>
              </a:rPr>
              <a:t>day</a:t>
            </a:r>
            <a:r>
              <a:rPr lang="fr-FR" dirty="0">
                <a:solidFill>
                  <a:srgbClr val="2E1D59"/>
                </a:solidFill>
              </a:rPr>
              <a:t> ,and time </a:t>
            </a:r>
            <a:r>
              <a:rPr lang="fr-FR" dirty="0" err="1">
                <a:solidFill>
                  <a:srgbClr val="2E1D59"/>
                </a:solidFill>
              </a:rPr>
              <a:t>columns</a:t>
            </a:r>
            <a:endParaRPr lang="fr-FR" dirty="0">
              <a:solidFill>
                <a:srgbClr val="2E1D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80673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A42BAD-3DA4-7637-CA9B-8F794CB8A8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8C2695-1CDC-7D66-B7D1-2BBD295BEDE9}"/>
              </a:ext>
            </a:extLst>
          </p:cNvPr>
          <p:cNvSpPr/>
          <p:nvPr/>
        </p:nvSpPr>
        <p:spPr>
          <a:xfrm>
            <a:off x="400151" y="1675330"/>
            <a:ext cx="11412404" cy="4184294"/>
          </a:xfrm>
          <a:prstGeom prst="roundRect">
            <a:avLst>
              <a:gd name="adj" fmla="val 4965"/>
            </a:avLst>
          </a:prstGeom>
          <a:noFill/>
          <a:ln w="12700">
            <a:solidFill>
              <a:srgbClr val="603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6C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40DB0E3-0E10-9309-DDC0-CAD591E0B752}"/>
              </a:ext>
            </a:extLst>
          </p:cNvPr>
          <p:cNvSpPr txBox="1"/>
          <p:nvPr/>
        </p:nvSpPr>
        <p:spPr>
          <a:xfrm>
            <a:off x="466871" y="851370"/>
            <a:ext cx="5000867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2E1D59"/>
                </a:solidFill>
              </a:rPr>
              <a:t>Data Transformation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555E655-88E1-D82C-148C-6A92046B09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85" y="2407409"/>
            <a:ext cx="10619884" cy="70974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0839271-CA0F-19C8-8E2C-C0E3B89691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2185" y="3849233"/>
            <a:ext cx="10840775" cy="70974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F667FC6-8C6D-A3B3-E68B-D7D3D5667FD2}"/>
              </a:ext>
            </a:extLst>
          </p:cNvPr>
          <p:cNvSpPr txBox="1"/>
          <p:nvPr/>
        </p:nvSpPr>
        <p:spPr>
          <a:xfrm>
            <a:off x="-1638206" y="293410"/>
            <a:ext cx="72774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000" dirty="0" err="1">
                <a:solidFill>
                  <a:srgbClr val="603CB5"/>
                </a:solidFill>
                <a:latin typeface="+mj-lt"/>
              </a:rPr>
              <a:t>Exemples</a:t>
            </a:r>
            <a:r>
              <a:rPr lang="en-US" altLang="ko-KR" sz="2000" dirty="0">
                <a:solidFill>
                  <a:srgbClr val="603CB5"/>
                </a:solidFill>
                <a:latin typeface="+mj-lt"/>
              </a:rPr>
              <a:t> of transformations</a:t>
            </a:r>
            <a:endParaRPr lang="ko-KR" altLang="en-US" sz="2000" dirty="0">
              <a:solidFill>
                <a:srgbClr val="603CB5"/>
              </a:solidFill>
              <a:latin typeface="+mj-lt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2C3214-5BCA-8B64-80A3-4962E481EA94}"/>
              </a:ext>
            </a:extLst>
          </p:cNvPr>
          <p:cNvSpPr txBox="1"/>
          <p:nvPr/>
        </p:nvSpPr>
        <p:spPr>
          <a:xfrm>
            <a:off x="-295919" y="2005992"/>
            <a:ext cx="363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 </a:t>
            </a:r>
            <a:r>
              <a:rPr lang="fr-FR" b="1" dirty="0">
                <a:solidFill>
                  <a:srgbClr val="835EEA"/>
                </a:solidFill>
              </a:rPr>
              <a:t>Data type </a:t>
            </a:r>
            <a:r>
              <a:rPr lang="fr-FR" b="1" dirty="0" err="1">
                <a:solidFill>
                  <a:srgbClr val="835EEA"/>
                </a:solidFill>
              </a:rPr>
              <a:t>convertion</a:t>
            </a:r>
            <a:endParaRPr lang="fr-FR" b="1" dirty="0">
              <a:solidFill>
                <a:srgbClr val="835EEA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A646FD-0961-40A0-AB98-B717D4ED9608}"/>
              </a:ext>
            </a:extLst>
          </p:cNvPr>
          <p:cNvSpPr txBox="1"/>
          <p:nvPr/>
        </p:nvSpPr>
        <p:spPr>
          <a:xfrm>
            <a:off x="-295919" y="3468684"/>
            <a:ext cx="36362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	</a:t>
            </a:r>
            <a:r>
              <a:rPr lang="fr-FR" b="1" dirty="0">
                <a:solidFill>
                  <a:srgbClr val="835EEA"/>
                </a:solidFill>
              </a:rPr>
              <a:t> Data </a:t>
            </a:r>
            <a:r>
              <a:rPr lang="fr-FR" b="1" dirty="0" err="1">
                <a:solidFill>
                  <a:srgbClr val="835EEA"/>
                </a:solidFill>
              </a:rPr>
              <a:t>derivation</a:t>
            </a:r>
            <a:endParaRPr lang="fr-FR" b="1" dirty="0">
              <a:solidFill>
                <a:srgbClr val="835EE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7769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41009-F890-4337-72B8-C971FCEC43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07F338F-F01D-BE46-F11E-9EB5B8C568F0}"/>
              </a:ext>
            </a:extLst>
          </p:cNvPr>
          <p:cNvSpPr/>
          <p:nvPr/>
        </p:nvSpPr>
        <p:spPr>
          <a:xfrm>
            <a:off x="400151" y="1675330"/>
            <a:ext cx="11412404" cy="4184294"/>
          </a:xfrm>
          <a:prstGeom prst="roundRect">
            <a:avLst>
              <a:gd name="adj" fmla="val 4965"/>
            </a:avLst>
          </a:prstGeom>
          <a:noFill/>
          <a:ln w="12700">
            <a:solidFill>
              <a:srgbClr val="603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6C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B43D1B9-42A3-7047-C79B-85478792D7ED}"/>
              </a:ext>
            </a:extLst>
          </p:cNvPr>
          <p:cNvSpPr txBox="1"/>
          <p:nvPr/>
        </p:nvSpPr>
        <p:spPr>
          <a:xfrm>
            <a:off x="522854" y="599649"/>
            <a:ext cx="5000867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2E1D59"/>
                </a:solidFill>
              </a:rPr>
              <a:t>Data </a:t>
            </a:r>
            <a:r>
              <a:rPr lang="fr-FR" sz="3200" b="1" dirty="0" err="1">
                <a:solidFill>
                  <a:srgbClr val="2E1D59"/>
                </a:solidFill>
              </a:rPr>
              <a:t>Enrichment</a:t>
            </a:r>
            <a:endParaRPr lang="fr-FR" sz="3200" b="1" dirty="0">
              <a:solidFill>
                <a:srgbClr val="2E1D5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1826917-83CD-17B7-10DA-A3BDFF03F9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142" y="1789565"/>
            <a:ext cx="10297886" cy="3955824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F620E5C-535A-453B-140F-5E331E2B3475}"/>
              </a:ext>
            </a:extLst>
          </p:cNvPr>
          <p:cNvSpPr txBox="1"/>
          <p:nvPr/>
        </p:nvSpPr>
        <p:spPr>
          <a:xfrm>
            <a:off x="-1638206" y="293410"/>
            <a:ext cx="72774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000" dirty="0" err="1">
                <a:solidFill>
                  <a:srgbClr val="603CB5"/>
                </a:solidFill>
                <a:latin typeface="+mj-lt"/>
              </a:rPr>
              <a:t>Exemples</a:t>
            </a:r>
            <a:r>
              <a:rPr lang="en-US" altLang="ko-KR" sz="2000" dirty="0">
                <a:solidFill>
                  <a:srgbClr val="603CB5"/>
                </a:solidFill>
                <a:latin typeface="+mj-lt"/>
              </a:rPr>
              <a:t> of transformations</a:t>
            </a:r>
            <a:endParaRPr lang="ko-KR" altLang="en-US" sz="2000" dirty="0">
              <a:solidFill>
                <a:srgbClr val="603CB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6A8145-E16F-F631-6CE6-0E9FB4105951}"/>
              </a:ext>
            </a:extLst>
          </p:cNvPr>
          <p:cNvSpPr txBox="1"/>
          <p:nvPr/>
        </p:nvSpPr>
        <p:spPr>
          <a:xfrm>
            <a:off x="522854" y="1090555"/>
            <a:ext cx="116691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dirty="0">
                <a:solidFill>
                  <a:srgbClr val="2E1D59"/>
                </a:solidFill>
              </a:rPr>
              <a:t>In </a:t>
            </a:r>
            <a:r>
              <a:rPr lang="fr-FR" sz="1600" dirty="0" err="1">
                <a:solidFill>
                  <a:srgbClr val="2E1D59"/>
                </a:solidFill>
              </a:rPr>
              <a:t>order</a:t>
            </a:r>
            <a:r>
              <a:rPr lang="fr-FR" sz="1600" dirty="0">
                <a:solidFill>
                  <a:srgbClr val="2E1D59"/>
                </a:solidFill>
              </a:rPr>
              <a:t> </a:t>
            </a:r>
            <a:r>
              <a:rPr lang="fr-FR" sz="1600" dirty="0" err="1">
                <a:solidFill>
                  <a:srgbClr val="2E1D59"/>
                </a:solidFill>
              </a:rPr>
              <a:t>give</a:t>
            </a:r>
            <a:r>
              <a:rPr lang="fr-FR" sz="1600" dirty="0">
                <a:solidFill>
                  <a:srgbClr val="2E1D59"/>
                </a:solidFill>
              </a:rPr>
              <a:t>  more </a:t>
            </a:r>
            <a:r>
              <a:rPr lang="fr-FR" sz="1600" dirty="0" err="1">
                <a:solidFill>
                  <a:srgbClr val="2E1D59"/>
                </a:solidFill>
              </a:rPr>
              <a:t>depth</a:t>
            </a:r>
            <a:r>
              <a:rPr lang="fr-FR" sz="1600" dirty="0">
                <a:solidFill>
                  <a:srgbClr val="2E1D59"/>
                </a:solidFill>
              </a:rPr>
              <a:t> to the </a:t>
            </a:r>
            <a:r>
              <a:rPr lang="fr-FR" sz="1600" dirty="0" err="1">
                <a:solidFill>
                  <a:srgbClr val="2E1D59"/>
                </a:solidFill>
              </a:rPr>
              <a:t>products</a:t>
            </a:r>
            <a:r>
              <a:rPr lang="fr-FR" sz="1600" dirty="0">
                <a:solidFill>
                  <a:srgbClr val="2E1D59"/>
                </a:solidFill>
              </a:rPr>
              <a:t> </a:t>
            </a:r>
            <a:r>
              <a:rPr lang="fr-FR" sz="1600" dirty="0" err="1">
                <a:solidFill>
                  <a:srgbClr val="2E1D59"/>
                </a:solidFill>
              </a:rPr>
              <a:t>we</a:t>
            </a:r>
            <a:r>
              <a:rPr lang="fr-FR" sz="1600" dirty="0">
                <a:solidFill>
                  <a:srgbClr val="2E1D59"/>
                </a:solidFill>
              </a:rPr>
              <a:t> </a:t>
            </a:r>
            <a:r>
              <a:rPr lang="fr-FR" sz="1600" dirty="0" err="1">
                <a:solidFill>
                  <a:srgbClr val="2E1D59"/>
                </a:solidFill>
              </a:rPr>
              <a:t>developed</a:t>
            </a:r>
            <a:r>
              <a:rPr lang="fr-FR" sz="1600" dirty="0">
                <a:solidFill>
                  <a:srgbClr val="2E1D59"/>
                </a:solidFill>
              </a:rPr>
              <a:t> a </a:t>
            </a:r>
            <a:r>
              <a:rPr lang="fr-FR" sz="1600" dirty="0" err="1">
                <a:solidFill>
                  <a:srgbClr val="2E1D59"/>
                </a:solidFill>
              </a:rPr>
              <a:t>function</a:t>
            </a:r>
            <a:r>
              <a:rPr lang="fr-FR" sz="1600" dirty="0">
                <a:solidFill>
                  <a:srgbClr val="2E1D59"/>
                </a:solidFill>
              </a:rPr>
              <a:t> in </a:t>
            </a:r>
            <a:r>
              <a:rPr lang="fr-FR" sz="1600" dirty="0" err="1">
                <a:solidFill>
                  <a:srgbClr val="2E1D59"/>
                </a:solidFill>
              </a:rPr>
              <a:t>order</a:t>
            </a:r>
            <a:r>
              <a:rPr lang="fr-FR" sz="1600" dirty="0">
                <a:solidFill>
                  <a:srgbClr val="2E1D59"/>
                </a:solidFill>
              </a:rPr>
              <a:t> to </a:t>
            </a:r>
            <a:r>
              <a:rPr lang="fr-FR" sz="1600" dirty="0" err="1">
                <a:solidFill>
                  <a:srgbClr val="2E1D59"/>
                </a:solidFill>
              </a:rPr>
              <a:t>attribute</a:t>
            </a:r>
            <a:r>
              <a:rPr lang="fr-FR" sz="1600" dirty="0">
                <a:solidFill>
                  <a:srgbClr val="2E1D59"/>
                </a:solidFill>
              </a:rPr>
              <a:t> a </a:t>
            </a:r>
            <a:r>
              <a:rPr lang="fr-FR" sz="1600" dirty="0" err="1">
                <a:solidFill>
                  <a:srgbClr val="2E1D59"/>
                </a:solidFill>
              </a:rPr>
              <a:t>category</a:t>
            </a:r>
            <a:r>
              <a:rPr lang="fr-FR" sz="1600" dirty="0">
                <a:solidFill>
                  <a:srgbClr val="2E1D59"/>
                </a:solidFill>
              </a:rPr>
              <a:t> to the </a:t>
            </a:r>
            <a:r>
              <a:rPr lang="fr-FR" sz="1600" dirty="0" err="1">
                <a:solidFill>
                  <a:srgbClr val="2E1D59"/>
                </a:solidFill>
              </a:rPr>
              <a:t>product</a:t>
            </a:r>
            <a:r>
              <a:rPr lang="fr-FR" sz="1600" dirty="0">
                <a:solidFill>
                  <a:srgbClr val="2E1D59"/>
                </a:solidFill>
              </a:rPr>
              <a:t> </a:t>
            </a:r>
            <a:r>
              <a:rPr lang="fr-FR" sz="1600" dirty="0" err="1">
                <a:solidFill>
                  <a:srgbClr val="2E1D59"/>
                </a:solidFill>
              </a:rPr>
              <a:t>based</a:t>
            </a:r>
            <a:r>
              <a:rPr lang="fr-FR" sz="1600" dirty="0">
                <a:solidFill>
                  <a:srgbClr val="2E1D59"/>
                </a:solidFill>
              </a:rPr>
              <a:t> on keywords </a:t>
            </a:r>
          </a:p>
        </p:txBody>
      </p:sp>
    </p:spTree>
    <p:extLst>
      <p:ext uri="{BB962C8B-B14F-4D97-AF65-F5344CB8AC3E}">
        <p14:creationId xmlns:p14="http://schemas.microsoft.com/office/powerpoint/2010/main" val="39227849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77DCCA-FF5F-99C3-7E06-3D3F928420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F9C70E5-3F93-CD33-4AEE-AD17E057BE93}"/>
              </a:ext>
            </a:extLst>
          </p:cNvPr>
          <p:cNvSpPr/>
          <p:nvPr/>
        </p:nvSpPr>
        <p:spPr>
          <a:xfrm>
            <a:off x="400151" y="1675330"/>
            <a:ext cx="11412404" cy="4184294"/>
          </a:xfrm>
          <a:prstGeom prst="roundRect">
            <a:avLst>
              <a:gd name="adj" fmla="val 4965"/>
            </a:avLst>
          </a:prstGeom>
          <a:noFill/>
          <a:ln w="12700">
            <a:solidFill>
              <a:srgbClr val="603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6C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F3750F4-B186-2D83-697A-977A1CB8A400}"/>
              </a:ext>
            </a:extLst>
          </p:cNvPr>
          <p:cNvSpPr txBox="1"/>
          <p:nvPr/>
        </p:nvSpPr>
        <p:spPr>
          <a:xfrm>
            <a:off x="638378" y="676677"/>
            <a:ext cx="5000867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2E1D59"/>
                </a:solidFill>
              </a:rPr>
              <a:t>Data </a:t>
            </a:r>
            <a:r>
              <a:rPr lang="fr-FR" sz="3200" b="1" dirty="0" err="1">
                <a:solidFill>
                  <a:srgbClr val="2E1D59"/>
                </a:solidFill>
              </a:rPr>
              <a:t>Filtering</a:t>
            </a:r>
            <a:endParaRPr lang="fr-FR" sz="3200" b="1" dirty="0">
              <a:solidFill>
                <a:srgbClr val="2E1D59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474414-09C4-BB7C-C390-BDB6F6FBB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361" y="2286496"/>
            <a:ext cx="9820553" cy="117611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864A0A3-5D70-7B69-FDF0-A68EE57BE8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361" y="3630276"/>
            <a:ext cx="10053819" cy="1678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86F85AB-DB28-08C1-601D-47DF9CDE16DB}"/>
              </a:ext>
            </a:extLst>
          </p:cNvPr>
          <p:cNvSpPr txBox="1"/>
          <p:nvPr/>
        </p:nvSpPr>
        <p:spPr>
          <a:xfrm>
            <a:off x="-1638206" y="293410"/>
            <a:ext cx="72774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000" dirty="0" err="1">
                <a:solidFill>
                  <a:srgbClr val="603CB5"/>
                </a:solidFill>
                <a:latin typeface="+mj-lt"/>
              </a:rPr>
              <a:t>Exemples</a:t>
            </a:r>
            <a:r>
              <a:rPr lang="en-US" altLang="ko-KR" sz="2000" dirty="0">
                <a:solidFill>
                  <a:srgbClr val="603CB5"/>
                </a:solidFill>
                <a:latin typeface="+mj-lt"/>
              </a:rPr>
              <a:t> of transformations</a:t>
            </a:r>
            <a:endParaRPr lang="ko-KR" altLang="en-US" sz="2000" dirty="0">
              <a:solidFill>
                <a:srgbClr val="603CB5"/>
              </a:solidFill>
              <a:latin typeface="+mj-lt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0D6DB7-AD9B-AE48-E747-891F74EDD5F9}"/>
              </a:ext>
            </a:extLst>
          </p:cNvPr>
          <p:cNvSpPr txBox="1"/>
          <p:nvPr/>
        </p:nvSpPr>
        <p:spPr>
          <a:xfrm>
            <a:off x="665137" y="1171003"/>
            <a:ext cx="919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2E1D59"/>
                </a:solidFill>
              </a:rPr>
              <a:t>We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filtered</a:t>
            </a:r>
            <a:r>
              <a:rPr lang="fr-FR" dirty="0">
                <a:solidFill>
                  <a:srgbClr val="2E1D59"/>
                </a:solidFill>
              </a:rPr>
              <a:t> the data to </a:t>
            </a:r>
            <a:r>
              <a:rPr lang="fr-FR" dirty="0" err="1">
                <a:solidFill>
                  <a:srgbClr val="2E1D59"/>
                </a:solidFill>
              </a:rPr>
              <a:t>keep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only</a:t>
            </a:r>
            <a:r>
              <a:rPr lang="fr-FR" dirty="0">
                <a:solidFill>
                  <a:srgbClr val="2E1D59"/>
                </a:solidFill>
              </a:rPr>
              <a:t> positive </a:t>
            </a:r>
            <a:r>
              <a:rPr lang="fr-FR" dirty="0" err="1">
                <a:solidFill>
                  <a:srgbClr val="2E1D59"/>
                </a:solidFill>
              </a:rPr>
              <a:t>quantities</a:t>
            </a:r>
            <a:r>
              <a:rPr lang="fr-FR" dirty="0">
                <a:solidFill>
                  <a:srgbClr val="2E1D59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459562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616D0B3D-822D-4BF6-A91B-CAE2CEB338D0}"/>
              </a:ext>
            </a:extLst>
          </p:cNvPr>
          <p:cNvSpPr txBox="1"/>
          <p:nvPr/>
        </p:nvSpPr>
        <p:spPr>
          <a:xfrm>
            <a:off x="269571" y="2459121"/>
            <a:ext cx="35184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ct val="10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rgbClr val="2E1D59"/>
                </a:solidFill>
              </a:rPr>
              <a:t>The reason behind the choice of this schema is that s</a:t>
            </a:r>
            <a:r>
              <a:rPr lang="en-US" sz="1400" dirty="0">
                <a:solidFill>
                  <a:srgbClr val="2E1D59"/>
                </a:solidFill>
              </a:rPr>
              <a:t>ome dimension tables </a:t>
            </a:r>
          </a:p>
          <a:p>
            <a:r>
              <a:rPr lang="en-US" sz="1400" dirty="0">
                <a:solidFill>
                  <a:srgbClr val="2E1D59"/>
                </a:solidFill>
              </a:rPr>
              <a:t>can be  normalized into several related </a:t>
            </a:r>
          </a:p>
          <a:p>
            <a:r>
              <a:rPr lang="en-US" sz="1400" dirty="0">
                <a:solidFill>
                  <a:srgbClr val="2E1D59"/>
                </a:solidFill>
              </a:rPr>
              <a:t>table such as customer dimension  table</a:t>
            </a:r>
            <a:endParaRPr lang="en-US" altLang="ko-KR" sz="1400" dirty="0">
              <a:solidFill>
                <a:srgbClr val="2E1D59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00C6557-3383-40FB-80C4-24ED48F6E48E}"/>
              </a:ext>
            </a:extLst>
          </p:cNvPr>
          <p:cNvSpPr/>
          <p:nvPr/>
        </p:nvSpPr>
        <p:spPr>
          <a:xfrm>
            <a:off x="269572" y="1669521"/>
            <a:ext cx="351844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solidFill>
                  <a:srgbClr val="2E1D59"/>
                </a:solidFill>
                <a:latin typeface="+mj-lt"/>
              </a:rPr>
              <a:t>The chosen schema is a snowflake schema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040F043-2143-4829-861C-AD97E48A81AD}"/>
              </a:ext>
            </a:extLst>
          </p:cNvPr>
          <p:cNvSpPr/>
          <p:nvPr/>
        </p:nvSpPr>
        <p:spPr>
          <a:xfrm>
            <a:off x="-5280" y="924117"/>
            <a:ext cx="3331410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3200" b="1" dirty="0">
                <a:solidFill>
                  <a:srgbClr val="603CB5"/>
                </a:solidFill>
                <a:latin typeface="+mj-lt"/>
              </a:rPr>
              <a:t>3.Data modeling</a:t>
            </a:r>
            <a:endParaRPr lang="ko-KR" altLang="en-US" sz="3200" b="1" dirty="0">
              <a:solidFill>
                <a:srgbClr val="603CB5"/>
              </a:solidFill>
              <a:latin typeface="+mj-lt"/>
            </a:endParaRPr>
          </a:p>
        </p:txBody>
      </p:sp>
      <p:pic>
        <p:nvPicPr>
          <p:cNvPr id="8" name="Picture 7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7DB14260-82E6-C446-40D8-F1313A9F07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4257" y="796392"/>
            <a:ext cx="8068171" cy="584860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EEFBC91-D2A4-21C9-86A4-EF5BEFD02FD1}"/>
              </a:ext>
            </a:extLst>
          </p:cNvPr>
          <p:cNvSpPr txBox="1"/>
          <p:nvPr/>
        </p:nvSpPr>
        <p:spPr>
          <a:xfrm>
            <a:off x="269571" y="3494942"/>
            <a:ext cx="3452114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>
                <a:solidFill>
                  <a:srgbClr val="2E1D59"/>
                </a:solidFill>
              </a:rPr>
              <a:t>The </a:t>
            </a:r>
            <a:r>
              <a:rPr lang="fr-FR" sz="1400" dirty="0" err="1">
                <a:solidFill>
                  <a:srgbClr val="2E1D59"/>
                </a:solidFill>
              </a:rPr>
              <a:t>Snowflake</a:t>
            </a:r>
            <a:r>
              <a:rPr lang="fr-FR" sz="1400" dirty="0">
                <a:solidFill>
                  <a:srgbClr val="2E1D59"/>
                </a:solidFill>
              </a:rPr>
              <a:t> </a:t>
            </a:r>
            <a:r>
              <a:rPr lang="fr-FR" sz="1400" dirty="0" err="1">
                <a:solidFill>
                  <a:srgbClr val="2E1D59"/>
                </a:solidFill>
              </a:rPr>
              <a:t>schema</a:t>
            </a:r>
            <a:r>
              <a:rPr lang="fr-FR" sz="1400" dirty="0">
                <a:solidFill>
                  <a:srgbClr val="2E1D59"/>
                </a:solidFill>
              </a:rPr>
              <a:t>  </a:t>
            </a:r>
            <a:r>
              <a:rPr lang="fr-FR" sz="1400" dirty="0" err="1">
                <a:solidFill>
                  <a:srgbClr val="2E1D59"/>
                </a:solidFill>
              </a:rPr>
              <a:t>consists</a:t>
            </a:r>
            <a:r>
              <a:rPr lang="fr-FR" sz="1400" dirty="0">
                <a:solidFill>
                  <a:srgbClr val="2E1D59"/>
                </a:solidFill>
              </a:rPr>
              <a:t> of 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E1D59"/>
                </a:solidFill>
              </a:rPr>
              <a:t>A central </a:t>
            </a:r>
            <a:r>
              <a:rPr lang="fr-FR" sz="1400" dirty="0" err="1">
                <a:solidFill>
                  <a:srgbClr val="2E1D59"/>
                </a:solidFill>
              </a:rPr>
              <a:t>fact</a:t>
            </a:r>
            <a:r>
              <a:rPr lang="fr-FR" sz="1400" dirty="0">
                <a:solidFill>
                  <a:srgbClr val="2E1D59"/>
                </a:solidFill>
              </a:rPr>
              <a:t> table </a:t>
            </a:r>
            <a:r>
              <a:rPr lang="fr-FR" sz="1400" b="1" dirty="0">
                <a:solidFill>
                  <a:srgbClr val="2E1D59"/>
                </a:solidFill>
              </a:rPr>
              <a:t>(</a:t>
            </a:r>
            <a:r>
              <a:rPr lang="fr-FR" sz="1400" b="1" dirty="0" err="1">
                <a:solidFill>
                  <a:srgbClr val="2E1D59"/>
                </a:solidFill>
              </a:rPr>
              <a:t>orderfact</a:t>
            </a:r>
            <a:r>
              <a:rPr lang="fr-FR" sz="1400" b="1" dirty="0">
                <a:solidFill>
                  <a:srgbClr val="2E1D59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E1D59"/>
                </a:solidFill>
              </a:rPr>
              <a:t>Dimension tables </a:t>
            </a:r>
            <a:r>
              <a:rPr lang="fr-FR" sz="1400" b="1" dirty="0">
                <a:solidFill>
                  <a:srgbClr val="2E1D59"/>
                </a:solidFill>
              </a:rPr>
              <a:t>(</a:t>
            </a:r>
            <a:r>
              <a:rPr lang="fr-FR" sz="1400" b="1" dirty="0" err="1">
                <a:solidFill>
                  <a:srgbClr val="2E1D59"/>
                </a:solidFill>
              </a:rPr>
              <a:t>cusstomer</a:t>
            </a:r>
            <a:r>
              <a:rPr lang="fr-FR" sz="1400" b="1" dirty="0">
                <a:solidFill>
                  <a:srgbClr val="2E1D59"/>
                </a:solidFill>
              </a:rPr>
              <a:t> </a:t>
            </a:r>
            <a:r>
              <a:rPr lang="fr-FR" sz="1400" b="1" dirty="0" err="1">
                <a:solidFill>
                  <a:srgbClr val="2E1D59"/>
                </a:solidFill>
              </a:rPr>
              <a:t>dim</a:t>
            </a:r>
            <a:r>
              <a:rPr lang="fr-FR" sz="1400" b="1" dirty="0">
                <a:solidFill>
                  <a:srgbClr val="2E1D59"/>
                </a:solidFill>
              </a:rPr>
              <a:t>, </a:t>
            </a:r>
          </a:p>
          <a:p>
            <a:r>
              <a:rPr lang="fr-FR" sz="1400" b="1" dirty="0" err="1">
                <a:solidFill>
                  <a:srgbClr val="2E1D59"/>
                </a:solidFill>
              </a:rPr>
              <a:t>customer</a:t>
            </a:r>
            <a:r>
              <a:rPr lang="fr-FR" sz="1400" b="1" dirty="0">
                <a:solidFill>
                  <a:srgbClr val="2E1D59"/>
                </a:solidFill>
              </a:rPr>
              <a:t> </a:t>
            </a:r>
            <a:r>
              <a:rPr lang="fr-FR" sz="1400" b="1" dirty="0" err="1">
                <a:solidFill>
                  <a:srgbClr val="2E1D59"/>
                </a:solidFill>
              </a:rPr>
              <a:t>address</a:t>
            </a:r>
            <a:r>
              <a:rPr lang="fr-FR" sz="1400" b="1" dirty="0">
                <a:solidFill>
                  <a:srgbClr val="2E1D59"/>
                </a:solidFill>
              </a:rPr>
              <a:t> </a:t>
            </a:r>
            <a:r>
              <a:rPr lang="fr-FR" sz="1400" b="1" dirty="0" err="1">
                <a:solidFill>
                  <a:srgbClr val="2E1D59"/>
                </a:solidFill>
              </a:rPr>
              <a:t>dim</a:t>
            </a:r>
            <a:r>
              <a:rPr lang="fr-FR" sz="1400" b="1" dirty="0">
                <a:solidFill>
                  <a:srgbClr val="2E1D59"/>
                </a:solidFill>
              </a:rPr>
              <a:t>, time </a:t>
            </a:r>
            <a:r>
              <a:rPr lang="fr-FR" sz="1400" b="1" dirty="0" err="1">
                <a:solidFill>
                  <a:srgbClr val="2E1D59"/>
                </a:solidFill>
              </a:rPr>
              <a:t>dim,invoice</a:t>
            </a:r>
            <a:r>
              <a:rPr lang="fr-FR" sz="1400" b="1" dirty="0">
                <a:solidFill>
                  <a:srgbClr val="2E1D59"/>
                </a:solidFill>
              </a:rPr>
              <a:t> info </a:t>
            </a:r>
            <a:r>
              <a:rPr lang="fr-FR" sz="1400" b="1" dirty="0" err="1">
                <a:solidFill>
                  <a:srgbClr val="2E1D59"/>
                </a:solidFill>
              </a:rPr>
              <a:t>dim,product</a:t>
            </a:r>
            <a:r>
              <a:rPr lang="fr-FR" sz="1400" b="1" dirty="0">
                <a:solidFill>
                  <a:srgbClr val="2E1D59"/>
                </a:solidFill>
              </a:rPr>
              <a:t> </a:t>
            </a:r>
            <a:r>
              <a:rPr lang="fr-FR" sz="1400" b="1" dirty="0" err="1">
                <a:solidFill>
                  <a:srgbClr val="2E1D59"/>
                </a:solidFill>
              </a:rPr>
              <a:t>dim,product</a:t>
            </a:r>
            <a:r>
              <a:rPr lang="fr-FR" sz="1400" b="1" dirty="0">
                <a:solidFill>
                  <a:srgbClr val="2E1D59"/>
                </a:solidFill>
              </a:rPr>
              <a:t> </a:t>
            </a:r>
            <a:r>
              <a:rPr lang="fr-FR" sz="1400" b="1" dirty="0" err="1">
                <a:solidFill>
                  <a:srgbClr val="2E1D59"/>
                </a:solidFill>
              </a:rPr>
              <a:t>category</a:t>
            </a:r>
            <a:r>
              <a:rPr lang="fr-FR" sz="1400" b="1" dirty="0">
                <a:solidFill>
                  <a:srgbClr val="2E1D59"/>
                </a:solidFill>
              </a:rPr>
              <a:t> </a:t>
            </a:r>
          </a:p>
          <a:p>
            <a:r>
              <a:rPr lang="fr-FR" sz="1400" b="1" dirty="0" err="1">
                <a:solidFill>
                  <a:srgbClr val="2E1D59"/>
                </a:solidFill>
              </a:rPr>
              <a:t>dim,product</a:t>
            </a:r>
            <a:r>
              <a:rPr lang="fr-FR" sz="1400" b="1" dirty="0">
                <a:solidFill>
                  <a:srgbClr val="2E1D59"/>
                </a:solidFill>
              </a:rPr>
              <a:t> info </a:t>
            </a:r>
            <a:r>
              <a:rPr lang="fr-FR" sz="1400" b="1" dirty="0" err="1">
                <a:solidFill>
                  <a:srgbClr val="2E1D59"/>
                </a:solidFill>
              </a:rPr>
              <a:t>dim</a:t>
            </a:r>
            <a:r>
              <a:rPr lang="fr-FR" sz="1400" b="1" dirty="0">
                <a:solidFill>
                  <a:srgbClr val="2E1D59"/>
                </a:solidFill>
              </a:rPr>
              <a:t>).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6649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0D076068-B99C-46F3-9E6D-A40E192FB874}"/>
              </a:ext>
            </a:extLst>
          </p:cNvPr>
          <p:cNvSpPr txBox="1"/>
          <p:nvPr/>
        </p:nvSpPr>
        <p:spPr>
          <a:xfrm>
            <a:off x="687876" y="1691421"/>
            <a:ext cx="77469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altLang="ko-KR" sz="2400" dirty="0">
                <a:solidFill>
                  <a:srgbClr val="603CB5"/>
                </a:solidFill>
              </a:rPr>
              <a:t>4. OLAP implementation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C9B018-4811-4B34-BD63-68261C26EB0B}"/>
              </a:ext>
            </a:extLst>
          </p:cNvPr>
          <p:cNvSpPr txBox="1"/>
          <p:nvPr/>
        </p:nvSpPr>
        <p:spPr>
          <a:xfrm>
            <a:off x="974530" y="2413337"/>
            <a:ext cx="1109928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E1D59"/>
                </a:solidFill>
              </a:rPr>
              <a:t>OLAP (Online </a:t>
            </a:r>
            <a:r>
              <a:rPr lang="fr-FR" sz="2000" dirty="0" err="1">
                <a:solidFill>
                  <a:srgbClr val="2E1D59"/>
                </a:solidFill>
              </a:rPr>
              <a:t>Analytical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dirty="0" err="1">
                <a:solidFill>
                  <a:srgbClr val="2E1D59"/>
                </a:solidFill>
              </a:rPr>
              <a:t>Processing</a:t>
            </a:r>
            <a:r>
              <a:rPr lang="fr-FR" sz="2000" dirty="0">
                <a:solidFill>
                  <a:srgbClr val="2E1D59"/>
                </a:solidFill>
              </a:rPr>
              <a:t>) </a:t>
            </a:r>
            <a:r>
              <a:rPr lang="fr-FR" sz="2000" dirty="0" err="1">
                <a:solidFill>
                  <a:srgbClr val="2E1D59"/>
                </a:solidFill>
              </a:rPr>
              <a:t>was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dirty="0" err="1">
                <a:solidFill>
                  <a:srgbClr val="2E1D59"/>
                </a:solidFill>
              </a:rPr>
              <a:t>implemented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dirty="0" err="1">
                <a:solidFill>
                  <a:srgbClr val="2E1D59"/>
                </a:solidFill>
              </a:rPr>
              <a:t>using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b="1" dirty="0">
                <a:solidFill>
                  <a:srgbClr val="2E1D59"/>
                </a:solidFill>
              </a:rPr>
              <a:t>Power BI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dirty="0" err="1">
                <a:solidFill>
                  <a:srgbClr val="2E1D59"/>
                </a:solidFill>
              </a:rPr>
              <a:t>with</a:t>
            </a:r>
            <a:r>
              <a:rPr lang="fr-FR" sz="2000" dirty="0">
                <a:solidFill>
                  <a:srgbClr val="2E1D59"/>
                </a:solidFill>
              </a:rPr>
              <a:t> data </a:t>
            </a:r>
            <a:r>
              <a:rPr lang="fr-FR" sz="2000" dirty="0" err="1">
                <a:solidFill>
                  <a:srgbClr val="2E1D59"/>
                </a:solidFill>
              </a:rPr>
              <a:t>sourced</a:t>
            </a:r>
            <a:r>
              <a:rPr lang="fr-FR" sz="2000" dirty="0">
                <a:solidFill>
                  <a:srgbClr val="2E1D59"/>
                </a:solidFill>
              </a:rPr>
              <a:t>      </a:t>
            </a:r>
            <a:r>
              <a:rPr lang="fr-FR" sz="2000" dirty="0" err="1">
                <a:solidFill>
                  <a:srgbClr val="2E1D59"/>
                </a:solidFill>
              </a:rPr>
              <a:t>from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b="1" dirty="0" err="1">
                <a:solidFill>
                  <a:srgbClr val="2E1D59"/>
                </a:solidFill>
              </a:rPr>
              <a:t>PostgreSQL</a:t>
            </a:r>
            <a:r>
              <a:rPr lang="fr-FR" sz="2000" dirty="0" err="1">
                <a:solidFill>
                  <a:srgbClr val="2E1D59"/>
                </a:solidFill>
              </a:rPr>
              <a:t>.The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dirty="0" err="1">
                <a:solidFill>
                  <a:srgbClr val="2E1D59"/>
                </a:solidFill>
              </a:rPr>
              <a:t>chosen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dirty="0" err="1">
                <a:solidFill>
                  <a:srgbClr val="2E1D59"/>
                </a:solidFill>
              </a:rPr>
              <a:t>approach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dirty="0" err="1">
                <a:solidFill>
                  <a:srgbClr val="2E1D59"/>
                </a:solidFill>
              </a:rPr>
              <a:t>was</a:t>
            </a:r>
            <a:r>
              <a:rPr lang="fr-FR" sz="2000" dirty="0">
                <a:solidFill>
                  <a:srgbClr val="2E1D59"/>
                </a:solidFill>
              </a:rPr>
              <a:t> Import Mode, </a:t>
            </a:r>
            <a:r>
              <a:rPr lang="fr-FR" sz="2000" dirty="0" err="1">
                <a:solidFill>
                  <a:srgbClr val="2E1D59"/>
                </a:solidFill>
              </a:rPr>
              <a:t>which</a:t>
            </a:r>
            <a:r>
              <a:rPr lang="fr-FR" sz="2000" dirty="0">
                <a:solidFill>
                  <a:srgbClr val="2E1D59"/>
                </a:solidFill>
              </a:rPr>
              <a:t>  </a:t>
            </a:r>
            <a:r>
              <a:rPr lang="fr-FR" sz="2000" dirty="0" err="1">
                <a:solidFill>
                  <a:srgbClr val="2E1D59"/>
                </a:solidFill>
              </a:rPr>
              <a:t>follows</a:t>
            </a:r>
            <a:r>
              <a:rPr lang="fr-FR" sz="2000" dirty="0">
                <a:solidFill>
                  <a:srgbClr val="2E1D59"/>
                </a:solidFill>
              </a:rPr>
              <a:t> a MLOAP (</a:t>
            </a:r>
            <a:r>
              <a:rPr lang="fr-FR" sz="2000" dirty="0" err="1">
                <a:solidFill>
                  <a:srgbClr val="2E1D59"/>
                </a:solidFill>
              </a:rPr>
              <a:t>Multidimensional</a:t>
            </a:r>
            <a:r>
              <a:rPr lang="fr-FR" sz="2000" dirty="0">
                <a:solidFill>
                  <a:srgbClr val="2E1D59"/>
                </a:solidFill>
              </a:rPr>
              <a:t> OLAP) </a:t>
            </a:r>
          </a:p>
          <a:p>
            <a:r>
              <a:rPr lang="fr-FR" sz="2000" dirty="0">
                <a:solidFill>
                  <a:srgbClr val="2E1D59"/>
                </a:solidFill>
              </a:rPr>
              <a:t>       model by </a:t>
            </a:r>
            <a:r>
              <a:rPr lang="fr-FR" sz="2000" dirty="0" err="1">
                <a:solidFill>
                  <a:srgbClr val="2E1D59"/>
                </a:solidFill>
              </a:rPr>
              <a:t>preloading</a:t>
            </a:r>
            <a:r>
              <a:rPr lang="fr-FR" sz="2000" dirty="0">
                <a:solidFill>
                  <a:srgbClr val="2E1D59"/>
                </a:solidFill>
              </a:rPr>
              <a:t> data </a:t>
            </a:r>
            <a:r>
              <a:rPr lang="fr-FR" sz="2000" dirty="0" err="1">
                <a:solidFill>
                  <a:srgbClr val="2E1D59"/>
                </a:solidFill>
              </a:rPr>
              <a:t>into</a:t>
            </a:r>
            <a:r>
              <a:rPr lang="fr-FR" sz="2000" dirty="0">
                <a:solidFill>
                  <a:srgbClr val="2E1D59"/>
                </a:solidFill>
              </a:rPr>
              <a:t> Power BI s in-memory  engine</a:t>
            </a:r>
            <a:endParaRPr lang="en-US" altLang="ko-KR" sz="2000" dirty="0">
              <a:solidFill>
                <a:srgbClr val="2E1D59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E00A45-7C44-D94C-B257-0C89644EEBE1}"/>
              </a:ext>
            </a:extLst>
          </p:cNvPr>
          <p:cNvSpPr txBox="1"/>
          <p:nvPr/>
        </p:nvSpPr>
        <p:spPr>
          <a:xfrm>
            <a:off x="974530" y="3587486"/>
            <a:ext cx="105207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2000" dirty="0">
                <a:solidFill>
                  <a:srgbClr val="2E1D59"/>
                </a:solidFill>
              </a:rPr>
              <a:t>This </a:t>
            </a:r>
            <a:r>
              <a:rPr lang="fr-FR" sz="2000" dirty="0" err="1">
                <a:solidFill>
                  <a:srgbClr val="2E1D59"/>
                </a:solidFill>
              </a:rPr>
              <a:t>approach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dirty="0" err="1">
                <a:solidFill>
                  <a:srgbClr val="2E1D59"/>
                </a:solidFill>
              </a:rPr>
              <a:t>leans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fr-FR" sz="2000" dirty="0" err="1">
                <a:solidFill>
                  <a:srgbClr val="2E1D59"/>
                </a:solidFill>
              </a:rPr>
              <a:t>toward</a:t>
            </a:r>
            <a:r>
              <a:rPr lang="fr-FR" sz="2000" dirty="0">
                <a:solidFill>
                  <a:srgbClr val="2E1D59"/>
                </a:solidFill>
              </a:rPr>
              <a:t> </a:t>
            </a:r>
            <a:r>
              <a:rPr lang="en-US" sz="2000" dirty="0">
                <a:solidFill>
                  <a:srgbClr val="2E1D59"/>
                </a:solidFill>
              </a:rPr>
              <a:t>the MOLAP model due to its local data storage, in-memory </a:t>
            </a:r>
            <a:r>
              <a:rPr lang="en-US" sz="2000" dirty="0" err="1">
                <a:solidFill>
                  <a:srgbClr val="2E1D59"/>
                </a:solidFill>
              </a:rPr>
              <a:t>procesing</a:t>
            </a:r>
            <a:r>
              <a:rPr lang="en-US" sz="2000" dirty="0">
                <a:solidFill>
                  <a:srgbClr val="2E1D59"/>
                </a:solidFill>
              </a:rPr>
              <a:t>, and focus on fast query performance.</a:t>
            </a:r>
            <a:endParaRPr lang="fr-FR" sz="2000" dirty="0">
              <a:solidFill>
                <a:srgbClr val="2E1D59"/>
              </a:solidFill>
            </a:endParaRPr>
          </a:p>
        </p:txBody>
      </p:sp>
      <p:cxnSp>
        <p:nvCxnSpPr>
          <p:cNvPr id="6" name="직선 연결선 1">
            <a:extLst>
              <a:ext uri="{FF2B5EF4-FFF2-40B4-BE49-F238E27FC236}">
                <a16:creationId xmlns:a16="http://schemas.microsoft.com/office/drawing/2014/main" id="{810F6D0C-2055-D78A-0286-5CF30C4018D7}"/>
              </a:ext>
            </a:extLst>
          </p:cNvPr>
          <p:cNvCxnSpPr>
            <a:cxnSpLocks/>
          </p:cNvCxnSpPr>
          <p:nvPr/>
        </p:nvCxnSpPr>
        <p:spPr>
          <a:xfrm>
            <a:off x="687876" y="5360436"/>
            <a:ext cx="10388597" cy="0"/>
          </a:xfrm>
          <a:prstGeom prst="line">
            <a:avLst/>
          </a:prstGeom>
          <a:ln w="19050">
            <a:solidFill>
              <a:srgbClr val="603CB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타원 9">
            <a:extLst>
              <a:ext uri="{FF2B5EF4-FFF2-40B4-BE49-F238E27FC236}">
                <a16:creationId xmlns:a16="http://schemas.microsoft.com/office/drawing/2014/main" id="{7523BB48-EC9C-E3FC-7379-3A7F0B1AB201}"/>
              </a:ext>
            </a:extLst>
          </p:cNvPr>
          <p:cNvSpPr/>
          <p:nvPr/>
        </p:nvSpPr>
        <p:spPr>
          <a:xfrm>
            <a:off x="5257022" y="4453858"/>
            <a:ext cx="1955800" cy="1955800"/>
          </a:xfrm>
          <a:prstGeom prst="ellipse">
            <a:avLst/>
          </a:prstGeom>
          <a:solidFill>
            <a:srgbClr val="FF368C"/>
          </a:solidFill>
          <a:ln>
            <a:noFill/>
          </a:ln>
          <a:effectLst>
            <a:outerShdw blurRad="101600" algn="ctr" rotWithShape="0">
              <a:srgbClr val="603CB5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8" name="타원 10">
            <a:extLst>
              <a:ext uri="{FF2B5EF4-FFF2-40B4-BE49-F238E27FC236}">
                <a16:creationId xmlns:a16="http://schemas.microsoft.com/office/drawing/2014/main" id="{1D902932-3EBC-E7E3-3E2B-512858BD408E}"/>
              </a:ext>
            </a:extLst>
          </p:cNvPr>
          <p:cNvSpPr/>
          <p:nvPr/>
        </p:nvSpPr>
        <p:spPr>
          <a:xfrm>
            <a:off x="9968983" y="4295372"/>
            <a:ext cx="1955800" cy="1955800"/>
          </a:xfrm>
          <a:prstGeom prst="ellipse">
            <a:avLst/>
          </a:prstGeom>
          <a:solidFill>
            <a:schemeClr val="bg1"/>
          </a:solidFill>
          <a:ln w="19050" cap="flat">
            <a:solidFill>
              <a:srgbClr val="603CB5"/>
            </a:solidFill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rgbClr val="2E1D59"/>
              </a:solidFill>
              <a:latin typeface="+mj-lt"/>
            </a:endParaRPr>
          </a:p>
        </p:txBody>
      </p:sp>
      <p:sp>
        <p:nvSpPr>
          <p:cNvPr id="9" name="타원 10">
            <a:extLst>
              <a:ext uri="{FF2B5EF4-FFF2-40B4-BE49-F238E27FC236}">
                <a16:creationId xmlns:a16="http://schemas.microsoft.com/office/drawing/2014/main" id="{A549137A-CE07-9037-FDC8-618FD2A1FB48}"/>
              </a:ext>
            </a:extLst>
          </p:cNvPr>
          <p:cNvSpPr/>
          <p:nvPr/>
        </p:nvSpPr>
        <p:spPr>
          <a:xfrm>
            <a:off x="545061" y="4453858"/>
            <a:ext cx="1955800" cy="1955800"/>
          </a:xfrm>
          <a:prstGeom prst="ellipse">
            <a:avLst/>
          </a:prstGeom>
          <a:solidFill>
            <a:schemeClr val="bg1"/>
          </a:solidFill>
          <a:ln w="19050" cap="flat">
            <a:solidFill>
              <a:srgbClr val="603CB5"/>
            </a:solidFill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solidFill>
                <a:srgbClr val="2E1D59"/>
              </a:solidFill>
              <a:latin typeface="+mj-lt"/>
            </a:endParaRP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6FB9B290-2F75-C053-8928-C57291A061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643295" y="4954751"/>
            <a:ext cx="4144156" cy="1231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5" eaLnBrk="0" fontAlgn="base" latinLnBrk="0" hangingPunct="0">
              <a:spcBef>
                <a:spcPct val="0"/>
              </a:spcBef>
              <a:spcAft>
                <a:spcPct val="0"/>
              </a:spcAft>
            </a:pPr>
            <a:r>
              <a:rPr lang="fr-FR" altLang="fr-FR" sz="1400" dirty="0">
                <a:solidFill>
                  <a:srgbClr val="2E1D59"/>
                </a:solidFill>
                <a:latin typeface="+mj-lt"/>
              </a:rPr>
              <a:t>A copy of the data </a:t>
            </a:r>
            <a:r>
              <a:rPr lang="fr-FR" altLang="fr-FR" sz="1400" dirty="0" err="1">
                <a:solidFill>
                  <a:srgbClr val="2E1D59"/>
                </a:solidFill>
                <a:latin typeface="+mj-lt"/>
              </a:rPr>
              <a:t>from</a:t>
            </a:r>
            <a:r>
              <a:rPr lang="fr-FR" altLang="fr-FR" sz="1400" dirty="0">
                <a:solidFill>
                  <a:srgbClr val="2E1D59"/>
                </a:solidFill>
                <a:latin typeface="+mj-lt"/>
              </a:rPr>
              <a:t> the PostgreSQL source </a:t>
            </a:r>
            <a:r>
              <a:rPr lang="fr-FR" altLang="fr-FR" sz="1400" dirty="0" err="1">
                <a:solidFill>
                  <a:srgbClr val="2E1D59"/>
                </a:solidFill>
                <a:latin typeface="+mj-lt"/>
              </a:rPr>
              <a:t>is</a:t>
            </a:r>
            <a:r>
              <a:rPr lang="fr-FR" altLang="fr-FR" sz="1400" dirty="0">
                <a:solidFill>
                  <a:srgbClr val="2E1D59"/>
                </a:solidFill>
                <a:latin typeface="+mj-lt"/>
              </a:rPr>
              <a:t> </a:t>
            </a:r>
            <a:r>
              <a:rPr lang="fr-FR" altLang="fr-FR" sz="1400" dirty="0" err="1">
                <a:solidFill>
                  <a:srgbClr val="2E1D59"/>
                </a:solidFill>
                <a:latin typeface="+mj-lt"/>
              </a:rPr>
              <a:t>imported</a:t>
            </a:r>
            <a:r>
              <a:rPr lang="fr-FR" altLang="fr-FR" sz="1400" dirty="0">
                <a:solidFill>
                  <a:srgbClr val="2E1D59"/>
                </a:solidFill>
                <a:latin typeface="+mj-lt"/>
              </a:rPr>
              <a:t> </a:t>
            </a:r>
            <a:r>
              <a:rPr lang="fr-FR" altLang="fr-FR" sz="1400" dirty="0" err="1">
                <a:solidFill>
                  <a:srgbClr val="2E1D59"/>
                </a:solidFill>
                <a:latin typeface="+mj-lt"/>
              </a:rPr>
              <a:t>into</a:t>
            </a:r>
            <a:r>
              <a:rPr lang="fr-FR" altLang="fr-FR" sz="1400" dirty="0">
                <a:solidFill>
                  <a:srgbClr val="2E1D59"/>
                </a:solidFill>
                <a:latin typeface="+mj-lt"/>
              </a:rPr>
              <a:t> Power </a:t>
            </a:r>
            <a:r>
              <a:rPr lang="fr-FR" altLang="fr-FR" sz="1400" dirty="0" err="1">
                <a:solidFill>
                  <a:srgbClr val="2E1D59"/>
                </a:solidFill>
                <a:latin typeface="+mj-lt"/>
              </a:rPr>
              <a:t>BI's</a:t>
            </a:r>
            <a:r>
              <a:rPr lang="fr-FR" altLang="fr-FR" sz="1400" dirty="0">
                <a:solidFill>
                  <a:srgbClr val="2E1D59"/>
                </a:solidFill>
                <a:latin typeface="+mj-lt"/>
              </a:rPr>
              <a:t> in-memory engine.  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A7950983-CB13-D116-23A4-088B60794992}"/>
              </a:ext>
            </a:extLst>
          </p:cNvPr>
          <p:cNvGrpSpPr/>
          <p:nvPr/>
        </p:nvGrpSpPr>
        <p:grpSpPr>
          <a:xfrm rot="18900000" flipV="1">
            <a:off x="3725553" y="5259728"/>
            <a:ext cx="201416" cy="201416"/>
            <a:chOff x="10553700" y="520699"/>
            <a:chExt cx="1079500" cy="1079500"/>
          </a:xfrm>
        </p:grpSpPr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882576CB-9671-E700-1D39-5925919634DC}"/>
                </a:ext>
              </a:extLst>
            </p:cNvPr>
            <p:cNvCxnSpPr/>
            <p:nvPr/>
          </p:nvCxnSpPr>
          <p:spPr>
            <a:xfrm>
              <a:off x="10553700" y="520699"/>
              <a:ext cx="1079500" cy="0"/>
            </a:xfrm>
            <a:prstGeom prst="line">
              <a:avLst/>
            </a:prstGeom>
            <a:ln w="19050">
              <a:solidFill>
                <a:srgbClr val="603C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직선 연결선 13">
              <a:extLst>
                <a:ext uri="{FF2B5EF4-FFF2-40B4-BE49-F238E27FC236}">
                  <a16:creationId xmlns:a16="http://schemas.microsoft.com/office/drawing/2014/main" id="{A83DB054-EC5F-03A6-8112-1F92A54B77D3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93450" y="1060449"/>
              <a:ext cx="1079500" cy="0"/>
            </a:xfrm>
            <a:prstGeom prst="line">
              <a:avLst/>
            </a:prstGeom>
            <a:ln w="19050">
              <a:solidFill>
                <a:srgbClr val="603C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그룹 11">
            <a:extLst>
              <a:ext uri="{FF2B5EF4-FFF2-40B4-BE49-F238E27FC236}">
                <a16:creationId xmlns:a16="http://schemas.microsoft.com/office/drawing/2014/main" id="{9270A597-0ED7-2080-20FE-2AF77D62C412}"/>
              </a:ext>
            </a:extLst>
          </p:cNvPr>
          <p:cNvGrpSpPr/>
          <p:nvPr/>
        </p:nvGrpSpPr>
        <p:grpSpPr>
          <a:xfrm rot="18900000" flipV="1">
            <a:off x="8542875" y="5252463"/>
            <a:ext cx="201416" cy="201416"/>
            <a:chOff x="10553700" y="520699"/>
            <a:chExt cx="1079500" cy="1079500"/>
          </a:xfrm>
        </p:grpSpPr>
        <p:cxnSp>
          <p:nvCxnSpPr>
            <p:cNvPr id="19" name="직선 연결선 12">
              <a:extLst>
                <a:ext uri="{FF2B5EF4-FFF2-40B4-BE49-F238E27FC236}">
                  <a16:creationId xmlns:a16="http://schemas.microsoft.com/office/drawing/2014/main" id="{2F08C861-5AA5-EA5F-00B3-93A33810400E}"/>
                </a:ext>
              </a:extLst>
            </p:cNvPr>
            <p:cNvCxnSpPr/>
            <p:nvPr/>
          </p:nvCxnSpPr>
          <p:spPr>
            <a:xfrm>
              <a:off x="10553700" y="520699"/>
              <a:ext cx="1079500" cy="0"/>
            </a:xfrm>
            <a:prstGeom prst="line">
              <a:avLst/>
            </a:prstGeom>
            <a:ln w="19050">
              <a:solidFill>
                <a:srgbClr val="603C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직선 연결선 13">
              <a:extLst>
                <a:ext uri="{FF2B5EF4-FFF2-40B4-BE49-F238E27FC236}">
                  <a16:creationId xmlns:a16="http://schemas.microsoft.com/office/drawing/2014/main" id="{355E10BF-9969-2FB0-2911-E0730445D434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93450" y="1060449"/>
              <a:ext cx="1079500" cy="0"/>
            </a:xfrm>
            <a:prstGeom prst="line">
              <a:avLst/>
            </a:prstGeom>
            <a:ln w="19050">
              <a:solidFill>
                <a:srgbClr val="603C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5CBF320-0543-A486-BBBF-7857E0583C14}"/>
              </a:ext>
            </a:extLst>
          </p:cNvPr>
          <p:cNvSpPr txBox="1"/>
          <p:nvPr/>
        </p:nvSpPr>
        <p:spPr>
          <a:xfrm>
            <a:off x="5428764" y="5055050"/>
            <a:ext cx="161584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+mj-lt"/>
              </a:rPr>
              <a:t>This creates a local data model within  the Power BI file </a:t>
            </a:r>
            <a:endParaRPr lang="fr-FR" sz="1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1AED2F6-78E8-1680-1527-E2004000FC92}"/>
              </a:ext>
            </a:extLst>
          </p:cNvPr>
          <p:cNvSpPr txBox="1"/>
          <p:nvPr/>
        </p:nvSpPr>
        <p:spPr>
          <a:xfrm>
            <a:off x="10069932" y="4954751"/>
            <a:ext cx="18036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2E1D59"/>
                </a:solidFill>
                <a:latin typeface="+mj-lt"/>
              </a:rPr>
              <a:t>Power BI then performs analysis and calculations on this local data</a:t>
            </a:r>
            <a:endParaRPr lang="fr-FR" sz="1400" dirty="0">
              <a:solidFill>
                <a:srgbClr val="2E1D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710932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>
            <a:extLst>
              <a:ext uri="{FF2B5EF4-FFF2-40B4-BE49-F238E27FC236}">
                <a16:creationId xmlns:a16="http://schemas.microsoft.com/office/drawing/2014/main" id="{46523DFF-150F-49AA-B944-08FFBE47B78D}"/>
              </a:ext>
            </a:extLst>
          </p:cNvPr>
          <p:cNvSpPr txBox="1"/>
          <p:nvPr/>
        </p:nvSpPr>
        <p:spPr>
          <a:xfrm>
            <a:off x="2153038" y="105713"/>
            <a:ext cx="6934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200" b="1" dirty="0">
                <a:solidFill>
                  <a:srgbClr val="603CB5"/>
                </a:solidFill>
                <a:latin typeface="+mj-lt"/>
                <a:cs typeface="Arial" panose="020B0604020202020204" pitchFamily="34" charset="0"/>
              </a:rPr>
              <a:t>5. Dashboard</a:t>
            </a:r>
            <a:endParaRPr lang="ko-KR" altLang="en-US" sz="3200" b="1" dirty="0">
              <a:solidFill>
                <a:srgbClr val="603CB5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A6F4FF-407F-E4AE-AD60-F97DFD1D1394}"/>
              </a:ext>
            </a:extLst>
          </p:cNvPr>
          <p:cNvSpPr txBox="1"/>
          <p:nvPr/>
        </p:nvSpPr>
        <p:spPr>
          <a:xfrm>
            <a:off x="1380931" y="5300238"/>
            <a:ext cx="10662339" cy="102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E1D59"/>
                </a:solidFill>
              </a:rPr>
              <a:t>The dashboard visualizes key performance indicators such as total sales, top-selling products,  and top-buying customers.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E1D59"/>
                </a:solidFill>
              </a:rPr>
              <a:t>We Implemented drill-down capabilities such for time where we can drill-down to months and to days or rollup to year 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E1D59"/>
                </a:solidFill>
              </a:rPr>
              <a:t> we implemented filtering capabilities such for gender and country for deeper insights. We can utilize them to dice and slice our cube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A32AC74-3A77-08E7-0D2E-FBDAE7EC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0931" y="690488"/>
            <a:ext cx="9171991" cy="4447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7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A4C673F4-5736-4509-B3E7-C857D5ABEA90}"/>
              </a:ext>
            </a:extLst>
          </p:cNvPr>
          <p:cNvSpPr txBox="1"/>
          <p:nvPr/>
        </p:nvSpPr>
        <p:spPr>
          <a:xfrm>
            <a:off x="0" y="1245637"/>
            <a:ext cx="4776254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 sz="2800">
                <a:solidFill>
                  <a:srgbClr val="004882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fr-FR" altLang="ko-KR" sz="3600" b="1" dirty="0">
                <a:solidFill>
                  <a:srgbClr val="2E1D59"/>
                </a:solidFill>
              </a:rPr>
              <a:t>Conclusion</a:t>
            </a:r>
            <a:endParaRPr lang="ko-KR" altLang="en-US" sz="3600" b="1" dirty="0">
              <a:solidFill>
                <a:srgbClr val="2E1D59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F2BD26-FC85-4134-88AB-D80D8C154D00}"/>
              </a:ext>
            </a:extLst>
          </p:cNvPr>
          <p:cNvSpPr txBox="1"/>
          <p:nvPr/>
        </p:nvSpPr>
        <p:spPr>
          <a:xfrm>
            <a:off x="1323122" y="2002437"/>
            <a:ext cx="9584364" cy="3365858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>
                <a:solidFill>
                  <a:srgbClr val="603CB5"/>
                </a:solidFill>
                <a:latin typeface="+mj-lt"/>
                <a:cs typeface="Arial" panose="020B0604020202020204" pitchFamily="34" charset="0"/>
              </a:rPr>
              <a:t>Possible Enhancements: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1D59"/>
                </a:solidFill>
              </a:rPr>
              <a:t>Automating the </a:t>
            </a:r>
            <a:r>
              <a:rPr lang="en-US" sz="2000" b="1" dirty="0">
                <a:solidFill>
                  <a:srgbClr val="2E1D59"/>
                </a:solidFill>
              </a:rPr>
              <a:t>ETL process </a:t>
            </a:r>
            <a:r>
              <a:rPr lang="en-US" sz="2000" dirty="0">
                <a:solidFill>
                  <a:srgbClr val="2E1D59"/>
                </a:solidFill>
              </a:rPr>
              <a:t>for better scheduling and monitoring.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1D59"/>
                </a:solidFill>
              </a:rPr>
              <a:t>Implementing </a:t>
            </a:r>
            <a:r>
              <a:rPr lang="en-US" sz="2000" b="1" dirty="0">
                <a:solidFill>
                  <a:srgbClr val="2E1D59"/>
                </a:solidFill>
              </a:rPr>
              <a:t>HOLAP (Hybrid OLAP) </a:t>
            </a:r>
            <a:r>
              <a:rPr lang="en-US" sz="2000" dirty="0">
                <a:solidFill>
                  <a:srgbClr val="2E1D59"/>
                </a:solidFill>
              </a:rPr>
              <a:t>for a balance between storage  efficiency and query performance.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1D59"/>
                </a:solidFill>
              </a:rPr>
              <a:t>Enhancing dashboards with predictive analytics using machine learning models.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2E1D59"/>
                </a:solidFill>
              </a:rPr>
              <a:t>Expanding the data warehouse to include social media and customer feedback data for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E1D59"/>
                </a:solidFill>
              </a:rPr>
              <a:t>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40467697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C3FE362-3209-4639-91BE-F1592CFA2F07}"/>
              </a:ext>
            </a:extLst>
          </p:cNvPr>
          <p:cNvSpPr txBox="1"/>
          <p:nvPr/>
        </p:nvSpPr>
        <p:spPr>
          <a:xfrm>
            <a:off x="2458789" y="1954105"/>
            <a:ext cx="72744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4000" b="1">
                <a:latin typeface="+mj-lt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7200" b="0" dirty="0">
                <a:solidFill>
                  <a:srgbClr val="2E1D59"/>
                </a:solidFill>
              </a:rPr>
              <a:t>Thank you </a:t>
            </a:r>
          </a:p>
          <a:p>
            <a:pPr algn="ctr"/>
            <a:r>
              <a:rPr lang="en-US" altLang="ko-KR" sz="7200" b="0" dirty="0">
                <a:solidFill>
                  <a:srgbClr val="2E1D59"/>
                </a:solidFill>
              </a:rPr>
              <a:t>for your attention  !</a:t>
            </a:r>
          </a:p>
        </p:txBody>
      </p:sp>
    </p:spTree>
    <p:extLst>
      <p:ext uri="{BB962C8B-B14F-4D97-AF65-F5344CB8AC3E}">
        <p14:creationId xmlns:p14="http://schemas.microsoft.com/office/powerpoint/2010/main" val="1907620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>
            <a:extLst>
              <a:ext uri="{FF2B5EF4-FFF2-40B4-BE49-F238E27FC236}">
                <a16:creationId xmlns:a16="http://schemas.microsoft.com/office/drawing/2014/main" id="{11C57E6A-6DC1-4059-A388-76AD0C859F36}"/>
              </a:ext>
            </a:extLst>
          </p:cNvPr>
          <p:cNvSpPr txBox="1"/>
          <p:nvPr/>
        </p:nvSpPr>
        <p:spPr>
          <a:xfrm>
            <a:off x="1347171" y="1285312"/>
            <a:ext cx="48377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E1D59"/>
                </a:solidFill>
                <a:latin typeface="+mj-lt"/>
                <a:cs typeface="Arial" panose="020B0604020202020204" pitchFamily="34" charset="0"/>
              </a:rPr>
              <a:t>Contents</a:t>
            </a:r>
            <a:endParaRPr lang="ko-KR" altLang="en-US" sz="3600" b="1" dirty="0">
              <a:solidFill>
                <a:srgbClr val="2E1D59"/>
              </a:solidFill>
              <a:latin typeface="+mj-lt"/>
              <a:cs typeface="Arial" panose="020B0604020202020204" pitchFamily="34" charset="0"/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D2D2ECD-7F04-4B50-8381-960B032DB0FB}"/>
              </a:ext>
            </a:extLst>
          </p:cNvPr>
          <p:cNvSpPr/>
          <p:nvPr/>
        </p:nvSpPr>
        <p:spPr>
          <a:xfrm>
            <a:off x="2266673" y="4057132"/>
            <a:ext cx="192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E1D59"/>
                </a:solidFill>
                <a:latin typeface="+mj-lt"/>
              </a:rPr>
              <a:t>Introduction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75B6E0B-F8D9-44C9-8EEB-2E07FB22E8C7}"/>
              </a:ext>
            </a:extLst>
          </p:cNvPr>
          <p:cNvSpPr/>
          <p:nvPr/>
        </p:nvSpPr>
        <p:spPr>
          <a:xfrm>
            <a:off x="1674579" y="3960712"/>
            <a:ext cx="1923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E1D59"/>
                </a:solidFill>
                <a:latin typeface="+mj-lt"/>
              </a:rPr>
              <a:t>01.</a:t>
            </a: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0E3DE8-FFEC-49C8-9B75-CF7570EF935F}"/>
              </a:ext>
            </a:extLst>
          </p:cNvPr>
          <p:cNvSpPr/>
          <p:nvPr/>
        </p:nvSpPr>
        <p:spPr>
          <a:xfrm>
            <a:off x="5089072" y="3960712"/>
            <a:ext cx="1923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E1D59"/>
                </a:solidFill>
                <a:latin typeface="+mj-lt"/>
              </a:rPr>
              <a:t>02.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BBFDCA9-23F0-4F8A-A014-4856859D5402}"/>
              </a:ext>
            </a:extLst>
          </p:cNvPr>
          <p:cNvSpPr/>
          <p:nvPr/>
        </p:nvSpPr>
        <p:spPr>
          <a:xfrm>
            <a:off x="9697617" y="4057132"/>
            <a:ext cx="19234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E1D59"/>
                </a:solidFill>
                <a:latin typeface="+mj-lt"/>
              </a:rPr>
              <a:t>Conclusion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FF0A7100-31E2-40E2-AF03-CD7CF15D92F9}"/>
              </a:ext>
            </a:extLst>
          </p:cNvPr>
          <p:cNvSpPr/>
          <p:nvPr/>
        </p:nvSpPr>
        <p:spPr>
          <a:xfrm>
            <a:off x="9069023" y="3960712"/>
            <a:ext cx="19234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200" b="1" dirty="0">
                <a:solidFill>
                  <a:srgbClr val="2E1D59"/>
                </a:solidFill>
                <a:latin typeface="+mj-lt"/>
              </a:rPr>
              <a:t>03.</a:t>
            </a:r>
          </a:p>
        </p:txBody>
      </p:sp>
      <p:sp>
        <p:nvSpPr>
          <p:cNvPr id="2" name="직사각형 23">
            <a:extLst>
              <a:ext uri="{FF2B5EF4-FFF2-40B4-BE49-F238E27FC236}">
                <a16:creationId xmlns:a16="http://schemas.microsoft.com/office/drawing/2014/main" id="{2228E2B4-FCDB-92D6-C486-370929842C48}"/>
              </a:ext>
            </a:extLst>
          </p:cNvPr>
          <p:cNvSpPr/>
          <p:nvPr/>
        </p:nvSpPr>
        <p:spPr>
          <a:xfrm>
            <a:off x="5793038" y="4057132"/>
            <a:ext cx="30042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2E1D59"/>
                </a:solidFill>
                <a:latin typeface="+mj-lt"/>
              </a:rPr>
              <a:t>Implemented phases</a:t>
            </a:r>
          </a:p>
        </p:txBody>
      </p:sp>
      <p:pic>
        <p:nvPicPr>
          <p:cNvPr id="3" name="그림 42">
            <a:extLst>
              <a:ext uri="{FF2B5EF4-FFF2-40B4-BE49-F238E27FC236}">
                <a16:creationId xmlns:a16="http://schemas.microsoft.com/office/drawing/2014/main" id="{F449D4E0-82A4-8C3B-D954-128938A772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9114" y="2824646"/>
            <a:ext cx="1024676" cy="795511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pic>
        <p:nvPicPr>
          <p:cNvPr id="4" name="그림 43">
            <a:extLst>
              <a:ext uri="{FF2B5EF4-FFF2-40B4-BE49-F238E27FC236}">
                <a16:creationId xmlns:a16="http://schemas.microsoft.com/office/drawing/2014/main" id="{9FB8E163-788E-A49B-4AA0-2F7B57E14C7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3038" y="2635010"/>
            <a:ext cx="799890" cy="1017378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pic>
        <p:nvPicPr>
          <p:cNvPr id="5" name="그림 44">
            <a:extLst>
              <a:ext uri="{FF2B5EF4-FFF2-40B4-BE49-F238E27FC236}">
                <a16:creationId xmlns:a16="http://schemas.microsoft.com/office/drawing/2014/main" id="{FA604541-85A3-B3F5-6D2F-4612383390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2176" y="2735098"/>
            <a:ext cx="1257188" cy="883479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309280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BBF4767-5D88-4262-AA47-139E0FE6122D}"/>
              </a:ext>
            </a:extLst>
          </p:cNvPr>
          <p:cNvSpPr txBox="1"/>
          <p:nvPr/>
        </p:nvSpPr>
        <p:spPr>
          <a:xfrm>
            <a:off x="813684" y="1385516"/>
            <a:ext cx="3273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b="1" dirty="0">
                <a:solidFill>
                  <a:srgbClr val="2E1D59"/>
                </a:solidFill>
                <a:latin typeface="+mj-lt"/>
                <a:cs typeface="Arial" panose="020B0604020202020204" pitchFamily="34" charset="0"/>
              </a:rPr>
              <a:t>01. Introduction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172CE79-5C1D-410E-807E-444B20C77F6F}"/>
              </a:ext>
            </a:extLst>
          </p:cNvPr>
          <p:cNvSpPr/>
          <p:nvPr/>
        </p:nvSpPr>
        <p:spPr>
          <a:xfrm>
            <a:off x="745854" y="2282089"/>
            <a:ext cx="11160008" cy="28118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E1D59"/>
                </a:solidFill>
              </a:rPr>
              <a:t>This project is designed to support a UK-based, registered non-store online retail business by   developing a comprehensive, data-driven solution that empowers insightful analysis  and facilitates informed decision-making.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E1D59"/>
                </a:solidFill>
              </a:rPr>
              <a:t>It aims to unlock valuable insights into customer purchasing behaviors, product performance,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E1D59"/>
                </a:solidFill>
              </a:rPr>
              <a:t>and sales trends, enabling the business to identify patterns and opportunities across various regions 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solidFill>
                  <a:srgbClr val="2E1D59"/>
                </a:solidFill>
              </a:rPr>
              <a:t>and time periods.</a:t>
            </a:r>
            <a:endParaRPr lang="en-US" altLang="ko-KR" sz="2000" dirty="0">
              <a:solidFill>
                <a:srgbClr val="2E1D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93244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DBCABE46-BE65-483E-89A6-883AD3E54F2A}"/>
              </a:ext>
            </a:extLst>
          </p:cNvPr>
          <p:cNvSpPr txBox="1"/>
          <p:nvPr/>
        </p:nvSpPr>
        <p:spPr>
          <a:xfrm>
            <a:off x="3295250" y="4425009"/>
            <a:ext cx="508037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000" dirty="0">
                <a:solidFill>
                  <a:srgbClr val="2E1D59"/>
                </a:solidFill>
              </a:rPr>
              <a:t>Identify which gender to target more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4E90E6-7071-4225-9E79-24796AD97F9A}"/>
              </a:ext>
            </a:extLst>
          </p:cNvPr>
          <p:cNvSpPr txBox="1"/>
          <p:nvPr/>
        </p:nvSpPr>
        <p:spPr>
          <a:xfrm>
            <a:off x="3295250" y="2032882"/>
            <a:ext cx="57335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000" dirty="0">
                <a:solidFill>
                  <a:srgbClr val="2E1D59"/>
                </a:solidFill>
              </a:rPr>
              <a:t>Decide on which country to open their first store</a:t>
            </a:r>
            <a:endParaRPr lang="ko-KR" altLang="en-US" sz="2000" dirty="0">
              <a:solidFill>
                <a:srgbClr val="2E1D5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B3B55A-441C-41B3-8AA1-B16DA8CF727F}"/>
              </a:ext>
            </a:extLst>
          </p:cNvPr>
          <p:cNvSpPr txBox="1"/>
          <p:nvPr/>
        </p:nvSpPr>
        <p:spPr>
          <a:xfrm>
            <a:off x="3295250" y="3244333"/>
            <a:ext cx="548159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just">
              <a:lnSpc>
                <a:spcPct val="150000"/>
              </a:lnSpc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lnSpc>
                <a:spcPct val="100000"/>
              </a:lnSpc>
            </a:pPr>
            <a:r>
              <a:rPr lang="en-US" altLang="ko-KR" sz="2000" dirty="0">
                <a:solidFill>
                  <a:srgbClr val="2E1D59"/>
                </a:solidFill>
              </a:rPr>
              <a:t>Identify which products to market more </a:t>
            </a:r>
            <a:endParaRPr lang="ko-KR" altLang="en-US" sz="2000" dirty="0">
              <a:solidFill>
                <a:srgbClr val="2E1D59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12C24D9-87A7-41A7-B518-D4D8563BDC16}"/>
              </a:ext>
            </a:extLst>
          </p:cNvPr>
          <p:cNvSpPr/>
          <p:nvPr/>
        </p:nvSpPr>
        <p:spPr>
          <a:xfrm>
            <a:off x="660095" y="470432"/>
            <a:ext cx="3406548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3200" b="1" dirty="0">
                <a:solidFill>
                  <a:srgbClr val="603CB5"/>
                </a:solidFill>
                <a:latin typeface="+mj-lt"/>
              </a:rPr>
              <a:t>Business Needs</a:t>
            </a:r>
          </a:p>
        </p:txBody>
      </p:sp>
      <p:pic>
        <p:nvPicPr>
          <p:cNvPr id="2" name="그림 15">
            <a:extLst>
              <a:ext uri="{FF2B5EF4-FFF2-40B4-BE49-F238E27FC236}">
                <a16:creationId xmlns:a16="http://schemas.microsoft.com/office/drawing/2014/main" id="{1042D1DE-EE18-D23B-1CF5-ABE106039C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2" y="1726773"/>
            <a:ext cx="806656" cy="1012329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pic>
        <p:nvPicPr>
          <p:cNvPr id="4" name="그림 31">
            <a:extLst>
              <a:ext uri="{FF2B5EF4-FFF2-40B4-BE49-F238E27FC236}">
                <a16:creationId xmlns:a16="http://schemas.microsoft.com/office/drawing/2014/main" id="{2CBF3241-B8B2-8EBD-F6EA-4CE2B101D5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3479" y="4255825"/>
            <a:ext cx="791771" cy="683984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  <p:pic>
        <p:nvPicPr>
          <p:cNvPr id="5" name="그림 27">
            <a:extLst>
              <a:ext uri="{FF2B5EF4-FFF2-40B4-BE49-F238E27FC236}">
                <a16:creationId xmlns:a16="http://schemas.microsoft.com/office/drawing/2014/main" id="{87AC511D-4E98-A255-418D-AD9445EDF0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2952" y="3111647"/>
            <a:ext cx="862298" cy="665482"/>
          </a:xfrm>
          <a:prstGeom prst="rect">
            <a:avLst/>
          </a:prstGeom>
          <a:effectLst>
            <a:outerShdw blurRad="101600" algn="ctr" rotWithShape="0">
              <a:srgbClr val="603CB5">
                <a:alpha val="78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7971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>
            <a:extLst>
              <a:ext uri="{FF2B5EF4-FFF2-40B4-BE49-F238E27FC236}">
                <a16:creationId xmlns:a16="http://schemas.microsoft.com/office/drawing/2014/main" id="{E2FA7E45-2EA5-F787-8841-768935B57CF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>
            <a:duotone>
              <a:prstClr val="black"/>
              <a:srgbClr val="603CB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75" r="15375"/>
          <a:stretch/>
        </p:blipFill>
        <p:spPr>
          <a:xfrm>
            <a:off x="561530" y="1828983"/>
            <a:ext cx="4021127" cy="4021127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B4F1C5B-3A7D-4250-9DEA-58A7DCDEA4F7}"/>
              </a:ext>
            </a:extLst>
          </p:cNvPr>
          <p:cNvSpPr txBox="1"/>
          <p:nvPr/>
        </p:nvSpPr>
        <p:spPr>
          <a:xfrm>
            <a:off x="4227805" y="1706200"/>
            <a:ext cx="4757727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algn="r">
              <a:defRPr sz="3200">
                <a:solidFill>
                  <a:srgbClr val="475DE6"/>
                </a:solidFill>
                <a:latin typeface="+mj-lt"/>
              </a:defRPr>
            </a:lvl1pPr>
          </a:lstStyle>
          <a:p>
            <a:pPr algn="l"/>
            <a:r>
              <a:rPr lang="en-US" altLang="ko-KR" b="1" dirty="0">
                <a:solidFill>
                  <a:srgbClr val="603CB5"/>
                </a:solidFill>
              </a:rPr>
              <a:t>Goals</a:t>
            </a:r>
            <a:endParaRPr lang="ko-KR" altLang="en-US" b="1" dirty="0">
              <a:solidFill>
                <a:srgbClr val="603CB5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E62C41C-C0A9-4875-A1AC-6009C73D0531}"/>
              </a:ext>
            </a:extLst>
          </p:cNvPr>
          <p:cNvSpPr txBox="1"/>
          <p:nvPr/>
        </p:nvSpPr>
        <p:spPr>
          <a:xfrm>
            <a:off x="4607202" y="3460525"/>
            <a:ext cx="7417899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35EEA"/>
                </a:solidFill>
                <a:effectLst/>
              </a:rPr>
              <a:t>Enhanced Decision-Making:</a:t>
            </a:r>
            <a:r>
              <a:rPr lang="en-US" sz="1600" dirty="0">
                <a:solidFill>
                  <a:srgbClr val="835EEA"/>
                </a:solidFill>
              </a:rPr>
              <a:t> </a:t>
            </a:r>
            <a:r>
              <a:rPr lang="en-US" sz="1600" dirty="0"/>
              <a:t>Provide actionable insights to stakeholders by analyzing historical sales data.</a:t>
            </a:r>
            <a:endParaRPr lang="ko-KR" altLang="en-US" sz="1600" dirty="0">
              <a:solidFill>
                <a:srgbClr val="2E1D59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4962D18-3E4D-420F-B102-5BC71502E391}"/>
              </a:ext>
            </a:extLst>
          </p:cNvPr>
          <p:cNvSpPr txBox="1"/>
          <p:nvPr/>
        </p:nvSpPr>
        <p:spPr>
          <a:xfrm>
            <a:off x="4582657" y="4467730"/>
            <a:ext cx="6548763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35EEA"/>
                </a:solidFill>
                <a:effectLst/>
              </a:rPr>
              <a:t>Performance Monitoring:</a:t>
            </a:r>
            <a:r>
              <a:rPr lang="en-US" sz="1600" dirty="0">
                <a:solidFill>
                  <a:srgbClr val="835EEA"/>
                </a:solidFill>
                <a:effectLst/>
              </a:rPr>
              <a:t> </a:t>
            </a:r>
            <a:r>
              <a:rPr lang="en-US" sz="1600" dirty="0"/>
              <a:t>Track sales performance across various dimensions such as products, customers, and time.</a:t>
            </a:r>
            <a:endParaRPr lang="ko-KR" altLang="en-US" sz="1600" dirty="0">
              <a:solidFill>
                <a:srgbClr val="2E1D59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A0B6AF-5FE5-4453-BB75-95AA30771E64}"/>
              </a:ext>
            </a:extLst>
          </p:cNvPr>
          <p:cNvSpPr txBox="1"/>
          <p:nvPr/>
        </p:nvSpPr>
        <p:spPr>
          <a:xfrm>
            <a:off x="4582657" y="2323942"/>
            <a:ext cx="7169798" cy="584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ko-KR"/>
            </a:defPPr>
            <a:lvl1pPr algn="ctr">
              <a:defRPr sz="1200">
                <a:solidFill>
                  <a:srgbClr val="212761"/>
                </a:solidFill>
              </a:defRPr>
            </a:lvl1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835EEA"/>
                </a:solidFill>
                <a:effectLst/>
              </a:rPr>
              <a:t>Data Warehouse Implementation : </a:t>
            </a:r>
            <a:r>
              <a:rPr lang="en-US" sz="1600" dirty="0"/>
              <a:t>Create a robust data warehouse that </a:t>
            </a:r>
          </a:p>
          <a:p>
            <a:pPr algn="l"/>
            <a:r>
              <a:rPr lang="en-US" sz="1600" dirty="0"/>
              <a:t>facilitates efficient storage, retrieval, and analysis of transactional data</a:t>
            </a:r>
            <a:endParaRPr lang="ko-KR" altLang="en-US" sz="1600" dirty="0">
              <a:solidFill>
                <a:srgbClr val="2E1D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8731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DCE063-67CD-48F1-B52A-1ED3879082F0}"/>
              </a:ext>
            </a:extLst>
          </p:cNvPr>
          <p:cNvSpPr/>
          <p:nvPr/>
        </p:nvSpPr>
        <p:spPr>
          <a:xfrm>
            <a:off x="951341" y="1072460"/>
            <a:ext cx="2504648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3200" b="1" dirty="0" err="1">
                <a:solidFill>
                  <a:srgbClr val="603CB5"/>
                </a:solidFill>
                <a:latin typeface="+mj-lt"/>
              </a:rPr>
              <a:t>Delivrables</a:t>
            </a:r>
            <a:endParaRPr lang="ko-KR" altLang="en-US" sz="3200" b="1" dirty="0">
              <a:solidFill>
                <a:srgbClr val="603CB5"/>
              </a:solidFill>
              <a:latin typeface="+mj-lt"/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818893C6-B8E6-4D11-B2E8-12757CA6DB20}"/>
              </a:ext>
            </a:extLst>
          </p:cNvPr>
          <p:cNvSpPr/>
          <p:nvPr/>
        </p:nvSpPr>
        <p:spPr>
          <a:xfrm>
            <a:off x="4672158" y="1286067"/>
            <a:ext cx="2847683" cy="2754087"/>
          </a:xfrm>
          <a:prstGeom prst="ellipse">
            <a:avLst/>
          </a:prstGeom>
          <a:noFill/>
          <a:ln w="12700" cap="flat">
            <a:solidFill>
              <a:srgbClr val="603CB5"/>
            </a:solidFill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1600" dirty="0">
                <a:solidFill>
                  <a:srgbClr val="2E1D59"/>
                </a:solidFill>
                <a:latin typeface="+mj-lt"/>
              </a:rPr>
              <a:t>A </a:t>
            </a:r>
            <a:r>
              <a:rPr lang="fr-FR" sz="1600" dirty="0" err="1">
                <a:solidFill>
                  <a:srgbClr val="2E1D59"/>
                </a:solidFill>
                <a:latin typeface="+mj-lt"/>
              </a:rPr>
              <a:t>comprehensive</a:t>
            </a:r>
            <a:r>
              <a:rPr lang="fr-FR" sz="1600" dirty="0">
                <a:solidFill>
                  <a:srgbClr val="2E1D59"/>
                </a:solidFill>
                <a:latin typeface="+mj-lt"/>
              </a:rPr>
              <a:t> data      model</a:t>
            </a:r>
            <a:endParaRPr lang="ko-KR" altLang="en-US" sz="1600" dirty="0">
              <a:solidFill>
                <a:srgbClr val="2E1D59"/>
              </a:solidFill>
              <a:latin typeface="+mj-lt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DD5A84DF-8032-4073-95E7-A1C9205E775C}"/>
              </a:ext>
            </a:extLst>
          </p:cNvPr>
          <p:cNvSpPr/>
          <p:nvPr/>
        </p:nvSpPr>
        <p:spPr>
          <a:xfrm>
            <a:off x="5949154" y="3124199"/>
            <a:ext cx="2847684" cy="2754087"/>
          </a:xfrm>
          <a:prstGeom prst="ellipse">
            <a:avLst/>
          </a:prstGeom>
          <a:noFill/>
          <a:ln w="12700" cap="flat">
            <a:solidFill>
              <a:srgbClr val="603CB5"/>
            </a:solidFill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rgbClr val="2E1D59"/>
                </a:solidFill>
                <a:latin typeface="+mj-lt"/>
              </a:rPr>
              <a:t>Interactive dashboards             using Power BI for                  visualization</a:t>
            </a:r>
            <a:r>
              <a:rPr lang="en-US" dirty="0"/>
              <a:t>.</a:t>
            </a:r>
            <a:endParaRPr lang="ko-KR" altLang="en-US" dirty="0">
              <a:solidFill>
                <a:srgbClr val="2E1D59"/>
              </a:solidFill>
              <a:latin typeface="+mj-lt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82C0709-535E-4A6F-8951-49C315A0749C}"/>
              </a:ext>
            </a:extLst>
          </p:cNvPr>
          <p:cNvSpPr/>
          <p:nvPr/>
        </p:nvSpPr>
        <p:spPr>
          <a:xfrm>
            <a:off x="3395161" y="3124200"/>
            <a:ext cx="2847683" cy="2754086"/>
          </a:xfrm>
          <a:prstGeom prst="ellipse">
            <a:avLst/>
          </a:prstGeom>
          <a:noFill/>
          <a:ln w="12700" cap="flat">
            <a:solidFill>
              <a:srgbClr val="603CB5"/>
            </a:solidFill>
            <a:prstDash val="solid"/>
            <a:miter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1600" dirty="0">
                <a:solidFill>
                  <a:srgbClr val="2E1D59"/>
                </a:solidFill>
                <a:latin typeface="+mj-lt"/>
              </a:rPr>
              <a:t>Implementation of an  ETL process to populate the     data warehouse.</a:t>
            </a:r>
            <a:endParaRPr lang="ko-KR" altLang="en-US" sz="1600" dirty="0">
              <a:solidFill>
                <a:srgbClr val="2E1D59"/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56634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purple square with white text&#10;&#10;Description automatically generated">
            <a:extLst>
              <a:ext uri="{FF2B5EF4-FFF2-40B4-BE49-F238E27FC236}">
                <a16:creationId xmlns:a16="http://schemas.microsoft.com/office/drawing/2014/main" id="{816084E1-2EE1-A88E-824D-B9BAD7577A1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372" b="16372"/>
          <a:stretch>
            <a:fillRect/>
          </a:stretch>
        </p:blipFill>
        <p:spPr>
          <a:xfrm>
            <a:off x="8826499" y="4026366"/>
            <a:ext cx="2899730" cy="1707956"/>
          </a:xfrm>
        </p:spPr>
      </p:pic>
      <p:pic>
        <p:nvPicPr>
          <p:cNvPr id="21" name="Picture Placeholder 20" descr="A purple bar graph with yellow lines&#10;&#10;Description automatically generated">
            <a:extLst>
              <a:ext uri="{FF2B5EF4-FFF2-40B4-BE49-F238E27FC236}">
                <a16:creationId xmlns:a16="http://schemas.microsoft.com/office/drawing/2014/main" id="{9F055441-9B07-B0C0-D4FA-C4A04891E16B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59" b="16059"/>
          <a:stretch>
            <a:fillRect/>
          </a:stretch>
        </p:blipFill>
        <p:spPr>
          <a:xfrm>
            <a:off x="5450832" y="3981144"/>
            <a:ext cx="2899730" cy="1776751"/>
          </a:xfr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89AF109-1859-4E50-88A7-1464D127CE19}"/>
              </a:ext>
            </a:extLst>
          </p:cNvPr>
          <p:cNvSpPr txBox="1"/>
          <p:nvPr/>
        </p:nvSpPr>
        <p:spPr>
          <a:xfrm>
            <a:off x="691243" y="2231156"/>
            <a:ext cx="1055214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11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altLang="ko-KR" sz="1400" dirty="0">
                <a:solidFill>
                  <a:srgbClr val="2E1D59"/>
                </a:solidFill>
              </a:rPr>
              <a:t>-&gt;</a:t>
            </a:r>
            <a:r>
              <a:rPr lang="en-US" sz="1400" dirty="0">
                <a:solidFill>
                  <a:srgbClr val="2E1D59"/>
                </a:solidFill>
              </a:rPr>
              <a:t>Collected raw transactional data from two sources</a:t>
            </a:r>
            <a:r>
              <a:rPr lang="en-US" sz="2400" dirty="0">
                <a:solidFill>
                  <a:srgbClr val="2E1D59"/>
                </a:solidFill>
              </a:rPr>
              <a:t>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solidFill>
                  <a:srgbClr val="2E1D59"/>
                </a:solidFill>
              </a:rPr>
              <a:t>The sales data was collected from </a:t>
            </a:r>
            <a:r>
              <a:rPr lang="en-US" sz="1400" b="1" dirty="0">
                <a:solidFill>
                  <a:srgbClr val="2E1D59"/>
                </a:solidFill>
              </a:rPr>
              <a:t>UC Irvine Machine Learning Repository website , </a:t>
            </a:r>
            <a:r>
              <a:rPr lang="en-US" sz="1400" dirty="0">
                <a:solidFill>
                  <a:srgbClr val="2E1D59"/>
                </a:solidFill>
              </a:rPr>
              <a:t>it is a huge dataset that contains invoice   information such as quantity , product description ,and customer id .</a:t>
            </a:r>
          </a:p>
          <a:p>
            <a:endParaRPr lang="en-US" sz="1400" dirty="0">
              <a:solidFill>
                <a:srgbClr val="2E1D5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E1D59"/>
                </a:solidFill>
              </a:rPr>
              <a:t>The second source of data that is customer information was synthesized , it contains customer information such as country, </a:t>
            </a:r>
          </a:p>
          <a:p>
            <a:r>
              <a:rPr lang="en-US" sz="1400" dirty="0">
                <a:solidFill>
                  <a:srgbClr val="2E1D59"/>
                </a:solidFill>
              </a:rPr>
              <a:t>      gender , and address.</a:t>
            </a:r>
          </a:p>
          <a:p>
            <a:pPr algn="ctr"/>
            <a:endParaRPr lang="en-US" altLang="ko-KR" sz="1400" dirty="0">
              <a:solidFill>
                <a:srgbClr val="2E1D59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C964137-5B4D-4C78-AA6F-A1A09C52F14D}"/>
              </a:ext>
            </a:extLst>
          </p:cNvPr>
          <p:cNvSpPr txBox="1"/>
          <p:nvPr/>
        </p:nvSpPr>
        <p:spPr>
          <a:xfrm>
            <a:off x="-788284" y="700991"/>
            <a:ext cx="70866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2E1D59"/>
                </a:solidFill>
                <a:latin typeface="+mj-lt"/>
              </a:rPr>
              <a:t>02. </a:t>
            </a:r>
            <a:r>
              <a:rPr lang="fr-FR" sz="3600" dirty="0" err="1">
                <a:solidFill>
                  <a:srgbClr val="2E1D59"/>
                </a:solidFill>
                <a:latin typeface="+mj-lt"/>
              </a:rPr>
              <a:t>Implemented</a:t>
            </a:r>
            <a:r>
              <a:rPr lang="fr-FR" sz="3600" dirty="0">
                <a:solidFill>
                  <a:srgbClr val="2E1D59"/>
                </a:solidFill>
                <a:latin typeface="+mj-lt"/>
              </a:rPr>
              <a:t> Phases</a:t>
            </a:r>
            <a:endParaRPr lang="ko-KR" altLang="en-US" sz="3600" dirty="0">
              <a:solidFill>
                <a:srgbClr val="2E1D59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B993EFF-00FC-777E-D8BD-812B4CA0B0F3}"/>
              </a:ext>
            </a:extLst>
          </p:cNvPr>
          <p:cNvSpPr txBox="1"/>
          <p:nvPr/>
        </p:nvSpPr>
        <p:spPr>
          <a:xfrm>
            <a:off x="672582" y="1575170"/>
            <a:ext cx="8153917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>
            <a:defPPr>
              <a:defRPr lang="ko-KR"/>
            </a:defPPr>
            <a:lvl1pPr algn="r">
              <a:defRPr sz="3200">
                <a:solidFill>
                  <a:srgbClr val="475DE6"/>
                </a:solidFill>
                <a:latin typeface="+mj-lt"/>
              </a:defRPr>
            </a:lvl1pPr>
          </a:lstStyle>
          <a:p>
            <a:pPr algn="l"/>
            <a:r>
              <a:rPr lang="en-US" altLang="ko-KR" b="1" dirty="0">
                <a:solidFill>
                  <a:srgbClr val="603CB5"/>
                </a:solidFill>
              </a:rPr>
              <a:t>1. Data collection and Preprocessing</a:t>
            </a:r>
            <a:endParaRPr lang="ko-KR" altLang="en-US" b="1" dirty="0">
              <a:solidFill>
                <a:srgbClr val="603CB5"/>
              </a:solidFill>
            </a:endParaRPr>
          </a:p>
        </p:txBody>
      </p:sp>
      <p:grpSp>
        <p:nvGrpSpPr>
          <p:cNvPr id="3" name="그룹 11">
            <a:extLst>
              <a:ext uri="{FF2B5EF4-FFF2-40B4-BE49-F238E27FC236}">
                <a16:creationId xmlns:a16="http://schemas.microsoft.com/office/drawing/2014/main" id="{66349867-6680-229A-C400-42098477F373}"/>
              </a:ext>
            </a:extLst>
          </p:cNvPr>
          <p:cNvGrpSpPr/>
          <p:nvPr/>
        </p:nvGrpSpPr>
        <p:grpSpPr>
          <a:xfrm rot="18900000" flipV="1">
            <a:off x="8392276" y="4637213"/>
            <a:ext cx="201416" cy="201416"/>
            <a:chOff x="10553700" y="520699"/>
            <a:chExt cx="1079500" cy="1079500"/>
          </a:xfrm>
        </p:grpSpPr>
        <p:cxnSp>
          <p:nvCxnSpPr>
            <p:cNvPr id="4" name="직선 연결선 12">
              <a:extLst>
                <a:ext uri="{FF2B5EF4-FFF2-40B4-BE49-F238E27FC236}">
                  <a16:creationId xmlns:a16="http://schemas.microsoft.com/office/drawing/2014/main" id="{6D4F58D3-BF3A-32A3-6D5A-4937713A710B}"/>
                </a:ext>
              </a:extLst>
            </p:cNvPr>
            <p:cNvCxnSpPr/>
            <p:nvPr/>
          </p:nvCxnSpPr>
          <p:spPr>
            <a:xfrm>
              <a:off x="10553700" y="520699"/>
              <a:ext cx="1079500" cy="0"/>
            </a:xfrm>
            <a:prstGeom prst="line">
              <a:avLst/>
            </a:prstGeom>
            <a:ln w="19050">
              <a:solidFill>
                <a:srgbClr val="603C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직선 연결선 13">
              <a:extLst>
                <a:ext uri="{FF2B5EF4-FFF2-40B4-BE49-F238E27FC236}">
                  <a16:creationId xmlns:a16="http://schemas.microsoft.com/office/drawing/2014/main" id="{4F4AFBB7-A8D1-8323-6F28-D6256FE15DF2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11093450" y="1060449"/>
              <a:ext cx="1079500" cy="0"/>
            </a:xfrm>
            <a:prstGeom prst="line">
              <a:avLst/>
            </a:prstGeom>
            <a:ln w="19050">
              <a:solidFill>
                <a:srgbClr val="603CB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E870BE4B-1B8F-B60F-D0B8-7511CFAD6037}"/>
              </a:ext>
            </a:extLst>
          </p:cNvPr>
          <p:cNvSpPr txBox="1"/>
          <p:nvPr/>
        </p:nvSpPr>
        <p:spPr>
          <a:xfrm>
            <a:off x="1039724" y="4392465"/>
            <a:ext cx="42686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400" dirty="0">
                <a:solidFill>
                  <a:srgbClr val="2E1D59"/>
                </a:solidFill>
              </a:rPr>
              <a:t>By </a:t>
            </a:r>
            <a:r>
              <a:rPr lang="fr-FR" sz="1400" dirty="0" err="1">
                <a:solidFill>
                  <a:srgbClr val="2E1D59"/>
                </a:solidFill>
              </a:rPr>
              <a:t>inspecting</a:t>
            </a:r>
            <a:r>
              <a:rPr lang="fr-FR" sz="1400" dirty="0">
                <a:solidFill>
                  <a:srgbClr val="2E1D59"/>
                </a:solidFill>
              </a:rPr>
              <a:t> the data </a:t>
            </a:r>
            <a:r>
              <a:rPr lang="fr-FR" sz="1400" dirty="0" err="1">
                <a:solidFill>
                  <a:srgbClr val="2E1D59"/>
                </a:solidFill>
              </a:rPr>
              <a:t>with</a:t>
            </a:r>
            <a:r>
              <a:rPr lang="fr-FR" sz="1400" dirty="0">
                <a:solidFill>
                  <a:srgbClr val="2E1D59"/>
                </a:solidFill>
              </a:rPr>
              <a:t> </a:t>
            </a:r>
            <a:r>
              <a:rPr lang="fr-FR" sz="1400" dirty="0" err="1">
                <a:solidFill>
                  <a:srgbClr val="2E1D59"/>
                </a:solidFill>
              </a:rPr>
              <a:t>heatmap</a:t>
            </a:r>
            <a:r>
              <a:rPr lang="fr-FR" sz="1400" dirty="0">
                <a:solidFill>
                  <a:srgbClr val="2E1D59"/>
                </a:solidFill>
              </a:rPr>
              <a:t> , </a:t>
            </a:r>
            <a:r>
              <a:rPr lang="fr-FR" sz="1400" dirty="0" err="1">
                <a:solidFill>
                  <a:srgbClr val="2E1D59"/>
                </a:solidFill>
              </a:rPr>
              <a:t>we</a:t>
            </a:r>
            <a:r>
              <a:rPr lang="fr-FR" sz="1400" dirty="0">
                <a:solidFill>
                  <a:srgbClr val="2E1D59"/>
                </a:solidFill>
              </a:rPr>
              <a:t> can </a:t>
            </a:r>
            <a:r>
              <a:rPr lang="fr-FR" sz="1400" dirty="0" err="1">
                <a:solidFill>
                  <a:srgbClr val="2E1D59"/>
                </a:solidFill>
              </a:rPr>
              <a:t>see</a:t>
            </a:r>
            <a:r>
              <a:rPr lang="fr-FR" sz="1400" dirty="0">
                <a:solidFill>
                  <a:srgbClr val="2E1D59"/>
                </a:solidFill>
              </a:rPr>
              <a:t> a lot of </a:t>
            </a:r>
            <a:r>
              <a:rPr lang="fr-FR" sz="1400" dirty="0" err="1">
                <a:solidFill>
                  <a:srgbClr val="2E1D59"/>
                </a:solidFill>
              </a:rPr>
              <a:t>missing</a:t>
            </a:r>
            <a:r>
              <a:rPr lang="fr-FR" sz="1400" dirty="0">
                <a:solidFill>
                  <a:srgbClr val="2E1D59"/>
                </a:solidFill>
              </a:rPr>
              <a:t> data </a:t>
            </a:r>
            <a:r>
              <a:rPr lang="fr-FR" sz="1400" dirty="0" err="1">
                <a:solidFill>
                  <a:srgbClr val="2E1D59"/>
                </a:solidFill>
              </a:rPr>
              <a:t>especially</a:t>
            </a:r>
            <a:r>
              <a:rPr lang="fr-FR" sz="1400" dirty="0">
                <a:solidFill>
                  <a:srgbClr val="2E1D59"/>
                </a:solidFill>
              </a:rPr>
              <a:t> in </a:t>
            </a:r>
            <a:r>
              <a:rPr lang="fr-FR" sz="1400" dirty="0" err="1">
                <a:solidFill>
                  <a:srgbClr val="2E1D59"/>
                </a:solidFill>
              </a:rPr>
              <a:t>customer</a:t>
            </a:r>
            <a:r>
              <a:rPr lang="fr-FR" sz="1400" dirty="0">
                <a:solidFill>
                  <a:srgbClr val="2E1D59"/>
                </a:solidFill>
              </a:rPr>
              <a:t> ID  </a:t>
            </a:r>
            <a:r>
              <a:rPr lang="fr-FR" sz="1400" dirty="0" err="1">
                <a:solidFill>
                  <a:srgbClr val="2E1D59"/>
                </a:solidFill>
              </a:rPr>
              <a:t>column</a:t>
            </a:r>
            <a:r>
              <a:rPr lang="fr-FR" sz="1400" dirty="0">
                <a:solidFill>
                  <a:srgbClr val="2E1D59"/>
                </a:solidFill>
              </a:rPr>
              <a:t> . This issue </a:t>
            </a:r>
            <a:r>
              <a:rPr lang="fr-FR" sz="1400" dirty="0" err="1">
                <a:solidFill>
                  <a:srgbClr val="2E1D59"/>
                </a:solidFill>
              </a:rPr>
              <a:t>was</a:t>
            </a:r>
            <a:r>
              <a:rPr lang="fr-FR" sz="1400" dirty="0">
                <a:solidFill>
                  <a:srgbClr val="2E1D59"/>
                </a:solidFill>
              </a:rPr>
              <a:t> </a:t>
            </a:r>
            <a:r>
              <a:rPr lang="fr-FR" sz="1400" dirty="0" err="1">
                <a:solidFill>
                  <a:srgbClr val="2E1D59"/>
                </a:solidFill>
              </a:rPr>
              <a:t>delt</a:t>
            </a:r>
            <a:r>
              <a:rPr lang="fr-FR" sz="1400" dirty="0">
                <a:solidFill>
                  <a:srgbClr val="2E1D59"/>
                </a:solidFill>
              </a:rPr>
              <a:t> </a:t>
            </a:r>
            <a:r>
              <a:rPr lang="fr-FR" sz="1400" dirty="0" err="1">
                <a:solidFill>
                  <a:srgbClr val="2E1D59"/>
                </a:solidFill>
              </a:rPr>
              <a:t>with</a:t>
            </a:r>
            <a:r>
              <a:rPr lang="fr-FR" sz="1400" dirty="0">
                <a:solidFill>
                  <a:srgbClr val="2E1D59"/>
                </a:solidFill>
              </a:rPr>
              <a:t> by </a:t>
            </a:r>
            <a:r>
              <a:rPr lang="fr-FR" sz="1400" dirty="0" err="1">
                <a:solidFill>
                  <a:srgbClr val="2E1D59"/>
                </a:solidFill>
              </a:rPr>
              <a:t>filling</a:t>
            </a:r>
            <a:r>
              <a:rPr lang="fr-FR" sz="1400" dirty="0">
                <a:solidFill>
                  <a:srgbClr val="2E1D59"/>
                </a:solidFill>
              </a:rPr>
              <a:t>   the </a:t>
            </a:r>
            <a:r>
              <a:rPr lang="fr-FR" sz="1400" dirty="0" err="1">
                <a:solidFill>
                  <a:srgbClr val="2E1D59"/>
                </a:solidFill>
              </a:rPr>
              <a:t>missing</a:t>
            </a:r>
            <a:r>
              <a:rPr lang="fr-FR" sz="1400" dirty="0">
                <a:solidFill>
                  <a:srgbClr val="2E1D59"/>
                </a:solidFill>
              </a:rPr>
              <a:t> values </a:t>
            </a:r>
            <a:r>
              <a:rPr lang="fr-FR" sz="1400" dirty="0" err="1">
                <a:solidFill>
                  <a:srgbClr val="2E1D59"/>
                </a:solidFill>
              </a:rPr>
              <a:t>with</a:t>
            </a:r>
            <a:r>
              <a:rPr lang="fr-FR" sz="1400" dirty="0">
                <a:solidFill>
                  <a:srgbClr val="2E1D59"/>
                </a:solidFill>
              </a:rPr>
              <a:t> unique </a:t>
            </a:r>
            <a:r>
              <a:rPr lang="fr-FR" sz="1400" dirty="0" err="1">
                <a:solidFill>
                  <a:srgbClr val="2E1D59"/>
                </a:solidFill>
              </a:rPr>
              <a:t>ids</a:t>
            </a:r>
            <a:r>
              <a:rPr lang="fr-FR" sz="1400" dirty="0">
                <a:solidFill>
                  <a:srgbClr val="2E1D59"/>
                </a:solidFill>
              </a:rPr>
              <a:t> .</a:t>
            </a:r>
          </a:p>
        </p:txBody>
      </p:sp>
    </p:spTree>
    <p:extLst>
      <p:ext uri="{BB962C8B-B14F-4D97-AF65-F5344CB8AC3E}">
        <p14:creationId xmlns:p14="http://schemas.microsoft.com/office/powerpoint/2010/main" val="6441479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8313DFB4-3348-43ED-A9DB-E35BCEDFAF91}"/>
              </a:ext>
            </a:extLst>
          </p:cNvPr>
          <p:cNvSpPr/>
          <p:nvPr/>
        </p:nvSpPr>
        <p:spPr>
          <a:xfrm>
            <a:off x="1808188" y="2738841"/>
            <a:ext cx="2568112" cy="3174136"/>
          </a:xfrm>
          <a:prstGeom prst="roundRect">
            <a:avLst>
              <a:gd name="adj" fmla="val 4965"/>
            </a:avLst>
          </a:prstGeom>
          <a:noFill/>
          <a:ln w="12700">
            <a:solidFill>
              <a:srgbClr val="603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6C6F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A7734CF3-60E0-4FA2-A0E5-A23628D5D0ED}"/>
              </a:ext>
            </a:extLst>
          </p:cNvPr>
          <p:cNvSpPr/>
          <p:nvPr/>
        </p:nvSpPr>
        <p:spPr>
          <a:xfrm>
            <a:off x="5135494" y="2738841"/>
            <a:ext cx="2568112" cy="3174136"/>
          </a:xfrm>
          <a:prstGeom prst="roundRect">
            <a:avLst>
              <a:gd name="adj" fmla="val 4965"/>
            </a:avLst>
          </a:prstGeom>
          <a:noFill/>
          <a:ln w="12700">
            <a:solidFill>
              <a:srgbClr val="603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6C6F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08A60F-76E0-469A-9240-27A404F7AB79}"/>
              </a:ext>
            </a:extLst>
          </p:cNvPr>
          <p:cNvSpPr/>
          <p:nvPr/>
        </p:nvSpPr>
        <p:spPr>
          <a:xfrm>
            <a:off x="8462800" y="2767012"/>
            <a:ext cx="2568112" cy="3174136"/>
          </a:xfrm>
          <a:prstGeom prst="roundRect">
            <a:avLst>
              <a:gd name="adj" fmla="val 4965"/>
            </a:avLst>
          </a:prstGeom>
          <a:noFill/>
          <a:ln w="12700">
            <a:solidFill>
              <a:srgbClr val="603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6C6F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2455C8-BEB2-46C8-9A0C-2069FD772631}"/>
              </a:ext>
            </a:extLst>
          </p:cNvPr>
          <p:cNvSpPr txBox="1"/>
          <p:nvPr/>
        </p:nvSpPr>
        <p:spPr>
          <a:xfrm>
            <a:off x="1792653" y="3897882"/>
            <a:ext cx="2583647" cy="830997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200" dirty="0">
                <a:solidFill>
                  <a:srgbClr val="2E1D59"/>
                </a:solidFill>
              </a:rPr>
              <a:t>The data was extracted from two sources online retail and customer excel file </a:t>
            </a:r>
            <a:r>
              <a:rPr lang="fr-FR" altLang="ko-KR" sz="1200" dirty="0">
                <a:solidFill>
                  <a:srgbClr val="2E1D59"/>
                </a:solidFill>
              </a:rPr>
              <a:t>by</a:t>
            </a:r>
            <a:r>
              <a:rPr lang="ko-KR" altLang="fr-FR" sz="1200" dirty="0">
                <a:solidFill>
                  <a:srgbClr val="2E1D59"/>
                </a:solidFill>
              </a:rPr>
              <a:t> </a:t>
            </a:r>
            <a:r>
              <a:rPr lang="fr-FR" altLang="ko-KR" sz="1200" dirty="0" err="1">
                <a:solidFill>
                  <a:srgbClr val="2E1D59"/>
                </a:solidFill>
              </a:rPr>
              <a:t>using</a:t>
            </a:r>
            <a:r>
              <a:rPr lang="ko-KR" altLang="fr-FR" sz="1200" dirty="0">
                <a:solidFill>
                  <a:srgbClr val="2E1D59"/>
                </a:solidFill>
              </a:rPr>
              <a:t> </a:t>
            </a:r>
            <a:r>
              <a:rPr lang="fr-FR" altLang="ko-KR" sz="1200" dirty="0" err="1">
                <a:solidFill>
                  <a:srgbClr val="2E1D59"/>
                </a:solidFill>
              </a:rPr>
              <a:t>read</a:t>
            </a:r>
            <a:r>
              <a:rPr lang="fr-FR" altLang="ko-KR" sz="1200" dirty="0">
                <a:solidFill>
                  <a:srgbClr val="2E1D59"/>
                </a:solidFill>
              </a:rPr>
              <a:t> </a:t>
            </a:r>
            <a:r>
              <a:rPr lang="fr-FR" altLang="ko-KR" sz="1200" dirty="0" err="1">
                <a:solidFill>
                  <a:srgbClr val="2E1D59"/>
                </a:solidFill>
              </a:rPr>
              <a:t>excel</a:t>
            </a:r>
            <a:r>
              <a:rPr lang="fr-FR" altLang="ko-KR" sz="1200" dirty="0">
                <a:solidFill>
                  <a:srgbClr val="2E1D59"/>
                </a:solidFill>
              </a:rPr>
              <a:t> </a:t>
            </a:r>
            <a:r>
              <a:rPr lang="fr-FR" altLang="ko-KR" sz="1200" dirty="0" err="1">
                <a:solidFill>
                  <a:srgbClr val="2E1D59"/>
                </a:solidFill>
              </a:rPr>
              <a:t>function</a:t>
            </a:r>
            <a:endParaRPr lang="en-US" altLang="ko-KR" sz="1200" dirty="0">
              <a:solidFill>
                <a:srgbClr val="2E1D59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3D5D46D-C2E9-427C-9E52-30CD16DDD094}"/>
              </a:ext>
            </a:extLst>
          </p:cNvPr>
          <p:cNvSpPr/>
          <p:nvPr/>
        </p:nvSpPr>
        <p:spPr>
          <a:xfrm>
            <a:off x="1269585" y="3321486"/>
            <a:ext cx="2178798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E1D59"/>
                </a:solidFill>
                <a:latin typeface="+mj-lt"/>
              </a:rPr>
              <a:t>Extract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010045-EF31-4878-8107-12E451051964}"/>
              </a:ext>
            </a:extLst>
          </p:cNvPr>
          <p:cNvSpPr txBox="1"/>
          <p:nvPr/>
        </p:nvSpPr>
        <p:spPr>
          <a:xfrm>
            <a:off x="5172760" y="3824963"/>
            <a:ext cx="2530846" cy="1754326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200" dirty="0">
                <a:solidFill>
                  <a:srgbClr val="2E1D59"/>
                </a:solidFill>
              </a:rPr>
              <a:t>Several transformations were done on the extracted data such as: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2E1D59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fr-FR" sz="1200" b="1" dirty="0" err="1">
                <a:solidFill>
                  <a:srgbClr val="2E1D59"/>
                </a:solidFill>
                <a:hlinkClick r:id="rId2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Cleaning</a:t>
            </a:r>
            <a:endParaRPr lang="fr-FR" sz="1200" b="1" dirty="0">
              <a:solidFill>
                <a:srgbClr val="2E1D5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2E1D59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fr-FR" sz="1200" b="1" dirty="0" err="1">
                <a:solidFill>
                  <a:srgbClr val="2E1D59"/>
                </a:solidFill>
                <a:hlinkClick r:id="rId3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Joining</a:t>
            </a:r>
            <a:endParaRPr lang="fr-FR" sz="1200" b="1" dirty="0">
              <a:solidFill>
                <a:srgbClr val="2E1D5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2E1D59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fr-FR" sz="1200" b="1" dirty="0" err="1">
                <a:solidFill>
                  <a:srgbClr val="2E1D59"/>
                </a:solidFill>
                <a:hlinkClick r:id="rId4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Splitting</a:t>
            </a:r>
            <a:endParaRPr lang="fr-FR" sz="1200" b="1" dirty="0">
              <a:solidFill>
                <a:srgbClr val="2E1D5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2E1D59"/>
                </a:solidFill>
                <a:hlinkClick r:id="rId5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Transformation</a:t>
            </a:r>
            <a:endParaRPr lang="fr-FR" sz="1200" b="1" dirty="0">
              <a:solidFill>
                <a:srgbClr val="2E1D5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2E1D59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fr-FR" sz="1200" b="1" dirty="0" err="1">
                <a:solidFill>
                  <a:srgbClr val="2E1D59"/>
                </a:solidFill>
                <a:hlinkClick r:id="rId6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Enrichment</a:t>
            </a:r>
            <a:endParaRPr lang="fr-FR" sz="1200" b="1" dirty="0">
              <a:solidFill>
                <a:srgbClr val="2E1D59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1200" b="1" dirty="0">
                <a:solidFill>
                  <a:srgbClr val="2E1D59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</a:t>
            </a:r>
            <a:r>
              <a:rPr lang="fr-FR" sz="1200" b="1" dirty="0" err="1">
                <a:solidFill>
                  <a:srgbClr val="2E1D59"/>
                </a:solidFill>
                <a:hlinkClick r:id="rId7" action="ppaction://hlinksldjump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Filtering</a:t>
            </a:r>
            <a:endParaRPr lang="en-US" altLang="ko-KR" sz="1200" b="1" dirty="0">
              <a:solidFill>
                <a:srgbClr val="2E1D59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EA645ED-4C67-4D40-949D-5FE41D7D18C6}"/>
              </a:ext>
            </a:extLst>
          </p:cNvPr>
          <p:cNvSpPr/>
          <p:nvPr/>
        </p:nvSpPr>
        <p:spPr>
          <a:xfrm>
            <a:off x="4704711" y="3318027"/>
            <a:ext cx="2178798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E1D59"/>
                </a:solidFill>
                <a:latin typeface="+mj-lt"/>
              </a:rPr>
              <a:t>Transform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34E79FA-26FF-4F6D-94F9-D50A72111BE4}"/>
              </a:ext>
            </a:extLst>
          </p:cNvPr>
          <p:cNvSpPr txBox="1"/>
          <p:nvPr/>
        </p:nvSpPr>
        <p:spPr>
          <a:xfrm>
            <a:off x="8511704" y="3824963"/>
            <a:ext cx="2519207" cy="1015663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r>
              <a:rPr lang="en-US" altLang="ko-KR" sz="1200" dirty="0">
                <a:solidFill>
                  <a:srgbClr val="2E1D59"/>
                </a:solidFill>
              </a:rPr>
              <a:t>Load was done manually by downloading the transformed data into a csv file and importing them into the created tables on </a:t>
            </a:r>
            <a:r>
              <a:rPr lang="en-US" altLang="ko-KR" sz="1200" dirty="0" err="1">
                <a:solidFill>
                  <a:srgbClr val="2E1D59"/>
                </a:solidFill>
              </a:rPr>
              <a:t>postgresql</a:t>
            </a:r>
            <a:endParaRPr lang="en-US" altLang="ko-KR" sz="1200" dirty="0">
              <a:solidFill>
                <a:srgbClr val="2E1D59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8338CC-ABA3-44E4-A62E-2C083C8A7905}"/>
              </a:ext>
            </a:extLst>
          </p:cNvPr>
          <p:cNvSpPr/>
          <p:nvPr/>
        </p:nvSpPr>
        <p:spPr>
          <a:xfrm>
            <a:off x="7769887" y="3327464"/>
            <a:ext cx="2178798" cy="461665"/>
          </a:xfrm>
          <a:prstGeom prst="rect">
            <a:avLst/>
          </a:prstGeom>
        </p:spPr>
        <p:txBody>
          <a:bodyPr wrap="square" anchor="t" anchorCtr="0">
            <a:spAutoFit/>
          </a:bodyPr>
          <a:lstStyle/>
          <a:p>
            <a:pPr algn="ctr"/>
            <a:r>
              <a:rPr lang="en-US" altLang="ko-KR" sz="2400" dirty="0">
                <a:solidFill>
                  <a:srgbClr val="2E1D59"/>
                </a:solidFill>
                <a:latin typeface="+mj-lt"/>
              </a:rPr>
              <a:t>Load</a:t>
            </a: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677478F6-567B-4DA5-AD7D-D7876C25CAD1}"/>
              </a:ext>
            </a:extLst>
          </p:cNvPr>
          <p:cNvSpPr/>
          <p:nvPr/>
        </p:nvSpPr>
        <p:spPr>
          <a:xfrm>
            <a:off x="2652891" y="2292355"/>
            <a:ext cx="914400" cy="914400"/>
          </a:xfrm>
          <a:prstGeom prst="ellipse">
            <a:avLst/>
          </a:prstGeom>
          <a:solidFill>
            <a:srgbClr val="FF368C"/>
          </a:solidFill>
          <a:ln>
            <a:noFill/>
          </a:ln>
          <a:effectLst>
            <a:outerShdw blurRad="101600" algn="ctr" rotWithShape="0">
              <a:srgbClr val="603CB5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E18AB997-C436-4846-B9BE-D1919D5C19FF}"/>
              </a:ext>
            </a:extLst>
          </p:cNvPr>
          <p:cNvSpPr/>
          <p:nvPr/>
        </p:nvSpPr>
        <p:spPr>
          <a:xfrm>
            <a:off x="5951499" y="2310424"/>
            <a:ext cx="914400" cy="914400"/>
          </a:xfrm>
          <a:prstGeom prst="ellipse">
            <a:avLst/>
          </a:prstGeom>
          <a:solidFill>
            <a:srgbClr val="FF368C"/>
          </a:solidFill>
          <a:ln>
            <a:noFill/>
          </a:ln>
          <a:effectLst>
            <a:outerShdw blurRad="101600" algn="ctr" rotWithShape="0">
              <a:srgbClr val="603CB5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58CB0E1-C01A-4DFB-8744-CD0057098C5C}"/>
              </a:ext>
            </a:extLst>
          </p:cNvPr>
          <p:cNvSpPr/>
          <p:nvPr/>
        </p:nvSpPr>
        <p:spPr>
          <a:xfrm>
            <a:off x="9245685" y="2316405"/>
            <a:ext cx="914400" cy="914400"/>
          </a:xfrm>
          <a:prstGeom prst="ellipse">
            <a:avLst/>
          </a:prstGeom>
          <a:solidFill>
            <a:srgbClr val="FF368C"/>
          </a:solidFill>
          <a:ln>
            <a:noFill/>
          </a:ln>
          <a:effectLst>
            <a:outerShdw blurRad="101600" algn="ctr" rotWithShape="0">
              <a:srgbClr val="603CB5">
                <a:alpha val="78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8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0822F405-BCFD-48BF-B54C-308B582C6C61}"/>
              </a:ext>
            </a:extLst>
          </p:cNvPr>
          <p:cNvGrpSpPr/>
          <p:nvPr/>
        </p:nvGrpSpPr>
        <p:grpSpPr>
          <a:xfrm>
            <a:off x="2923676" y="2517470"/>
            <a:ext cx="409576" cy="409576"/>
            <a:chOff x="2801293" y="892968"/>
            <a:chExt cx="390525" cy="390525"/>
          </a:xfrm>
          <a:solidFill>
            <a:schemeClr val="bg1"/>
          </a:solidFill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id="{EE0CC7F1-72D3-4E59-B3FE-5087BD525138}"/>
                </a:ext>
              </a:extLst>
            </p:cNvPr>
            <p:cNvSpPr/>
            <p:nvPr/>
          </p:nvSpPr>
          <p:spPr>
            <a:xfrm>
              <a:off x="2801293" y="892968"/>
              <a:ext cx="390525" cy="390525"/>
            </a:xfrm>
            <a:custGeom>
              <a:avLst/>
              <a:gdLst>
                <a:gd name="connsiteX0" fmla="*/ 376333 w 390525"/>
                <a:gd name="connsiteY0" fmla="*/ 126397 h 390525"/>
                <a:gd name="connsiteX1" fmla="*/ 329184 w 390525"/>
                <a:gd name="connsiteY1" fmla="*/ 126397 h 390525"/>
                <a:gd name="connsiteX2" fmla="*/ 295751 w 390525"/>
                <a:gd name="connsiteY2" fmla="*/ 159830 h 390525"/>
                <a:gd name="connsiteX3" fmla="*/ 295751 w 390525"/>
                <a:gd name="connsiteY3" fmla="*/ 71819 h 390525"/>
                <a:gd name="connsiteX4" fmla="*/ 286036 w 390525"/>
                <a:gd name="connsiteY4" fmla="*/ 48292 h 390525"/>
                <a:gd name="connsiteX5" fmla="*/ 254603 w 390525"/>
                <a:gd name="connsiteY5" fmla="*/ 16859 h 390525"/>
                <a:gd name="connsiteX6" fmla="*/ 231077 w 390525"/>
                <a:gd name="connsiteY6" fmla="*/ 7144 h 390525"/>
                <a:gd name="connsiteX7" fmla="*/ 40481 w 390525"/>
                <a:gd name="connsiteY7" fmla="*/ 7144 h 390525"/>
                <a:gd name="connsiteX8" fmla="*/ 7144 w 390525"/>
                <a:gd name="connsiteY8" fmla="*/ 40481 h 390525"/>
                <a:gd name="connsiteX9" fmla="*/ 7144 w 390525"/>
                <a:gd name="connsiteY9" fmla="*/ 352806 h 390525"/>
                <a:gd name="connsiteX10" fmla="*/ 40481 w 390525"/>
                <a:gd name="connsiteY10" fmla="*/ 386144 h 390525"/>
                <a:gd name="connsiteX11" fmla="*/ 262509 w 390525"/>
                <a:gd name="connsiteY11" fmla="*/ 386144 h 390525"/>
                <a:gd name="connsiteX12" fmla="*/ 295846 w 390525"/>
                <a:gd name="connsiteY12" fmla="*/ 352806 h 390525"/>
                <a:gd name="connsiteX13" fmla="*/ 295846 w 390525"/>
                <a:gd name="connsiteY13" fmla="*/ 254032 h 390525"/>
                <a:gd name="connsiteX14" fmla="*/ 376333 w 390525"/>
                <a:gd name="connsiteY14" fmla="*/ 173450 h 390525"/>
                <a:gd name="connsiteX15" fmla="*/ 376333 w 390525"/>
                <a:gd name="connsiteY15" fmla="*/ 126397 h 390525"/>
                <a:gd name="connsiteX16" fmla="*/ 229171 w 390525"/>
                <a:gd name="connsiteY16" fmla="*/ 29337 h 390525"/>
                <a:gd name="connsiteX17" fmla="*/ 238887 w 390525"/>
                <a:gd name="connsiteY17" fmla="*/ 32576 h 390525"/>
                <a:gd name="connsiteX18" fmla="*/ 270320 w 390525"/>
                <a:gd name="connsiteY18" fmla="*/ 64008 h 390525"/>
                <a:gd name="connsiteX19" fmla="*/ 273558 w 390525"/>
                <a:gd name="connsiteY19" fmla="*/ 73724 h 390525"/>
                <a:gd name="connsiteX20" fmla="*/ 229171 w 390525"/>
                <a:gd name="connsiteY20" fmla="*/ 73724 h 390525"/>
                <a:gd name="connsiteX21" fmla="*/ 229171 w 390525"/>
                <a:gd name="connsiteY21" fmla="*/ 29337 h 390525"/>
                <a:gd name="connsiteX22" fmla="*/ 273558 w 390525"/>
                <a:gd name="connsiteY22" fmla="*/ 352806 h 390525"/>
                <a:gd name="connsiteX23" fmla="*/ 262414 w 390525"/>
                <a:gd name="connsiteY23" fmla="*/ 363950 h 390525"/>
                <a:gd name="connsiteX24" fmla="*/ 40386 w 390525"/>
                <a:gd name="connsiteY24" fmla="*/ 363950 h 390525"/>
                <a:gd name="connsiteX25" fmla="*/ 29242 w 390525"/>
                <a:gd name="connsiteY25" fmla="*/ 352806 h 390525"/>
                <a:gd name="connsiteX26" fmla="*/ 29242 w 390525"/>
                <a:gd name="connsiteY26" fmla="*/ 40481 h 390525"/>
                <a:gd name="connsiteX27" fmla="*/ 40386 w 390525"/>
                <a:gd name="connsiteY27" fmla="*/ 29337 h 390525"/>
                <a:gd name="connsiteX28" fmla="*/ 206883 w 390525"/>
                <a:gd name="connsiteY28" fmla="*/ 29337 h 390525"/>
                <a:gd name="connsiteX29" fmla="*/ 206883 w 390525"/>
                <a:gd name="connsiteY29" fmla="*/ 84868 h 390525"/>
                <a:gd name="connsiteX30" fmla="*/ 218027 w 390525"/>
                <a:gd name="connsiteY30" fmla="*/ 96012 h 390525"/>
                <a:gd name="connsiteX31" fmla="*/ 273558 w 390525"/>
                <a:gd name="connsiteY31" fmla="*/ 96012 h 390525"/>
                <a:gd name="connsiteX32" fmla="*/ 273558 w 390525"/>
                <a:gd name="connsiteY32" fmla="*/ 182118 h 390525"/>
                <a:gd name="connsiteX33" fmla="*/ 240792 w 390525"/>
                <a:gd name="connsiteY33" fmla="*/ 214884 h 390525"/>
                <a:gd name="connsiteX34" fmla="*/ 225076 w 390525"/>
                <a:gd name="connsiteY34" fmla="*/ 230600 h 390525"/>
                <a:gd name="connsiteX35" fmla="*/ 222409 w 390525"/>
                <a:gd name="connsiteY35" fmla="*/ 234982 h 390525"/>
                <a:gd name="connsiteX36" fmla="*/ 206692 w 390525"/>
                <a:gd name="connsiteY36" fmla="*/ 282035 h 390525"/>
                <a:gd name="connsiteX37" fmla="*/ 209360 w 390525"/>
                <a:gd name="connsiteY37" fmla="*/ 293370 h 390525"/>
                <a:gd name="connsiteX38" fmla="*/ 220694 w 390525"/>
                <a:gd name="connsiteY38" fmla="*/ 296037 h 390525"/>
                <a:gd name="connsiteX39" fmla="*/ 267748 w 390525"/>
                <a:gd name="connsiteY39" fmla="*/ 280321 h 390525"/>
                <a:gd name="connsiteX40" fmla="*/ 272129 w 390525"/>
                <a:gd name="connsiteY40" fmla="*/ 277654 h 390525"/>
                <a:gd name="connsiteX41" fmla="*/ 273463 w 390525"/>
                <a:gd name="connsiteY41" fmla="*/ 276320 h 390525"/>
                <a:gd name="connsiteX42" fmla="*/ 273463 w 390525"/>
                <a:gd name="connsiteY42" fmla="*/ 352806 h 390525"/>
                <a:gd name="connsiteX43" fmla="*/ 273558 w 390525"/>
                <a:gd name="connsiteY43" fmla="*/ 352806 h 390525"/>
                <a:gd name="connsiteX44" fmla="*/ 248317 w 390525"/>
                <a:gd name="connsiteY44" fmla="*/ 238411 h 390525"/>
                <a:gd name="connsiteX45" fmla="*/ 264033 w 390525"/>
                <a:gd name="connsiteY45" fmla="*/ 254127 h 390525"/>
                <a:gd name="connsiteX46" fmla="*/ 258032 w 390525"/>
                <a:gd name="connsiteY46" fmla="*/ 260128 h 390525"/>
                <a:gd name="connsiteX47" fmla="*/ 234506 w 390525"/>
                <a:gd name="connsiteY47" fmla="*/ 267938 h 390525"/>
                <a:gd name="connsiteX48" fmla="*/ 242316 w 390525"/>
                <a:gd name="connsiteY48" fmla="*/ 244412 h 390525"/>
                <a:gd name="connsiteX49" fmla="*/ 248317 w 390525"/>
                <a:gd name="connsiteY49" fmla="*/ 238411 h 390525"/>
                <a:gd name="connsiteX50" fmla="*/ 279749 w 390525"/>
                <a:gd name="connsiteY50" fmla="*/ 238411 h 390525"/>
                <a:gd name="connsiteX51" fmla="*/ 264033 w 390525"/>
                <a:gd name="connsiteY51" fmla="*/ 222694 h 390525"/>
                <a:gd name="connsiteX52" fmla="*/ 317373 w 390525"/>
                <a:gd name="connsiteY52" fmla="*/ 169259 h 390525"/>
                <a:gd name="connsiteX53" fmla="*/ 333089 w 390525"/>
                <a:gd name="connsiteY53" fmla="*/ 184976 h 390525"/>
                <a:gd name="connsiteX54" fmla="*/ 279749 w 390525"/>
                <a:gd name="connsiteY54" fmla="*/ 238411 h 390525"/>
                <a:gd name="connsiteX55" fmla="*/ 360236 w 390525"/>
                <a:gd name="connsiteY55" fmla="*/ 157829 h 390525"/>
                <a:gd name="connsiteX56" fmla="*/ 348806 w 390525"/>
                <a:gd name="connsiteY56" fmla="*/ 169259 h 390525"/>
                <a:gd name="connsiteX57" fmla="*/ 333089 w 390525"/>
                <a:gd name="connsiteY57" fmla="*/ 153543 h 390525"/>
                <a:gd name="connsiteX58" fmla="*/ 344519 w 390525"/>
                <a:gd name="connsiteY58" fmla="*/ 142113 h 390525"/>
                <a:gd name="connsiteX59" fmla="*/ 360236 w 390525"/>
                <a:gd name="connsiteY59" fmla="*/ 142113 h 390525"/>
                <a:gd name="connsiteX60" fmla="*/ 360236 w 390525"/>
                <a:gd name="connsiteY60" fmla="*/ 157829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</a:cxnLst>
              <a:rect l="l" t="t" r="r" b="b"/>
              <a:pathLst>
                <a:path w="390525" h="390525">
                  <a:moveTo>
                    <a:pt x="376333" y="126397"/>
                  </a:moveTo>
                  <a:cubicBezTo>
                    <a:pt x="363379" y="113443"/>
                    <a:pt x="342233" y="113443"/>
                    <a:pt x="329184" y="126397"/>
                  </a:cubicBezTo>
                  <a:cubicBezTo>
                    <a:pt x="325184" y="130397"/>
                    <a:pt x="299657" y="155924"/>
                    <a:pt x="295751" y="159830"/>
                  </a:cubicBezTo>
                  <a:lnTo>
                    <a:pt x="295751" y="71819"/>
                  </a:lnTo>
                  <a:cubicBezTo>
                    <a:pt x="295751" y="62960"/>
                    <a:pt x="292322" y="54578"/>
                    <a:pt x="286036" y="48292"/>
                  </a:cubicBezTo>
                  <a:lnTo>
                    <a:pt x="254603" y="16859"/>
                  </a:lnTo>
                  <a:cubicBezTo>
                    <a:pt x="248317" y="10573"/>
                    <a:pt x="240030" y="7144"/>
                    <a:pt x="231077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4"/>
                    <a:pt x="40481" y="386144"/>
                  </a:cubicBezTo>
                  <a:lnTo>
                    <a:pt x="262509" y="386144"/>
                  </a:lnTo>
                  <a:cubicBezTo>
                    <a:pt x="280892" y="386144"/>
                    <a:pt x="295846" y="371189"/>
                    <a:pt x="295846" y="352806"/>
                  </a:cubicBezTo>
                  <a:lnTo>
                    <a:pt x="295846" y="254032"/>
                  </a:lnTo>
                  <a:lnTo>
                    <a:pt x="376333" y="173450"/>
                  </a:lnTo>
                  <a:cubicBezTo>
                    <a:pt x="389287" y="160496"/>
                    <a:pt x="389287" y="139446"/>
                    <a:pt x="376333" y="126397"/>
                  </a:cubicBezTo>
                  <a:close/>
                  <a:moveTo>
                    <a:pt x="229171" y="29337"/>
                  </a:moveTo>
                  <a:cubicBezTo>
                    <a:pt x="231267" y="29337"/>
                    <a:pt x="235267" y="28956"/>
                    <a:pt x="238887" y="32576"/>
                  </a:cubicBezTo>
                  <a:lnTo>
                    <a:pt x="270320" y="64008"/>
                  </a:lnTo>
                  <a:cubicBezTo>
                    <a:pt x="273844" y="67532"/>
                    <a:pt x="273558" y="71438"/>
                    <a:pt x="273558" y="73724"/>
                  </a:cubicBezTo>
                  <a:lnTo>
                    <a:pt x="229171" y="73724"/>
                  </a:lnTo>
                  <a:lnTo>
                    <a:pt x="229171" y="29337"/>
                  </a:lnTo>
                  <a:close/>
                  <a:moveTo>
                    <a:pt x="273558" y="352806"/>
                  </a:moveTo>
                  <a:cubicBezTo>
                    <a:pt x="273558" y="358902"/>
                    <a:pt x="268605" y="363950"/>
                    <a:pt x="262414" y="363950"/>
                  </a:cubicBezTo>
                  <a:lnTo>
                    <a:pt x="40386" y="363950"/>
                  </a:lnTo>
                  <a:cubicBezTo>
                    <a:pt x="34290" y="363950"/>
                    <a:pt x="29242" y="358997"/>
                    <a:pt x="29242" y="352806"/>
                  </a:cubicBezTo>
                  <a:lnTo>
                    <a:pt x="29242" y="40481"/>
                  </a:lnTo>
                  <a:cubicBezTo>
                    <a:pt x="29242" y="34385"/>
                    <a:pt x="34195" y="29337"/>
                    <a:pt x="40386" y="29337"/>
                  </a:cubicBezTo>
                  <a:lnTo>
                    <a:pt x="206883" y="29337"/>
                  </a:lnTo>
                  <a:lnTo>
                    <a:pt x="206883" y="84868"/>
                  </a:lnTo>
                  <a:cubicBezTo>
                    <a:pt x="206883" y="90964"/>
                    <a:pt x="211836" y="96012"/>
                    <a:pt x="218027" y="96012"/>
                  </a:cubicBezTo>
                  <a:lnTo>
                    <a:pt x="273558" y="96012"/>
                  </a:lnTo>
                  <a:lnTo>
                    <a:pt x="273558" y="182118"/>
                  </a:lnTo>
                  <a:cubicBezTo>
                    <a:pt x="273558" y="182118"/>
                    <a:pt x="240792" y="214884"/>
                    <a:pt x="240792" y="214884"/>
                  </a:cubicBezTo>
                  <a:lnTo>
                    <a:pt x="225076" y="230600"/>
                  </a:lnTo>
                  <a:cubicBezTo>
                    <a:pt x="223838" y="231839"/>
                    <a:pt x="222980" y="233267"/>
                    <a:pt x="222409" y="234982"/>
                  </a:cubicBezTo>
                  <a:lnTo>
                    <a:pt x="206692" y="282035"/>
                  </a:lnTo>
                  <a:cubicBezTo>
                    <a:pt x="205359" y="286036"/>
                    <a:pt x="206407" y="290417"/>
                    <a:pt x="209360" y="293370"/>
                  </a:cubicBezTo>
                  <a:cubicBezTo>
                    <a:pt x="212312" y="296323"/>
                    <a:pt x="216694" y="297371"/>
                    <a:pt x="220694" y="296037"/>
                  </a:cubicBezTo>
                  <a:lnTo>
                    <a:pt x="267748" y="280321"/>
                  </a:lnTo>
                  <a:cubicBezTo>
                    <a:pt x="269367" y="279749"/>
                    <a:pt x="270891" y="278892"/>
                    <a:pt x="272129" y="277654"/>
                  </a:cubicBezTo>
                  <a:lnTo>
                    <a:pt x="273463" y="276320"/>
                  </a:lnTo>
                  <a:lnTo>
                    <a:pt x="273463" y="352806"/>
                  </a:lnTo>
                  <a:lnTo>
                    <a:pt x="273558" y="352806"/>
                  </a:lnTo>
                  <a:close/>
                  <a:moveTo>
                    <a:pt x="248317" y="238411"/>
                  </a:moveTo>
                  <a:lnTo>
                    <a:pt x="264033" y="254127"/>
                  </a:lnTo>
                  <a:lnTo>
                    <a:pt x="258032" y="260128"/>
                  </a:lnTo>
                  <a:lnTo>
                    <a:pt x="234506" y="267938"/>
                  </a:lnTo>
                  <a:lnTo>
                    <a:pt x="242316" y="244412"/>
                  </a:lnTo>
                  <a:lnTo>
                    <a:pt x="248317" y="238411"/>
                  </a:lnTo>
                  <a:close/>
                  <a:moveTo>
                    <a:pt x="279749" y="238411"/>
                  </a:moveTo>
                  <a:lnTo>
                    <a:pt x="264033" y="222694"/>
                  </a:lnTo>
                  <a:cubicBezTo>
                    <a:pt x="272415" y="214313"/>
                    <a:pt x="309563" y="177165"/>
                    <a:pt x="317373" y="169259"/>
                  </a:cubicBezTo>
                  <a:lnTo>
                    <a:pt x="333089" y="184976"/>
                  </a:lnTo>
                  <a:lnTo>
                    <a:pt x="279749" y="238411"/>
                  </a:lnTo>
                  <a:close/>
                  <a:moveTo>
                    <a:pt x="360236" y="157829"/>
                  </a:moveTo>
                  <a:lnTo>
                    <a:pt x="348806" y="169259"/>
                  </a:lnTo>
                  <a:lnTo>
                    <a:pt x="333089" y="153543"/>
                  </a:lnTo>
                  <a:lnTo>
                    <a:pt x="344519" y="142113"/>
                  </a:lnTo>
                  <a:cubicBezTo>
                    <a:pt x="348806" y="137827"/>
                    <a:pt x="355854" y="137827"/>
                    <a:pt x="360236" y="142113"/>
                  </a:cubicBezTo>
                  <a:cubicBezTo>
                    <a:pt x="364522" y="146399"/>
                    <a:pt x="364617" y="153448"/>
                    <a:pt x="360236" y="15782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20" name="자유형: 도형 19">
              <a:extLst>
                <a:ext uri="{FF2B5EF4-FFF2-40B4-BE49-F238E27FC236}">
                  <a16:creationId xmlns:a16="http://schemas.microsoft.com/office/drawing/2014/main" id="{C66F2836-3FAC-4DEA-AE90-27E02C4827BB}"/>
                </a:ext>
              </a:extLst>
            </p:cNvPr>
            <p:cNvSpPr/>
            <p:nvPr/>
          </p:nvSpPr>
          <p:spPr>
            <a:xfrm>
              <a:off x="2845299" y="1004030"/>
              <a:ext cx="190500" cy="28575"/>
            </a:xfrm>
            <a:custGeom>
              <a:avLst/>
              <a:gdLst>
                <a:gd name="connsiteX0" fmla="*/ 173736 w 190500"/>
                <a:gd name="connsiteY0" fmla="*/ 7144 h 28575"/>
                <a:gd name="connsiteX1" fmla="*/ 18288 w 190500"/>
                <a:gd name="connsiteY1" fmla="*/ 7144 h 28575"/>
                <a:gd name="connsiteX2" fmla="*/ 7144 w 190500"/>
                <a:gd name="connsiteY2" fmla="*/ 18288 h 28575"/>
                <a:gd name="connsiteX3" fmla="*/ 18288 w 190500"/>
                <a:gd name="connsiteY3" fmla="*/ 29432 h 28575"/>
                <a:gd name="connsiteX4" fmla="*/ 173736 w 190500"/>
                <a:gd name="connsiteY4" fmla="*/ 29432 h 28575"/>
                <a:gd name="connsiteX5" fmla="*/ 184880 w 190500"/>
                <a:gd name="connsiteY5" fmla="*/ 18288 h 28575"/>
                <a:gd name="connsiteX6" fmla="*/ 173736 w 1905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90500" h="28575">
                  <a:moveTo>
                    <a:pt x="173736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173736" y="29432"/>
                  </a:lnTo>
                  <a:cubicBezTo>
                    <a:pt x="179832" y="29432"/>
                    <a:pt x="184880" y="24479"/>
                    <a:pt x="184880" y="18288"/>
                  </a:cubicBezTo>
                  <a:cubicBezTo>
                    <a:pt x="184880" y="12097"/>
                    <a:pt x="179832" y="7144"/>
                    <a:pt x="173736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21" name="자유형: 도형 20">
              <a:extLst>
                <a:ext uri="{FF2B5EF4-FFF2-40B4-BE49-F238E27FC236}">
                  <a16:creationId xmlns:a16="http://schemas.microsoft.com/office/drawing/2014/main" id="{F49BB3B0-B5A4-44A4-A441-3ED4EDBDF8C7}"/>
                </a:ext>
              </a:extLst>
            </p:cNvPr>
            <p:cNvSpPr/>
            <p:nvPr/>
          </p:nvSpPr>
          <p:spPr>
            <a:xfrm>
              <a:off x="2845204" y="1048416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22" name="자유형: 도형 21">
              <a:extLst>
                <a:ext uri="{FF2B5EF4-FFF2-40B4-BE49-F238E27FC236}">
                  <a16:creationId xmlns:a16="http://schemas.microsoft.com/office/drawing/2014/main" id="{BE3B2A5D-5349-4085-B22B-85C86E9A414E}"/>
                </a:ext>
              </a:extLst>
            </p:cNvPr>
            <p:cNvSpPr/>
            <p:nvPr/>
          </p:nvSpPr>
          <p:spPr>
            <a:xfrm>
              <a:off x="2845204" y="1092803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23" name="자유형: 도형 22">
              <a:extLst>
                <a:ext uri="{FF2B5EF4-FFF2-40B4-BE49-F238E27FC236}">
                  <a16:creationId xmlns:a16="http://schemas.microsoft.com/office/drawing/2014/main" id="{F9106075-5A47-43AE-BBE5-3D5F0CB87458}"/>
                </a:ext>
              </a:extLst>
            </p:cNvPr>
            <p:cNvSpPr/>
            <p:nvPr/>
          </p:nvSpPr>
          <p:spPr>
            <a:xfrm>
              <a:off x="2845204" y="1137189"/>
              <a:ext cx="142875" cy="28575"/>
            </a:xfrm>
            <a:custGeom>
              <a:avLst/>
              <a:gdLst>
                <a:gd name="connsiteX0" fmla="*/ 129350 w 142875"/>
                <a:gd name="connsiteY0" fmla="*/ 7144 h 28575"/>
                <a:gd name="connsiteX1" fmla="*/ 18288 w 142875"/>
                <a:gd name="connsiteY1" fmla="*/ 7144 h 28575"/>
                <a:gd name="connsiteX2" fmla="*/ 7144 w 142875"/>
                <a:gd name="connsiteY2" fmla="*/ 18288 h 28575"/>
                <a:gd name="connsiteX3" fmla="*/ 18288 w 142875"/>
                <a:gd name="connsiteY3" fmla="*/ 29432 h 28575"/>
                <a:gd name="connsiteX4" fmla="*/ 129350 w 142875"/>
                <a:gd name="connsiteY4" fmla="*/ 29432 h 28575"/>
                <a:gd name="connsiteX5" fmla="*/ 140494 w 142875"/>
                <a:gd name="connsiteY5" fmla="*/ 18288 h 28575"/>
                <a:gd name="connsiteX6" fmla="*/ 129350 w 14287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42875" h="28575">
                  <a:moveTo>
                    <a:pt x="129350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384"/>
                    <a:pt x="12097" y="29432"/>
                    <a:pt x="18288" y="29432"/>
                  </a:cubicBezTo>
                  <a:lnTo>
                    <a:pt x="129350" y="29432"/>
                  </a:lnTo>
                  <a:cubicBezTo>
                    <a:pt x="135446" y="29432"/>
                    <a:pt x="140494" y="24479"/>
                    <a:pt x="140494" y="18288"/>
                  </a:cubicBezTo>
                  <a:cubicBezTo>
                    <a:pt x="140494" y="12097"/>
                    <a:pt x="135541" y="7144"/>
                    <a:pt x="129350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24" name="자유형: 도형 23">
              <a:extLst>
                <a:ext uri="{FF2B5EF4-FFF2-40B4-BE49-F238E27FC236}">
                  <a16:creationId xmlns:a16="http://schemas.microsoft.com/office/drawing/2014/main" id="{59184E4D-6EB3-40E4-B089-6251D2ED988C}"/>
                </a:ext>
              </a:extLst>
            </p:cNvPr>
            <p:cNvSpPr/>
            <p:nvPr/>
          </p:nvSpPr>
          <p:spPr>
            <a:xfrm>
              <a:off x="2934167" y="1205293"/>
              <a:ext cx="95250" cy="28575"/>
            </a:xfrm>
            <a:custGeom>
              <a:avLst/>
              <a:gdLst>
                <a:gd name="connsiteX0" fmla="*/ 84868 w 95250"/>
                <a:gd name="connsiteY0" fmla="*/ 7144 h 28575"/>
                <a:gd name="connsiteX1" fmla="*/ 18288 w 95250"/>
                <a:gd name="connsiteY1" fmla="*/ 7144 h 28575"/>
                <a:gd name="connsiteX2" fmla="*/ 7144 w 95250"/>
                <a:gd name="connsiteY2" fmla="*/ 18288 h 28575"/>
                <a:gd name="connsiteX3" fmla="*/ 18288 w 95250"/>
                <a:gd name="connsiteY3" fmla="*/ 29432 h 28575"/>
                <a:gd name="connsiteX4" fmla="*/ 84868 w 95250"/>
                <a:gd name="connsiteY4" fmla="*/ 29432 h 28575"/>
                <a:gd name="connsiteX5" fmla="*/ 96012 w 95250"/>
                <a:gd name="connsiteY5" fmla="*/ 18288 h 28575"/>
                <a:gd name="connsiteX6" fmla="*/ 84868 w 9525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95250" h="28575">
                  <a:moveTo>
                    <a:pt x="84868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cubicBezTo>
                    <a:pt x="7144" y="24479"/>
                    <a:pt x="12097" y="29432"/>
                    <a:pt x="18288" y="29432"/>
                  </a:cubicBezTo>
                  <a:lnTo>
                    <a:pt x="84868" y="29432"/>
                  </a:lnTo>
                  <a:cubicBezTo>
                    <a:pt x="90964" y="29432"/>
                    <a:pt x="96012" y="24479"/>
                    <a:pt x="96012" y="18288"/>
                  </a:cubicBezTo>
                  <a:cubicBezTo>
                    <a:pt x="96012" y="12097"/>
                    <a:pt x="90964" y="7144"/>
                    <a:pt x="84868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id="{4E4E6CA8-C9A7-4389-8C61-7D54A092C704}"/>
              </a:ext>
            </a:extLst>
          </p:cNvPr>
          <p:cNvSpPr/>
          <p:nvPr/>
        </p:nvSpPr>
        <p:spPr>
          <a:xfrm>
            <a:off x="9539109" y="2552235"/>
            <a:ext cx="409576" cy="409576"/>
          </a:xfrm>
          <a:custGeom>
            <a:avLst/>
            <a:gdLst>
              <a:gd name="connsiteX0" fmla="*/ 384806 w 390525"/>
              <a:gd name="connsiteY0" fmla="*/ 81802 h 390525"/>
              <a:gd name="connsiteX1" fmla="*/ 374328 w 390525"/>
              <a:gd name="connsiteY1" fmla="*/ 74754 h 390525"/>
              <a:gd name="connsiteX2" fmla="*/ 318036 w 390525"/>
              <a:gd name="connsiteY2" fmla="*/ 74754 h 390525"/>
              <a:gd name="connsiteX3" fmla="*/ 318036 w 390525"/>
              <a:gd name="connsiteY3" fmla="*/ 18461 h 390525"/>
              <a:gd name="connsiteX4" fmla="*/ 310987 w 390525"/>
              <a:gd name="connsiteY4" fmla="*/ 7983 h 390525"/>
              <a:gd name="connsiteX5" fmla="*/ 298604 w 390525"/>
              <a:gd name="connsiteY5" fmla="*/ 10460 h 390525"/>
              <a:gd name="connsiteX6" fmla="*/ 260886 w 390525"/>
              <a:gd name="connsiteY6" fmla="*/ 48179 h 390525"/>
              <a:gd name="connsiteX7" fmla="*/ 159920 w 390525"/>
              <a:gd name="connsiteY7" fmla="*/ 32653 h 390525"/>
              <a:gd name="connsiteX8" fmla="*/ 39144 w 390525"/>
              <a:gd name="connsiteY8" fmla="*/ 106472 h 390525"/>
              <a:gd name="connsiteX9" fmla="*/ 10569 w 390525"/>
              <a:gd name="connsiteY9" fmla="*/ 172957 h 390525"/>
              <a:gd name="connsiteX10" fmla="*/ 59146 w 390525"/>
              <a:gd name="connsiteY10" fmla="*/ 333739 h 390525"/>
              <a:gd name="connsiteX11" fmla="*/ 184590 w 390525"/>
              <a:gd name="connsiteY11" fmla="*/ 385650 h 390525"/>
              <a:gd name="connsiteX12" fmla="*/ 184590 w 390525"/>
              <a:gd name="connsiteY12" fmla="*/ 385650 h 390525"/>
              <a:gd name="connsiteX13" fmla="*/ 310035 w 390525"/>
              <a:gd name="connsiteY13" fmla="*/ 333739 h 390525"/>
              <a:gd name="connsiteX14" fmla="*/ 360231 w 390525"/>
              <a:gd name="connsiteY14" fmla="*/ 232964 h 390525"/>
              <a:gd name="connsiteX15" fmla="*/ 344705 w 390525"/>
              <a:gd name="connsiteY15" fmla="*/ 131904 h 390525"/>
              <a:gd name="connsiteX16" fmla="*/ 382424 w 390525"/>
              <a:gd name="connsiteY16" fmla="*/ 94185 h 390525"/>
              <a:gd name="connsiteX17" fmla="*/ 384806 w 390525"/>
              <a:gd name="connsiteY17" fmla="*/ 81802 h 390525"/>
              <a:gd name="connsiteX18" fmla="*/ 203259 w 390525"/>
              <a:gd name="connsiteY18" fmla="*/ 226963 h 390525"/>
              <a:gd name="connsiteX19" fmla="*/ 184400 w 390525"/>
              <a:gd name="connsiteY19" fmla="*/ 234774 h 390525"/>
              <a:gd name="connsiteX20" fmla="*/ 165540 w 390525"/>
              <a:gd name="connsiteY20" fmla="*/ 226963 h 390525"/>
              <a:gd name="connsiteX21" fmla="*/ 157730 w 390525"/>
              <a:gd name="connsiteY21" fmla="*/ 208104 h 390525"/>
              <a:gd name="connsiteX22" fmla="*/ 165540 w 390525"/>
              <a:gd name="connsiteY22" fmla="*/ 189244 h 390525"/>
              <a:gd name="connsiteX23" fmla="*/ 184400 w 390525"/>
              <a:gd name="connsiteY23" fmla="*/ 181434 h 390525"/>
              <a:gd name="connsiteX24" fmla="*/ 193448 w 390525"/>
              <a:gd name="connsiteY24" fmla="*/ 183053 h 390525"/>
              <a:gd name="connsiteX25" fmla="*/ 176399 w 390525"/>
              <a:gd name="connsiteY25" fmla="*/ 200103 h 390525"/>
              <a:gd name="connsiteX26" fmla="*/ 176399 w 390525"/>
              <a:gd name="connsiteY26" fmla="*/ 216105 h 390525"/>
              <a:gd name="connsiteX27" fmla="*/ 184400 w 390525"/>
              <a:gd name="connsiteY27" fmla="*/ 219439 h 390525"/>
              <a:gd name="connsiteX28" fmla="*/ 192401 w 390525"/>
              <a:gd name="connsiteY28" fmla="*/ 216105 h 390525"/>
              <a:gd name="connsiteX29" fmla="*/ 209451 w 390525"/>
              <a:gd name="connsiteY29" fmla="*/ 199055 h 390525"/>
              <a:gd name="connsiteX30" fmla="*/ 203259 w 390525"/>
              <a:gd name="connsiteY30" fmla="*/ 226963 h 390525"/>
              <a:gd name="connsiteX31" fmla="*/ 210308 w 390525"/>
              <a:gd name="connsiteY31" fmla="*/ 166194 h 390525"/>
              <a:gd name="connsiteX32" fmla="*/ 149443 w 390525"/>
              <a:gd name="connsiteY32" fmla="*/ 173242 h 390525"/>
              <a:gd name="connsiteX33" fmla="*/ 134965 w 390525"/>
              <a:gd name="connsiteY33" fmla="*/ 208104 h 390525"/>
              <a:gd name="connsiteX34" fmla="*/ 149443 w 390525"/>
              <a:gd name="connsiteY34" fmla="*/ 242965 h 390525"/>
              <a:gd name="connsiteX35" fmla="*/ 184304 w 390525"/>
              <a:gd name="connsiteY35" fmla="*/ 257443 h 390525"/>
              <a:gd name="connsiteX36" fmla="*/ 219166 w 390525"/>
              <a:gd name="connsiteY36" fmla="*/ 242965 h 390525"/>
              <a:gd name="connsiteX37" fmla="*/ 226214 w 390525"/>
              <a:gd name="connsiteY37" fmla="*/ 182100 h 390525"/>
              <a:gd name="connsiteX38" fmla="*/ 256218 w 390525"/>
              <a:gd name="connsiteY38" fmla="*/ 152097 h 390525"/>
              <a:gd name="connsiteX39" fmla="*/ 248694 w 390525"/>
              <a:gd name="connsiteY39" fmla="*/ 272588 h 390525"/>
              <a:gd name="connsiteX40" fmla="*/ 119725 w 390525"/>
              <a:gd name="connsiteY40" fmla="*/ 272588 h 390525"/>
              <a:gd name="connsiteX41" fmla="*/ 119725 w 390525"/>
              <a:gd name="connsiteY41" fmla="*/ 143619 h 390525"/>
              <a:gd name="connsiteX42" fmla="*/ 184209 w 390525"/>
              <a:gd name="connsiteY42" fmla="*/ 116950 h 390525"/>
              <a:gd name="connsiteX43" fmla="*/ 240216 w 390525"/>
              <a:gd name="connsiteY43" fmla="*/ 136095 h 390525"/>
              <a:gd name="connsiteX44" fmla="*/ 210308 w 390525"/>
              <a:gd name="connsiteY44" fmla="*/ 166194 h 390525"/>
              <a:gd name="connsiteX45" fmla="*/ 293556 w 390525"/>
              <a:gd name="connsiteY45" fmla="*/ 317737 h 390525"/>
              <a:gd name="connsiteX46" fmla="*/ 75053 w 390525"/>
              <a:gd name="connsiteY46" fmla="*/ 317737 h 390525"/>
              <a:gd name="connsiteX47" fmla="*/ 75053 w 390525"/>
              <a:gd name="connsiteY47" fmla="*/ 99233 h 390525"/>
              <a:gd name="connsiteX48" fmla="*/ 184781 w 390525"/>
              <a:gd name="connsiteY48" fmla="*/ 54180 h 390525"/>
              <a:gd name="connsiteX49" fmla="*/ 245645 w 390525"/>
              <a:gd name="connsiteY49" fmla="*/ 66658 h 390525"/>
              <a:gd name="connsiteX50" fmla="*/ 245550 w 390525"/>
              <a:gd name="connsiteY50" fmla="*/ 67134 h 390525"/>
              <a:gd name="connsiteX51" fmla="*/ 245550 w 390525"/>
              <a:gd name="connsiteY51" fmla="*/ 67419 h 390525"/>
              <a:gd name="connsiteX52" fmla="*/ 245455 w 390525"/>
              <a:gd name="connsiteY52" fmla="*/ 68467 h 390525"/>
              <a:gd name="connsiteX53" fmla="*/ 245455 w 390525"/>
              <a:gd name="connsiteY53" fmla="*/ 112473 h 390525"/>
              <a:gd name="connsiteX54" fmla="*/ 103818 w 390525"/>
              <a:gd name="connsiteY54" fmla="*/ 127998 h 390525"/>
              <a:gd name="connsiteX55" fmla="*/ 103818 w 390525"/>
              <a:gd name="connsiteY55" fmla="*/ 289066 h 390525"/>
              <a:gd name="connsiteX56" fmla="*/ 184304 w 390525"/>
              <a:gd name="connsiteY56" fmla="*/ 322404 h 390525"/>
              <a:gd name="connsiteX57" fmla="*/ 264791 w 390525"/>
              <a:gd name="connsiteY57" fmla="*/ 289066 h 390525"/>
              <a:gd name="connsiteX58" fmla="*/ 280317 w 390525"/>
              <a:gd name="connsiteY58" fmla="*/ 147429 h 390525"/>
              <a:gd name="connsiteX59" fmla="*/ 324322 w 390525"/>
              <a:gd name="connsiteY59" fmla="*/ 147429 h 390525"/>
              <a:gd name="connsiteX60" fmla="*/ 325370 w 390525"/>
              <a:gd name="connsiteY60" fmla="*/ 147334 h 390525"/>
              <a:gd name="connsiteX61" fmla="*/ 325655 w 390525"/>
              <a:gd name="connsiteY61" fmla="*/ 147334 h 390525"/>
              <a:gd name="connsiteX62" fmla="*/ 326132 w 390525"/>
              <a:gd name="connsiteY62" fmla="*/ 147239 h 390525"/>
              <a:gd name="connsiteX63" fmla="*/ 293556 w 390525"/>
              <a:gd name="connsiteY63" fmla="*/ 317737 h 390525"/>
              <a:gd name="connsiteX64" fmla="*/ 319560 w 390525"/>
              <a:gd name="connsiteY64" fmla="*/ 124379 h 390525"/>
              <a:gd name="connsiteX65" fmla="*/ 268410 w 390525"/>
              <a:gd name="connsiteY65" fmla="*/ 124379 h 390525"/>
              <a:gd name="connsiteX66" fmla="*/ 268410 w 390525"/>
              <a:gd name="connsiteY66" fmla="*/ 73325 h 390525"/>
              <a:gd name="connsiteX67" fmla="*/ 295080 w 390525"/>
              <a:gd name="connsiteY67" fmla="*/ 46655 h 390525"/>
              <a:gd name="connsiteX68" fmla="*/ 295080 w 390525"/>
              <a:gd name="connsiteY68" fmla="*/ 86469 h 390525"/>
              <a:gd name="connsiteX69" fmla="*/ 306320 w 390525"/>
              <a:gd name="connsiteY69" fmla="*/ 97709 h 390525"/>
              <a:gd name="connsiteX70" fmla="*/ 346229 w 390525"/>
              <a:gd name="connsiteY70" fmla="*/ 97709 h 390525"/>
              <a:gd name="connsiteX71" fmla="*/ 319560 w 390525"/>
              <a:gd name="connsiteY71" fmla="*/ 124379 h 390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390525" h="390525">
                <a:moveTo>
                  <a:pt x="384806" y="81802"/>
                </a:moveTo>
                <a:cubicBezTo>
                  <a:pt x="383091" y="77516"/>
                  <a:pt x="378900" y="74754"/>
                  <a:pt x="374328" y="74754"/>
                </a:cubicBezTo>
                <a:lnTo>
                  <a:pt x="318036" y="74754"/>
                </a:lnTo>
                <a:lnTo>
                  <a:pt x="318036" y="18461"/>
                </a:lnTo>
                <a:cubicBezTo>
                  <a:pt x="318036" y="13889"/>
                  <a:pt x="315273" y="9698"/>
                  <a:pt x="310987" y="7983"/>
                </a:cubicBezTo>
                <a:cubicBezTo>
                  <a:pt x="306701" y="6269"/>
                  <a:pt x="301843" y="7221"/>
                  <a:pt x="298604" y="10460"/>
                </a:cubicBezTo>
                <a:lnTo>
                  <a:pt x="260886" y="48179"/>
                </a:lnTo>
                <a:cubicBezTo>
                  <a:pt x="229739" y="33320"/>
                  <a:pt x="194211" y="27796"/>
                  <a:pt x="159920" y="32653"/>
                </a:cubicBezTo>
                <a:cubicBezTo>
                  <a:pt x="111438" y="39416"/>
                  <a:pt x="68671" y="65229"/>
                  <a:pt x="39144" y="106472"/>
                </a:cubicBezTo>
                <a:cubicBezTo>
                  <a:pt x="24951" y="126284"/>
                  <a:pt x="15140" y="148954"/>
                  <a:pt x="10569" y="172957"/>
                </a:cubicBezTo>
                <a:cubicBezTo>
                  <a:pt x="-1052" y="233154"/>
                  <a:pt x="17331" y="292019"/>
                  <a:pt x="59146" y="333739"/>
                </a:cubicBezTo>
                <a:cubicBezTo>
                  <a:pt x="92674" y="367267"/>
                  <a:pt x="137156" y="385650"/>
                  <a:pt x="184590" y="385650"/>
                </a:cubicBezTo>
                <a:lnTo>
                  <a:pt x="184590" y="385650"/>
                </a:lnTo>
                <a:cubicBezTo>
                  <a:pt x="231929" y="385650"/>
                  <a:pt x="276506" y="367171"/>
                  <a:pt x="310035" y="333739"/>
                </a:cubicBezTo>
                <a:cubicBezTo>
                  <a:pt x="337562" y="306211"/>
                  <a:pt x="354897" y="271350"/>
                  <a:pt x="360231" y="232964"/>
                </a:cubicBezTo>
                <a:cubicBezTo>
                  <a:pt x="364994" y="198579"/>
                  <a:pt x="359469" y="163050"/>
                  <a:pt x="344705" y="131904"/>
                </a:cubicBezTo>
                <a:lnTo>
                  <a:pt x="382424" y="94185"/>
                </a:lnTo>
                <a:cubicBezTo>
                  <a:pt x="385568" y="90946"/>
                  <a:pt x="386520" y="86089"/>
                  <a:pt x="384806" y="81802"/>
                </a:cubicBezTo>
                <a:close/>
                <a:moveTo>
                  <a:pt x="203259" y="226963"/>
                </a:moveTo>
                <a:cubicBezTo>
                  <a:pt x="198211" y="232012"/>
                  <a:pt x="191544" y="234774"/>
                  <a:pt x="184400" y="234774"/>
                </a:cubicBezTo>
                <a:cubicBezTo>
                  <a:pt x="177256" y="234774"/>
                  <a:pt x="170588" y="232012"/>
                  <a:pt x="165540" y="226963"/>
                </a:cubicBezTo>
                <a:cubicBezTo>
                  <a:pt x="160492" y="221915"/>
                  <a:pt x="157730" y="215248"/>
                  <a:pt x="157730" y="208104"/>
                </a:cubicBezTo>
                <a:cubicBezTo>
                  <a:pt x="157730" y="200960"/>
                  <a:pt x="160492" y="194292"/>
                  <a:pt x="165540" y="189244"/>
                </a:cubicBezTo>
                <a:cubicBezTo>
                  <a:pt x="170779" y="184006"/>
                  <a:pt x="177542" y="181434"/>
                  <a:pt x="184400" y="181434"/>
                </a:cubicBezTo>
                <a:cubicBezTo>
                  <a:pt x="187448" y="181434"/>
                  <a:pt x="190496" y="182005"/>
                  <a:pt x="193448" y="183053"/>
                </a:cubicBezTo>
                <a:lnTo>
                  <a:pt x="176399" y="200103"/>
                </a:lnTo>
                <a:cubicBezTo>
                  <a:pt x="172017" y="204484"/>
                  <a:pt x="172017" y="211723"/>
                  <a:pt x="176399" y="216105"/>
                </a:cubicBezTo>
                <a:cubicBezTo>
                  <a:pt x="178589" y="218296"/>
                  <a:pt x="181542" y="219439"/>
                  <a:pt x="184400" y="219439"/>
                </a:cubicBezTo>
                <a:cubicBezTo>
                  <a:pt x="187257" y="219439"/>
                  <a:pt x="190210" y="218296"/>
                  <a:pt x="192401" y="216105"/>
                </a:cubicBezTo>
                <a:lnTo>
                  <a:pt x="209451" y="199055"/>
                </a:lnTo>
                <a:cubicBezTo>
                  <a:pt x="212879" y="208485"/>
                  <a:pt x="210784" y="219439"/>
                  <a:pt x="203259" y="226963"/>
                </a:cubicBezTo>
                <a:close/>
                <a:moveTo>
                  <a:pt x="210308" y="166194"/>
                </a:moveTo>
                <a:cubicBezTo>
                  <a:pt x="191258" y="154478"/>
                  <a:pt x="165921" y="156764"/>
                  <a:pt x="149443" y="173242"/>
                </a:cubicBezTo>
                <a:cubicBezTo>
                  <a:pt x="140109" y="182577"/>
                  <a:pt x="134965" y="194959"/>
                  <a:pt x="134965" y="208104"/>
                </a:cubicBezTo>
                <a:cubicBezTo>
                  <a:pt x="134965" y="221248"/>
                  <a:pt x="140109" y="233631"/>
                  <a:pt x="149443" y="242965"/>
                </a:cubicBezTo>
                <a:cubicBezTo>
                  <a:pt x="158778" y="252300"/>
                  <a:pt x="171160" y="257443"/>
                  <a:pt x="184304" y="257443"/>
                </a:cubicBezTo>
                <a:cubicBezTo>
                  <a:pt x="197449" y="257443"/>
                  <a:pt x="209831" y="252300"/>
                  <a:pt x="219166" y="242965"/>
                </a:cubicBezTo>
                <a:cubicBezTo>
                  <a:pt x="235644" y="226487"/>
                  <a:pt x="238026" y="201150"/>
                  <a:pt x="226214" y="182100"/>
                </a:cubicBezTo>
                <a:lnTo>
                  <a:pt x="256218" y="152097"/>
                </a:lnTo>
                <a:cubicBezTo>
                  <a:pt x="284031" y="187815"/>
                  <a:pt x="281555" y="239727"/>
                  <a:pt x="248694" y="272588"/>
                </a:cubicBezTo>
                <a:cubicBezTo>
                  <a:pt x="213165" y="308116"/>
                  <a:pt x="155253" y="308116"/>
                  <a:pt x="119725" y="272588"/>
                </a:cubicBezTo>
                <a:cubicBezTo>
                  <a:pt x="84197" y="237060"/>
                  <a:pt x="84197" y="179148"/>
                  <a:pt x="119725" y="143619"/>
                </a:cubicBezTo>
                <a:cubicBezTo>
                  <a:pt x="137537" y="125808"/>
                  <a:pt x="160873" y="116950"/>
                  <a:pt x="184209" y="116950"/>
                </a:cubicBezTo>
                <a:cubicBezTo>
                  <a:pt x="204021" y="116950"/>
                  <a:pt x="223738" y="123331"/>
                  <a:pt x="240216" y="136095"/>
                </a:cubicBezTo>
                <a:lnTo>
                  <a:pt x="210308" y="166194"/>
                </a:lnTo>
                <a:close/>
                <a:moveTo>
                  <a:pt x="293556" y="317737"/>
                </a:moveTo>
                <a:cubicBezTo>
                  <a:pt x="233263" y="378030"/>
                  <a:pt x="135251" y="378030"/>
                  <a:pt x="75053" y="317737"/>
                </a:cubicBezTo>
                <a:cubicBezTo>
                  <a:pt x="14760" y="257443"/>
                  <a:pt x="14760" y="159431"/>
                  <a:pt x="75053" y="99233"/>
                </a:cubicBezTo>
                <a:cubicBezTo>
                  <a:pt x="104580" y="69706"/>
                  <a:pt x="144490" y="54180"/>
                  <a:pt x="184781" y="54180"/>
                </a:cubicBezTo>
                <a:cubicBezTo>
                  <a:pt x="205450" y="54180"/>
                  <a:pt x="226214" y="58275"/>
                  <a:pt x="245645" y="66658"/>
                </a:cubicBezTo>
                <a:cubicBezTo>
                  <a:pt x="245645" y="66848"/>
                  <a:pt x="245645" y="66943"/>
                  <a:pt x="245550" y="67134"/>
                </a:cubicBezTo>
                <a:cubicBezTo>
                  <a:pt x="245550" y="67229"/>
                  <a:pt x="245550" y="67324"/>
                  <a:pt x="245550" y="67419"/>
                </a:cubicBezTo>
                <a:cubicBezTo>
                  <a:pt x="245550" y="67800"/>
                  <a:pt x="245455" y="68086"/>
                  <a:pt x="245455" y="68467"/>
                </a:cubicBezTo>
                <a:lnTo>
                  <a:pt x="245455" y="112473"/>
                </a:lnTo>
                <a:cubicBezTo>
                  <a:pt x="201449" y="84469"/>
                  <a:pt x="142204" y="89613"/>
                  <a:pt x="103818" y="127998"/>
                </a:cubicBezTo>
                <a:cubicBezTo>
                  <a:pt x="59432" y="172385"/>
                  <a:pt x="59432" y="244680"/>
                  <a:pt x="103818" y="289066"/>
                </a:cubicBezTo>
                <a:cubicBezTo>
                  <a:pt x="126012" y="311260"/>
                  <a:pt x="155158" y="322404"/>
                  <a:pt x="184304" y="322404"/>
                </a:cubicBezTo>
                <a:cubicBezTo>
                  <a:pt x="213451" y="322404"/>
                  <a:pt x="242597" y="311260"/>
                  <a:pt x="264791" y="289066"/>
                </a:cubicBezTo>
                <a:cubicBezTo>
                  <a:pt x="303177" y="250681"/>
                  <a:pt x="308415" y="191435"/>
                  <a:pt x="280317" y="147429"/>
                </a:cubicBezTo>
                <a:lnTo>
                  <a:pt x="324322" y="147429"/>
                </a:lnTo>
                <a:cubicBezTo>
                  <a:pt x="324703" y="147429"/>
                  <a:pt x="324989" y="147429"/>
                  <a:pt x="325370" y="147334"/>
                </a:cubicBezTo>
                <a:cubicBezTo>
                  <a:pt x="325465" y="147334"/>
                  <a:pt x="325560" y="147334"/>
                  <a:pt x="325655" y="147334"/>
                </a:cubicBezTo>
                <a:cubicBezTo>
                  <a:pt x="325846" y="147334"/>
                  <a:pt x="325941" y="147334"/>
                  <a:pt x="326132" y="147239"/>
                </a:cubicBezTo>
                <a:cubicBezTo>
                  <a:pt x="350897" y="204579"/>
                  <a:pt x="338324" y="273064"/>
                  <a:pt x="293556" y="317737"/>
                </a:cubicBezTo>
                <a:close/>
                <a:moveTo>
                  <a:pt x="319560" y="124379"/>
                </a:moveTo>
                <a:lnTo>
                  <a:pt x="268410" y="124379"/>
                </a:lnTo>
                <a:lnTo>
                  <a:pt x="268410" y="73325"/>
                </a:lnTo>
                <a:lnTo>
                  <a:pt x="295080" y="46655"/>
                </a:lnTo>
                <a:lnTo>
                  <a:pt x="295080" y="86469"/>
                </a:lnTo>
                <a:cubicBezTo>
                  <a:pt x="295080" y="92661"/>
                  <a:pt x="300129" y="97709"/>
                  <a:pt x="306320" y="97709"/>
                </a:cubicBezTo>
                <a:lnTo>
                  <a:pt x="346229" y="97709"/>
                </a:lnTo>
                <a:lnTo>
                  <a:pt x="319560" y="124379"/>
                </a:lnTo>
                <a:close/>
              </a:path>
            </a:pathLst>
          </a:custGeom>
          <a:solidFill>
            <a:schemeClr val="bg1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>
              <a:solidFill>
                <a:srgbClr val="076CFF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5238801F-09E7-4012-A759-29FB5A16231F}"/>
              </a:ext>
            </a:extLst>
          </p:cNvPr>
          <p:cNvGrpSpPr/>
          <p:nvPr/>
        </p:nvGrpSpPr>
        <p:grpSpPr>
          <a:xfrm>
            <a:off x="6214762" y="2534053"/>
            <a:ext cx="409576" cy="409576"/>
            <a:chOff x="4144033" y="2229040"/>
            <a:chExt cx="390525" cy="390525"/>
          </a:xfrm>
          <a:solidFill>
            <a:schemeClr val="bg1"/>
          </a:solidFill>
        </p:grpSpPr>
        <p:sp>
          <p:nvSpPr>
            <p:cNvPr id="27" name="자유형: 도형 26">
              <a:extLst>
                <a:ext uri="{FF2B5EF4-FFF2-40B4-BE49-F238E27FC236}">
                  <a16:creationId xmlns:a16="http://schemas.microsoft.com/office/drawing/2014/main" id="{F84897DD-7CF8-47EF-9A81-C830BE3FA979}"/>
                </a:ext>
              </a:extLst>
            </p:cNvPr>
            <p:cNvSpPr/>
            <p:nvPr/>
          </p:nvSpPr>
          <p:spPr>
            <a:xfrm>
              <a:off x="4144033" y="2229040"/>
              <a:ext cx="390525" cy="390525"/>
            </a:xfrm>
            <a:custGeom>
              <a:avLst/>
              <a:gdLst>
                <a:gd name="connsiteX0" fmla="*/ 352806 w 390525"/>
                <a:gd name="connsiteY0" fmla="*/ 96012 h 390525"/>
                <a:gd name="connsiteX1" fmla="*/ 297275 w 390525"/>
                <a:gd name="connsiteY1" fmla="*/ 96012 h 390525"/>
                <a:gd name="connsiteX2" fmla="*/ 297275 w 390525"/>
                <a:gd name="connsiteY2" fmla="*/ 40481 h 390525"/>
                <a:gd name="connsiteX3" fmla="*/ 263938 w 390525"/>
                <a:gd name="connsiteY3" fmla="*/ 7144 h 390525"/>
                <a:gd name="connsiteX4" fmla="*/ 40481 w 390525"/>
                <a:gd name="connsiteY4" fmla="*/ 7144 h 390525"/>
                <a:gd name="connsiteX5" fmla="*/ 7144 w 390525"/>
                <a:gd name="connsiteY5" fmla="*/ 40481 h 390525"/>
                <a:gd name="connsiteX6" fmla="*/ 7144 w 390525"/>
                <a:gd name="connsiteY6" fmla="*/ 352806 h 390525"/>
                <a:gd name="connsiteX7" fmla="*/ 40481 w 390525"/>
                <a:gd name="connsiteY7" fmla="*/ 386143 h 390525"/>
                <a:gd name="connsiteX8" fmla="*/ 352806 w 390525"/>
                <a:gd name="connsiteY8" fmla="*/ 386143 h 390525"/>
                <a:gd name="connsiteX9" fmla="*/ 386143 w 390525"/>
                <a:gd name="connsiteY9" fmla="*/ 352806 h 390525"/>
                <a:gd name="connsiteX10" fmla="*/ 386143 w 390525"/>
                <a:gd name="connsiteY10" fmla="*/ 129350 h 390525"/>
                <a:gd name="connsiteX11" fmla="*/ 352806 w 390525"/>
                <a:gd name="connsiteY11" fmla="*/ 96012 h 390525"/>
                <a:gd name="connsiteX12" fmla="*/ 40481 w 390525"/>
                <a:gd name="connsiteY12" fmla="*/ 29432 h 390525"/>
                <a:gd name="connsiteX13" fmla="*/ 264033 w 390525"/>
                <a:gd name="connsiteY13" fmla="*/ 29432 h 390525"/>
                <a:gd name="connsiteX14" fmla="*/ 275177 w 390525"/>
                <a:gd name="connsiteY14" fmla="*/ 40576 h 390525"/>
                <a:gd name="connsiteX15" fmla="*/ 275177 w 390525"/>
                <a:gd name="connsiteY15" fmla="*/ 51721 h 390525"/>
                <a:gd name="connsiteX16" fmla="*/ 29432 w 390525"/>
                <a:gd name="connsiteY16" fmla="*/ 51721 h 390525"/>
                <a:gd name="connsiteX17" fmla="*/ 29432 w 390525"/>
                <a:gd name="connsiteY17" fmla="*/ 40576 h 390525"/>
                <a:gd name="connsiteX18" fmla="*/ 40481 w 390525"/>
                <a:gd name="connsiteY18" fmla="*/ 29432 h 390525"/>
                <a:gd name="connsiteX19" fmla="*/ 29337 w 390525"/>
                <a:gd name="connsiteY19" fmla="*/ 352806 h 390525"/>
                <a:gd name="connsiteX20" fmla="*/ 29337 w 390525"/>
                <a:gd name="connsiteY20" fmla="*/ 319468 h 390525"/>
                <a:gd name="connsiteX21" fmla="*/ 186214 w 390525"/>
                <a:gd name="connsiteY21" fmla="*/ 319468 h 390525"/>
                <a:gd name="connsiteX22" fmla="*/ 186214 w 390525"/>
                <a:gd name="connsiteY22" fmla="*/ 352806 h 390525"/>
                <a:gd name="connsiteX23" fmla="*/ 188119 w 390525"/>
                <a:gd name="connsiteY23" fmla="*/ 363950 h 390525"/>
                <a:gd name="connsiteX24" fmla="*/ 40481 w 390525"/>
                <a:gd name="connsiteY24" fmla="*/ 363950 h 390525"/>
                <a:gd name="connsiteX25" fmla="*/ 29337 w 390525"/>
                <a:gd name="connsiteY25" fmla="*/ 352806 h 390525"/>
                <a:gd name="connsiteX26" fmla="*/ 186214 w 390525"/>
                <a:gd name="connsiteY26" fmla="*/ 129350 h 390525"/>
                <a:gd name="connsiteX27" fmla="*/ 186214 w 390525"/>
                <a:gd name="connsiteY27" fmla="*/ 297371 h 390525"/>
                <a:gd name="connsiteX28" fmla="*/ 29337 w 390525"/>
                <a:gd name="connsiteY28" fmla="*/ 297371 h 390525"/>
                <a:gd name="connsiteX29" fmla="*/ 29337 w 390525"/>
                <a:gd name="connsiteY29" fmla="*/ 73819 h 390525"/>
                <a:gd name="connsiteX30" fmla="*/ 275082 w 390525"/>
                <a:gd name="connsiteY30" fmla="*/ 73819 h 390525"/>
                <a:gd name="connsiteX31" fmla="*/ 275082 w 390525"/>
                <a:gd name="connsiteY31" fmla="*/ 96012 h 390525"/>
                <a:gd name="connsiteX32" fmla="*/ 219551 w 390525"/>
                <a:gd name="connsiteY32" fmla="*/ 96012 h 390525"/>
                <a:gd name="connsiteX33" fmla="*/ 186214 w 390525"/>
                <a:gd name="connsiteY33" fmla="*/ 129350 h 390525"/>
                <a:gd name="connsiteX34" fmla="*/ 352806 w 390525"/>
                <a:gd name="connsiteY34" fmla="*/ 363950 h 390525"/>
                <a:gd name="connsiteX35" fmla="*/ 219551 w 390525"/>
                <a:gd name="connsiteY35" fmla="*/ 363950 h 390525"/>
                <a:gd name="connsiteX36" fmla="*/ 208407 w 390525"/>
                <a:gd name="connsiteY36" fmla="*/ 352806 h 390525"/>
                <a:gd name="connsiteX37" fmla="*/ 208407 w 390525"/>
                <a:gd name="connsiteY37" fmla="*/ 341662 h 390525"/>
                <a:gd name="connsiteX38" fmla="*/ 363855 w 390525"/>
                <a:gd name="connsiteY38" fmla="*/ 341662 h 390525"/>
                <a:gd name="connsiteX39" fmla="*/ 363855 w 390525"/>
                <a:gd name="connsiteY39" fmla="*/ 352806 h 390525"/>
                <a:gd name="connsiteX40" fmla="*/ 352806 w 390525"/>
                <a:gd name="connsiteY40" fmla="*/ 363950 h 390525"/>
                <a:gd name="connsiteX41" fmla="*/ 363855 w 390525"/>
                <a:gd name="connsiteY41" fmla="*/ 319564 h 390525"/>
                <a:gd name="connsiteX42" fmla="*/ 208407 w 390525"/>
                <a:gd name="connsiteY42" fmla="*/ 319564 h 390525"/>
                <a:gd name="connsiteX43" fmla="*/ 208407 w 390525"/>
                <a:gd name="connsiteY43" fmla="*/ 162687 h 390525"/>
                <a:gd name="connsiteX44" fmla="*/ 363855 w 390525"/>
                <a:gd name="connsiteY44" fmla="*/ 162687 h 390525"/>
                <a:gd name="connsiteX45" fmla="*/ 363855 w 390525"/>
                <a:gd name="connsiteY45" fmla="*/ 319564 h 390525"/>
                <a:gd name="connsiteX46" fmla="*/ 363855 w 390525"/>
                <a:gd name="connsiteY46" fmla="*/ 140398 h 390525"/>
                <a:gd name="connsiteX47" fmla="*/ 208407 w 390525"/>
                <a:gd name="connsiteY47" fmla="*/ 140398 h 390525"/>
                <a:gd name="connsiteX48" fmla="*/ 208407 w 390525"/>
                <a:gd name="connsiteY48" fmla="*/ 129254 h 390525"/>
                <a:gd name="connsiteX49" fmla="*/ 219551 w 390525"/>
                <a:gd name="connsiteY49" fmla="*/ 118110 h 390525"/>
                <a:gd name="connsiteX50" fmla="*/ 352806 w 390525"/>
                <a:gd name="connsiteY50" fmla="*/ 118110 h 390525"/>
                <a:gd name="connsiteX51" fmla="*/ 363950 w 390525"/>
                <a:gd name="connsiteY51" fmla="*/ 129254 h 390525"/>
                <a:gd name="connsiteX52" fmla="*/ 363950 w 390525"/>
                <a:gd name="connsiteY52" fmla="*/ 140398 h 390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</a:cxnLst>
              <a:rect l="l" t="t" r="r" b="b"/>
              <a:pathLst>
                <a:path w="390525" h="390525">
                  <a:moveTo>
                    <a:pt x="352806" y="96012"/>
                  </a:moveTo>
                  <a:lnTo>
                    <a:pt x="297275" y="96012"/>
                  </a:lnTo>
                  <a:lnTo>
                    <a:pt x="297275" y="40481"/>
                  </a:lnTo>
                  <a:cubicBezTo>
                    <a:pt x="297275" y="22098"/>
                    <a:pt x="282321" y="7144"/>
                    <a:pt x="263938" y="7144"/>
                  </a:cubicBezTo>
                  <a:lnTo>
                    <a:pt x="40481" y="7144"/>
                  </a:lnTo>
                  <a:cubicBezTo>
                    <a:pt x="22098" y="7144"/>
                    <a:pt x="7144" y="22098"/>
                    <a:pt x="7144" y="40481"/>
                  </a:cubicBezTo>
                  <a:lnTo>
                    <a:pt x="7144" y="352806"/>
                  </a:lnTo>
                  <a:cubicBezTo>
                    <a:pt x="7144" y="371189"/>
                    <a:pt x="22098" y="386143"/>
                    <a:pt x="40481" y="386143"/>
                  </a:cubicBezTo>
                  <a:lnTo>
                    <a:pt x="352806" y="386143"/>
                  </a:lnTo>
                  <a:cubicBezTo>
                    <a:pt x="371189" y="386143"/>
                    <a:pt x="386143" y="371189"/>
                    <a:pt x="386143" y="352806"/>
                  </a:cubicBezTo>
                  <a:lnTo>
                    <a:pt x="386143" y="129350"/>
                  </a:lnTo>
                  <a:cubicBezTo>
                    <a:pt x="386048" y="110966"/>
                    <a:pt x="371189" y="96012"/>
                    <a:pt x="352806" y="96012"/>
                  </a:cubicBezTo>
                  <a:close/>
                  <a:moveTo>
                    <a:pt x="40481" y="29432"/>
                  </a:moveTo>
                  <a:lnTo>
                    <a:pt x="264033" y="29432"/>
                  </a:lnTo>
                  <a:cubicBezTo>
                    <a:pt x="270129" y="29432"/>
                    <a:pt x="275177" y="34385"/>
                    <a:pt x="275177" y="40576"/>
                  </a:cubicBezTo>
                  <a:lnTo>
                    <a:pt x="275177" y="51721"/>
                  </a:lnTo>
                  <a:lnTo>
                    <a:pt x="29432" y="51721"/>
                  </a:lnTo>
                  <a:lnTo>
                    <a:pt x="29432" y="40576"/>
                  </a:lnTo>
                  <a:cubicBezTo>
                    <a:pt x="29337" y="34385"/>
                    <a:pt x="34290" y="29432"/>
                    <a:pt x="40481" y="29432"/>
                  </a:cubicBezTo>
                  <a:close/>
                  <a:moveTo>
                    <a:pt x="29337" y="352806"/>
                  </a:moveTo>
                  <a:lnTo>
                    <a:pt x="29337" y="319468"/>
                  </a:lnTo>
                  <a:lnTo>
                    <a:pt x="186214" y="319468"/>
                  </a:lnTo>
                  <a:lnTo>
                    <a:pt x="186214" y="352806"/>
                  </a:lnTo>
                  <a:cubicBezTo>
                    <a:pt x="186214" y="356711"/>
                    <a:pt x="186880" y="360426"/>
                    <a:pt x="188119" y="363950"/>
                  </a:cubicBezTo>
                  <a:lnTo>
                    <a:pt x="40481" y="363950"/>
                  </a:lnTo>
                  <a:cubicBezTo>
                    <a:pt x="34290" y="363950"/>
                    <a:pt x="29337" y="358997"/>
                    <a:pt x="29337" y="352806"/>
                  </a:cubicBezTo>
                  <a:close/>
                  <a:moveTo>
                    <a:pt x="186214" y="129350"/>
                  </a:moveTo>
                  <a:lnTo>
                    <a:pt x="186214" y="297371"/>
                  </a:lnTo>
                  <a:lnTo>
                    <a:pt x="29337" y="297371"/>
                  </a:lnTo>
                  <a:lnTo>
                    <a:pt x="29337" y="73819"/>
                  </a:lnTo>
                  <a:lnTo>
                    <a:pt x="275082" y="73819"/>
                  </a:lnTo>
                  <a:lnTo>
                    <a:pt x="275082" y="96012"/>
                  </a:lnTo>
                  <a:lnTo>
                    <a:pt x="219551" y="96012"/>
                  </a:lnTo>
                  <a:cubicBezTo>
                    <a:pt x="201168" y="96012"/>
                    <a:pt x="186214" y="110966"/>
                    <a:pt x="186214" y="129350"/>
                  </a:cubicBezTo>
                  <a:close/>
                  <a:moveTo>
                    <a:pt x="352806" y="363950"/>
                  </a:moveTo>
                  <a:lnTo>
                    <a:pt x="219551" y="363950"/>
                  </a:lnTo>
                  <a:cubicBezTo>
                    <a:pt x="213455" y="363950"/>
                    <a:pt x="208407" y="358997"/>
                    <a:pt x="208407" y="352806"/>
                  </a:cubicBezTo>
                  <a:lnTo>
                    <a:pt x="208407" y="341662"/>
                  </a:lnTo>
                  <a:lnTo>
                    <a:pt x="363855" y="341662"/>
                  </a:lnTo>
                  <a:lnTo>
                    <a:pt x="363855" y="352806"/>
                  </a:lnTo>
                  <a:cubicBezTo>
                    <a:pt x="363855" y="358997"/>
                    <a:pt x="358902" y="363950"/>
                    <a:pt x="352806" y="363950"/>
                  </a:cubicBezTo>
                  <a:close/>
                  <a:moveTo>
                    <a:pt x="363855" y="319564"/>
                  </a:moveTo>
                  <a:lnTo>
                    <a:pt x="208407" y="319564"/>
                  </a:lnTo>
                  <a:lnTo>
                    <a:pt x="208407" y="162687"/>
                  </a:lnTo>
                  <a:lnTo>
                    <a:pt x="363855" y="162687"/>
                  </a:lnTo>
                  <a:lnTo>
                    <a:pt x="363855" y="319564"/>
                  </a:lnTo>
                  <a:close/>
                  <a:moveTo>
                    <a:pt x="363855" y="140398"/>
                  </a:moveTo>
                  <a:lnTo>
                    <a:pt x="208407" y="140398"/>
                  </a:lnTo>
                  <a:lnTo>
                    <a:pt x="208407" y="129254"/>
                  </a:lnTo>
                  <a:cubicBezTo>
                    <a:pt x="208407" y="123158"/>
                    <a:pt x="213360" y="118110"/>
                    <a:pt x="219551" y="118110"/>
                  </a:cubicBezTo>
                  <a:lnTo>
                    <a:pt x="352806" y="118110"/>
                  </a:lnTo>
                  <a:cubicBezTo>
                    <a:pt x="358902" y="118110"/>
                    <a:pt x="363950" y="123063"/>
                    <a:pt x="363950" y="129254"/>
                  </a:cubicBezTo>
                  <a:lnTo>
                    <a:pt x="363950" y="14039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28" name="자유형: 도형 27">
              <a:extLst>
                <a:ext uri="{FF2B5EF4-FFF2-40B4-BE49-F238E27FC236}">
                  <a16:creationId xmlns:a16="http://schemas.microsoft.com/office/drawing/2014/main" id="{072A54DA-D655-444A-996B-FDA2871CF8EE}"/>
                </a:ext>
              </a:extLst>
            </p:cNvPr>
            <p:cNvSpPr/>
            <p:nvPr/>
          </p:nvSpPr>
          <p:spPr>
            <a:xfrm>
              <a:off x="4188419" y="2317908"/>
              <a:ext cx="123825" cy="95250"/>
            </a:xfrm>
            <a:custGeom>
              <a:avLst/>
              <a:gdLst>
                <a:gd name="connsiteX0" fmla="*/ 107061 w 123825"/>
                <a:gd name="connsiteY0" fmla="*/ 7144 h 95250"/>
                <a:gd name="connsiteX1" fmla="*/ 18288 w 123825"/>
                <a:gd name="connsiteY1" fmla="*/ 7144 h 95250"/>
                <a:gd name="connsiteX2" fmla="*/ 7144 w 123825"/>
                <a:gd name="connsiteY2" fmla="*/ 18288 h 95250"/>
                <a:gd name="connsiteX3" fmla="*/ 7144 w 123825"/>
                <a:gd name="connsiteY3" fmla="*/ 84868 h 95250"/>
                <a:gd name="connsiteX4" fmla="*/ 18288 w 123825"/>
                <a:gd name="connsiteY4" fmla="*/ 96012 h 95250"/>
                <a:gd name="connsiteX5" fmla="*/ 107061 w 123825"/>
                <a:gd name="connsiteY5" fmla="*/ 96012 h 95250"/>
                <a:gd name="connsiteX6" fmla="*/ 118205 w 123825"/>
                <a:gd name="connsiteY6" fmla="*/ 84868 h 95250"/>
                <a:gd name="connsiteX7" fmla="*/ 118205 w 123825"/>
                <a:gd name="connsiteY7" fmla="*/ 18288 h 95250"/>
                <a:gd name="connsiteX8" fmla="*/ 107061 w 123825"/>
                <a:gd name="connsiteY8" fmla="*/ 7144 h 95250"/>
                <a:gd name="connsiteX9" fmla="*/ 96012 w 123825"/>
                <a:gd name="connsiteY9" fmla="*/ 73723 h 95250"/>
                <a:gd name="connsiteX10" fmla="*/ 29433 w 123825"/>
                <a:gd name="connsiteY10" fmla="*/ 73723 h 95250"/>
                <a:gd name="connsiteX11" fmla="*/ 29433 w 123825"/>
                <a:gd name="connsiteY11" fmla="*/ 29337 h 95250"/>
                <a:gd name="connsiteX12" fmla="*/ 96012 w 123825"/>
                <a:gd name="connsiteY12" fmla="*/ 29337 h 95250"/>
                <a:gd name="connsiteX13" fmla="*/ 96012 w 123825"/>
                <a:gd name="connsiteY13" fmla="*/ 73723 h 952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23825" h="95250">
                  <a:moveTo>
                    <a:pt x="107061" y="7144"/>
                  </a:moveTo>
                  <a:lnTo>
                    <a:pt x="18288" y="7144"/>
                  </a:lnTo>
                  <a:cubicBezTo>
                    <a:pt x="12192" y="7144"/>
                    <a:pt x="7144" y="12097"/>
                    <a:pt x="7144" y="18288"/>
                  </a:cubicBezTo>
                  <a:lnTo>
                    <a:pt x="7144" y="84868"/>
                  </a:lnTo>
                  <a:cubicBezTo>
                    <a:pt x="7144" y="90964"/>
                    <a:pt x="12097" y="96012"/>
                    <a:pt x="18288" y="96012"/>
                  </a:cubicBezTo>
                  <a:lnTo>
                    <a:pt x="107061" y="96012"/>
                  </a:lnTo>
                  <a:cubicBezTo>
                    <a:pt x="113157" y="96012"/>
                    <a:pt x="118205" y="91059"/>
                    <a:pt x="118205" y="84868"/>
                  </a:cubicBezTo>
                  <a:lnTo>
                    <a:pt x="118205" y="18288"/>
                  </a:lnTo>
                  <a:cubicBezTo>
                    <a:pt x="118205" y="12097"/>
                    <a:pt x="113252" y="7144"/>
                    <a:pt x="107061" y="7144"/>
                  </a:cubicBezTo>
                  <a:close/>
                  <a:moveTo>
                    <a:pt x="96012" y="73723"/>
                  </a:moveTo>
                  <a:lnTo>
                    <a:pt x="29433" y="73723"/>
                  </a:lnTo>
                  <a:lnTo>
                    <a:pt x="29433" y="29337"/>
                  </a:lnTo>
                  <a:lnTo>
                    <a:pt x="96012" y="29337"/>
                  </a:lnTo>
                  <a:lnTo>
                    <a:pt x="96012" y="73723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29" name="자유형: 도형 28">
              <a:extLst>
                <a:ext uri="{FF2B5EF4-FFF2-40B4-BE49-F238E27FC236}">
                  <a16:creationId xmlns:a16="http://schemas.microsoft.com/office/drawing/2014/main" id="{76103B75-0EB3-4AC1-A6FA-6FE2D07C9DDD}"/>
                </a:ext>
              </a:extLst>
            </p:cNvPr>
            <p:cNvSpPr/>
            <p:nvPr/>
          </p:nvSpPr>
          <p:spPr>
            <a:xfrm>
              <a:off x="4188060" y="2428970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8" y="7144"/>
                    <a:pt x="7884" y="11335"/>
                    <a:pt x="7218" y="16954"/>
                  </a:cubicBezTo>
                  <a:cubicBezTo>
                    <a:pt x="6456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4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30" name="자유형: 도형 29">
              <a:extLst>
                <a:ext uri="{FF2B5EF4-FFF2-40B4-BE49-F238E27FC236}">
                  <a16:creationId xmlns:a16="http://schemas.microsoft.com/office/drawing/2014/main" id="{92295F59-B4BF-4148-B6FC-E374543B4523}"/>
                </a:ext>
              </a:extLst>
            </p:cNvPr>
            <p:cNvSpPr/>
            <p:nvPr/>
          </p:nvSpPr>
          <p:spPr>
            <a:xfrm>
              <a:off x="4367225" y="2406681"/>
              <a:ext cx="123825" cy="28575"/>
            </a:xfrm>
            <a:custGeom>
              <a:avLst/>
              <a:gdLst>
                <a:gd name="connsiteX0" fmla="*/ 107039 w 123825"/>
                <a:gd name="connsiteY0" fmla="*/ 7144 h 28575"/>
                <a:gd name="connsiteX1" fmla="*/ 18552 w 123825"/>
                <a:gd name="connsiteY1" fmla="*/ 7144 h 28575"/>
                <a:gd name="connsiteX2" fmla="*/ 7218 w 123825"/>
                <a:gd name="connsiteY2" fmla="*/ 16954 h 28575"/>
                <a:gd name="connsiteX3" fmla="*/ 18266 w 123825"/>
                <a:gd name="connsiteY3" fmla="*/ 29337 h 28575"/>
                <a:gd name="connsiteX4" fmla="*/ 106754 w 123825"/>
                <a:gd name="connsiteY4" fmla="*/ 29337 h 28575"/>
                <a:gd name="connsiteX5" fmla="*/ 118088 w 123825"/>
                <a:gd name="connsiteY5" fmla="*/ 19526 h 28575"/>
                <a:gd name="connsiteX6" fmla="*/ 107039 w 123825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3825" h="28575">
                  <a:moveTo>
                    <a:pt x="107039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6" y="29337"/>
                  </a:cubicBezTo>
                  <a:lnTo>
                    <a:pt x="106754" y="29337"/>
                  </a:lnTo>
                  <a:cubicBezTo>
                    <a:pt x="112469" y="29337"/>
                    <a:pt x="117422" y="25146"/>
                    <a:pt x="118088" y="19526"/>
                  </a:cubicBezTo>
                  <a:cubicBezTo>
                    <a:pt x="118755" y="12859"/>
                    <a:pt x="113516" y="7144"/>
                    <a:pt x="107039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  <p:sp>
          <p:nvSpPr>
            <p:cNvPr id="31" name="자유형: 도형 30">
              <a:extLst>
                <a:ext uri="{FF2B5EF4-FFF2-40B4-BE49-F238E27FC236}">
                  <a16:creationId xmlns:a16="http://schemas.microsoft.com/office/drawing/2014/main" id="{CBC475C9-7210-4874-AD91-FB74B97BF214}"/>
                </a:ext>
              </a:extLst>
            </p:cNvPr>
            <p:cNvSpPr/>
            <p:nvPr/>
          </p:nvSpPr>
          <p:spPr>
            <a:xfrm>
              <a:off x="4367130" y="2451163"/>
              <a:ext cx="76200" cy="28575"/>
            </a:xfrm>
            <a:custGeom>
              <a:avLst/>
              <a:gdLst>
                <a:gd name="connsiteX0" fmla="*/ 62653 w 76200"/>
                <a:gd name="connsiteY0" fmla="*/ 7144 h 28575"/>
                <a:gd name="connsiteX1" fmla="*/ 18552 w 76200"/>
                <a:gd name="connsiteY1" fmla="*/ 7144 h 28575"/>
                <a:gd name="connsiteX2" fmla="*/ 7218 w 76200"/>
                <a:gd name="connsiteY2" fmla="*/ 16954 h 28575"/>
                <a:gd name="connsiteX3" fmla="*/ 18267 w 76200"/>
                <a:gd name="connsiteY3" fmla="*/ 29337 h 28575"/>
                <a:gd name="connsiteX4" fmla="*/ 62367 w 76200"/>
                <a:gd name="connsiteY4" fmla="*/ 29337 h 28575"/>
                <a:gd name="connsiteX5" fmla="*/ 73702 w 76200"/>
                <a:gd name="connsiteY5" fmla="*/ 19526 h 28575"/>
                <a:gd name="connsiteX6" fmla="*/ 62653 w 76200"/>
                <a:gd name="connsiteY6" fmla="*/ 7144 h 285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76200" h="28575">
                  <a:moveTo>
                    <a:pt x="62653" y="7144"/>
                  </a:moveTo>
                  <a:lnTo>
                    <a:pt x="18552" y="7144"/>
                  </a:lnTo>
                  <a:cubicBezTo>
                    <a:pt x="12837" y="7144"/>
                    <a:pt x="7884" y="11335"/>
                    <a:pt x="7218" y="16954"/>
                  </a:cubicBezTo>
                  <a:cubicBezTo>
                    <a:pt x="6455" y="23622"/>
                    <a:pt x="11694" y="29337"/>
                    <a:pt x="18267" y="29337"/>
                  </a:cubicBezTo>
                  <a:lnTo>
                    <a:pt x="62367" y="29337"/>
                  </a:lnTo>
                  <a:cubicBezTo>
                    <a:pt x="68082" y="29337"/>
                    <a:pt x="73035" y="25146"/>
                    <a:pt x="73702" y="19526"/>
                  </a:cubicBezTo>
                  <a:cubicBezTo>
                    <a:pt x="74464" y="12763"/>
                    <a:pt x="69225" y="7144"/>
                    <a:pt x="62653" y="714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solidFill>
                  <a:srgbClr val="076CFF"/>
                </a:solidFill>
              </a:endParaRPr>
            </a:p>
          </p:txBody>
        </p: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DFA698C1-A33B-4CD9-ABD3-99B37D7D9CA4}"/>
              </a:ext>
            </a:extLst>
          </p:cNvPr>
          <p:cNvSpPr txBox="1"/>
          <p:nvPr/>
        </p:nvSpPr>
        <p:spPr>
          <a:xfrm>
            <a:off x="470513" y="874216"/>
            <a:ext cx="7086600" cy="646331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3600" dirty="0">
                <a:solidFill>
                  <a:srgbClr val="603CB5"/>
                </a:solidFill>
                <a:latin typeface="+mj-lt"/>
              </a:rPr>
              <a:t>2.ETL process implementation</a:t>
            </a:r>
            <a:endParaRPr lang="ko-KR" altLang="en-US" sz="3600" dirty="0">
              <a:solidFill>
                <a:srgbClr val="603CB5"/>
              </a:solidFill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A48CBA0-14CD-9670-8663-ADAC89377062}"/>
              </a:ext>
            </a:extLst>
          </p:cNvPr>
          <p:cNvSpPr txBox="1"/>
          <p:nvPr/>
        </p:nvSpPr>
        <p:spPr>
          <a:xfrm>
            <a:off x="1508570" y="1487202"/>
            <a:ext cx="88858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2E1D59"/>
                </a:solidFill>
              </a:rPr>
              <a:t>ETL process was implemented using python on </a:t>
            </a:r>
            <a:r>
              <a:rPr lang="en-US" sz="2000" dirty="0" err="1">
                <a:solidFill>
                  <a:srgbClr val="2E1D59"/>
                </a:solidFill>
              </a:rPr>
              <a:t>Colab</a:t>
            </a:r>
            <a:endParaRPr lang="fr-FR" sz="2000" dirty="0">
              <a:solidFill>
                <a:srgbClr val="2E1D59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64A7D7-FEAB-9068-6678-EA7926C6E99C}"/>
              </a:ext>
            </a:extLst>
          </p:cNvPr>
          <p:cNvSpPr txBox="1"/>
          <p:nvPr/>
        </p:nvSpPr>
        <p:spPr>
          <a:xfrm>
            <a:off x="1508570" y="1801194"/>
            <a:ext cx="91000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hlinkClick r:id="rId8"/>
              </a:rPr>
              <a:t>ETL code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297344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50723-B97F-2636-132C-855759A6EE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9A1093E-8059-A41A-7992-1E879623F04B}"/>
              </a:ext>
            </a:extLst>
          </p:cNvPr>
          <p:cNvSpPr/>
          <p:nvPr/>
        </p:nvSpPr>
        <p:spPr>
          <a:xfrm>
            <a:off x="400151" y="1675330"/>
            <a:ext cx="11412404" cy="4184294"/>
          </a:xfrm>
          <a:prstGeom prst="roundRect">
            <a:avLst>
              <a:gd name="adj" fmla="val 4965"/>
            </a:avLst>
          </a:prstGeom>
          <a:noFill/>
          <a:ln w="12700">
            <a:solidFill>
              <a:srgbClr val="603CB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>
              <a:solidFill>
                <a:srgbClr val="FF6C6F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4C3DEC-3603-2F7E-7085-937F7F7B701A}"/>
              </a:ext>
            </a:extLst>
          </p:cNvPr>
          <p:cNvSpPr txBox="1"/>
          <p:nvPr/>
        </p:nvSpPr>
        <p:spPr>
          <a:xfrm>
            <a:off x="532185" y="693520"/>
            <a:ext cx="5000867" cy="584775"/>
          </a:xfrm>
          <a:prstGeom prst="rect">
            <a:avLst/>
          </a:prstGeom>
          <a:noFill/>
        </p:spPr>
        <p:txBody>
          <a:bodyPr wrap="square" rtlCol="0" anchor="t" anchorCtr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sz="3200" b="1" dirty="0">
                <a:solidFill>
                  <a:srgbClr val="2E1D59"/>
                </a:solidFill>
              </a:rPr>
              <a:t>Data </a:t>
            </a:r>
            <a:r>
              <a:rPr lang="fr-FR" sz="3200" b="1" dirty="0" err="1">
                <a:solidFill>
                  <a:srgbClr val="2E1D59"/>
                </a:solidFill>
              </a:rPr>
              <a:t>Cleaning</a:t>
            </a:r>
            <a:endParaRPr lang="fr-FR" sz="3200" b="1" dirty="0">
              <a:solidFill>
                <a:srgbClr val="2E1D59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8FF998-30F0-B35C-016D-E3C015DBA1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137" y="1817334"/>
            <a:ext cx="6401693" cy="2095792"/>
          </a:xfrm>
          <a:prstGeom prst="rect">
            <a:avLst/>
          </a:prstGeom>
        </p:spPr>
      </p:pic>
      <p:pic>
        <p:nvPicPr>
          <p:cNvPr id="34" name="Picture 33">
            <a:extLst>
              <a:ext uri="{FF2B5EF4-FFF2-40B4-BE49-F238E27FC236}">
                <a16:creationId xmlns:a16="http://schemas.microsoft.com/office/drawing/2014/main" id="{31B2099C-A437-6FEE-F241-47920EA4AA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137" y="4055130"/>
            <a:ext cx="7687748" cy="126700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33F592B-1583-4694-AE7B-3C594D46B89C}"/>
              </a:ext>
            </a:extLst>
          </p:cNvPr>
          <p:cNvSpPr txBox="1"/>
          <p:nvPr/>
        </p:nvSpPr>
        <p:spPr>
          <a:xfrm>
            <a:off x="-1638206" y="293410"/>
            <a:ext cx="7277451" cy="400110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defRPr sz="3200" b="1">
                <a:latin typeface="Arial Black" panose="020B0A04020102020204" pitchFamily="34" charset="0"/>
                <a:cs typeface="Arial" panose="020B0604020202020204" pitchFamily="34" charset="0"/>
              </a:defRPr>
            </a:lvl1pPr>
          </a:lstStyle>
          <a:p>
            <a:pPr algn="ctr"/>
            <a:r>
              <a:rPr lang="en-US" altLang="ko-KR" sz="2000" dirty="0" err="1">
                <a:solidFill>
                  <a:srgbClr val="603CB5"/>
                </a:solidFill>
                <a:latin typeface="+mj-lt"/>
              </a:rPr>
              <a:t>Exemples</a:t>
            </a:r>
            <a:r>
              <a:rPr lang="en-US" altLang="ko-KR" sz="2000" dirty="0">
                <a:solidFill>
                  <a:srgbClr val="603CB5"/>
                </a:solidFill>
                <a:latin typeface="+mj-lt"/>
              </a:rPr>
              <a:t> of transformations</a:t>
            </a:r>
            <a:endParaRPr lang="ko-KR" altLang="en-US" sz="2000" dirty="0">
              <a:solidFill>
                <a:srgbClr val="603CB5"/>
              </a:solidFill>
              <a:latin typeface="+mj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A16B9-2D97-BB15-F13D-1A5FACCB91D7}"/>
              </a:ext>
            </a:extLst>
          </p:cNvPr>
          <p:cNvSpPr txBox="1"/>
          <p:nvPr/>
        </p:nvSpPr>
        <p:spPr>
          <a:xfrm>
            <a:off x="665137" y="1171003"/>
            <a:ext cx="9197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solidFill>
                  <a:srgbClr val="2E1D59"/>
                </a:solidFill>
              </a:rPr>
              <a:t>Here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we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detected</a:t>
            </a:r>
            <a:r>
              <a:rPr lang="fr-FR" dirty="0">
                <a:solidFill>
                  <a:srgbClr val="2E1D59"/>
                </a:solidFill>
              </a:rPr>
              <a:t> duplicate </a:t>
            </a:r>
            <a:r>
              <a:rPr lang="fr-FR" dirty="0" err="1">
                <a:solidFill>
                  <a:srgbClr val="2E1D59"/>
                </a:solidFill>
              </a:rPr>
              <a:t>rows</a:t>
            </a:r>
            <a:r>
              <a:rPr lang="fr-FR" dirty="0">
                <a:solidFill>
                  <a:srgbClr val="2E1D59"/>
                </a:solidFill>
              </a:rPr>
              <a:t> in </a:t>
            </a:r>
            <a:r>
              <a:rPr lang="fr-FR" dirty="0" err="1">
                <a:solidFill>
                  <a:srgbClr val="2E1D59"/>
                </a:solidFill>
              </a:rPr>
              <a:t>customer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dataset</a:t>
            </a:r>
            <a:r>
              <a:rPr lang="fr-FR" dirty="0">
                <a:solidFill>
                  <a:srgbClr val="2E1D59"/>
                </a:solidFill>
              </a:rPr>
              <a:t> and </a:t>
            </a:r>
            <a:r>
              <a:rPr lang="fr-FR" dirty="0" err="1">
                <a:solidFill>
                  <a:srgbClr val="2E1D59"/>
                </a:solidFill>
              </a:rPr>
              <a:t>deleted</a:t>
            </a:r>
            <a:r>
              <a:rPr lang="fr-FR" dirty="0">
                <a:solidFill>
                  <a:srgbClr val="2E1D59"/>
                </a:solidFill>
              </a:rPr>
              <a:t> </a:t>
            </a:r>
            <a:r>
              <a:rPr lang="fr-FR" dirty="0" err="1">
                <a:solidFill>
                  <a:srgbClr val="2E1D59"/>
                </a:solidFill>
              </a:rPr>
              <a:t>them</a:t>
            </a:r>
            <a:endParaRPr lang="fr-FR" dirty="0">
              <a:solidFill>
                <a:srgbClr val="2E1D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54237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PPTMON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swald - Rubik Light">
      <a:majorFont>
        <a:latin typeface="Oswald"/>
        <a:ea typeface="Arial Unicode MS"/>
        <a:cs typeface=""/>
      </a:majorFont>
      <a:minorFont>
        <a:latin typeface="Rubik Light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FF368C"/>
        </a:solidFill>
        <a:ln>
          <a:noFill/>
        </a:ln>
        <a:effectLst>
          <a:outerShdw blurRad="101600" algn="ctr" rotWithShape="0">
            <a:srgbClr val="603CB5">
              <a:alpha val="78000"/>
            </a:srgbClr>
          </a:outerShdw>
        </a:effectLst>
      </a:spPr>
      <a:bodyPr rtlCol="0" anchor="ctr"/>
      <a:lstStyle>
        <a:defPPr algn="ctr">
          <a:defRPr sz="2000" b="1" dirty="0">
            <a:solidFill>
              <a:schemeClr val="bg1"/>
            </a:solidFill>
            <a:latin typeface="+mj-lt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5718</TotalTime>
  <Words>807</Words>
  <Application>Microsoft Office PowerPoint</Application>
  <PresentationFormat>Widescreen</PresentationFormat>
  <Paragraphs>101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맑은 고딕</vt:lpstr>
      <vt:lpstr>PPTMON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5</dc:creator>
  <cp:lastModifiedBy>ayadisabrine</cp:lastModifiedBy>
  <cp:revision>259</cp:revision>
  <dcterms:created xsi:type="dcterms:W3CDTF">2019-04-06T05:20:47Z</dcterms:created>
  <dcterms:modified xsi:type="dcterms:W3CDTF">2025-01-31T18:51:34Z</dcterms:modified>
</cp:coreProperties>
</file>