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9" r:id="rId2"/>
    <p:sldId id="267" r:id="rId3"/>
    <p:sldId id="268" r:id="rId4"/>
    <p:sldId id="264" r:id="rId5"/>
    <p:sldId id="261" r:id="rId6"/>
    <p:sldId id="269" r:id="rId7"/>
    <p:sldId id="265" r:id="rId8"/>
    <p:sldId id="272" r:id="rId9"/>
    <p:sldId id="301" r:id="rId10"/>
    <p:sldId id="303" r:id="rId11"/>
    <p:sldId id="274" r:id="rId12"/>
    <p:sldId id="273" r:id="rId13"/>
    <p:sldId id="270" r:id="rId14"/>
    <p:sldId id="275" r:id="rId15"/>
    <p:sldId id="280" r:id="rId16"/>
    <p:sldId id="281" r:id="rId17"/>
    <p:sldId id="276" r:id="rId18"/>
    <p:sldId id="283" r:id="rId19"/>
    <p:sldId id="284" r:id="rId20"/>
    <p:sldId id="285" r:id="rId21"/>
    <p:sldId id="286" r:id="rId22"/>
    <p:sldId id="287" r:id="rId23"/>
    <p:sldId id="288" r:id="rId24"/>
    <p:sldId id="304" r:id="rId25"/>
    <p:sldId id="289" r:id="rId26"/>
    <p:sldId id="290" r:id="rId27"/>
    <p:sldId id="292" r:id="rId28"/>
    <p:sldId id="293" r:id="rId29"/>
    <p:sldId id="294" r:id="rId30"/>
    <p:sldId id="305" r:id="rId31"/>
    <p:sldId id="295" r:id="rId32"/>
    <p:sldId id="306" r:id="rId33"/>
    <p:sldId id="299" r:id="rId34"/>
    <p:sldId id="296" r:id="rId35"/>
    <p:sldId id="300" r:id="rId36"/>
    <p:sldId id="307" r:id="rId37"/>
    <p:sldId id="282"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62714-39E5-4EE8-81F7-3DBE30A0D288}" v="67" dt="2022-04-19T07:45:57.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e BETTAIEB" userId="ddcf6deb328acef7" providerId="LiveId" clId="{4C762714-39E5-4EE8-81F7-3DBE30A0D288}"/>
    <pc:docChg chg="undo custSel addSld delSld modSld">
      <pc:chgData name="Sabrine BETTAIEB" userId="ddcf6deb328acef7" providerId="LiveId" clId="{4C762714-39E5-4EE8-81F7-3DBE30A0D288}" dt="2022-04-19T07:46:41.010" v="564" actId="1036"/>
      <pc:docMkLst>
        <pc:docMk/>
      </pc:docMkLst>
      <pc:sldChg chg="modSp mod modAnim">
        <pc:chgData name="Sabrine BETTAIEB" userId="ddcf6deb328acef7" providerId="LiveId" clId="{4C762714-39E5-4EE8-81F7-3DBE30A0D288}" dt="2022-04-18T10:25:14.499" v="56"/>
        <pc:sldMkLst>
          <pc:docMk/>
          <pc:sldMk cId="289116565" sldId="265"/>
        </pc:sldMkLst>
        <pc:spChg chg="mod">
          <ac:chgData name="Sabrine BETTAIEB" userId="ddcf6deb328acef7" providerId="LiveId" clId="{4C762714-39E5-4EE8-81F7-3DBE30A0D288}" dt="2022-04-18T10:24:24.447" v="35" actId="1035"/>
          <ac:spMkLst>
            <pc:docMk/>
            <pc:sldMk cId="289116565" sldId="265"/>
            <ac:spMk id="10" creationId="{875B035F-A573-4D51-8C8E-DBE482BC2FAB}"/>
          </ac:spMkLst>
        </pc:spChg>
        <pc:spChg chg="mod">
          <ac:chgData name="Sabrine BETTAIEB" userId="ddcf6deb328acef7" providerId="LiveId" clId="{4C762714-39E5-4EE8-81F7-3DBE30A0D288}" dt="2022-04-18T10:24:55.634" v="53" actId="20577"/>
          <ac:spMkLst>
            <pc:docMk/>
            <pc:sldMk cId="289116565" sldId="265"/>
            <ac:spMk id="13" creationId="{E3A19763-67FE-4B29-9823-4AF73BE74DA6}"/>
          </ac:spMkLst>
        </pc:spChg>
        <pc:grpChg chg="mod">
          <ac:chgData name="Sabrine BETTAIEB" userId="ddcf6deb328acef7" providerId="LiveId" clId="{4C762714-39E5-4EE8-81F7-3DBE30A0D288}" dt="2022-04-18T10:24:19.464" v="26" actId="1036"/>
          <ac:grpSpMkLst>
            <pc:docMk/>
            <pc:sldMk cId="289116565" sldId="265"/>
            <ac:grpSpMk id="9" creationId="{E79445D8-4CA9-4112-BF23-9F9BF9C4EA95}"/>
          </ac:grpSpMkLst>
        </pc:grpChg>
      </pc:sldChg>
      <pc:sldChg chg="delSp modSp modAnim">
        <pc:chgData name="Sabrine BETTAIEB" userId="ddcf6deb328acef7" providerId="LiveId" clId="{4C762714-39E5-4EE8-81F7-3DBE30A0D288}" dt="2022-04-18T10:40:48.484" v="325"/>
        <pc:sldMkLst>
          <pc:docMk/>
          <pc:sldMk cId="2618303662" sldId="270"/>
        </pc:sldMkLst>
        <pc:spChg chg="mod topLvl">
          <ac:chgData name="Sabrine BETTAIEB" userId="ddcf6deb328acef7" providerId="LiveId" clId="{4C762714-39E5-4EE8-81F7-3DBE30A0D288}" dt="2022-04-18T10:37:51.940" v="295" actId="165"/>
          <ac:spMkLst>
            <pc:docMk/>
            <pc:sldMk cId="2618303662" sldId="270"/>
            <ac:spMk id="9" creationId="{B313ECC6-521C-47E2-B1E5-AE3C8ECE5BAC}"/>
          </ac:spMkLst>
        </pc:spChg>
        <pc:spChg chg="mod topLvl">
          <ac:chgData name="Sabrine BETTAIEB" userId="ddcf6deb328acef7" providerId="LiveId" clId="{4C762714-39E5-4EE8-81F7-3DBE30A0D288}" dt="2022-04-18T10:37:51.940" v="295" actId="165"/>
          <ac:spMkLst>
            <pc:docMk/>
            <pc:sldMk cId="2618303662" sldId="270"/>
            <ac:spMk id="10" creationId="{8FD150BF-7639-4F80-9BDB-B9B1743C2D04}"/>
          </ac:spMkLst>
        </pc:spChg>
        <pc:spChg chg="mod topLvl">
          <ac:chgData name="Sabrine BETTAIEB" userId="ddcf6deb328acef7" providerId="LiveId" clId="{4C762714-39E5-4EE8-81F7-3DBE30A0D288}" dt="2022-04-18T10:37:51.940" v="295" actId="165"/>
          <ac:spMkLst>
            <pc:docMk/>
            <pc:sldMk cId="2618303662" sldId="270"/>
            <ac:spMk id="12" creationId="{B5CF1A32-DDEF-42EC-AB93-D94634CCE54A}"/>
          </ac:spMkLst>
        </pc:spChg>
        <pc:spChg chg="mod topLvl">
          <ac:chgData name="Sabrine BETTAIEB" userId="ddcf6deb328acef7" providerId="LiveId" clId="{4C762714-39E5-4EE8-81F7-3DBE30A0D288}" dt="2022-04-18T10:37:51.940" v="295" actId="165"/>
          <ac:spMkLst>
            <pc:docMk/>
            <pc:sldMk cId="2618303662" sldId="270"/>
            <ac:spMk id="14" creationId="{71CD5ABB-253A-44BB-A8B9-8AB6AE378D64}"/>
          </ac:spMkLst>
        </pc:spChg>
        <pc:spChg chg="mod topLvl">
          <ac:chgData name="Sabrine BETTAIEB" userId="ddcf6deb328acef7" providerId="LiveId" clId="{4C762714-39E5-4EE8-81F7-3DBE30A0D288}" dt="2022-04-18T10:37:51.940" v="295" actId="165"/>
          <ac:spMkLst>
            <pc:docMk/>
            <pc:sldMk cId="2618303662" sldId="270"/>
            <ac:spMk id="15" creationId="{162C0B81-537E-463F-A202-2165FA1A8FD1}"/>
          </ac:spMkLst>
        </pc:spChg>
        <pc:grpChg chg="del mod">
          <ac:chgData name="Sabrine BETTAIEB" userId="ddcf6deb328acef7" providerId="LiveId" clId="{4C762714-39E5-4EE8-81F7-3DBE30A0D288}" dt="2022-04-18T10:37:51.940" v="295" actId="165"/>
          <ac:grpSpMkLst>
            <pc:docMk/>
            <pc:sldMk cId="2618303662" sldId="270"/>
            <ac:grpSpMk id="5" creationId="{06890EC1-4952-4AD9-AB35-B38255931276}"/>
          </ac:grpSpMkLst>
        </pc:grpChg>
        <pc:graphicFrameChg chg="del">
          <ac:chgData name="Sabrine BETTAIEB" userId="ddcf6deb328acef7" providerId="LiveId" clId="{4C762714-39E5-4EE8-81F7-3DBE30A0D288}" dt="2022-04-18T10:37:43.778" v="293" actId="18245"/>
          <ac:graphicFrameMkLst>
            <pc:docMk/>
            <pc:sldMk cId="2618303662" sldId="270"/>
            <ac:graphicFrameMk id="2" creationId="{9CA435C6-6FD7-482B-9658-5384A95CD67D}"/>
          </ac:graphicFrameMkLst>
        </pc:graphicFrameChg>
      </pc:sldChg>
      <pc:sldChg chg="modSp mod">
        <pc:chgData name="Sabrine BETTAIEB" userId="ddcf6deb328acef7" providerId="LiveId" clId="{4C762714-39E5-4EE8-81F7-3DBE30A0D288}" dt="2022-04-19T07:43:52.943" v="512" actId="14100"/>
        <pc:sldMkLst>
          <pc:docMk/>
          <pc:sldMk cId="3720899397" sldId="272"/>
        </pc:sldMkLst>
        <pc:spChg chg="mod">
          <ac:chgData name="Sabrine BETTAIEB" userId="ddcf6deb328acef7" providerId="LiveId" clId="{4C762714-39E5-4EE8-81F7-3DBE30A0D288}" dt="2022-04-19T07:43:52.943" v="512" actId="14100"/>
          <ac:spMkLst>
            <pc:docMk/>
            <pc:sldMk cId="3720899397" sldId="272"/>
            <ac:spMk id="85" creationId="{9E8E74EC-244E-472C-A7D4-3023461EEFEF}"/>
          </ac:spMkLst>
        </pc:spChg>
      </pc:sldChg>
      <pc:sldChg chg="modSp mod">
        <pc:chgData name="Sabrine BETTAIEB" userId="ddcf6deb328acef7" providerId="LiveId" clId="{4C762714-39E5-4EE8-81F7-3DBE30A0D288}" dt="2022-04-19T07:44:28.813" v="529" actId="1038"/>
        <pc:sldMkLst>
          <pc:docMk/>
          <pc:sldMk cId="2253347617" sldId="274"/>
        </pc:sldMkLst>
        <pc:spChg chg="mod">
          <ac:chgData name="Sabrine BETTAIEB" userId="ddcf6deb328acef7" providerId="LiveId" clId="{4C762714-39E5-4EE8-81F7-3DBE30A0D288}" dt="2022-04-19T07:44:28.813" v="529" actId="1038"/>
          <ac:spMkLst>
            <pc:docMk/>
            <pc:sldMk cId="2253347617" sldId="274"/>
            <ac:spMk id="7" creationId="{30FB9F5F-E2BD-44B4-8107-E802D5FBC3A8}"/>
          </ac:spMkLst>
        </pc:spChg>
      </pc:sldChg>
      <pc:sldChg chg="modSp mod modAnim">
        <pc:chgData name="Sabrine BETTAIEB" userId="ddcf6deb328acef7" providerId="LiveId" clId="{4C762714-39E5-4EE8-81F7-3DBE30A0D288}" dt="2022-04-19T07:45:57.316" v="538"/>
        <pc:sldMkLst>
          <pc:docMk/>
          <pc:sldMk cId="3735313522" sldId="275"/>
        </pc:sldMkLst>
        <pc:picChg chg="mod">
          <ac:chgData name="Sabrine BETTAIEB" userId="ddcf6deb328acef7" providerId="LiveId" clId="{4C762714-39E5-4EE8-81F7-3DBE30A0D288}" dt="2022-04-19T07:45:44.741" v="535" actId="1076"/>
          <ac:picMkLst>
            <pc:docMk/>
            <pc:sldMk cId="3735313522" sldId="275"/>
            <ac:picMk id="19" creationId="{29A3813D-7603-4779-9A47-BAA32A2519A3}"/>
          </ac:picMkLst>
        </pc:picChg>
      </pc:sldChg>
      <pc:sldChg chg="modSp mod">
        <pc:chgData name="Sabrine BETTAIEB" userId="ddcf6deb328acef7" providerId="LiveId" clId="{4C762714-39E5-4EE8-81F7-3DBE30A0D288}" dt="2022-04-19T07:46:41.010" v="564" actId="1036"/>
        <pc:sldMkLst>
          <pc:docMk/>
          <pc:sldMk cId="4202052891" sldId="283"/>
        </pc:sldMkLst>
        <pc:spChg chg="mod">
          <ac:chgData name="Sabrine BETTAIEB" userId="ddcf6deb328acef7" providerId="LiveId" clId="{4C762714-39E5-4EE8-81F7-3DBE30A0D288}" dt="2022-04-19T07:46:41.010" v="564" actId="1036"/>
          <ac:spMkLst>
            <pc:docMk/>
            <pc:sldMk cId="4202052891" sldId="283"/>
            <ac:spMk id="6" creationId="{E3E6EDBF-EDD9-428A-901E-3AD0CAD403D7}"/>
          </ac:spMkLst>
        </pc:spChg>
      </pc:sldChg>
      <pc:sldChg chg="modSp mod">
        <pc:chgData name="Sabrine BETTAIEB" userId="ddcf6deb328acef7" providerId="LiveId" clId="{4C762714-39E5-4EE8-81F7-3DBE30A0D288}" dt="2022-04-18T11:31:22.384" v="511" actId="20578"/>
        <pc:sldMkLst>
          <pc:docMk/>
          <pc:sldMk cId="4267953884" sldId="287"/>
        </pc:sldMkLst>
        <pc:spChg chg="mod">
          <ac:chgData name="Sabrine BETTAIEB" userId="ddcf6deb328acef7" providerId="LiveId" clId="{4C762714-39E5-4EE8-81F7-3DBE30A0D288}" dt="2022-04-18T11:31:22.384" v="511" actId="20578"/>
          <ac:spMkLst>
            <pc:docMk/>
            <pc:sldMk cId="4267953884" sldId="287"/>
            <ac:spMk id="9" creationId="{E09CFF67-AA11-4927-A26D-305B58A8D39E}"/>
          </ac:spMkLst>
        </pc:spChg>
      </pc:sldChg>
      <pc:sldChg chg="modSp mod">
        <pc:chgData name="Sabrine BETTAIEB" userId="ddcf6deb328acef7" providerId="LiveId" clId="{4C762714-39E5-4EE8-81F7-3DBE30A0D288}" dt="2022-04-18T10:55:22.939" v="364" actId="20577"/>
        <pc:sldMkLst>
          <pc:docMk/>
          <pc:sldMk cId="89617020" sldId="289"/>
        </pc:sldMkLst>
        <pc:spChg chg="mod">
          <ac:chgData name="Sabrine BETTAIEB" userId="ddcf6deb328acef7" providerId="LiveId" clId="{4C762714-39E5-4EE8-81F7-3DBE30A0D288}" dt="2022-04-18T10:55:22.939" v="364" actId="20577"/>
          <ac:spMkLst>
            <pc:docMk/>
            <pc:sldMk cId="89617020" sldId="289"/>
            <ac:spMk id="12" creationId="{2F480F57-A1A3-4EBE-B9FF-42CA7E6F96D1}"/>
          </ac:spMkLst>
        </pc:spChg>
      </pc:sldChg>
      <pc:sldChg chg="modSp mod">
        <pc:chgData name="Sabrine BETTAIEB" userId="ddcf6deb328acef7" providerId="LiveId" clId="{4C762714-39E5-4EE8-81F7-3DBE30A0D288}" dt="2022-04-18T10:58:27.258" v="408" actId="5793"/>
        <pc:sldMkLst>
          <pc:docMk/>
          <pc:sldMk cId="3663548503" sldId="290"/>
        </pc:sldMkLst>
        <pc:spChg chg="mod">
          <ac:chgData name="Sabrine BETTAIEB" userId="ddcf6deb328acef7" providerId="LiveId" clId="{4C762714-39E5-4EE8-81F7-3DBE30A0D288}" dt="2022-04-18T10:58:27.258" v="408" actId="5793"/>
          <ac:spMkLst>
            <pc:docMk/>
            <pc:sldMk cId="3663548503" sldId="290"/>
            <ac:spMk id="6" creationId="{1B0814A9-B27F-42D8-971B-F7E6FB63D50B}"/>
          </ac:spMkLst>
        </pc:spChg>
      </pc:sldChg>
      <pc:sldChg chg="modSp mod">
        <pc:chgData name="Sabrine BETTAIEB" userId="ddcf6deb328acef7" providerId="LiveId" clId="{4C762714-39E5-4EE8-81F7-3DBE30A0D288}" dt="2022-04-18T11:01:33.719" v="409" actId="20577"/>
        <pc:sldMkLst>
          <pc:docMk/>
          <pc:sldMk cId="3296129230" sldId="293"/>
        </pc:sldMkLst>
        <pc:spChg chg="mod">
          <ac:chgData name="Sabrine BETTAIEB" userId="ddcf6deb328acef7" providerId="LiveId" clId="{4C762714-39E5-4EE8-81F7-3DBE30A0D288}" dt="2022-04-18T11:01:33.719" v="409" actId="20577"/>
          <ac:spMkLst>
            <pc:docMk/>
            <pc:sldMk cId="3296129230" sldId="293"/>
            <ac:spMk id="4" creationId="{77C67232-57AE-4D5A-B46E-25C782394066}"/>
          </ac:spMkLst>
        </pc:spChg>
      </pc:sldChg>
      <pc:sldChg chg="modSp mod">
        <pc:chgData name="Sabrine BETTAIEB" userId="ddcf6deb328acef7" providerId="LiveId" clId="{4C762714-39E5-4EE8-81F7-3DBE30A0D288}" dt="2022-04-18T11:05:32.557" v="411" actId="20577"/>
        <pc:sldMkLst>
          <pc:docMk/>
          <pc:sldMk cId="2199220136" sldId="296"/>
        </pc:sldMkLst>
        <pc:spChg chg="mod">
          <ac:chgData name="Sabrine BETTAIEB" userId="ddcf6deb328acef7" providerId="LiveId" clId="{4C762714-39E5-4EE8-81F7-3DBE30A0D288}" dt="2022-04-18T11:05:32.557" v="411" actId="20577"/>
          <ac:spMkLst>
            <pc:docMk/>
            <pc:sldMk cId="2199220136" sldId="296"/>
            <ac:spMk id="9" creationId="{6685FC6D-6B10-4C30-B27A-0921BED02110}"/>
          </ac:spMkLst>
        </pc:spChg>
      </pc:sldChg>
      <pc:sldChg chg="modSp mod">
        <pc:chgData name="Sabrine BETTAIEB" userId="ddcf6deb328acef7" providerId="LiveId" clId="{4C762714-39E5-4EE8-81F7-3DBE30A0D288}" dt="2022-04-18T10:36:21.431" v="292" actId="6549"/>
        <pc:sldMkLst>
          <pc:docMk/>
          <pc:sldMk cId="3661660747" sldId="303"/>
        </pc:sldMkLst>
        <pc:spChg chg="mod">
          <ac:chgData name="Sabrine BETTAIEB" userId="ddcf6deb328acef7" providerId="LiveId" clId="{4C762714-39E5-4EE8-81F7-3DBE30A0D288}" dt="2022-04-18T10:36:21.431" v="292" actId="6549"/>
          <ac:spMkLst>
            <pc:docMk/>
            <pc:sldMk cId="3661660747" sldId="303"/>
            <ac:spMk id="7" creationId="{64784DE5-AD47-4F90-88ED-7FFF68148CA8}"/>
          </ac:spMkLst>
        </pc:spChg>
      </pc:sldChg>
      <pc:sldChg chg="modSp mod">
        <pc:chgData name="Sabrine BETTAIEB" userId="ddcf6deb328acef7" providerId="LiveId" clId="{4C762714-39E5-4EE8-81F7-3DBE30A0D288}" dt="2022-04-18T11:06:26.257" v="415" actId="313"/>
        <pc:sldMkLst>
          <pc:docMk/>
          <pc:sldMk cId="3271349849" sldId="307"/>
        </pc:sldMkLst>
        <pc:spChg chg="mod">
          <ac:chgData name="Sabrine BETTAIEB" userId="ddcf6deb328acef7" providerId="LiveId" clId="{4C762714-39E5-4EE8-81F7-3DBE30A0D288}" dt="2022-04-18T11:06:26.257" v="415" actId="313"/>
          <ac:spMkLst>
            <pc:docMk/>
            <pc:sldMk cId="3271349849" sldId="307"/>
            <ac:spMk id="3" creationId="{B51B2AB4-616E-43B4-AD80-6A5EDE0F5DD3}"/>
          </ac:spMkLst>
        </pc:spChg>
      </pc:sldChg>
      <pc:sldChg chg="new del">
        <pc:chgData name="Sabrine BETTAIEB" userId="ddcf6deb328acef7" providerId="LiveId" clId="{4C762714-39E5-4EE8-81F7-3DBE30A0D288}" dt="2022-04-18T11:07:50.762" v="417" actId="47"/>
        <pc:sldMkLst>
          <pc:docMk/>
          <pc:sldMk cId="1036273333" sldId="308"/>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ata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ata1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ata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ata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5" Type="http://schemas.openxmlformats.org/officeDocument/2006/relationships/image" Target="../media/image7.jfif"/><Relationship Id="rId4" Type="http://schemas.openxmlformats.org/officeDocument/2006/relationships/image" Target="../media/image5.jfif"/></Relationships>
</file>

<file path=ppt/diagrams/_rels/data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ata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1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5" Type="http://schemas.openxmlformats.org/officeDocument/2006/relationships/image" Target="../media/image7.jfif"/><Relationship Id="rId4" Type="http://schemas.openxmlformats.org/officeDocument/2006/relationships/image" Target="../media/image5.jfif"/></Relationships>
</file>

<file path=ppt/diagrams/_rels/drawing5.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_rels/drawing7.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g"/><Relationship Id="rId1" Type="http://schemas.openxmlformats.org/officeDocument/2006/relationships/image" Target="../media/image2.png"/><Relationship Id="rId6" Type="http://schemas.openxmlformats.org/officeDocument/2006/relationships/image" Target="../media/image7.jfif"/><Relationship Id="rId5" Type="http://schemas.openxmlformats.org/officeDocument/2006/relationships/image" Target="../media/image6.png"/><Relationship Id="rId4" Type="http://schemas.openxmlformats.org/officeDocument/2006/relationships/image" Target="../media/image5.jfif"/></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3600" b="1" dirty="0">
              <a:solidFill>
                <a:srgbClr val="C00000"/>
              </a:solidFill>
              <a:latin typeface="Montserrat" panose="00000500000000000000" pitchFamily="2" charset="0"/>
            </a:rPr>
            <a:t>5- 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4000" b="1" dirty="0">
              <a:solidFill>
                <a:srgbClr val="C00000"/>
              </a:solidFill>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3200" b="1" dirty="0">
              <a:solidFill>
                <a:srgbClr val="C00000"/>
              </a:solidFill>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3200" b="1" dirty="0">
              <a:solidFill>
                <a:srgbClr val="C00000"/>
              </a:solidFill>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ADF674-92D8-46B6-9598-328C2CD08D9E}"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fr-FR"/>
        </a:p>
      </dgm:t>
    </dgm:pt>
    <dgm:pt modelId="{990167FF-3B56-4F46-A69B-830F6FCCA18E}">
      <dgm:prSet phldrT="[Texte]" custT="1"/>
      <dgm:spPr/>
      <dgm:t>
        <a:bodyPr/>
        <a:lstStyle/>
        <a:p>
          <a:pPr algn="ctr"/>
          <a:r>
            <a:rPr lang="fr-FR" sz="1600" b="1" i="0" dirty="0">
              <a:solidFill>
                <a:schemeClr val="accent1">
                  <a:lumMod val="75000"/>
                </a:schemeClr>
              </a:solidFill>
              <a:latin typeface="Montserrat" panose="00000500000000000000" pitchFamily="2" charset="0"/>
            </a:rPr>
            <a:t>Tables clients</a:t>
          </a:r>
        </a:p>
        <a:p>
          <a:pPr algn="ctr"/>
          <a:endParaRPr lang="fr-FR" sz="1600" b="1" i="0" dirty="0">
            <a:solidFill>
              <a:schemeClr val="accent1">
                <a:lumMod val="75000"/>
              </a:schemeClr>
            </a:solidFill>
            <a:latin typeface="Montserrat" panose="00000500000000000000" pitchFamily="2" charset="0"/>
          </a:endParaRPr>
        </a:p>
        <a:p>
          <a:pPr algn="ctr"/>
          <a:r>
            <a:rPr lang="fr-FR" sz="1400" dirty="0" err="1">
              <a:latin typeface="Montserrat" panose="00000500000000000000" pitchFamily="2" charset="0"/>
            </a:rPr>
            <a:t>Customers</a:t>
          </a:r>
          <a:r>
            <a:rPr lang="fr-FR" sz="1400" dirty="0">
              <a:latin typeface="Montserrat" panose="00000500000000000000" pitchFamily="2" charset="0"/>
            </a:rPr>
            <a:t> (99441 , 5)</a:t>
          </a:r>
        </a:p>
        <a:p>
          <a:pPr algn="ctr">
            <a:buFont typeface="Courier New" panose="02070309020205020404" pitchFamily="49" charset="0"/>
            <a:buChar char="­"/>
          </a:pPr>
          <a:r>
            <a:rPr lang="fr-FR" sz="1400" dirty="0" err="1">
              <a:latin typeface="Montserrat" panose="00000500000000000000" pitchFamily="2" charset="0"/>
            </a:rPr>
            <a:t>Geolocation</a:t>
          </a:r>
          <a:r>
            <a:rPr lang="fr-FR" sz="1400" dirty="0">
              <a:latin typeface="Montserrat" panose="00000500000000000000" pitchFamily="2" charset="0"/>
            </a:rPr>
            <a:t> (1000163 , 5)</a:t>
          </a:r>
          <a:r>
            <a:rPr lang="fr-FR" sz="1400" b="1" i="1" dirty="0">
              <a:latin typeface="Montserrat" panose="00000500000000000000" pitchFamily="2" charset="0"/>
            </a:rPr>
            <a:t> </a:t>
          </a:r>
          <a:endParaRPr lang="fr-FR" sz="1400" dirty="0"/>
        </a:p>
      </dgm:t>
    </dgm:pt>
    <dgm:pt modelId="{305422B2-CDAF-4156-9E03-C27260BC30A6}" type="parTrans" cxnId="{322AA1D9-BDCC-4A93-A563-54098312E512}">
      <dgm:prSet/>
      <dgm:spPr/>
      <dgm:t>
        <a:bodyPr/>
        <a:lstStyle/>
        <a:p>
          <a:pPr algn="ctr"/>
          <a:endParaRPr lang="fr-FR" sz="1600"/>
        </a:p>
      </dgm:t>
    </dgm:pt>
    <dgm:pt modelId="{DD6D267D-BA84-4BF1-88D9-9884A4E48DA8}" type="sibTrans" cxnId="{322AA1D9-BDCC-4A93-A563-54098312E512}">
      <dgm:prSet/>
      <dgm:spPr/>
      <dgm:t>
        <a:bodyPr/>
        <a:lstStyle/>
        <a:p>
          <a:pPr algn="ctr"/>
          <a:endParaRPr lang="fr-FR" sz="1600"/>
        </a:p>
      </dgm:t>
    </dgm:pt>
    <dgm:pt modelId="{2894BC72-02B8-45D6-ADF6-61805EB7BC41}">
      <dgm:prSet phldrT="[Texte]" custT="1"/>
      <dgm:spPr/>
      <dgm:t>
        <a:bodyPr/>
        <a:lstStyle/>
        <a:p>
          <a:pPr algn="ctr"/>
          <a:r>
            <a:rPr lang="fr-FR" sz="1600" b="1" i="0" dirty="0">
              <a:solidFill>
                <a:schemeClr val="accent1">
                  <a:lumMod val="75000"/>
                </a:schemeClr>
              </a:solidFill>
              <a:latin typeface="Montserrat" panose="00000500000000000000" pitchFamily="2" charset="0"/>
            </a:rPr>
            <a:t>Tables commandes</a:t>
          </a:r>
        </a:p>
        <a:p>
          <a:pPr algn="ctr"/>
          <a:r>
            <a:rPr lang="fr-FR" sz="1400" dirty="0" err="1">
              <a:latin typeface="Montserrat" panose="00000500000000000000" pitchFamily="2" charset="0"/>
            </a:rPr>
            <a:t>Orders</a:t>
          </a:r>
          <a:r>
            <a:rPr lang="fr-FR" sz="1400" dirty="0">
              <a:latin typeface="Montserrat" panose="00000500000000000000" pitchFamily="2" charset="0"/>
            </a:rPr>
            <a:t> (99441 , 8)</a:t>
          </a:r>
        </a:p>
        <a:p>
          <a:pPr algn="ctr">
            <a:buFont typeface="Courier New" panose="02070309020205020404" pitchFamily="49" charset="0"/>
            <a:buChar char="­"/>
          </a:pPr>
          <a:r>
            <a:rPr lang="fr-FR" sz="1400" dirty="0" err="1">
              <a:latin typeface="Montserrat" panose="00000500000000000000" pitchFamily="2" charset="0"/>
            </a:rPr>
            <a:t>Order_items</a:t>
          </a:r>
          <a:r>
            <a:rPr lang="fr-FR" sz="1400" dirty="0">
              <a:latin typeface="Montserrat" panose="00000500000000000000" pitchFamily="2" charset="0"/>
            </a:rPr>
            <a:t> (112650 , 7)</a:t>
          </a:r>
        </a:p>
        <a:p>
          <a:pPr algn="ctr">
            <a:buFont typeface="Courier New" panose="02070309020205020404" pitchFamily="49" charset="0"/>
            <a:buChar char="­"/>
          </a:pPr>
          <a:r>
            <a:rPr lang="fr-FR" sz="1400" dirty="0" err="1">
              <a:latin typeface="Montserrat" panose="00000500000000000000" pitchFamily="2" charset="0"/>
            </a:rPr>
            <a:t>Order</a:t>
          </a:r>
          <a:r>
            <a:rPr lang="fr-FR" sz="1400" dirty="0">
              <a:latin typeface="Montserrat" panose="00000500000000000000" pitchFamily="2" charset="0"/>
            </a:rPr>
            <a:t> </a:t>
          </a:r>
          <a:r>
            <a:rPr lang="fr-FR" sz="1400" dirty="0" err="1">
              <a:latin typeface="Montserrat" panose="00000500000000000000" pitchFamily="2" charset="0"/>
            </a:rPr>
            <a:t>payment</a:t>
          </a:r>
          <a:r>
            <a:rPr lang="fr-FR" sz="1400" dirty="0">
              <a:latin typeface="Montserrat" panose="00000500000000000000" pitchFamily="2" charset="0"/>
            </a:rPr>
            <a:t> (103886,5)</a:t>
          </a:r>
        </a:p>
        <a:p>
          <a:pPr algn="ctr">
            <a:buFont typeface="Courier New" panose="02070309020205020404" pitchFamily="49" charset="0"/>
            <a:buChar char="­"/>
          </a:pPr>
          <a:r>
            <a:rPr lang="fr-FR" sz="1400" dirty="0" err="1">
              <a:latin typeface="Montserrat" panose="00000500000000000000" pitchFamily="2" charset="0"/>
            </a:rPr>
            <a:t>Order</a:t>
          </a:r>
          <a:r>
            <a:rPr lang="fr-FR" sz="1400" dirty="0">
              <a:latin typeface="Montserrat" panose="00000500000000000000" pitchFamily="2" charset="0"/>
            </a:rPr>
            <a:t> </a:t>
          </a:r>
          <a:r>
            <a:rPr lang="fr-FR" sz="1400" dirty="0" err="1">
              <a:latin typeface="Montserrat" panose="00000500000000000000" pitchFamily="2" charset="0"/>
            </a:rPr>
            <a:t>review</a:t>
          </a:r>
          <a:r>
            <a:rPr lang="fr-FR" sz="1400" dirty="0">
              <a:latin typeface="Montserrat" panose="00000500000000000000" pitchFamily="2" charset="0"/>
            </a:rPr>
            <a:t> (99224 , 7)</a:t>
          </a:r>
          <a:r>
            <a:rPr lang="fr-FR" sz="1400" b="1" i="1" dirty="0">
              <a:latin typeface="Montserrat" panose="00000500000000000000" pitchFamily="2" charset="0"/>
            </a:rPr>
            <a:t> </a:t>
          </a:r>
          <a:endParaRPr lang="fr-FR" sz="1400" dirty="0"/>
        </a:p>
      </dgm:t>
    </dgm:pt>
    <dgm:pt modelId="{4569B9A8-C0AA-4B3A-9038-B02E6EDA6B10}" type="parTrans" cxnId="{E73AF0BD-7852-46D6-BDE9-711D15FB2A0E}">
      <dgm:prSet/>
      <dgm:spPr/>
      <dgm:t>
        <a:bodyPr/>
        <a:lstStyle/>
        <a:p>
          <a:pPr algn="ctr"/>
          <a:endParaRPr lang="fr-FR" sz="1600"/>
        </a:p>
      </dgm:t>
    </dgm:pt>
    <dgm:pt modelId="{9EF668DE-3371-4802-8048-0D32AF59575E}" type="sibTrans" cxnId="{E73AF0BD-7852-46D6-BDE9-711D15FB2A0E}">
      <dgm:prSet/>
      <dgm:spPr/>
      <dgm:t>
        <a:bodyPr/>
        <a:lstStyle/>
        <a:p>
          <a:pPr algn="ctr"/>
          <a:endParaRPr lang="fr-FR" sz="1600"/>
        </a:p>
      </dgm:t>
    </dgm:pt>
    <dgm:pt modelId="{11C74367-F959-4E34-8509-368C5DA95699}">
      <dgm:prSet phldrT="[Texte]" custT="1"/>
      <dgm:spPr/>
      <dgm:t>
        <a:bodyPr/>
        <a:lstStyle/>
        <a:p>
          <a:pPr algn="ctr"/>
          <a:r>
            <a:rPr lang="fr-FR" sz="1600" b="1" i="0" dirty="0">
              <a:solidFill>
                <a:schemeClr val="accent1">
                  <a:lumMod val="75000"/>
                </a:schemeClr>
              </a:solidFill>
              <a:latin typeface="Montserrat" panose="00000500000000000000" pitchFamily="2" charset="0"/>
            </a:rPr>
            <a:t>Tables produits</a:t>
          </a:r>
        </a:p>
        <a:p>
          <a:pPr algn="ctr"/>
          <a:endParaRPr lang="fr-FR" sz="1600" dirty="0">
            <a:latin typeface="Montserrat" panose="00000500000000000000" pitchFamily="2" charset="0"/>
          </a:endParaRPr>
        </a:p>
        <a:p>
          <a:pPr algn="ctr"/>
          <a:r>
            <a:rPr lang="fr-FR" sz="1400" dirty="0">
              <a:latin typeface="Montserrat" panose="00000500000000000000" pitchFamily="2" charset="0"/>
            </a:rPr>
            <a:t>Products (32951 ,9)</a:t>
          </a:r>
        </a:p>
        <a:p>
          <a:pPr algn="ctr">
            <a:buFont typeface="Courier New" panose="02070309020205020404" pitchFamily="49" charset="0"/>
            <a:buChar char="­"/>
          </a:pPr>
          <a:r>
            <a:rPr lang="fr-FR" sz="1400" dirty="0" err="1">
              <a:latin typeface="Montserrat" panose="00000500000000000000" pitchFamily="2" charset="0"/>
            </a:rPr>
            <a:t>Product_category_translation</a:t>
          </a:r>
          <a:r>
            <a:rPr lang="fr-FR" sz="1400" dirty="0">
              <a:latin typeface="Montserrat" panose="00000500000000000000" pitchFamily="2" charset="0"/>
            </a:rPr>
            <a:t> (71 , 2)</a:t>
          </a:r>
          <a:r>
            <a:rPr lang="fr-FR" sz="1400" b="1" i="1" dirty="0">
              <a:latin typeface="Montserrat" panose="00000500000000000000" pitchFamily="2" charset="0"/>
            </a:rPr>
            <a:t> </a:t>
          </a:r>
          <a:endParaRPr lang="fr-FR" sz="1400" dirty="0"/>
        </a:p>
      </dgm:t>
    </dgm:pt>
    <dgm:pt modelId="{FFE25756-F096-4008-A06E-61B5DC28C871}" type="parTrans" cxnId="{7D406D3D-77BA-4530-81E2-50F989088DA6}">
      <dgm:prSet/>
      <dgm:spPr/>
      <dgm:t>
        <a:bodyPr/>
        <a:lstStyle/>
        <a:p>
          <a:pPr algn="ctr"/>
          <a:endParaRPr lang="fr-FR" sz="1600"/>
        </a:p>
      </dgm:t>
    </dgm:pt>
    <dgm:pt modelId="{90035131-DCE4-4777-9BB7-7515BD2FF67B}" type="sibTrans" cxnId="{7D406D3D-77BA-4530-81E2-50F989088DA6}">
      <dgm:prSet/>
      <dgm:spPr/>
      <dgm:t>
        <a:bodyPr/>
        <a:lstStyle/>
        <a:p>
          <a:pPr algn="ctr"/>
          <a:endParaRPr lang="fr-FR" sz="1600"/>
        </a:p>
      </dgm:t>
    </dgm:pt>
    <dgm:pt modelId="{DACDA8F4-5867-4D9A-BDB0-4618D28B745F}">
      <dgm:prSet phldrT="[Texte]" custT="1"/>
      <dgm:spPr/>
      <dgm:t>
        <a:bodyPr/>
        <a:lstStyle/>
        <a:p>
          <a:pPr algn="ctr"/>
          <a:r>
            <a:rPr lang="fr-FR" sz="1600" b="1" i="0" dirty="0">
              <a:solidFill>
                <a:schemeClr val="accent1">
                  <a:lumMod val="75000"/>
                </a:schemeClr>
              </a:solidFill>
              <a:latin typeface="Montserrat" panose="00000500000000000000" pitchFamily="2" charset="0"/>
            </a:rPr>
            <a:t>Tables vendeurs</a:t>
          </a:r>
        </a:p>
        <a:p>
          <a:pPr algn="ctr"/>
          <a:endParaRPr lang="fr-FR" sz="1600" dirty="0">
            <a:latin typeface="Montserrat" panose="00000500000000000000" pitchFamily="2" charset="0"/>
          </a:endParaRPr>
        </a:p>
        <a:p>
          <a:pPr algn="ctr"/>
          <a:r>
            <a:rPr lang="fr-FR" sz="1400" dirty="0">
              <a:latin typeface="Montserrat" panose="00000500000000000000" pitchFamily="2" charset="0"/>
            </a:rPr>
            <a:t>Sellers (3095 , 4)</a:t>
          </a:r>
          <a:r>
            <a:rPr lang="fr-FR" sz="1400" b="1" i="1" dirty="0">
              <a:latin typeface="Montserrat" panose="00000500000000000000" pitchFamily="2" charset="0"/>
            </a:rPr>
            <a:t> </a:t>
          </a:r>
          <a:endParaRPr lang="fr-FR" sz="1400" dirty="0"/>
        </a:p>
      </dgm:t>
    </dgm:pt>
    <dgm:pt modelId="{9642123B-11E8-462B-A166-2C54FC0EF6A0}" type="parTrans" cxnId="{B69B83A4-3A6E-4D47-9DAD-A03F8FF3168D}">
      <dgm:prSet/>
      <dgm:spPr/>
      <dgm:t>
        <a:bodyPr/>
        <a:lstStyle/>
        <a:p>
          <a:pPr algn="ctr"/>
          <a:endParaRPr lang="fr-FR" sz="1600"/>
        </a:p>
      </dgm:t>
    </dgm:pt>
    <dgm:pt modelId="{5F7D4BA2-70E3-4765-AC6A-14B043E03F07}" type="sibTrans" cxnId="{B69B83A4-3A6E-4D47-9DAD-A03F8FF3168D}">
      <dgm:prSet/>
      <dgm:spPr/>
      <dgm:t>
        <a:bodyPr/>
        <a:lstStyle/>
        <a:p>
          <a:pPr algn="ctr"/>
          <a:endParaRPr lang="fr-FR" sz="1600"/>
        </a:p>
      </dgm:t>
    </dgm:pt>
    <dgm:pt modelId="{3D04201C-456B-4673-9656-BDFCF88B5C7B}" type="pres">
      <dgm:prSet presAssocID="{84ADF674-92D8-46B6-9598-328C2CD08D9E}" presName="diagram" presStyleCnt="0">
        <dgm:presLayoutVars>
          <dgm:dir/>
          <dgm:resizeHandles val="exact"/>
        </dgm:presLayoutVars>
      </dgm:prSet>
      <dgm:spPr/>
    </dgm:pt>
    <dgm:pt modelId="{0412AD33-08D7-4ED8-92BD-8E989E6A7EB2}" type="pres">
      <dgm:prSet presAssocID="{990167FF-3B56-4F46-A69B-830F6FCCA18E}" presName="node" presStyleLbl="node1" presStyleIdx="0" presStyleCnt="4">
        <dgm:presLayoutVars>
          <dgm:bulletEnabled val="1"/>
        </dgm:presLayoutVars>
      </dgm:prSet>
      <dgm:spPr/>
    </dgm:pt>
    <dgm:pt modelId="{F331A026-D837-4045-B1B4-21FB8E5624D0}" type="pres">
      <dgm:prSet presAssocID="{DD6D267D-BA84-4BF1-88D9-9884A4E48DA8}" presName="sibTrans" presStyleCnt="0"/>
      <dgm:spPr/>
    </dgm:pt>
    <dgm:pt modelId="{D23855D5-E1BA-4C08-B170-BC03996BFDB7}" type="pres">
      <dgm:prSet presAssocID="{2894BC72-02B8-45D6-ADF6-61805EB7BC41}" presName="node" presStyleLbl="node1" presStyleIdx="1" presStyleCnt="4">
        <dgm:presLayoutVars>
          <dgm:bulletEnabled val="1"/>
        </dgm:presLayoutVars>
      </dgm:prSet>
      <dgm:spPr/>
    </dgm:pt>
    <dgm:pt modelId="{D84AE94C-E015-45DB-9CED-39D828213A81}" type="pres">
      <dgm:prSet presAssocID="{9EF668DE-3371-4802-8048-0D32AF59575E}" presName="sibTrans" presStyleCnt="0"/>
      <dgm:spPr/>
    </dgm:pt>
    <dgm:pt modelId="{07FDA3B6-ACD5-457D-B008-4E4368DE2791}" type="pres">
      <dgm:prSet presAssocID="{11C74367-F959-4E34-8509-368C5DA95699}" presName="node" presStyleLbl="node1" presStyleIdx="2" presStyleCnt="4">
        <dgm:presLayoutVars>
          <dgm:bulletEnabled val="1"/>
        </dgm:presLayoutVars>
      </dgm:prSet>
      <dgm:spPr/>
    </dgm:pt>
    <dgm:pt modelId="{8D698B0A-8880-43A9-8A6D-C61132C38DB7}" type="pres">
      <dgm:prSet presAssocID="{90035131-DCE4-4777-9BB7-7515BD2FF67B}" presName="sibTrans" presStyleCnt="0"/>
      <dgm:spPr/>
    </dgm:pt>
    <dgm:pt modelId="{92AD2941-4B87-4577-8FAF-35CCB7D963AD}" type="pres">
      <dgm:prSet presAssocID="{DACDA8F4-5867-4D9A-BDB0-4618D28B745F}" presName="node" presStyleLbl="node1" presStyleIdx="3" presStyleCnt="4" custLinFactNeighborX="-293" custLinFactNeighborY="-72">
        <dgm:presLayoutVars>
          <dgm:bulletEnabled val="1"/>
        </dgm:presLayoutVars>
      </dgm:prSet>
      <dgm:spPr/>
    </dgm:pt>
  </dgm:ptLst>
  <dgm:cxnLst>
    <dgm:cxn modelId="{1C27F424-ED25-43D4-B213-A3ADA80AFAA7}" type="presOf" srcId="{990167FF-3B56-4F46-A69B-830F6FCCA18E}" destId="{0412AD33-08D7-4ED8-92BD-8E989E6A7EB2}" srcOrd="0" destOrd="0" presId="urn:microsoft.com/office/officeart/2005/8/layout/default"/>
    <dgm:cxn modelId="{7D406D3D-77BA-4530-81E2-50F989088DA6}" srcId="{84ADF674-92D8-46B6-9598-328C2CD08D9E}" destId="{11C74367-F959-4E34-8509-368C5DA95699}" srcOrd="2" destOrd="0" parTransId="{FFE25756-F096-4008-A06E-61B5DC28C871}" sibTransId="{90035131-DCE4-4777-9BB7-7515BD2FF67B}"/>
    <dgm:cxn modelId="{EBD83352-1471-4F9E-8AE9-4B0AE20403BF}" type="presOf" srcId="{2894BC72-02B8-45D6-ADF6-61805EB7BC41}" destId="{D23855D5-E1BA-4C08-B170-BC03996BFDB7}" srcOrd="0" destOrd="0" presId="urn:microsoft.com/office/officeart/2005/8/layout/default"/>
    <dgm:cxn modelId="{B69B83A4-3A6E-4D47-9DAD-A03F8FF3168D}" srcId="{84ADF674-92D8-46B6-9598-328C2CD08D9E}" destId="{DACDA8F4-5867-4D9A-BDB0-4618D28B745F}" srcOrd="3" destOrd="0" parTransId="{9642123B-11E8-462B-A166-2C54FC0EF6A0}" sibTransId="{5F7D4BA2-70E3-4765-AC6A-14B043E03F07}"/>
    <dgm:cxn modelId="{E73AF0BD-7852-46D6-BDE9-711D15FB2A0E}" srcId="{84ADF674-92D8-46B6-9598-328C2CD08D9E}" destId="{2894BC72-02B8-45D6-ADF6-61805EB7BC41}" srcOrd="1" destOrd="0" parTransId="{4569B9A8-C0AA-4B3A-9038-B02E6EDA6B10}" sibTransId="{9EF668DE-3371-4802-8048-0D32AF59575E}"/>
    <dgm:cxn modelId="{322AA1D9-BDCC-4A93-A563-54098312E512}" srcId="{84ADF674-92D8-46B6-9598-328C2CD08D9E}" destId="{990167FF-3B56-4F46-A69B-830F6FCCA18E}" srcOrd="0" destOrd="0" parTransId="{305422B2-CDAF-4156-9E03-C27260BC30A6}" sibTransId="{DD6D267D-BA84-4BF1-88D9-9884A4E48DA8}"/>
    <dgm:cxn modelId="{660FDCDE-6DB9-4954-A4EA-FF729E64FD3C}" type="presOf" srcId="{DACDA8F4-5867-4D9A-BDB0-4618D28B745F}" destId="{92AD2941-4B87-4577-8FAF-35CCB7D963AD}" srcOrd="0" destOrd="0" presId="urn:microsoft.com/office/officeart/2005/8/layout/default"/>
    <dgm:cxn modelId="{ED45E5E3-19A1-4652-BB0E-52EBE3708172}" type="presOf" srcId="{11C74367-F959-4E34-8509-368C5DA95699}" destId="{07FDA3B6-ACD5-457D-B008-4E4368DE2791}" srcOrd="0" destOrd="0" presId="urn:microsoft.com/office/officeart/2005/8/layout/default"/>
    <dgm:cxn modelId="{1F5A2BFD-2AA0-4628-A857-1DDA8D249631}" type="presOf" srcId="{84ADF674-92D8-46B6-9598-328C2CD08D9E}" destId="{3D04201C-456B-4673-9656-BDFCF88B5C7B}" srcOrd="0" destOrd="0" presId="urn:microsoft.com/office/officeart/2005/8/layout/default"/>
    <dgm:cxn modelId="{372C3495-A304-4D30-A106-A70C76C06D51}" type="presParOf" srcId="{3D04201C-456B-4673-9656-BDFCF88B5C7B}" destId="{0412AD33-08D7-4ED8-92BD-8E989E6A7EB2}" srcOrd="0" destOrd="0" presId="urn:microsoft.com/office/officeart/2005/8/layout/default"/>
    <dgm:cxn modelId="{A34659D2-FE9B-4A94-A1D9-64D589EA1731}" type="presParOf" srcId="{3D04201C-456B-4673-9656-BDFCF88B5C7B}" destId="{F331A026-D837-4045-B1B4-21FB8E5624D0}" srcOrd="1" destOrd="0" presId="urn:microsoft.com/office/officeart/2005/8/layout/default"/>
    <dgm:cxn modelId="{7A5EEF2C-DD72-492E-9124-05C0F2C274F4}" type="presParOf" srcId="{3D04201C-456B-4673-9656-BDFCF88B5C7B}" destId="{D23855D5-E1BA-4C08-B170-BC03996BFDB7}" srcOrd="2" destOrd="0" presId="urn:microsoft.com/office/officeart/2005/8/layout/default"/>
    <dgm:cxn modelId="{6E4A4FCE-9D5B-40D9-9DC8-877381E5A26D}" type="presParOf" srcId="{3D04201C-456B-4673-9656-BDFCF88B5C7B}" destId="{D84AE94C-E015-45DB-9CED-39D828213A81}" srcOrd="3" destOrd="0" presId="urn:microsoft.com/office/officeart/2005/8/layout/default"/>
    <dgm:cxn modelId="{3C6411EA-A9D8-4524-800C-71EA9F23A074}" type="presParOf" srcId="{3D04201C-456B-4673-9656-BDFCF88B5C7B}" destId="{07FDA3B6-ACD5-457D-B008-4E4368DE2791}" srcOrd="4" destOrd="0" presId="urn:microsoft.com/office/officeart/2005/8/layout/default"/>
    <dgm:cxn modelId="{73971BF5-E703-44D3-9EA7-A9BC1FA0BF7E}" type="presParOf" srcId="{3D04201C-456B-4673-9656-BDFCF88B5C7B}" destId="{8D698B0A-8880-43A9-8A6D-C61132C38DB7}" srcOrd="5" destOrd="0" presId="urn:microsoft.com/office/officeart/2005/8/layout/default"/>
    <dgm:cxn modelId="{681DC768-5F2A-48C5-96D9-EA6A5205F6CD}" type="presParOf" srcId="{3D04201C-456B-4673-9656-BDFCF88B5C7B}" destId="{92AD2941-4B87-4577-8FAF-35CCB7D963AD}"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2800" dirty="0">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4000" b="1" dirty="0">
              <a:solidFill>
                <a:srgbClr val="C00000"/>
              </a:solidFill>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FA59D8B-5966-4648-959D-2499B04DFE5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740FF6B2-ED69-4D8D-AF0E-59213D34BD55}">
      <dgm:prSet phldrT="[Texte]" custT="1"/>
      <dgm:spPr/>
      <dgm:t>
        <a:bodyPr/>
        <a:lstStyle/>
        <a:p>
          <a:r>
            <a:rPr lang="fr-FR" sz="1800" b="1" dirty="0"/>
            <a:t>Variables totales</a:t>
          </a:r>
        </a:p>
      </dgm:t>
    </dgm:pt>
    <dgm:pt modelId="{404967D5-C1B5-4A4C-9555-8CC74B15ECF3}" type="parTrans" cxnId="{EB6B3266-E7FC-464A-8A22-D78FD8D94669}">
      <dgm:prSet/>
      <dgm:spPr/>
      <dgm:t>
        <a:bodyPr/>
        <a:lstStyle/>
        <a:p>
          <a:endParaRPr lang="fr-FR" sz="1400"/>
        </a:p>
      </dgm:t>
    </dgm:pt>
    <dgm:pt modelId="{C875A3A9-F186-43DB-B7D3-CD24D8813F41}" type="sibTrans" cxnId="{EB6B3266-E7FC-464A-8A22-D78FD8D94669}">
      <dgm:prSet/>
      <dgm:spPr/>
      <dgm:t>
        <a:bodyPr/>
        <a:lstStyle/>
        <a:p>
          <a:endParaRPr lang="fr-FR" sz="1400"/>
        </a:p>
      </dgm:t>
    </dgm:pt>
    <dgm:pt modelId="{1550A3B1-F87D-4904-9C64-9434AFFEA03E}">
      <dgm:prSet phldrT="[Texte]"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a:ln>
                <a:noFill/>
              </a:ln>
              <a:solidFill>
                <a:srgbClr val="000000"/>
              </a:solidFill>
              <a:effectLst/>
              <a:latin typeface="Montserrat" panose="00000500000000000000" pitchFamily="2" charset="0"/>
            </a:rPr>
            <a:t>Frequency</a:t>
          </a: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total_item</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Monetary</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total_freight</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freight_ratio</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endParaRPr lang="fr-FR" sz="1400" dirty="0"/>
        </a:p>
      </dgm:t>
    </dgm:pt>
    <dgm:pt modelId="{6878B121-AA2C-4DD4-93DE-94A447CBF1CD}" type="parTrans" cxnId="{4FCC5D8F-F20A-411C-8D99-EA4EBA21D4AD}">
      <dgm:prSet/>
      <dgm:spPr/>
      <dgm:t>
        <a:bodyPr/>
        <a:lstStyle/>
        <a:p>
          <a:endParaRPr lang="fr-FR" sz="1400"/>
        </a:p>
      </dgm:t>
    </dgm:pt>
    <dgm:pt modelId="{B6602136-11B3-4728-889F-2C59487A6263}" type="sibTrans" cxnId="{4FCC5D8F-F20A-411C-8D99-EA4EBA21D4AD}">
      <dgm:prSet/>
      <dgm:spPr/>
      <dgm:t>
        <a:bodyPr/>
        <a:lstStyle/>
        <a:p>
          <a:endParaRPr lang="fr-FR" sz="1400"/>
        </a:p>
      </dgm:t>
    </dgm:pt>
    <dgm:pt modelId="{9E0A88B2-0610-45B6-B5CB-4284D728237F}">
      <dgm:prSet phldrT="[Texte]" custT="1"/>
      <dgm:spPr/>
      <dgm:t>
        <a:bodyPr/>
        <a:lstStyle/>
        <a:p>
          <a:r>
            <a:rPr lang="fr-FR" sz="1800" b="1" dirty="0"/>
            <a:t>Variables moyennes</a:t>
          </a:r>
          <a:endParaRPr lang="fr-FR" sz="1800" dirty="0"/>
        </a:p>
      </dgm:t>
    </dgm:pt>
    <dgm:pt modelId="{D2882C74-44A0-4886-A2F7-60A7A514BA82}" type="parTrans" cxnId="{E7AB33A6-8483-4BA0-84F6-CD49F51F8B2D}">
      <dgm:prSet/>
      <dgm:spPr/>
      <dgm:t>
        <a:bodyPr/>
        <a:lstStyle/>
        <a:p>
          <a:endParaRPr lang="fr-FR" sz="1400"/>
        </a:p>
      </dgm:t>
    </dgm:pt>
    <dgm:pt modelId="{F5E103C2-AB32-44D6-BF2A-1ACD006F0CC3}" type="sibTrans" cxnId="{E7AB33A6-8483-4BA0-84F6-CD49F51F8B2D}">
      <dgm:prSet/>
      <dgm:spPr/>
      <dgm:t>
        <a:bodyPr/>
        <a:lstStyle/>
        <a:p>
          <a:endParaRPr lang="fr-FR" sz="1400"/>
        </a:p>
      </dgm:t>
    </dgm:pt>
    <dgm:pt modelId="{C0B44E1B-CB37-4AC4-BB5B-BB5556AB77F5}">
      <dgm:prSet phldrT="[Texte]"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mean_review_score</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order_mean_delivery_delay</a:t>
          </a:r>
          <a:r>
            <a:rPr kumimoji="0" lang="fr-FR" altLang="fr-FR" sz="1400" b="0" i="0" u="none" strike="noStrike" cap="none" normalizeH="0" baseline="0" dirty="0">
              <a:ln>
                <a:noFill/>
              </a:ln>
              <a:solidFill>
                <a:srgbClr val="000000"/>
              </a:solidFill>
              <a:effectLst/>
              <a:latin typeface="Montserrat" panose="00000500000000000000" pitchFamily="2" charset="0"/>
            </a:rPr>
            <a:t>(</a:t>
          </a:r>
          <a:r>
            <a:rPr kumimoji="0" lang="fr-FR" altLang="fr-FR" sz="1400" b="0" i="0" u="none" strike="noStrike" cap="none" normalizeH="0" baseline="0" dirty="0" err="1">
              <a:ln>
                <a:noFill/>
              </a:ln>
              <a:solidFill>
                <a:srgbClr val="000000"/>
              </a:solidFill>
              <a:effectLst/>
              <a:latin typeface="Montserrat" panose="00000500000000000000" pitchFamily="2" charset="0"/>
            </a:rPr>
            <a:t>day</a:t>
          </a:r>
          <a:r>
            <a:rPr kumimoji="0" lang="fr-FR" altLang="fr-FR" sz="1400" b="0" i="0" u="none" strike="noStrike" cap="none" normalizeH="0" baseline="0" dirty="0">
              <a:ln>
                <a:noFill/>
              </a:ln>
              <a:solidFill>
                <a:srgbClr val="000000"/>
              </a:solidFill>
              <a:effectLst/>
              <a:latin typeface="Montserrat"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Recency</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mean_delay_between_orders</a:t>
          </a:r>
          <a:endParaRPr lang="fr-FR" sz="1400" dirty="0"/>
        </a:p>
      </dgm:t>
    </dgm:pt>
    <dgm:pt modelId="{64DBFAA8-1904-4674-ADBC-5E5621B5DA7E}" type="parTrans" cxnId="{ADBD6DE3-ECF7-4C72-93CD-838BCC6C4857}">
      <dgm:prSet/>
      <dgm:spPr/>
      <dgm:t>
        <a:bodyPr/>
        <a:lstStyle/>
        <a:p>
          <a:endParaRPr lang="fr-FR" sz="1400"/>
        </a:p>
      </dgm:t>
    </dgm:pt>
    <dgm:pt modelId="{B683536C-F87F-4E16-B7CE-89776404AEA4}" type="sibTrans" cxnId="{ADBD6DE3-ECF7-4C72-93CD-838BCC6C4857}">
      <dgm:prSet/>
      <dgm:spPr/>
      <dgm:t>
        <a:bodyPr/>
        <a:lstStyle/>
        <a:p>
          <a:endParaRPr lang="fr-FR" sz="1400"/>
        </a:p>
      </dgm:t>
    </dgm:pt>
    <dgm:pt modelId="{75D4EB32-2B37-45DF-B927-913D24F78AE8}">
      <dgm:prSet phldrT="[Texte]" custT="1"/>
      <dgm:spPr/>
      <dgm:t>
        <a:bodyPr/>
        <a:lstStyle/>
        <a:p>
          <a:r>
            <a:rPr lang="fr-FR" sz="1800" b="1" dirty="0"/>
            <a:t>Variables catégorielles</a:t>
          </a:r>
        </a:p>
      </dgm:t>
    </dgm:pt>
    <dgm:pt modelId="{902215E5-3489-4D7D-B193-9C82B7D820C3}" type="parTrans" cxnId="{0B91F655-C42A-4291-8636-84775ECE0122}">
      <dgm:prSet/>
      <dgm:spPr/>
      <dgm:t>
        <a:bodyPr/>
        <a:lstStyle/>
        <a:p>
          <a:endParaRPr lang="fr-FR" sz="1400"/>
        </a:p>
      </dgm:t>
    </dgm:pt>
    <dgm:pt modelId="{DD6A1E5D-F853-43F2-B64F-D9AA2BF92284}" type="sibTrans" cxnId="{0B91F655-C42A-4291-8636-84775ECE0122}">
      <dgm:prSet/>
      <dgm:spPr/>
      <dgm:t>
        <a:bodyPr/>
        <a:lstStyle/>
        <a:p>
          <a:endParaRPr lang="fr-FR" sz="1400"/>
        </a:p>
      </dgm:t>
    </dgm:pt>
    <dgm:pt modelId="{5F7D1FAB-817E-48B0-8DBD-1CFCBB6ADD99}">
      <dgm:prSet phldrT="[Texte]"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ratio_price</a:t>
          </a:r>
          <a:r>
            <a:rPr kumimoji="0" lang="fr-FR" altLang="fr-FR" sz="1400" b="0" i="0" u="none" strike="noStrike" cap="none" normalizeH="0" baseline="0" dirty="0">
              <a:ln>
                <a:noFill/>
              </a:ln>
              <a:solidFill>
                <a:srgbClr val="000000"/>
              </a:solidFill>
              <a:effectLst/>
              <a:latin typeface="Montserrat" panose="00000500000000000000" pitchFamily="2" charset="0"/>
            </a:rPr>
            <a:t>/</a:t>
          </a:r>
          <a:r>
            <a:rPr kumimoji="0" lang="fr-FR" altLang="fr-FR" sz="1400" b="0" i="0" u="none" strike="noStrike" cap="none" normalizeH="0" baseline="0" dirty="0" err="1">
              <a:ln>
                <a:noFill/>
              </a:ln>
              <a:solidFill>
                <a:srgbClr val="000000"/>
              </a:solidFill>
              <a:effectLst/>
              <a:latin typeface="Montserrat" panose="00000500000000000000" pitchFamily="2" charset="0"/>
            </a:rPr>
            <a:t>category</a:t>
          </a:r>
          <a:endParaRPr lang="fr-FR" sz="1400" dirty="0"/>
        </a:p>
      </dgm:t>
    </dgm:pt>
    <dgm:pt modelId="{AB76C111-4BA8-4FC8-BA8F-826FFA1A8B42}" type="parTrans" cxnId="{DFF2C72C-E581-465A-B354-20B0A0B083B6}">
      <dgm:prSet/>
      <dgm:spPr/>
      <dgm:t>
        <a:bodyPr/>
        <a:lstStyle/>
        <a:p>
          <a:endParaRPr lang="fr-FR" sz="1400"/>
        </a:p>
      </dgm:t>
    </dgm:pt>
    <dgm:pt modelId="{4F4574DA-3B30-4AFB-A5E8-12D6A9252FC0}" type="sibTrans" cxnId="{DFF2C72C-E581-465A-B354-20B0A0B083B6}">
      <dgm:prSet/>
      <dgm:spPr/>
      <dgm:t>
        <a:bodyPr/>
        <a:lstStyle/>
        <a:p>
          <a:endParaRPr lang="fr-FR" sz="1400"/>
        </a:p>
      </dgm:t>
    </dgm:pt>
    <dgm:pt modelId="{714B1CD4-AAF9-493F-A6E7-F87664CC3500}">
      <dgm:prSet phldrT="[Texte]" custT="1"/>
      <dgm:spPr/>
      <dgm:t>
        <a:bodyPr/>
        <a:lstStyle/>
        <a:p>
          <a:r>
            <a:rPr lang="fr-FR" sz="1800" b="1" dirty="0"/>
            <a:t>Variables mensuelles</a:t>
          </a:r>
        </a:p>
      </dgm:t>
    </dgm:pt>
    <dgm:pt modelId="{C1B01DFD-468F-4A0A-AD62-F68F483DE35C}" type="parTrans" cxnId="{0C790999-C39E-41EB-AF22-88DD28BFF5CA}">
      <dgm:prSet/>
      <dgm:spPr/>
      <dgm:t>
        <a:bodyPr/>
        <a:lstStyle/>
        <a:p>
          <a:endParaRPr lang="fr-FR" sz="1400"/>
        </a:p>
      </dgm:t>
    </dgm:pt>
    <dgm:pt modelId="{0FFF532A-F2D1-4F70-ADB1-9E56F1220879}" type="sibTrans" cxnId="{0C790999-C39E-41EB-AF22-88DD28BFF5CA}">
      <dgm:prSet/>
      <dgm:spPr/>
      <dgm:t>
        <a:bodyPr/>
        <a:lstStyle/>
        <a:p>
          <a:endParaRPr lang="fr-FR" sz="1400"/>
        </a:p>
      </dgm:t>
    </dgm:pt>
    <dgm:pt modelId="{7D4A58C6-7BEA-4626-B89D-9E23BC6DD6B4}">
      <dgm:prSet phldrT="[Texte]" custT="1"/>
      <dgm:spPr/>
      <dgm:t>
        <a:bodyPr/>
        <a:lstStyle/>
        <a:p>
          <a:r>
            <a:rPr lang="fr-FR" sz="1800" b="1" dirty="0"/>
            <a:t>Variables géographiques</a:t>
          </a:r>
        </a:p>
      </dgm:t>
    </dgm:pt>
    <dgm:pt modelId="{E495AEEF-4E3F-44FF-B822-5DAECE3C95AC}" type="parTrans" cxnId="{79A779AE-BC88-4387-A117-8E49921AB71E}">
      <dgm:prSet/>
      <dgm:spPr/>
      <dgm:t>
        <a:bodyPr/>
        <a:lstStyle/>
        <a:p>
          <a:endParaRPr lang="fr-FR" sz="1400"/>
        </a:p>
      </dgm:t>
    </dgm:pt>
    <dgm:pt modelId="{CD0DB1F3-BB69-42F5-BF6D-02F256C30DC0}" type="sibTrans" cxnId="{79A779AE-BC88-4387-A117-8E49921AB71E}">
      <dgm:prSet/>
      <dgm:spPr/>
      <dgm:t>
        <a:bodyPr/>
        <a:lstStyle/>
        <a:p>
          <a:endParaRPr lang="fr-FR" sz="1400"/>
        </a:p>
      </dgm:t>
    </dgm:pt>
    <dgm:pt modelId="{3D8B9FA9-4CA9-47AC-BFD5-9A8D1EF77078}">
      <dgm:prSet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ratio_price</a:t>
          </a:r>
          <a:r>
            <a:rPr kumimoji="0" lang="fr-FR" altLang="fr-FR" sz="1400" b="0" i="0" u="none" strike="noStrike" cap="none" normalizeH="0" baseline="0" dirty="0">
              <a:ln>
                <a:noFill/>
              </a:ln>
              <a:solidFill>
                <a:srgbClr val="000000"/>
              </a:solidFill>
              <a:effectLst/>
              <a:latin typeface="Montserrat" panose="00000500000000000000" pitchFamily="2" charset="0"/>
            </a:rPr>
            <a:t>/</a:t>
          </a:r>
          <a:r>
            <a:rPr kumimoji="0" lang="fr-FR" altLang="fr-FR" sz="1400" b="0" i="0" u="none" strike="noStrike" cap="none" normalizeH="0" baseline="0" dirty="0" err="1">
              <a:ln>
                <a:noFill/>
              </a:ln>
              <a:solidFill>
                <a:srgbClr val="000000"/>
              </a:solidFill>
              <a:effectLst/>
              <a:latin typeface="Montserrat" panose="00000500000000000000" pitchFamily="2" charset="0"/>
            </a:rPr>
            <a:t>month</a:t>
          </a:r>
          <a:endParaRPr lang="fr-FR" sz="1400" dirty="0"/>
        </a:p>
      </dgm:t>
    </dgm:pt>
    <dgm:pt modelId="{D9835163-8809-47C8-8B28-40FB6EDF2CFD}" type="parTrans" cxnId="{BB8337F7-B128-49BD-8611-86FEC0E90CB1}">
      <dgm:prSet/>
      <dgm:spPr/>
      <dgm:t>
        <a:bodyPr/>
        <a:lstStyle/>
        <a:p>
          <a:endParaRPr lang="fr-FR" sz="1400"/>
        </a:p>
      </dgm:t>
    </dgm:pt>
    <dgm:pt modelId="{CA6C507F-CF74-4443-80B6-A419A19657EB}" type="sibTrans" cxnId="{BB8337F7-B128-49BD-8611-86FEC0E90CB1}">
      <dgm:prSet/>
      <dgm:spPr/>
      <dgm:t>
        <a:bodyPr/>
        <a:lstStyle/>
        <a:p>
          <a:endParaRPr lang="fr-FR" sz="1400"/>
        </a:p>
      </dgm:t>
    </dgm:pt>
    <dgm:pt modelId="{80EAECBD-B6DE-4274-A368-9A8A4C27227A}">
      <dgm:prSet custT="1"/>
      <dgm:spPr/>
      <dgm:t>
        <a:bodyPr/>
        <a:lstStyle/>
        <a:p>
          <a:pPr eaLnBrk="0" fontAlgn="base" hangingPunct="0">
            <a:lnSpc>
              <a:spcPct val="150000"/>
            </a:lnSpc>
            <a:spcBef>
              <a:spcPct val="0"/>
            </a:spcBef>
            <a:spcAft>
              <a:spcPct val="0"/>
            </a:spcAft>
            <a:buFont typeface="Courier New" panose="02070309020205020404" pitchFamily="49" charset="0"/>
            <a:buChar char="­"/>
          </a:pPr>
          <a:r>
            <a:rPr lang="fr-FR" altLang="fr-FR" sz="1400" dirty="0" err="1">
              <a:solidFill>
                <a:srgbClr val="000000"/>
              </a:solidFill>
              <a:latin typeface="Montserrat" panose="00000500000000000000" pitchFamily="2" charset="0"/>
            </a:rPr>
            <a:t>ratio_price</a:t>
          </a:r>
          <a:r>
            <a:rPr lang="fr-FR" altLang="fr-FR" sz="1400" dirty="0">
              <a:solidFill>
                <a:srgbClr val="000000"/>
              </a:solidFill>
              <a:latin typeface="Montserrat" panose="00000500000000000000" pitchFamily="2" charset="0"/>
            </a:rPr>
            <a:t>/state</a:t>
          </a:r>
          <a:endParaRPr kumimoji="0" lang="fr-FR" altLang="fr-FR" sz="1400" b="0" i="0" u="none" strike="noStrike" cap="none" normalizeH="0" baseline="0" dirty="0">
            <a:ln>
              <a:noFill/>
            </a:ln>
            <a:solidFill>
              <a:schemeClr val="tx1"/>
            </a:solidFill>
            <a:effectLst/>
            <a:latin typeface="Montserrat" panose="00000500000000000000" pitchFamily="2" charset="0"/>
          </a:endParaRPr>
        </a:p>
        <a:p>
          <a:endParaRPr lang="fr-FR" sz="1400" dirty="0"/>
        </a:p>
      </dgm:t>
    </dgm:pt>
    <dgm:pt modelId="{2708C2B2-053A-466D-A86D-25E78835338F}" type="parTrans" cxnId="{AB5217AF-C5D2-476A-9046-337C33AD9E37}">
      <dgm:prSet/>
      <dgm:spPr/>
      <dgm:t>
        <a:bodyPr/>
        <a:lstStyle/>
        <a:p>
          <a:endParaRPr lang="fr-FR" sz="1400"/>
        </a:p>
      </dgm:t>
    </dgm:pt>
    <dgm:pt modelId="{4DF0D1DB-876A-4BB8-B7DA-C6A536AB6CBC}" type="sibTrans" cxnId="{AB5217AF-C5D2-476A-9046-337C33AD9E37}">
      <dgm:prSet/>
      <dgm:spPr/>
      <dgm:t>
        <a:bodyPr/>
        <a:lstStyle/>
        <a:p>
          <a:endParaRPr lang="fr-FR" sz="1400"/>
        </a:p>
      </dgm:t>
    </dgm:pt>
    <dgm:pt modelId="{22404FAF-92CB-4547-ADB3-98559C554396}">
      <dgm:prSet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ratio_item</a:t>
          </a:r>
          <a:r>
            <a:rPr kumimoji="0" lang="fr-FR" altLang="fr-FR" sz="1400" b="0" i="0" u="none" strike="noStrike" cap="none" normalizeH="0" baseline="0" dirty="0">
              <a:ln>
                <a:noFill/>
              </a:ln>
              <a:solidFill>
                <a:srgbClr val="000000"/>
              </a:solidFill>
              <a:effectLst/>
              <a:latin typeface="Montserrat" panose="00000500000000000000" pitchFamily="2" charset="0"/>
            </a:rPr>
            <a:t>/</a:t>
          </a:r>
          <a:r>
            <a:rPr kumimoji="0" lang="fr-FR" altLang="fr-FR" sz="1400" b="0" i="0" u="none" strike="noStrike" cap="none" normalizeH="0" baseline="0" dirty="0" err="1">
              <a:ln>
                <a:noFill/>
              </a:ln>
              <a:solidFill>
                <a:srgbClr val="000000"/>
              </a:solidFill>
              <a:effectLst/>
              <a:latin typeface="Montserrat" panose="00000500000000000000" pitchFamily="2" charset="0"/>
            </a:rPr>
            <a:t>month</a:t>
          </a:r>
          <a:endParaRPr lang="fr-FR" sz="1400" dirty="0"/>
        </a:p>
      </dgm:t>
    </dgm:pt>
    <dgm:pt modelId="{87A137FF-F9D6-41B7-B3F6-7584E95838B7}" type="parTrans" cxnId="{1EE7ED3C-20F4-470D-8C6D-A39526C6785A}">
      <dgm:prSet/>
      <dgm:spPr/>
      <dgm:t>
        <a:bodyPr/>
        <a:lstStyle/>
        <a:p>
          <a:endParaRPr lang="fr-FR" sz="1800"/>
        </a:p>
      </dgm:t>
    </dgm:pt>
    <dgm:pt modelId="{AE2ACBD4-BB82-4535-88A5-77E654ED61B1}" type="sibTrans" cxnId="{1EE7ED3C-20F4-470D-8C6D-A39526C6785A}">
      <dgm:prSet/>
      <dgm:spPr/>
      <dgm:t>
        <a:bodyPr/>
        <a:lstStyle/>
        <a:p>
          <a:endParaRPr lang="fr-FR" sz="1800"/>
        </a:p>
      </dgm:t>
    </dgm:pt>
    <dgm:pt modelId="{A2593F3A-6948-4335-930A-BD22B2D22DA1}">
      <dgm:prSet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eaLnBrk="0" fontAlgn="base" hangingPunct="0">
            <a:lnSpc>
              <a:spcPct val="150000"/>
            </a:lnSpc>
            <a:spcBef>
              <a:spcPct val="0"/>
            </a:spcBef>
            <a:spcAft>
              <a:spcPct val="0"/>
            </a:spcAft>
            <a:buFont typeface="Courier New" panose="02070309020205020404" pitchFamily="49" charset="0"/>
            <a:buChar char="­"/>
          </a:pPr>
          <a:r>
            <a:rPr lang="fr-FR" altLang="fr-FR" sz="1400" dirty="0" err="1">
              <a:solidFill>
                <a:srgbClr val="000000"/>
              </a:solidFill>
              <a:latin typeface="Montserrat" panose="00000500000000000000" pitchFamily="2" charset="0"/>
            </a:rPr>
            <a:t>ratio_order</a:t>
          </a:r>
          <a:r>
            <a:rPr lang="fr-FR" altLang="fr-FR" sz="1400" dirty="0">
              <a:solidFill>
                <a:srgbClr val="000000"/>
              </a:solidFill>
              <a:latin typeface="Montserrat" panose="00000500000000000000" pitchFamily="2" charset="0"/>
            </a:rPr>
            <a:t>/</a:t>
          </a:r>
          <a:r>
            <a:rPr lang="fr-FR" altLang="fr-FR" sz="1400" dirty="0" err="1">
              <a:solidFill>
                <a:srgbClr val="000000"/>
              </a:solidFill>
              <a:latin typeface="Montserrat" panose="00000500000000000000" pitchFamily="2" charset="0"/>
            </a:rPr>
            <a:t>month</a:t>
          </a:r>
          <a:endParaRPr lang="fr-FR" altLang="fr-FR" sz="1400" dirty="0">
            <a:solidFill>
              <a:srgbClr val="000000"/>
            </a:solidFill>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cap="none" normalizeH="0" baseline="0" dirty="0">
            <a:ln>
              <a:noFill/>
            </a:ln>
            <a:solidFill>
              <a:srgbClr val="000000"/>
            </a:solidFill>
            <a:effectLst/>
            <a:latin typeface="Montserrat" panose="00000500000000000000" pitchFamily="2" charset="0"/>
          </a:endParaRPr>
        </a:p>
        <a:p>
          <a:endParaRPr lang="fr-FR" sz="1400" dirty="0"/>
        </a:p>
      </dgm:t>
    </dgm:pt>
    <dgm:pt modelId="{EF889A4F-EACD-4AF5-BEA6-C2001F79AFBF}" type="parTrans" cxnId="{E58ADBD2-741F-4DBC-8392-F6A287793E33}">
      <dgm:prSet/>
      <dgm:spPr/>
      <dgm:t>
        <a:bodyPr/>
        <a:lstStyle/>
        <a:p>
          <a:endParaRPr lang="fr-FR" sz="1800"/>
        </a:p>
      </dgm:t>
    </dgm:pt>
    <dgm:pt modelId="{7BA258E5-F82A-4E53-993B-BB288EE0DB7A}" type="sibTrans" cxnId="{E58ADBD2-741F-4DBC-8392-F6A287793E33}">
      <dgm:prSet/>
      <dgm:spPr/>
      <dgm:t>
        <a:bodyPr/>
        <a:lstStyle/>
        <a:p>
          <a:endParaRPr lang="fr-FR" sz="1800"/>
        </a:p>
      </dgm:t>
    </dgm:pt>
    <dgm:pt modelId="{E50BD872-FBC2-417C-8549-F1F07EC5A335}">
      <dgm:prSet phldrT="[Texte]"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cap="none" normalizeH="0" baseline="0" dirty="0" err="1">
              <a:ln>
                <a:noFill/>
              </a:ln>
              <a:solidFill>
                <a:srgbClr val="000000"/>
              </a:solidFill>
              <a:effectLst/>
              <a:latin typeface="Montserrat" panose="00000500000000000000" pitchFamily="2" charset="0"/>
            </a:rPr>
            <a:t>ratio_item</a:t>
          </a:r>
          <a:r>
            <a:rPr kumimoji="0" lang="fr-FR" altLang="fr-FR" sz="1400" b="0" i="0" u="none" strike="noStrike" cap="none" normalizeH="0" baseline="0" dirty="0">
              <a:ln>
                <a:noFill/>
              </a:ln>
              <a:solidFill>
                <a:srgbClr val="000000"/>
              </a:solidFill>
              <a:effectLst/>
              <a:latin typeface="Montserrat" panose="00000500000000000000" pitchFamily="2" charset="0"/>
            </a:rPr>
            <a:t>/</a:t>
          </a:r>
          <a:r>
            <a:rPr kumimoji="0" lang="fr-FR" altLang="fr-FR" sz="1400" b="0" i="0" u="none" strike="noStrike" cap="none" normalizeH="0" baseline="0" dirty="0" err="1">
              <a:ln>
                <a:noFill/>
              </a:ln>
              <a:solidFill>
                <a:srgbClr val="000000"/>
              </a:solidFill>
              <a:effectLst/>
              <a:latin typeface="Montserrat" panose="00000500000000000000" pitchFamily="2" charset="0"/>
            </a:rPr>
            <a:t>category</a:t>
          </a:r>
          <a:endParaRPr kumimoji="0" lang="fr-FR" altLang="fr-FR" sz="1400" b="0" i="0" u="none" strike="noStrike" cap="none" normalizeH="0" baseline="0" dirty="0">
            <a:ln>
              <a:noFill/>
            </a:ln>
            <a:solidFill>
              <a:srgbClr val="000000"/>
            </a:solidFill>
            <a:effectLst/>
            <a:latin typeface="Montserrat" panose="00000500000000000000" pitchFamily="2" charset="0"/>
          </a:endParaRPr>
        </a:p>
        <a:p>
          <a:endParaRPr lang="fr-FR" sz="1400" dirty="0"/>
        </a:p>
      </dgm:t>
    </dgm:pt>
    <dgm:pt modelId="{5A2F1865-B4CF-459C-9B72-95058DD8D04C}" type="parTrans" cxnId="{B445CA5E-EC93-4A12-857B-DD67EF4D91DD}">
      <dgm:prSet/>
      <dgm:spPr/>
      <dgm:t>
        <a:bodyPr/>
        <a:lstStyle/>
        <a:p>
          <a:endParaRPr lang="fr-FR" sz="1800"/>
        </a:p>
      </dgm:t>
    </dgm:pt>
    <dgm:pt modelId="{90777509-EAB2-4FDA-A0AC-95554044249A}" type="sibTrans" cxnId="{B445CA5E-EC93-4A12-857B-DD67EF4D91DD}">
      <dgm:prSet/>
      <dgm:spPr/>
      <dgm:t>
        <a:bodyPr/>
        <a:lstStyle/>
        <a:p>
          <a:endParaRPr lang="fr-FR" sz="1800"/>
        </a:p>
      </dgm:t>
    </dgm:pt>
    <dgm:pt modelId="{B31EE070-8E94-4C5B-A0DD-2D93E16FC478}">
      <dgm:prSet phldrT="[Texte]" custT="1"/>
      <dgm:spPr/>
      <dgm: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lang="fr-FR" sz="1400" dirty="0" err="1">
              <a:latin typeface="Montserrat" panose="00000500000000000000" pitchFamily="2" charset="0"/>
            </a:rPr>
            <a:t>Order_mean_installment</a:t>
          </a:r>
          <a:r>
            <a:rPr lang="fr-FR" sz="1400" dirty="0">
              <a:latin typeface="Montserrat" panose="00000500000000000000" pitchFamily="2" charset="0"/>
            </a:rPr>
            <a:t>…</a:t>
          </a:r>
        </a:p>
      </dgm:t>
    </dgm:pt>
    <dgm:pt modelId="{3D4B1530-333D-40BE-AA87-B863E5AC1BDA}" type="parTrans" cxnId="{286B180C-C5AA-46A5-ABF8-595CE56FBD29}">
      <dgm:prSet/>
      <dgm:spPr/>
      <dgm:t>
        <a:bodyPr/>
        <a:lstStyle/>
        <a:p>
          <a:endParaRPr lang="fr-FR" sz="1800"/>
        </a:p>
      </dgm:t>
    </dgm:pt>
    <dgm:pt modelId="{268A1BE7-A726-406A-A6A3-7CB36F9954BD}" type="sibTrans" cxnId="{286B180C-C5AA-46A5-ABF8-595CE56FBD29}">
      <dgm:prSet/>
      <dgm:spPr/>
      <dgm:t>
        <a:bodyPr/>
        <a:lstStyle/>
        <a:p>
          <a:endParaRPr lang="fr-FR" sz="1800"/>
        </a:p>
      </dgm:t>
    </dgm:pt>
    <dgm:pt modelId="{F9E3C1A1-D9C8-4671-870E-A9F2BDFB5E32}" type="pres">
      <dgm:prSet presAssocID="{5FA59D8B-5966-4648-959D-2499B04DFE52}" presName="Name0" presStyleCnt="0">
        <dgm:presLayoutVars>
          <dgm:dir/>
          <dgm:animLvl val="lvl"/>
          <dgm:resizeHandles val="exact"/>
        </dgm:presLayoutVars>
      </dgm:prSet>
      <dgm:spPr/>
    </dgm:pt>
    <dgm:pt modelId="{C0BC7BC7-3A4A-4203-998C-0D82823D00E9}" type="pres">
      <dgm:prSet presAssocID="{740FF6B2-ED69-4D8D-AF0E-59213D34BD55}" presName="composite" presStyleCnt="0"/>
      <dgm:spPr/>
    </dgm:pt>
    <dgm:pt modelId="{578D0AA8-0C5E-402D-BD02-A9216FE71744}" type="pres">
      <dgm:prSet presAssocID="{740FF6B2-ED69-4D8D-AF0E-59213D34BD55}" presName="parTx" presStyleLbl="alignNode1" presStyleIdx="0" presStyleCnt="5">
        <dgm:presLayoutVars>
          <dgm:chMax val="0"/>
          <dgm:chPref val="0"/>
          <dgm:bulletEnabled val="1"/>
        </dgm:presLayoutVars>
      </dgm:prSet>
      <dgm:spPr/>
    </dgm:pt>
    <dgm:pt modelId="{7AAA5D2F-4471-4947-8E8A-9BE614AA909C}" type="pres">
      <dgm:prSet presAssocID="{740FF6B2-ED69-4D8D-AF0E-59213D34BD55}" presName="desTx" presStyleLbl="alignAccFollowNode1" presStyleIdx="0" presStyleCnt="5">
        <dgm:presLayoutVars>
          <dgm:bulletEnabled val="1"/>
        </dgm:presLayoutVars>
      </dgm:prSet>
      <dgm:spPr/>
    </dgm:pt>
    <dgm:pt modelId="{34D8005A-2CA7-44E4-97AE-389DDFA5CA49}" type="pres">
      <dgm:prSet presAssocID="{C875A3A9-F186-43DB-B7D3-CD24D8813F41}" presName="space" presStyleCnt="0"/>
      <dgm:spPr/>
    </dgm:pt>
    <dgm:pt modelId="{2DA13DFA-F621-482E-8B5F-048AFC434279}" type="pres">
      <dgm:prSet presAssocID="{9E0A88B2-0610-45B6-B5CB-4284D728237F}" presName="composite" presStyleCnt="0"/>
      <dgm:spPr/>
    </dgm:pt>
    <dgm:pt modelId="{E1F6FDBD-595C-458F-804B-37251B8DD23A}" type="pres">
      <dgm:prSet presAssocID="{9E0A88B2-0610-45B6-B5CB-4284D728237F}" presName="parTx" presStyleLbl="alignNode1" presStyleIdx="1" presStyleCnt="5">
        <dgm:presLayoutVars>
          <dgm:chMax val="0"/>
          <dgm:chPref val="0"/>
          <dgm:bulletEnabled val="1"/>
        </dgm:presLayoutVars>
      </dgm:prSet>
      <dgm:spPr/>
    </dgm:pt>
    <dgm:pt modelId="{B14D4400-FABB-45B9-94F1-552184E0E61B}" type="pres">
      <dgm:prSet presAssocID="{9E0A88B2-0610-45B6-B5CB-4284D728237F}" presName="desTx" presStyleLbl="alignAccFollowNode1" presStyleIdx="1" presStyleCnt="5">
        <dgm:presLayoutVars>
          <dgm:bulletEnabled val="1"/>
        </dgm:presLayoutVars>
      </dgm:prSet>
      <dgm:spPr/>
    </dgm:pt>
    <dgm:pt modelId="{A72F071B-D70D-4001-92A9-416028A796D8}" type="pres">
      <dgm:prSet presAssocID="{F5E103C2-AB32-44D6-BF2A-1ACD006F0CC3}" presName="space" presStyleCnt="0"/>
      <dgm:spPr/>
    </dgm:pt>
    <dgm:pt modelId="{E16C0C55-58F4-4CCB-AFCF-C667D85E56E4}" type="pres">
      <dgm:prSet presAssocID="{75D4EB32-2B37-45DF-B927-913D24F78AE8}" presName="composite" presStyleCnt="0"/>
      <dgm:spPr/>
    </dgm:pt>
    <dgm:pt modelId="{557B3E41-BAD4-4453-ABC9-4470B445DDC2}" type="pres">
      <dgm:prSet presAssocID="{75D4EB32-2B37-45DF-B927-913D24F78AE8}" presName="parTx" presStyleLbl="alignNode1" presStyleIdx="2" presStyleCnt="5">
        <dgm:presLayoutVars>
          <dgm:chMax val="0"/>
          <dgm:chPref val="0"/>
          <dgm:bulletEnabled val="1"/>
        </dgm:presLayoutVars>
      </dgm:prSet>
      <dgm:spPr/>
    </dgm:pt>
    <dgm:pt modelId="{52C3549B-43DA-44B9-AC93-DE14D14D7A2B}" type="pres">
      <dgm:prSet presAssocID="{75D4EB32-2B37-45DF-B927-913D24F78AE8}" presName="desTx" presStyleLbl="alignAccFollowNode1" presStyleIdx="2" presStyleCnt="5">
        <dgm:presLayoutVars>
          <dgm:bulletEnabled val="1"/>
        </dgm:presLayoutVars>
      </dgm:prSet>
      <dgm:spPr/>
    </dgm:pt>
    <dgm:pt modelId="{086CD5F0-7C24-445C-A1F8-2243DED79424}" type="pres">
      <dgm:prSet presAssocID="{DD6A1E5D-F853-43F2-B64F-D9AA2BF92284}" presName="space" presStyleCnt="0"/>
      <dgm:spPr/>
    </dgm:pt>
    <dgm:pt modelId="{B720B394-D6EF-486F-B17F-45CED47DB3AD}" type="pres">
      <dgm:prSet presAssocID="{714B1CD4-AAF9-493F-A6E7-F87664CC3500}" presName="composite" presStyleCnt="0"/>
      <dgm:spPr/>
    </dgm:pt>
    <dgm:pt modelId="{CE3B6B20-03A2-452A-AD2E-D489CEE5D61C}" type="pres">
      <dgm:prSet presAssocID="{714B1CD4-AAF9-493F-A6E7-F87664CC3500}" presName="parTx" presStyleLbl="alignNode1" presStyleIdx="3" presStyleCnt="5">
        <dgm:presLayoutVars>
          <dgm:chMax val="0"/>
          <dgm:chPref val="0"/>
          <dgm:bulletEnabled val="1"/>
        </dgm:presLayoutVars>
      </dgm:prSet>
      <dgm:spPr/>
    </dgm:pt>
    <dgm:pt modelId="{A5B67CF4-A201-4FF8-990F-C9676845135F}" type="pres">
      <dgm:prSet presAssocID="{714B1CD4-AAF9-493F-A6E7-F87664CC3500}" presName="desTx" presStyleLbl="alignAccFollowNode1" presStyleIdx="3" presStyleCnt="5">
        <dgm:presLayoutVars>
          <dgm:bulletEnabled val="1"/>
        </dgm:presLayoutVars>
      </dgm:prSet>
      <dgm:spPr/>
    </dgm:pt>
    <dgm:pt modelId="{27922B08-F329-493C-B415-95B8F8E9B6E3}" type="pres">
      <dgm:prSet presAssocID="{0FFF532A-F2D1-4F70-ADB1-9E56F1220879}" presName="space" presStyleCnt="0"/>
      <dgm:spPr/>
    </dgm:pt>
    <dgm:pt modelId="{D5776F14-1987-4963-BFC0-62C99E8FC465}" type="pres">
      <dgm:prSet presAssocID="{7D4A58C6-7BEA-4626-B89D-9E23BC6DD6B4}" presName="composite" presStyleCnt="0"/>
      <dgm:spPr/>
    </dgm:pt>
    <dgm:pt modelId="{7EEFD834-9BAF-43E7-A4FB-CCA7D7521583}" type="pres">
      <dgm:prSet presAssocID="{7D4A58C6-7BEA-4626-B89D-9E23BC6DD6B4}" presName="parTx" presStyleLbl="alignNode1" presStyleIdx="4" presStyleCnt="5">
        <dgm:presLayoutVars>
          <dgm:chMax val="0"/>
          <dgm:chPref val="0"/>
          <dgm:bulletEnabled val="1"/>
        </dgm:presLayoutVars>
      </dgm:prSet>
      <dgm:spPr/>
    </dgm:pt>
    <dgm:pt modelId="{B2FAFC8B-2255-49ED-A8DA-003F46E68CC4}" type="pres">
      <dgm:prSet presAssocID="{7D4A58C6-7BEA-4626-B89D-9E23BC6DD6B4}" presName="desTx" presStyleLbl="alignAccFollowNode1" presStyleIdx="4" presStyleCnt="5">
        <dgm:presLayoutVars>
          <dgm:bulletEnabled val="1"/>
        </dgm:presLayoutVars>
      </dgm:prSet>
      <dgm:spPr/>
    </dgm:pt>
  </dgm:ptLst>
  <dgm:cxnLst>
    <dgm:cxn modelId="{286B180C-C5AA-46A5-ABF8-595CE56FBD29}" srcId="{9E0A88B2-0610-45B6-B5CB-4284D728237F}" destId="{B31EE070-8E94-4C5B-A0DD-2D93E16FC478}" srcOrd="1" destOrd="0" parTransId="{3D4B1530-333D-40BE-AA87-B863E5AC1BDA}" sibTransId="{268A1BE7-A726-406A-A6A3-7CB36F9954BD}"/>
    <dgm:cxn modelId="{F13B5911-B965-474B-8935-ACAB96DDC7C2}" type="presOf" srcId="{C0B44E1B-CB37-4AC4-BB5B-BB5556AB77F5}" destId="{B14D4400-FABB-45B9-94F1-552184E0E61B}" srcOrd="0" destOrd="0" presId="urn:microsoft.com/office/officeart/2005/8/layout/hList1"/>
    <dgm:cxn modelId="{1E246119-046F-49D8-BDA4-E76DE2D07941}" type="presOf" srcId="{75D4EB32-2B37-45DF-B927-913D24F78AE8}" destId="{557B3E41-BAD4-4453-ABC9-4470B445DDC2}" srcOrd="0" destOrd="0" presId="urn:microsoft.com/office/officeart/2005/8/layout/hList1"/>
    <dgm:cxn modelId="{4555D11A-9006-42E1-911E-7D696AD14E63}" type="presOf" srcId="{1550A3B1-F87D-4904-9C64-9434AFFEA03E}" destId="{7AAA5D2F-4471-4947-8E8A-9BE614AA909C}" srcOrd="0" destOrd="0" presId="urn:microsoft.com/office/officeart/2005/8/layout/hList1"/>
    <dgm:cxn modelId="{1ED3F62A-5552-4D2C-8050-C56ED83A75F6}" type="presOf" srcId="{B31EE070-8E94-4C5B-A0DD-2D93E16FC478}" destId="{B14D4400-FABB-45B9-94F1-552184E0E61B}" srcOrd="0" destOrd="1" presId="urn:microsoft.com/office/officeart/2005/8/layout/hList1"/>
    <dgm:cxn modelId="{9DD54B2C-3CD3-44C7-B20F-CF6FE376575B}" type="presOf" srcId="{E50BD872-FBC2-417C-8549-F1F07EC5A335}" destId="{52C3549B-43DA-44B9-AC93-DE14D14D7A2B}" srcOrd="0" destOrd="1" presId="urn:microsoft.com/office/officeart/2005/8/layout/hList1"/>
    <dgm:cxn modelId="{DFF2C72C-E581-465A-B354-20B0A0B083B6}" srcId="{75D4EB32-2B37-45DF-B927-913D24F78AE8}" destId="{5F7D1FAB-817E-48B0-8DBD-1CFCBB6ADD99}" srcOrd="0" destOrd="0" parTransId="{AB76C111-4BA8-4FC8-BA8F-826FFA1A8B42}" sibTransId="{4F4574DA-3B30-4AFB-A5E8-12D6A9252FC0}"/>
    <dgm:cxn modelId="{3227EE32-42AD-4F13-82EE-83D9137D92AC}" type="presOf" srcId="{7D4A58C6-7BEA-4626-B89D-9E23BC6DD6B4}" destId="{7EEFD834-9BAF-43E7-A4FB-CCA7D7521583}" srcOrd="0" destOrd="0" presId="urn:microsoft.com/office/officeart/2005/8/layout/hList1"/>
    <dgm:cxn modelId="{1EE7ED3C-20F4-470D-8C6D-A39526C6785A}" srcId="{714B1CD4-AAF9-493F-A6E7-F87664CC3500}" destId="{22404FAF-92CB-4547-ADB3-98559C554396}" srcOrd="1" destOrd="0" parTransId="{87A137FF-F9D6-41B7-B3F6-7584E95838B7}" sibTransId="{AE2ACBD4-BB82-4535-88A5-77E654ED61B1}"/>
    <dgm:cxn modelId="{F2C3AF40-03A1-4E33-A1CC-446FD1E6E615}" type="presOf" srcId="{9E0A88B2-0610-45B6-B5CB-4284D728237F}" destId="{E1F6FDBD-595C-458F-804B-37251B8DD23A}" srcOrd="0" destOrd="0" presId="urn:microsoft.com/office/officeart/2005/8/layout/hList1"/>
    <dgm:cxn modelId="{B445CA5E-EC93-4A12-857B-DD67EF4D91DD}" srcId="{75D4EB32-2B37-45DF-B927-913D24F78AE8}" destId="{E50BD872-FBC2-417C-8549-F1F07EC5A335}" srcOrd="1" destOrd="0" parTransId="{5A2F1865-B4CF-459C-9B72-95058DD8D04C}" sibTransId="{90777509-EAB2-4FDA-A0AC-95554044249A}"/>
    <dgm:cxn modelId="{EB6B3266-E7FC-464A-8A22-D78FD8D94669}" srcId="{5FA59D8B-5966-4648-959D-2499B04DFE52}" destId="{740FF6B2-ED69-4D8D-AF0E-59213D34BD55}" srcOrd="0" destOrd="0" parTransId="{404967D5-C1B5-4A4C-9555-8CC74B15ECF3}" sibTransId="{C875A3A9-F186-43DB-B7D3-CD24D8813F41}"/>
    <dgm:cxn modelId="{8A9E3A68-8E30-46A2-93A8-52CBAEA10A2C}" type="presOf" srcId="{22404FAF-92CB-4547-ADB3-98559C554396}" destId="{A5B67CF4-A201-4FF8-990F-C9676845135F}" srcOrd="0" destOrd="1" presId="urn:microsoft.com/office/officeart/2005/8/layout/hList1"/>
    <dgm:cxn modelId="{C274244D-88ED-4BD3-B192-26D9F4CD55AD}" type="presOf" srcId="{740FF6B2-ED69-4D8D-AF0E-59213D34BD55}" destId="{578D0AA8-0C5E-402D-BD02-A9216FE71744}" srcOrd="0" destOrd="0" presId="urn:microsoft.com/office/officeart/2005/8/layout/hList1"/>
    <dgm:cxn modelId="{0B91F655-C42A-4291-8636-84775ECE0122}" srcId="{5FA59D8B-5966-4648-959D-2499B04DFE52}" destId="{75D4EB32-2B37-45DF-B927-913D24F78AE8}" srcOrd="2" destOrd="0" parTransId="{902215E5-3489-4D7D-B193-9C82B7D820C3}" sibTransId="{DD6A1E5D-F853-43F2-B64F-D9AA2BF92284}"/>
    <dgm:cxn modelId="{1124C97F-E484-4845-86A4-AA3C54505E71}" type="presOf" srcId="{A2593F3A-6948-4335-930A-BD22B2D22DA1}" destId="{A5B67CF4-A201-4FF8-990F-C9676845135F}" srcOrd="0" destOrd="2" presId="urn:microsoft.com/office/officeart/2005/8/layout/hList1"/>
    <dgm:cxn modelId="{28CF2A8C-BA54-4013-992A-3127C773F9DE}" type="presOf" srcId="{5FA59D8B-5966-4648-959D-2499B04DFE52}" destId="{F9E3C1A1-D9C8-4671-870E-A9F2BDFB5E32}" srcOrd="0" destOrd="0" presId="urn:microsoft.com/office/officeart/2005/8/layout/hList1"/>
    <dgm:cxn modelId="{4FCC5D8F-F20A-411C-8D99-EA4EBA21D4AD}" srcId="{740FF6B2-ED69-4D8D-AF0E-59213D34BD55}" destId="{1550A3B1-F87D-4904-9C64-9434AFFEA03E}" srcOrd="0" destOrd="0" parTransId="{6878B121-AA2C-4DD4-93DE-94A447CBF1CD}" sibTransId="{B6602136-11B3-4728-889F-2C59487A6263}"/>
    <dgm:cxn modelId="{F915FE93-AE45-42CE-BA60-74E7FC3DF4BC}" type="presOf" srcId="{80EAECBD-B6DE-4274-A368-9A8A4C27227A}" destId="{B2FAFC8B-2255-49ED-A8DA-003F46E68CC4}" srcOrd="0" destOrd="0" presId="urn:microsoft.com/office/officeart/2005/8/layout/hList1"/>
    <dgm:cxn modelId="{0C790999-C39E-41EB-AF22-88DD28BFF5CA}" srcId="{5FA59D8B-5966-4648-959D-2499B04DFE52}" destId="{714B1CD4-AAF9-493F-A6E7-F87664CC3500}" srcOrd="3" destOrd="0" parTransId="{C1B01DFD-468F-4A0A-AD62-F68F483DE35C}" sibTransId="{0FFF532A-F2D1-4F70-ADB1-9E56F1220879}"/>
    <dgm:cxn modelId="{F0A652A5-7A71-4564-891D-D166E29D0E7F}" type="presOf" srcId="{3D8B9FA9-4CA9-47AC-BFD5-9A8D1EF77078}" destId="{A5B67CF4-A201-4FF8-990F-C9676845135F}" srcOrd="0" destOrd="0" presId="urn:microsoft.com/office/officeart/2005/8/layout/hList1"/>
    <dgm:cxn modelId="{E7AB33A6-8483-4BA0-84F6-CD49F51F8B2D}" srcId="{5FA59D8B-5966-4648-959D-2499B04DFE52}" destId="{9E0A88B2-0610-45B6-B5CB-4284D728237F}" srcOrd="1" destOrd="0" parTransId="{D2882C74-44A0-4886-A2F7-60A7A514BA82}" sibTransId="{F5E103C2-AB32-44D6-BF2A-1ACD006F0CC3}"/>
    <dgm:cxn modelId="{79A779AE-BC88-4387-A117-8E49921AB71E}" srcId="{5FA59D8B-5966-4648-959D-2499B04DFE52}" destId="{7D4A58C6-7BEA-4626-B89D-9E23BC6DD6B4}" srcOrd="4" destOrd="0" parTransId="{E495AEEF-4E3F-44FF-B822-5DAECE3C95AC}" sibTransId="{CD0DB1F3-BB69-42F5-BF6D-02F256C30DC0}"/>
    <dgm:cxn modelId="{AB5217AF-C5D2-476A-9046-337C33AD9E37}" srcId="{7D4A58C6-7BEA-4626-B89D-9E23BC6DD6B4}" destId="{80EAECBD-B6DE-4274-A368-9A8A4C27227A}" srcOrd="0" destOrd="0" parTransId="{2708C2B2-053A-466D-A86D-25E78835338F}" sibTransId="{4DF0D1DB-876A-4BB8-B7DA-C6A536AB6CBC}"/>
    <dgm:cxn modelId="{E58ADBD2-741F-4DBC-8392-F6A287793E33}" srcId="{714B1CD4-AAF9-493F-A6E7-F87664CC3500}" destId="{A2593F3A-6948-4335-930A-BD22B2D22DA1}" srcOrd="2" destOrd="0" parTransId="{EF889A4F-EACD-4AF5-BEA6-C2001F79AFBF}" sibTransId="{7BA258E5-F82A-4E53-993B-BB288EE0DB7A}"/>
    <dgm:cxn modelId="{256432E3-12BB-4FC3-8718-165E8C976391}" type="presOf" srcId="{714B1CD4-AAF9-493F-A6E7-F87664CC3500}" destId="{CE3B6B20-03A2-452A-AD2E-D489CEE5D61C}" srcOrd="0" destOrd="0" presId="urn:microsoft.com/office/officeart/2005/8/layout/hList1"/>
    <dgm:cxn modelId="{ADBD6DE3-ECF7-4C72-93CD-838BCC6C4857}" srcId="{9E0A88B2-0610-45B6-B5CB-4284D728237F}" destId="{C0B44E1B-CB37-4AC4-BB5B-BB5556AB77F5}" srcOrd="0" destOrd="0" parTransId="{64DBFAA8-1904-4674-ADBC-5E5621B5DA7E}" sibTransId="{B683536C-F87F-4E16-B7CE-89776404AEA4}"/>
    <dgm:cxn modelId="{63E229E8-EB92-4C59-9685-C3C209CB22E8}" type="presOf" srcId="{5F7D1FAB-817E-48B0-8DBD-1CFCBB6ADD99}" destId="{52C3549B-43DA-44B9-AC93-DE14D14D7A2B}" srcOrd="0" destOrd="0" presId="urn:microsoft.com/office/officeart/2005/8/layout/hList1"/>
    <dgm:cxn modelId="{BB8337F7-B128-49BD-8611-86FEC0E90CB1}" srcId="{714B1CD4-AAF9-493F-A6E7-F87664CC3500}" destId="{3D8B9FA9-4CA9-47AC-BFD5-9A8D1EF77078}" srcOrd="0" destOrd="0" parTransId="{D9835163-8809-47C8-8B28-40FB6EDF2CFD}" sibTransId="{CA6C507F-CF74-4443-80B6-A419A19657EB}"/>
    <dgm:cxn modelId="{85727D21-40AF-4AE9-9EC2-97E1A70C187D}" type="presParOf" srcId="{F9E3C1A1-D9C8-4671-870E-A9F2BDFB5E32}" destId="{C0BC7BC7-3A4A-4203-998C-0D82823D00E9}" srcOrd="0" destOrd="0" presId="urn:microsoft.com/office/officeart/2005/8/layout/hList1"/>
    <dgm:cxn modelId="{868C77BA-FD59-4A8B-A53F-9CC3A14583DA}" type="presParOf" srcId="{C0BC7BC7-3A4A-4203-998C-0D82823D00E9}" destId="{578D0AA8-0C5E-402D-BD02-A9216FE71744}" srcOrd="0" destOrd="0" presId="urn:microsoft.com/office/officeart/2005/8/layout/hList1"/>
    <dgm:cxn modelId="{E7A4CE32-7792-486D-811C-F01FBFD57383}" type="presParOf" srcId="{C0BC7BC7-3A4A-4203-998C-0D82823D00E9}" destId="{7AAA5D2F-4471-4947-8E8A-9BE614AA909C}" srcOrd="1" destOrd="0" presId="urn:microsoft.com/office/officeart/2005/8/layout/hList1"/>
    <dgm:cxn modelId="{7B35D1FA-3BE4-4E28-9773-13E4F967C692}" type="presParOf" srcId="{F9E3C1A1-D9C8-4671-870E-A9F2BDFB5E32}" destId="{34D8005A-2CA7-44E4-97AE-389DDFA5CA49}" srcOrd="1" destOrd="0" presId="urn:microsoft.com/office/officeart/2005/8/layout/hList1"/>
    <dgm:cxn modelId="{92719A8E-CA17-429E-BA18-A0BC572BB490}" type="presParOf" srcId="{F9E3C1A1-D9C8-4671-870E-A9F2BDFB5E32}" destId="{2DA13DFA-F621-482E-8B5F-048AFC434279}" srcOrd="2" destOrd="0" presId="urn:microsoft.com/office/officeart/2005/8/layout/hList1"/>
    <dgm:cxn modelId="{B84D6F43-1270-4874-8316-6E2CEA680F4B}" type="presParOf" srcId="{2DA13DFA-F621-482E-8B5F-048AFC434279}" destId="{E1F6FDBD-595C-458F-804B-37251B8DD23A}" srcOrd="0" destOrd="0" presId="urn:microsoft.com/office/officeart/2005/8/layout/hList1"/>
    <dgm:cxn modelId="{213F0843-526E-41A2-811C-47C2FE690136}" type="presParOf" srcId="{2DA13DFA-F621-482E-8B5F-048AFC434279}" destId="{B14D4400-FABB-45B9-94F1-552184E0E61B}" srcOrd="1" destOrd="0" presId="urn:microsoft.com/office/officeart/2005/8/layout/hList1"/>
    <dgm:cxn modelId="{2D3E5072-FB86-4026-8DC4-66246858BE4D}" type="presParOf" srcId="{F9E3C1A1-D9C8-4671-870E-A9F2BDFB5E32}" destId="{A72F071B-D70D-4001-92A9-416028A796D8}" srcOrd="3" destOrd="0" presId="urn:microsoft.com/office/officeart/2005/8/layout/hList1"/>
    <dgm:cxn modelId="{D39705A9-36F1-4D34-8FBE-8F640AD494F5}" type="presParOf" srcId="{F9E3C1A1-D9C8-4671-870E-A9F2BDFB5E32}" destId="{E16C0C55-58F4-4CCB-AFCF-C667D85E56E4}" srcOrd="4" destOrd="0" presId="urn:microsoft.com/office/officeart/2005/8/layout/hList1"/>
    <dgm:cxn modelId="{3DC88C84-1BE5-42F7-9AF0-9782D9FA4740}" type="presParOf" srcId="{E16C0C55-58F4-4CCB-AFCF-C667D85E56E4}" destId="{557B3E41-BAD4-4453-ABC9-4470B445DDC2}" srcOrd="0" destOrd="0" presId="urn:microsoft.com/office/officeart/2005/8/layout/hList1"/>
    <dgm:cxn modelId="{E0077455-DFE1-4E41-AFF8-D8EE4654AB3C}" type="presParOf" srcId="{E16C0C55-58F4-4CCB-AFCF-C667D85E56E4}" destId="{52C3549B-43DA-44B9-AC93-DE14D14D7A2B}" srcOrd="1" destOrd="0" presId="urn:microsoft.com/office/officeart/2005/8/layout/hList1"/>
    <dgm:cxn modelId="{8886FEB9-43B7-4DEB-9AB9-8EE764A8069D}" type="presParOf" srcId="{F9E3C1A1-D9C8-4671-870E-A9F2BDFB5E32}" destId="{086CD5F0-7C24-445C-A1F8-2243DED79424}" srcOrd="5" destOrd="0" presId="urn:microsoft.com/office/officeart/2005/8/layout/hList1"/>
    <dgm:cxn modelId="{6BC0CCD0-42FB-4FAA-BB92-31135BD56136}" type="presParOf" srcId="{F9E3C1A1-D9C8-4671-870E-A9F2BDFB5E32}" destId="{B720B394-D6EF-486F-B17F-45CED47DB3AD}" srcOrd="6" destOrd="0" presId="urn:microsoft.com/office/officeart/2005/8/layout/hList1"/>
    <dgm:cxn modelId="{5270FAA8-4A19-4167-B62E-29DB22806C32}" type="presParOf" srcId="{B720B394-D6EF-486F-B17F-45CED47DB3AD}" destId="{CE3B6B20-03A2-452A-AD2E-D489CEE5D61C}" srcOrd="0" destOrd="0" presId="urn:microsoft.com/office/officeart/2005/8/layout/hList1"/>
    <dgm:cxn modelId="{11409892-E2D9-4590-ABE7-22E43554407E}" type="presParOf" srcId="{B720B394-D6EF-486F-B17F-45CED47DB3AD}" destId="{A5B67CF4-A201-4FF8-990F-C9676845135F}" srcOrd="1" destOrd="0" presId="urn:microsoft.com/office/officeart/2005/8/layout/hList1"/>
    <dgm:cxn modelId="{4D18DFAC-2964-48E6-9615-7CA1C8B29054}" type="presParOf" srcId="{F9E3C1A1-D9C8-4671-870E-A9F2BDFB5E32}" destId="{27922B08-F329-493C-B415-95B8F8E9B6E3}" srcOrd="7" destOrd="0" presId="urn:microsoft.com/office/officeart/2005/8/layout/hList1"/>
    <dgm:cxn modelId="{FCCF3C8B-384D-42E2-8C92-B72069A4B5B0}" type="presParOf" srcId="{F9E3C1A1-D9C8-4671-870E-A9F2BDFB5E32}" destId="{D5776F14-1987-4963-BFC0-62C99E8FC465}" srcOrd="8" destOrd="0" presId="urn:microsoft.com/office/officeart/2005/8/layout/hList1"/>
    <dgm:cxn modelId="{03DD5C5B-94E4-4619-BA18-C58AD01199B5}" type="presParOf" srcId="{D5776F14-1987-4963-BFC0-62C99E8FC465}" destId="{7EEFD834-9BAF-43E7-A4FB-CCA7D7521583}" srcOrd="0" destOrd="0" presId="urn:microsoft.com/office/officeart/2005/8/layout/hList1"/>
    <dgm:cxn modelId="{B483264C-3336-4DC3-A4C9-67CEF8443A83}" type="presParOf" srcId="{D5776F14-1987-4963-BFC0-62C99E8FC465}" destId="{B2FAFC8B-2255-49ED-A8DA-003F46E68CC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BE7B586-A7AD-4D1B-AC3A-162E83F3EDD7}"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fr-FR"/>
        </a:p>
      </dgm:t>
    </dgm:pt>
    <dgm:pt modelId="{E9F4FE17-0500-4E4B-BAEB-DF12113104B4}">
      <dgm:prSet phldrT="[Texte]" custT="1"/>
      <dgm:spPr/>
      <dgm:t>
        <a:bodyPr/>
        <a:lstStyle/>
        <a:p>
          <a:r>
            <a:rPr lang="fr-FR" sz="2800" dirty="0">
              <a:latin typeface="Montserrat" panose="00000500000000000000" pitchFamily="2" charset="0"/>
            </a:rPr>
            <a:t>1- Problématique et présentation du projet</a:t>
          </a:r>
        </a:p>
      </dgm:t>
    </dgm:pt>
    <dgm:pt modelId="{3A0D321D-61C0-478A-8B1B-B70E8D516279}" type="parTrans" cxnId="{15E6CC70-BEB9-4B09-A451-9B226905B038}">
      <dgm:prSet/>
      <dgm:spPr/>
      <dgm:t>
        <a:bodyPr/>
        <a:lstStyle/>
        <a:p>
          <a:endParaRPr lang="fr-FR" sz="1200">
            <a:latin typeface="Montserrat" panose="00000500000000000000" pitchFamily="2" charset="0"/>
          </a:endParaRPr>
        </a:p>
      </dgm:t>
    </dgm:pt>
    <dgm:pt modelId="{49C21D1E-7C64-4262-BA1D-145B20C15833}" type="sibTrans" cxnId="{15E6CC70-BEB9-4B09-A451-9B226905B038}">
      <dgm:prSet/>
      <dgm:spPr/>
      <dgm:t>
        <a:bodyPr/>
        <a:lstStyle/>
        <a:p>
          <a:endParaRPr lang="fr-FR" sz="1200">
            <a:latin typeface="Montserrat" panose="00000500000000000000" pitchFamily="2" charset="0"/>
          </a:endParaRPr>
        </a:p>
      </dgm:t>
    </dgm:pt>
    <dgm:pt modelId="{308DC6A0-D3DB-49AC-BB8E-C47AED3A453C}">
      <dgm:prSet phldrT="[Texte]" custT="1"/>
      <dgm:spPr/>
      <dgm:t>
        <a:bodyPr/>
        <a:lstStyle/>
        <a:p>
          <a:r>
            <a:rPr lang="fr-FR" sz="3600" b="1" dirty="0">
              <a:solidFill>
                <a:srgbClr val="C00000"/>
              </a:solidFill>
              <a:latin typeface="Montserrat" panose="00000500000000000000" pitchFamily="2" charset="0"/>
            </a:rPr>
            <a:t>4- Modeling et optimisation</a:t>
          </a:r>
        </a:p>
      </dgm:t>
    </dgm:pt>
    <dgm:pt modelId="{744C2BB5-3A31-4D44-BE11-CECC451F4407}" type="parTrans" cxnId="{DB506EEC-D887-45A1-8FBA-3C06081B5E01}">
      <dgm:prSet/>
      <dgm:spPr/>
      <dgm:t>
        <a:bodyPr/>
        <a:lstStyle/>
        <a:p>
          <a:endParaRPr lang="fr-FR" sz="1200">
            <a:latin typeface="Montserrat" panose="00000500000000000000" pitchFamily="2" charset="0"/>
          </a:endParaRPr>
        </a:p>
      </dgm:t>
    </dgm:pt>
    <dgm:pt modelId="{303A0B16-8C79-40E8-96B7-706091D23FE2}" type="sibTrans" cxnId="{DB506EEC-D887-45A1-8FBA-3C06081B5E01}">
      <dgm:prSet/>
      <dgm:spPr/>
      <dgm:t>
        <a:bodyPr/>
        <a:lstStyle/>
        <a:p>
          <a:endParaRPr lang="fr-FR" sz="1200">
            <a:latin typeface="Montserrat" panose="00000500000000000000" pitchFamily="2" charset="0"/>
          </a:endParaRPr>
        </a:p>
      </dgm:t>
    </dgm:pt>
    <dgm:pt modelId="{601AFA4A-3823-4895-900D-1B9C0C4DD7FE}">
      <dgm:prSet phldrT="[Texte]" custT="1"/>
      <dgm:spPr/>
      <dgm:t>
        <a:bodyPr/>
        <a:lstStyle/>
        <a:p>
          <a:r>
            <a:rPr lang="fr-FR" sz="2800" dirty="0">
              <a:latin typeface="Montserrat" panose="00000500000000000000" pitchFamily="2" charset="0"/>
            </a:rPr>
            <a:t>6- Conclusion</a:t>
          </a:r>
        </a:p>
      </dgm:t>
    </dgm:pt>
    <dgm:pt modelId="{975D6204-6DDF-4AFA-823E-4CECEAED9FB8}" type="parTrans" cxnId="{D4B0535C-0C33-46BF-907A-52E6AD92C39D}">
      <dgm:prSet/>
      <dgm:spPr/>
      <dgm:t>
        <a:bodyPr/>
        <a:lstStyle/>
        <a:p>
          <a:endParaRPr lang="fr-FR" sz="1200">
            <a:latin typeface="Montserrat" panose="00000500000000000000" pitchFamily="2" charset="0"/>
          </a:endParaRPr>
        </a:p>
      </dgm:t>
    </dgm:pt>
    <dgm:pt modelId="{90313AD7-FB76-439B-8F58-4A761496B68F}" type="sibTrans" cxnId="{D4B0535C-0C33-46BF-907A-52E6AD92C39D}">
      <dgm:prSet/>
      <dgm:spPr/>
      <dgm:t>
        <a:bodyPr/>
        <a:lstStyle/>
        <a:p>
          <a:endParaRPr lang="fr-FR" sz="1200">
            <a:latin typeface="Montserrat" panose="00000500000000000000" pitchFamily="2" charset="0"/>
          </a:endParaRPr>
        </a:p>
      </dgm:t>
    </dgm:pt>
    <dgm:pt modelId="{F5E45699-4BC3-47C6-B041-AA9BB8822169}">
      <dgm:prSet phldrT="[Texte]" custT="1"/>
      <dgm:spPr/>
      <dgm:t>
        <a:bodyPr/>
        <a:lstStyle/>
        <a:p>
          <a:r>
            <a:rPr lang="fr-FR" sz="2800" dirty="0">
              <a:latin typeface="Montserrat" panose="00000500000000000000" pitchFamily="2" charset="0"/>
            </a:rPr>
            <a:t>2- Analyse Exploratoire des Données (EDA)</a:t>
          </a:r>
        </a:p>
      </dgm:t>
    </dgm:pt>
    <dgm:pt modelId="{C6F59650-81E9-447B-B1B4-2FE4EF5B5281}" type="parTrans" cxnId="{D2B00E0C-0817-4FE8-9B1A-0155F7122F39}">
      <dgm:prSet/>
      <dgm:spPr/>
      <dgm:t>
        <a:bodyPr/>
        <a:lstStyle/>
        <a:p>
          <a:endParaRPr lang="fr-FR" sz="1200">
            <a:latin typeface="Montserrat" panose="00000500000000000000" pitchFamily="2" charset="0"/>
          </a:endParaRPr>
        </a:p>
      </dgm:t>
    </dgm:pt>
    <dgm:pt modelId="{14FB90A5-4E51-4108-BF4F-E500B36C67A9}" type="sibTrans" cxnId="{D2B00E0C-0817-4FE8-9B1A-0155F7122F39}">
      <dgm:prSet/>
      <dgm:spPr/>
      <dgm:t>
        <a:bodyPr/>
        <a:lstStyle/>
        <a:p>
          <a:endParaRPr lang="fr-FR" sz="1200">
            <a:latin typeface="Montserrat" panose="00000500000000000000" pitchFamily="2" charset="0"/>
          </a:endParaRPr>
        </a:p>
      </dgm:t>
    </dgm:pt>
    <dgm:pt modelId="{35E4103C-7A0A-4B3F-839C-972EC1A69133}">
      <dgm:prSet phldrT="[Texte]" custT="1"/>
      <dgm:spPr/>
      <dgm:t>
        <a:bodyPr/>
        <a:lstStyle/>
        <a:p>
          <a:r>
            <a:rPr lang="fr-FR" sz="2800" dirty="0">
              <a:latin typeface="Montserrat" panose="00000500000000000000" pitchFamily="2" charset="0"/>
            </a:rPr>
            <a:t>3- Preprocessing</a:t>
          </a:r>
        </a:p>
      </dgm:t>
    </dgm:pt>
    <dgm:pt modelId="{1E9347F9-CC22-4A43-A8B7-6C828B55BC55}" type="parTrans" cxnId="{B68A1F84-6E6D-4DDB-A356-65646EA7D80F}">
      <dgm:prSet/>
      <dgm:spPr/>
      <dgm:t>
        <a:bodyPr/>
        <a:lstStyle/>
        <a:p>
          <a:endParaRPr lang="fr-FR" sz="1200">
            <a:latin typeface="Montserrat" panose="00000500000000000000" pitchFamily="2" charset="0"/>
          </a:endParaRPr>
        </a:p>
      </dgm:t>
    </dgm:pt>
    <dgm:pt modelId="{83E2BE2E-0C86-4541-9CC5-FF7E813183C2}" type="sibTrans" cxnId="{B68A1F84-6E6D-4DDB-A356-65646EA7D80F}">
      <dgm:prSet/>
      <dgm:spPr/>
      <dgm:t>
        <a:bodyPr/>
        <a:lstStyle/>
        <a:p>
          <a:endParaRPr lang="fr-FR" sz="1200">
            <a:latin typeface="Montserrat" panose="00000500000000000000" pitchFamily="2" charset="0"/>
          </a:endParaRPr>
        </a:p>
      </dgm:t>
    </dgm:pt>
    <dgm:pt modelId="{FD36EC5F-B439-4A19-95C7-1C0C85ADDCD9}">
      <dgm:prSet phldrT="[Texte]" custT="1"/>
      <dgm:spPr/>
      <dgm:t>
        <a:bodyPr/>
        <a:lstStyle/>
        <a:p>
          <a:r>
            <a:rPr lang="fr-FR" sz="2800" dirty="0">
              <a:latin typeface="Montserrat" panose="00000500000000000000" pitchFamily="2" charset="0"/>
            </a:rPr>
            <a:t>5-Maintenance du modèle</a:t>
          </a:r>
        </a:p>
      </dgm:t>
    </dgm:pt>
    <dgm:pt modelId="{3916A5F2-3EA6-4BE9-B635-C62718F74C43}" type="parTrans" cxnId="{4A522275-14E3-4BF6-8A28-7612CA64D69A}">
      <dgm:prSet/>
      <dgm:spPr/>
      <dgm:t>
        <a:bodyPr/>
        <a:lstStyle/>
        <a:p>
          <a:endParaRPr lang="fr-FR"/>
        </a:p>
      </dgm:t>
    </dgm:pt>
    <dgm:pt modelId="{A74D1D99-8BFE-44E3-9A0D-78A0818C86A4}" type="sibTrans" cxnId="{4A522275-14E3-4BF6-8A28-7612CA64D69A}">
      <dgm:prSet/>
      <dgm:spPr/>
      <dgm:t>
        <a:bodyPr/>
        <a:lstStyle/>
        <a:p>
          <a:endParaRPr lang="fr-FR"/>
        </a:p>
      </dgm:t>
    </dgm:pt>
    <dgm:pt modelId="{9D716766-CCAB-4FC7-AE34-28F81B22F5F8}" type="pres">
      <dgm:prSet presAssocID="{5BE7B586-A7AD-4D1B-AC3A-162E83F3EDD7}" presName="linear" presStyleCnt="0">
        <dgm:presLayoutVars>
          <dgm:dir/>
          <dgm:resizeHandles val="exact"/>
        </dgm:presLayoutVars>
      </dgm:prSet>
      <dgm:spPr/>
    </dgm:pt>
    <dgm:pt modelId="{E05B013D-4146-4381-987E-E4509A594EE4}" type="pres">
      <dgm:prSet presAssocID="{E9F4FE17-0500-4E4B-BAEB-DF12113104B4}" presName="comp" presStyleCnt="0"/>
      <dgm:spPr/>
    </dgm:pt>
    <dgm:pt modelId="{89191E76-E2A1-4F3A-8981-91840281954A}" type="pres">
      <dgm:prSet presAssocID="{E9F4FE17-0500-4E4B-BAEB-DF12113104B4}" presName="box" presStyleLbl="node1" presStyleIdx="0" presStyleCnt="6" custLinFactNeighborY="-950"/>
      <dgm:spPr/>
    </dgm:pt>
    <dgm:pt modelId="{F2AA533C-0625-44F1-9BAD-AFEABEC3E61A}" type="pres">
      <dgm:prSet presAssocID="{E9F4FE17-0500-4E4B-BAEB-DF12113104B4}" presName="img"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dgm:spPr>
    </dgm:pt>
    <dgm:pt modelId="{E1AD8DD5-1B53-4858-8B3D-F76B532BD027}" type="pres">
      <dgm:prSet presAssocID="{E9F4FE17-0500-4E4B-BAEB-DF12113104B4}" presName="text" presStyleLbl="node1" presStyleIdx="0" presStyleCnt="6">
        <dgm:presLayoutVars>
          <dgm:bulletEnabled val="1"/>
        </dgm:presLayoutVars>
      </dgm:prSet>
      <dgm:spPr/>
    </dgm:pt>
    <dgm:pt modelId="{E7043384-6595-4FA3-97D9-E4274998D04F}" type="pres">
      <dgm:prSet presAssocID="{49C21D1E-7C64-4262-BA1D-145B20C15833}" presName="spacer" presStyleCnt="0"/>
      <dgm:spPr/>
    </dgm:pt>
    <dgm:pt modelId="{97092942-12A3-4D84-ADA8-CE25AE862090}" type="pres">
      <dgm:prSet presAssocID="{F5E45699-4BC3-47C6-B041-AA9BB8822169}" presName="comp" presStyleCnt="0"/>
      <dgm:spPr/>
    </dgm:pt>
    <dgm:pt modelId="{A4005735-3266-4FA9-9A6C-CAFC5B7FBC3C}" type="pres">
      <dgm:prSet presAssocID="{F5E45699-4BC3-47C6-B041-AA9BB8822169}" presName="box" presStyleLbl="node1" presStyleIdx="1" presStyleCnt="6"/>
      <dgm:spPr/>
    </dgm:pt>
    <dgm:pt modelId="{6D58B01A-7EF9-4719-B316-034A3CB95519}" type="pres">
      <dgm:prSet presAssocID="{F5E45699-4BC3-47C6-B041-AA9BB8822169}" presName="img" presStyleLbl="fgImgPlace1" presStyleIdx="1" presStyleCnt="6"/>
      <dgm:spPr>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dgm:spPr>
    </dgm:pt>
    <dgm:pt modelId="{3261A5BE-1E00-4BEE-BEE5-725F148D25BE}" type="pres">
      <dgm:prSet presAssocID="{F5E45699-4BC3-47C6-B041-AA9BB8822169}" presName="text" presStyleLbl="node1" presStyleIdx="1" presStyleCnt="6">
        <dgm:presLayoutVars>
          <dgm:bulletEnabled val="1"/>
        </dgm:presLayoutVars>
      </dgm:prSet>
      <dgm:spPr/>
    </dgm:pt>
    <dgm:pt modelId="{6EA46195-8D14-43AC-A157-5A1D2F29405B}" type="pres">
      <dgm:prSet presAssocID="{14FB90A5-4E51-4108-BF4F-E500B36C67A9}" presName="spacer" presStyleCnt="0"/>
      <dgm:spPr/>
    </dgm:pt>
    <dgm:pt modelId="{3A0FBAEF-915F-489A-BE89-A50A6EA90E33}" type="pres">
      <dgm:prSet presAssocID="{35E4103C-7A0A-4B3F-839C-972EC1A69133}" presName="comp" presStyleCnt="0"/>
      <dgm:spPr/>
    </dgm:pt>
    <dgm:pt modelId="{25D7A13F-82F4-45FD-BBE1-52BC3BBEBBD2}" type="pres">
      <dgm:prSet presAssocID="{35E4103C-7A0A-4B3F-839C-972EC1A69133}" presName="box" presStyleLbl="node1" presStyleIdx="2" presStyleCnt="6"/>
      <dgm:spPr/>
    </dgm:pt>
    <dgm:pt modelId="{8FCC76E8-933F-4F3D-9556-083893D837EA}" type="pres">
      <dgm:prSet presAssocID="{35E4103C-7A0A-4B3F-839C-972EC1A69133}" presName="img" presStyleLbl="fgImgPlace1" presStyleIdx="2" presStyleCnt="6" custLinFactNeighborX="0" custLinFactNeighborY="363"/>
      <dgm:spPr>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dgm:spPr>
    </dgm:pt>
    <dgm:pt modelId="{3C2491AB-C4C3-444C-808E-24183786A928}" type="pres">
      <dgm:prSet presAssocID="{35E4103C-7A0A-4B3F-839C-972EC1A69133}" presName="text" presStyleLbl="node1" presStyleIdx="2" presStyleCnt="6">
        <dgm:presLayoutVars>
          <dgm:bulletEnabled val="1"/>
        </dgm:presLayoutVars>
      </dgm:prSet>
      <dgm:spPr/>
    </dgm:pt>
    <dgm:pt modelId="{1E16BE8D-7850-4D03-88D3-2F246961A3B8}" type="pres">
      <dgm:prSet presAssocID="{83E2BE2E-0C86-4541-9CC5-FF7E813183C2}" presName="spacer" presStyleCnt="0"/>
      <dgm:spPr/>
    </dgm:pt>
    <dgm:pt modelId="{4F7532BD-F751-4644-824E-6E1561356D39}" type="pres">
      <dgm:prSet presAssocID="{308DC6A0-D3DB-49AC-BB8E-C47AED3A453C}" presName="comp" presStyleCnt="0"/>
      <dgm:spPr/>
    </dgm:pt>
    <dgm:pt modelId="{DDE5FB65-4946-41D0-BA06-ECB1052C57DE}" type="pres">
      <dgm:prSet presAssocID="{308DC6A0-D3DB-49AC-BB8E-C47AED3A453C}" presName="box" presStyleLbl="node1" presStyleIdx="3" presStyleCnt="6"/>
      <dgm:spPr/>
    </dgm:pt>
    <dgm:pt modelId="{4C3EF71C-AB40-4BD4-94DC-23014C473DF1}" type="pres">
      <dgm:prSet presAssocID="{308DC6A0-D3DB-49AC-BB8E-C47AED3A453C}" presName="img" presStyleLbl="fgImgPlace1" presStyleIdx="3" presStyleCnt="6"/>
      <dgm:spPr>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dgm:spPr>
    </dgm:pt>
    <dgm:pt modelId="{618649D8-D32C-4902-8317-3E9A45421B46}" type="pres">
      <dgm:prSet presAssocID="{308DC6A0-D3DB-49AC-BB8E-C47AED3A453C}" presName="text" presStyleLbl="node1" presStyleIdx="3" presStyleCnt="6">
        <dgm:presLayoutVars>
          <dgm:bulletEnabled val="1"/>
        </dgm:presLayoutVars>
      </dgm:prSet>
      <dgm:spPr/>
    </dgm:pt>
    <dgm:pt modelId="{3CBF2B78-B9E1-4C31-BC03-BFBB6180F674}" type="pres">
      <dgm:prSet presAssocID="{303A0B16-8C79-40E8-96B7-706091D23FE2}" presName="spacer" presStyleCnt="0"/>
      <dgm:spPr/>
    </dgm:pt>
    <dgm:pt modelId="{DE13A4A1-A1E7-41B7-A97B-FA0C5284BBE0}" type="pres">
      <dgm:prSet presAssocID="{FD36EC5F-B439-4A19-95C7-1C0C85ADDCD9}" presName="comp" presStyleCnt="0"/>
      <dgm:spPr/>
    </dgm:pt>
    <dgm:pt modelId="{4465884C-A4D5-427C-B1D2-0BB77FEF80B2}" type="pres">
      <dgm:prSet presAssocID="{FD36EC5F-B439-4A19-95C7-1C0C85ADDCD9}" presName="box" presStyleLbl="node1" presStyleIdx="4" presStyleCnt="6"/>
      <dgm:spPr/>
    </dgm:pt>
    <dgm:pt modelId="{1769AB6E-DBC7-4A7E-82EE-78EB8BAAE5C0}" type="pres">
      <dgm:prSet presAssocID="{FD36EC5F-B439-4A19-95C7-1C0C85ADDCD9}" presName="img" presStyleLbl="fgImgPlace1" presStyleIdx="4" presStyleCnt="6"/>
      <dgm:spPr>
        <a:blipFill>
          <a:blip xmlns:r="http://schemas.openxmlformats.org/officeDocument/2006/relationships" r:embed="rId5"/>
          <a:srcRect/>
          <a:stretch>
            <a:fillRect t="-48000" b="-48000"/>
          </a:stretch>
        </a:blipFill>
      </dgm:spPr>
    </dgm:pt>
    <dgm:pt modelId="{A4FC98D5-A33C-4069-98AA-0D4FC52A98D2}" type="pres">
      <dgm:prSet presAssocID="{FD36EC5F-B439-4A19-95C7-1C0C85ADDCD9}" presName="text" presStyleLbl="node1" presStyleIdx="4" presStyleCnt="6">
        <dgm:presLayoutVars>
          <dgm:bulletEnabled val="1"/>
        </dgm:presLayoutVars>
      </dgm:prSet>
      <dgm:spPr/>
    </dgm:pt>
    <dgm:pt modelId="{97944BDA-F5C5-4643-8C41-BCE4C72398BF}" type="pres">
      <dgm:prSet presAssocID="{A74D1D99-8BFE-44E3-9A0D-78A0818C86A4}" presName="spacer" presStyleCnt="0"/>
      <dgm:spPr/>
    </dgm:pt>
    <dgm:pt modelId="{3FA200D0-268C-4D41-A7C6-28CB49BBBE3C}" type="pres">
      <dgm:prSet presAssocID="{601AFA4A-3823-4895-900D-1B9C0C4DD7FE}" presName="comp" presStyleCnt="0"/>
      <dgm:spPr/>
    </dgm:pt>
    <dgm:pt modelId="{50ED28F4-B213-4332-BA53-226948BEE69D}" type="pres">
      <dgm:prSet presAssocID="{601AFA4A-3823-4895-900D-1B9C0C4DD7FE}" presName="box" presStyleLbl="node1" presStyleIdx="5" presStyleCnt="6"/>
      <dgm:spPr/>
    </dgm:pt>
    <dgm:pt modelId="{D1DFD5BD-5672-45A8-BB18-F7740A9CC4D0}" type="pres">
      <dgm:prSet presAssocID="{601AFA4A-3823-4895-900D-1B9C0C4DD7FE}" presName="img" presStyleLbl="fgImgPlace1" presStyleIdx="5" presStyleCnt="6"/>
      <dgm:spPr>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dgm:spPr>
    </dgm:pt>
    <dgm:pt modelId="{5B107E40-09DC-4EA5-9835-72BC5051D897}" type="pres">
      <dgm:prSet presAssocID="{601AFA4A-3823-4895-900D-1B9C0C4DD7FE}" presName="text" presStyleLbl="node1" presStyleIdx="5" presStyleCnt="6">
        <dgm:presLayoutVars>
          <dgm:bulletEnabled val="1"/>
        </dgm:presLayoutVars>
      </dgm:prSet>
      <dgm:spPr/>
    </dgm:pt>
  </dgm:ptLst>
  <dgm:cxnLst>
    <dgm:cxn modelId="{D2B00E0C-0817-4FE8-9B1A-0155F7122F39}" srcId="{5BE7B586-A7AD-4D1B-AC3A-162E83F3EDD7}" destId="{F5E45699-4BC3-47C6-B041-AA9BB8822169}" srcOrd="1" destOrd="0" parTransId="{C6F59650-81E9-447B-B1B4-2FE4EF5B5281}" sibTransId="{14FB90A5-4E51-4108-BF4F-E500B36C67A9}"/>
    <dgm:cxn modelId="{E7A5C618-E0FD-4013-A4D0-ED3D0454BE26}" type="presOf" srcId="{5BE7B586-A7AD-4D1B-AC3A-162E83F3EDD7}" destId="{9D716766-CCAB-4FC7-AE34-28F81B22F5F8}" srcOrd="0" destOrd="0" presId="urn:microsoft.com/office/officeart/2005/8/layout/vList4"/>
    <dgm:cxn modelId="{2EDA8B1F-71D4-4D5F-8C85-B99F39D6065A}" type="presOf" srcId="{FD36EC5F-B439-4A19-95C7-1C0C85ADDCD9}" destId="{A4FC98D5-A33C-4069-98AA-0D4FC52A98D2}" srcOrd="1" destOrd="0" presId="urn:microsoft.com/office/officeart/2005/8/layout/vList4"/>
    <dgm:cxn modelId="{A92B0634-2EDF-4294-8154-E8F9AFC5C41F}" type="presOf" srcId="{308DC6A0-D3DB-49AC-BB8E-C47AED3A453C}" destId="{618649D8-D32C-4902-8317-3E9A45421B46}" srcOrd="1" destOrd="0" presId="urn:microsoft.com/office/officeart/2005/8/layout/vList4"/>
    <dgm:cxn modelId="{D4B0535C-0C33-46BF-907A-52E6AD92C39D}" srcId="{5BE7B586-A7AD-4D1B-AC3A-162E83F3EDD7}" destId="{601AFA4A-3823-4895-900D-1B9C0C4DD7FE}" srcOrd="5" destOrd="0" parTransId="{975D6204-6DDF-4AFA-823E-4CECEAED9FB8}" sibTransId="{90313AD7-FB76-439B-8F58-4A761496B68F}"/>
    <dgm:cxn modelId="{15E6CC70-BEB9-4B09-A451-9B226905B038}" srcId="{5BE7B586-A7AD-4D1B-AC3A-162E83F3EDD7}" destId="{E9F4FE17-0500-4E4B-BAEB-DF12113104B4}" srcOrd="0" destOrd="0" parTransId="{3A0D321D-61C0-478A-8B1B-B70E8D516279}" sibTransId="{49C21D1E-7C64-4262-BA1D-145B20C15833}"/>
    <dgm:cxn modelId="{F7F7AA54-B75D-440C-94A7-BE6A45977F93}" type="presOf" srcId="{E9F4FE17-0500-4E4B-BAEB-DF12113104B4}" destId="{89191E76-E2A1-4F3A-8981-91840281954A}" srcOrd="0" destOrd="0" presId="urn:microsoft.com/office/officeart/2005/8/layout/vList4"/>
    <dgm:cxn modelId="{4A522275-14E3-4BF6-8A28-7612CA64D69A}" srcId="{5BE7B586-A7AD-4D1B-AC3A-162E83F3EDD7}" destId="{FD36EC5F-B439-4A19-95C7-1C0C85ADDCD9}" srcOrd="4" destOrd="0" parTransId="{3916A5F2-3EA6-4BE9-B635-C62718F74C43}" sibTransId="{A74D1D99-8BFE-44E3-9A0D-78A0818C86A4}"/>
    <dgm:cxn modelId="{38BFFD7A-E9E0-4166-A74D-8E4237DE3995}" type="presOf" srcId="{E9F4FE17-0500-4E4B-BAEB-DF12113104B4}" destId="{E1AD8DD5-1B53-4858-8B3D-F76B532BD027}" srcOrd="1" destOrd="0" presId="urn:microsoft.com/office/officeart/2005/8/layout/vList4"/>
    <dgm:cxn modelId="{B68A1F84-6E6D-4DDB-A356-65646EA7D80F}" srcId="{5BE7B586-A7AD-4D1B-AC3A-162E83F3EDD7}" destId="{35E4103C-7A0A-4B3F-839C-972EC1A69133}" srcOrd="2" destOrd="0" parTransId="{1E9347F9-CC22-4A43-A8B7-6C828B55BC55}" sibTransId="{83E2BE2E-0C86-4541-9CC5-FF7E813183C2}"/>
    <dgm:cxn modelId="{BC4CA89F-0017-4FCA-A81D-043A6C466E37}" type="presOf" srcId="{35E4103C-7A0A-4B3F-839C-972EC1A69133}" destId="{3C2491AB-C4C3-444C-808E-24183786A928}" srcOrd="1" destOrd="0" presId="urn:microsoft.com/office/officeart/2005/8/layout/vList4"/>
    <dgm:cxn modelId="{46AFC39F-1452-4A70-A776-5F6280B9EDB7}" type="presOf" srcId="{601AFA4A-3823-4895-900D-1B9C0C4DD7FE}" destId="{50ED28F4-B213-4332-BA53-226948BEE69D}" srcOrd="0" destOrd="0" presId="urn:microsoft.com/office/officeart/2005/8/layout/vList4"/>
    <dgm:cxn modelId="{DFE38FB1-3FBE-41E6-8B62-EDEDEF448BF2}" type="presOf" srcId="{F5E45699-4BC3-47C6-B041-AA9BB8822169}" destId="{3261A5BE-1E00-4BEE-BEE5-725F148D25BE}" srcOrd="1" destOrd="0" presId="urn:microsoft.com/office/officeart/2005/8/layout/vList4"/>
    <dgm:cxn modelId="{7B1F42BA-F100-4E46-BB63-5F903F424F95}" type="presOf" srcId="{35E4103C-7A0A-4B3F-839C-972EC1A69133}" destId="{25D7A13F-82F4-45FD-BBE1-52BC3BBEBBD2}" srcOrd="0" destOrd="0" presId="urn:microsoft.com/office/officeart/2005/8/layout/vList4"/>
    <dgm:cxn modelId="{DC3731CF-7750-4C06-90F9-FA0D9C35F45B}" type="presOf" srcId="{F5E45699-4BC3-47C6-B041-AA9BB8822169}" destId="{A4005735-3266-4FA9-9A6C-CAFC5B7FBC3C}" srcOrd="0" destOrd="0" presId="urn:microsoft.com/office/officeart/2005/8/layout/vList4"/>
    <dgm:cxn modelId="{DB506EEC-D887-45A1-8FBA-3C06081B5E01}" srcId="{5BE7B586-A7AD-4D1B-AC3A-162E83F3EDD7}" destId="{308DC6A0-D3DB-49AC-BB8E-C47AED3A453C}" srcOrd="3" destOrd="0" parTransId="{744C2BB5-3A31-4D44-BE11-CECC451F4407}" sibTransId="{303A0B16-8C79-40E8-96B7-706091D23FE2}"/>
    <dgm:cxn modelId="{B1ECCBF9-9456-45D4-BFA8-1C9E7E36ABD9}" type="presOf" srcId="{601AFA4A-3823-4895-900D-1B9C0C4DD7FE}" destId="{5B107E40-09DC-4EA5-9835-72BC5051D897}" srcOrd="1" destOrd="0" presId="urn:microsoft.com/office/officeart/2005/8/layout/vList4"/>
    <dgm:cxn modelId="{61DD67FA-18F3-4D30-B695-574B9A4009AD}" type="presOf" srcId="{FD36EC5F-B439-4A19-95C7-1C0C85ADDCD9}" destId="{4465884C-A4D5-427C-B1D2-0BB77FEF80B2}" srcOrd="0" destOrd="0" presId="urn:microsoft.com/office/officeart/2005/8/layout/vList4"/>
    <dgm:cxn modelId="{C2A5D1FC-72C2-4B2A-B162-63AC5456F54D}" type="presOf" srcId="{308DC6A0-D3DB-49AC-BB8E-C47AED3A453C}" destId="{DDE5FB65-4946-41D0-BA06-ECB1052C57DE}" srcOrd="0" destOrd="0" presId="urn:microsoft.com/office/officeart/2005/8/layout/vList4"/>
    <dgm:cxn modelId="{298DE47B-75DF-41BA-884B-54EDF2D6D01C}" type="presParOf" srcId="{9D716766-CCAB-4FC7-AE34-28F81B22F5F8}" destId="{E05B013D-4146-4381-987E-E4509A594EE4}" srcOrd="0" destOrd="0" presId="urn:microsoft.com/office/officeart/2005/8/layout/vList4"/>
    <dgm:cxn modelId="{CBB06C2F-018D-4124-ABC5-846EB4B63610}" type="presParOf" srcId="{E05B013D-4146-4381-987E-E4509A594EE4}" destId="{89191E76-E2A1-4F3A-8981-91840281954A}" srcOrd="0" destOrd="0" presId="urn:microsoft.com/office/officeart/2005/8/layout/vList4"/>
    <dgm:cxn modelId="{56F126C1-3D91-47EF-8AE1-B99E5F8D81C1}" type="presParOf" srcId="{E05B013D-4146-4381-987E-E4509A594EE4}" destId="{F2AA533C-0625-44F1-9BAD-AFEABEC3E61A}" srcOrd="1" destOrd="0" presId="urn:microsoft.com/office/officeart/2005/8/layout/vList4"/>
    <dgm:cxn modelId="{449407CD-8989-40AD-B271-5CE38EDFBDEF}" type="presParOf" srcId="{E05B013D-4146-4381-987E-E4509A594EE4}" destId="{E1AD8DD5-1B53-4858-8B3D-F76B532BD027}" srcOrd="2" destOrd="0" presId="urn:microsoft.com/office/officeart/2005/8/layout/vList4"/>
    <dgm:cxn modelId="{396B3E05-E192-4D97-944C-C9E0367743AF}" type="presParOf" srcId="{9D716766-CCAB-4FC7-AE34-28F81B22F5F8}" destId="{E7043384-6595-4FA3-97D9-E4274998D04F}" srcOrd="1" destOrd="0" presId="urn:microsoft.com/office/officeart/2005/8/layout/vList4"/>
    <dgm:cxn modelId="{48701943-0EB1-481D-B8CE-53479A029693}" type="presParOf" srcId="{9D716766-CCAB-4FC7-AE34-28F81B22F5F8}" destId="{97092942-12A3-4D84-ADA8-CE25AE862090}" srcOrd="2" destOrd="0" presId="urn:microsoft.com/office/officeart/2005/8/layout/vList4"/>
    <dgm:cxn modelId="{17F0A34C-CD9A-4C85-92EF-2CC4E1F15814}" type="presParOf" srcId="{97092942-12A3-4D84-ADA8-CE25AE862090}" destId="{A4005735-3266-4FA9-9A6C-CAFC5B7FBC3C}" srcOrd="0" destOrd="0" presId="urn:microsoft.com/office/officeart/2005/8/layout/vList4"/>
    <dgm:cxn modelId="{265DB7E7-93EC-4F9B-87F6-A229319EF953}" type="presParOf" srcId="{97092942-12A3-4D84-ADA8-CE25AE862090}" destId="{6D58B01A-7EF9-4719-B316-034A3CB95519}" srcOrd="1" destOrd="0" presId="urn:microsoft.com/office/officeart/2005/8/layout/vList4"/>
    <dgm:cxn modelId="{74E70990-EA12-43B0-B1E0-7034632AAA11}" type="presParOf" srcId="{97092942-12A3-4D84-ADA8-CE25AE862090}" destId="{3261A5BE-1E00-4BEE-BEE5-725F148D25BE}" srcOrd="2" destOrd="0" presId="urn:microsoft.com/office/officeart/2005/8/layout/vList4"/>
    <dgm:cxn modelId="{2B6CDA46-BAD5-4CD6-B277-68A642221528}" type="presParOf" srcId="{9D716766-CCAB-4FC7-AE34-28F81B22F5F8}" destId="{6EA46195-8D14-43AC-A157-5A1D2F29405B}" srcOrd="3" destOrd="0" presId="urn:microsoft.com/office/officeart/2005/8/layout/vList4"/>
    <dgm:cxn modelId="{E725AF3A-3601-44E4-B568-3314174AFE99}" type="presParOf" srcId="{9D716766-CCAB-4FC7-AE34-28F81B22F5F8}" destId="{3A0FBAEF-915F-489A-BE89-A50A6EA90E33}" srcOrd="4" destOrd="0" presId="urn:microsoft.com/office/officeart/2005/8/layout/vList4"/>
    <dgm:cxn modelId="{934EFCAB-19BC-431F-801D-270791B92B96}" type="presParOf" srcId="{3A0FBAEF-915F-489A-BE89-A50A6EA90E33}" destId="{25D7A13F-82F4-45FD-BBE1-52BC3BBEBBD2}" srcOrd="0" destOrd="0" presId="urn:microsoft.com/office/officeart/2005/8/layout/vList4"/>
    <dgm:cxn modelId="{C977CBE0-C38F-4E58-9569-2DDA377F671A}" type="presParOf" srcId="{3A0FBAEF-915F-489A-BE89-A50A6EA90E33}" destId="{8FCC76E8-933F-4F3D-9556-083893D837EA}" srcOrd="1" destOrd="0" presId="urn:microsoft.com/office/officeart/2005/8/layout/vList4"/>
    <dgm:cxn modelId="{C5B334D6-FD32-4EA7-88B6-BED678E03977}" type="presParOf" srcId="{3A0FBAEF-915F-489A-BE89-A50A6EA90E33}" destId="{3C2491AB-C4C3-444C-808E-24183786A928}" srcOrd="2" destOrd="0" presId="urn:microsoft.com/office/officeart/2005/8/layout/vList4"/>
    <dgm:cxn modelId="{4948B113-5748-4773-98B9-CD5AD1635CE2}" type="presParOf" srcId="{9D716766-CCAB-4FC7-AE34-28F81B22F5F8}" destId="{1E16BE8D-7850-4D03-88D3-2F246961A3B8}" srcOrd="5" destOrd="0" presId="urn:microsoft.com/office/officeart/2005/8/layout/vList4"/>
    <dgm:cxn modelId="{A10EC753-0E88-4FB2-A7E2-C277FFED17D2}" type="presParOf" srcId="{9D716766-CCAB-4FC7-AE34-28F81B22F5F8}" destId="{4F7532BD-F751-4644-824E-6E1561356D39}" srcOrd="6" destOrd="0" presId="urn:microsoft.com/office/officeart/2005/8/layout/vList4"/>
    <dgm:cxn modelId="{87F5B968-76C8-4486-927E-8A31F6F9A4BF}" type="presParOf" srcId="{4F7532BD-F751-4644-824E-6E1561356D39}" destId="{DDE5FB65-4946-41D0-BA06-ECB1052C57DE}" srcOrd="0" destOrd="0" presId="urn:microsoft.com/office/officeart/2005/8/layout/vList4"/>
    <dgm:cxn modelId="{94AD7260-2BC3-4FE9-8420-AABE3E8B337E}" type="presParOf" srcId="{4F7532BD-F751-4644-824E-6E1561356D39}" destId="{4C3EF71C-AB40-4BD4-94DC-23014C473DF1}" srcOrd="1" destOrd="0" presId="urn:microsoft.com/office/officeart/2005/8/layout/vList4"/>
    <dgm:cxn modelId="{A0C1C921-1638-4D29-8EBB-B1F228AC7C11}" type="presParOf" srcId="{4F7532BD-F751-4644-824E-6E1561356D39}" destId="{618649D8-D32C-4902-8317-3E9A45421B46}" srcOrd="2" destOrd="0" presId="urn:microsoft.com/office/officeart/2005/8/layout/vList4"/>
    <dgm:cxn modelId="{BCCDD193-92B0-44D2-9814-7168DE17CB09}" type="presParOf" srcId="{9D716766-CCAB-4FC7-AE34-28F81B22F5F8}" destId="{3CBF2B78-B9E1-4C31-BC03-BFBB6180F674}" srcOrd="7" destOrd="0" presId="urn:microsoft.com/office/officeart/2005/8/layout/vList4"/>
    <dgm:cxn modelId="{1DF340E5-5A0C-4764-AE9A-4EA32EB149C3}" type="presParOf" srcId="{9D716766-CCAB-4FC7-AE34-28F81B22F5F8}" destId="{DE13A4A1-A1E7-41B7-A97B-FA0C5284BBE0}" srcOrd="8" destOrd="0" presId="urn:microsoft.com/office/officeart/2005/8/layout/vList4"/>
    <dgm:cxn modelId="{4EC0AC37-94FB-451D-8F94-69F590ACFD70}" type="presParOf" srcId="{DE13A4A1-A1E7-41B7-A97B-FA0C5284BBE0}" destId="{4465884C-A4D5-427C-B1D2-0BB77FEF80B2}" srcOrd="0" destOrd="0" presId="urn:microsoft.com/office/officeart/2005/8/layout/vList4"/>
    <dgm:cxn modelId="{FCAB0301-C238-47C8-99A5-79EBDC107B66}" type="presParOf" srcId="{DE13A4A1-A1E7-41B7-A97B-FA0C5284BBE0}" destId="{1769AB6E-DBC7-4A7E-82EE-78EB8BAAE5C0}" srcOrd="1" destOrd="0" presId="urn:microsoft.com/office/officeart/2005/8/layout/vList4"/>
    <dgm:cxn modelId="{B97135C8-EE13-4D5E-AE51-12111B275573}" type="presParOf" srcId="{DE13A4A1-A1E7-41B7-A97B-FA0C5284BBE0}" destId="{A4FC98D5-A33C-4069-98AA-0D4FC52A98D2}" srcOrd="2" destOrd="0" presId="urn:microsoft.com/office/officeart/2005/8/layout/vList4"/>
    <dgm:cxn modelId="{58719CE5-C003-4A32-8649-128EEAB166B0}" type="presParOf" srcId="{9D716766-CCAB-4FC7-AE34-28F81B22F5F8}" destId="{97944BDA-F5C5-4643-8C41-BCE4C72398BF}" srcOrd="9" destOrd="0" presId="urn:microsoft.com/office/officeart/2005/8/layout/vList4"/>
    <dgm:cxn modelId="{7CFA7358-E731-44C3-AE93-96AFA642DBBB}" type="presParOf" srcId="{9D716766-CCAB-4FC7-AE34-28F81B22F5F8}" destId="{3FA200D0-268C-4D41-A7C6-28CB49BBBE3C}" srcOrd="10" destOrd="0" presId="urn:microsoft.com/office/officeart/2005/8/layout/vList4"/>
    <dgm:cxn modelId="{6FF9FC3B-2BC5-4097-BA07-A60CB6B899C9}" type="presParOf" srcId="{3FA200D0-268C-4D41-A7C6-28CB49BBBE3C}" destId="{50ED28F4-B213-4332-BA53-226948BEE69D}" srcOrd="0" destOrd="0" presId="urn:microsoft.com/office/officeart/2005/8/layout/vList4"/>
    <dgm:cxn modelId="{769542FF-2122-47AC-851E-B0A72E7CB03B}" type="presParOf" srcId="{3FA200D0-268C-4D41-A7C6-28CB49BBBE3C}" destId="{D1DFD5BD-5672-45A8-BB18-F7740A9CC4D0}" srcOrd="1" destOrd="0" presId="urn:microsoft.com/office/officeart/2005/8/layout/vList4"/>
    <dgm:cxn modelId="{2683B7E7-1955-4D87-9ABA-9609DAEB7399}" type="presParOf" srcId="{3FA200D0-268C-4D41-A7C6-28CB49BBBE3C}" destId="{5B107E40-09DC-4EA5-9835-72BC5051D89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CCBCB41-8227-43E5-807F-C08EE439F517}" type="doc">
      <dgm:prSet loTypeId="urn:microsoft.com/office/officeart/2008/layout/SquareAccentList" loCatId="list" qsTypeId="urn:microsoft.com/office/officeart/2005/8/quickstyle/simple5" qsCatId="simple" csTypeId="urn:microsoft.com/office/officeart/2005/8/colors/colorful5" csCatId="colorful" phldr="1"/>
      <dgm:spPr/>
      <dgm:t>
        <a:bodyPr/>
        <a:lstStyle/>
        <a:p>
          <a:endParaRPr lang="fr-FR"/>
        </a:p>
      </dgm:t>
    </dgm:pt>
    <dgm:pt modelId="{50E98B08-BCB6-4101-ACDE-5AA7B9621660}">
      <dgm:prSet phldrT="[Texte]"/>
      <dgm:spPr/>
      <dgm:t>
        <a:bodyPr/>
        <a:lstStyle/>
        <a:p>
          <a:endParaRPr lang="fr-FR" dirty="0"/>
        </a:p>
      </dgm:t>
    </dgm:pt>
    <dgm:pt modelId="{F0611A9A-343F-4E10-B604-17CD914CAB8A}" type="parTrans" cxnId="{28FD22EF-EDE8-407B-BC00-4693FFC9DCAC}">
      <dgm:prSet/>
      <dgm:spPr/>
      <dgm:t>
        <a:bodyPr/>
        <a:lstStyle/>
        <a:p>
          <a:endParaRPr lang="fr-FR"/>
        </a:p>
      </dgm:t>
    </dgm:pt>
    <dgm:pt modelId="{81C47DCA-82DF-47A0-831E-5D961F1FA6F6}" type="sibTrans" cxnId="{28FD22EF-EDE8-407B-BC00-4693FFC9DCAC}">
      <dgm:prSet/>
      <dgm:spPr/>
      <dgm:t>
        <a:bodyPr/>
        <a:lstStyle/>
        <a:p>
          <a:endParaRPr lang="fr-FR"/>
        </a:p>
      </dgm:t>
    </dgm:pt>
    <dgm:pt modelId="{6FFF2848-A04F-4C40-B1D3-A38D7F317FF0}">
      <dgm:prSet phldrT="[Texte]"/>
      <dgm:spPr/>
      <dgm:t>
        <a:bodyPr/>
        <a:lstStyle/>
        <a:p>
          <a:r>
            <a:rPr lang="fr-FR" dirty="0" err="1"/>
            <a:t>KMeans</a:t>
          </a:r>
          <a:endParaRPr lang="fr-FR" dirty="0"/>
        </a:p>
      </dgm:t>
    </dgm:pt>
    <dgm:pt modelId="{2358FC07-E438-494E-949C-5EA021F8CD2B}" type="parTrans" cxnId="{333E8916-F790-4CF3-940B-252E32B10425}">
      <dgm:prSet/>
      <dgm:spPr/>
      <dgm:t>
        <a:bodyPr/>
        <a:lstStyle/>
        <a:p>
          <a:endParaRPr lang="fr-FR"/>
        </a:p>
      </dgm:t>
    </dgm:pt>
    <dgm:pt modelId="{4FFA3BBB-4CF2-42C1-B83E-D38F5690E2F8}" type="sibTrans" cxnId="{333E8916-F790-4CF3-940B-252E32B10425}">
      <dgm:prSet/>
      <dgm:spPr/>
      <dgm:t>
        <a:bodyPr/>
        <a:lstStyle/>
        <a:p>
          <a:endParaRPr lang="fr-FR"/>
        </a:p>
      </dgm:t>
    </dgm:pt>
    <dgm:pt modelId="{F8B12FE2-3F85-411C-99C7-81A0C9ABD58B}">
      <dgm:prSet phldrT="[Texte]"/>
      <dgm:spPr/>
      <dgm:t>
        <a:bodyPr/>
        <a:lstStyle/>
        <a:p>
          <a:r>
            <a:rPr lang="fr-FR" dirty="0"/>
            <a:t>DBSCAN</a:t>
          </a:r>
        </a:p>
      </dgm:t>
    </dgm:pt>
    <dgm:pt modelId="{FFCD8B76-97B3-45BB-8E8E-C708F8A72472}" type="parTrans" cxnId="{11A95106-A266-4B51-BFCD-632610BADF16}">
      <dgm:prSet/>
      <dgm:spPr/>
      <dgm:t>
        <a:bodyPr/>
        <a:lstStyle/>
        <a:p>
          <a:endParaRPr lang="fr-FR"/>
        </a:p>
      </dgm:t>
    </dgm:pt>
    <dgm:pt modelId="{89B52E19-7636-4984-9F45-1D550CDD1E41}" type="sibTrans" cxnId="{11A95106-A266-4B51-BFCD-632610BADF16}">
      <dgm:prSet/>
      <dgm:spPr/>
      <dgm:t>
        <a:bodyPr/>
        <a:lstStyle/>
        <a:p>
          <a:endParaRPr lang="fr-FR"/>
        </a:p>
      </dgm:t>
    </dgm:pt>
    <dgm:pt modelId="{18B91863-A3FB-4105-8901-F9D15377B92B}">
      <dgm:prSet phldrT="[Texte]"/>
      <dgm:spPr/>
      <dgm:t>
        <a:bodyPr/>
        <a:lstStyle/>
        <a:p>
          <a:r>
            <a:rPr lang="fr-FR" dirty="0" err="1"/>
            <a:t>AgglomerativeClustering</a:t>
          </a:r>
          <a:endParaRPr lang="fr-FR" dirty="0"/>
        </a:p>
      </dgm:t>
    </dgm:pt>
    <dgm:pt modelId="{F25D5856-0FE2-4949-AD27-391D0D3D38FF}" type="parTrans" cxnId="{6E3E7968-4D46-4569-8CAC-93514D40297A}">
      <dgm:prSet/>
      <dgm:spPr/>
      <dgm:t>
        <a:bodyPr/>
        <a:lstStyle/>
        <a:p>
          <a:endParaRPr lang="fr-FR"/>
        </a:p>
      </dgm:t>
    </dgm:pt>
    <dgm:pt modelId="{22E02324-C68F-4EA2-BD2E-C8E891670909}" type="sibTrans" cxnId="{6E3E7968-4D46-4569-8CAC-93514D40297A}">
      <dgm:prSet/>
      <dgm:spPr/>
      <dgm:t>
        <a:bodyPr/>
        <a:lstStyle/>
        <a:p>
          <a:endParaRPr lang="fr-FR"/>
        </a:p>
      </dgm:t>
    </dgm:pt>
    <dgm:pt modelId="{B3433920-DB7D-46EC-8575-5BCA253C5BC2}">
      <dgm:prSet phldrT="[Texte]"/>
      <dgm:spPr/>
      <dgm:t>
        <a:bodyPr/>
        <a:lstStyle/>
        <a:p>
          <a:endParaRPr lang="fr-FR" dirty="0"/>
        </a:p>
      </dgm:t>
    </dgm:pt>
    <dgm:pt modelId="{38B1AF5A-FB02-4F8D-9F9C-BA68E590AE80}" type="parTrans" cxnId="{46A55975-A5D1-4BEF-B8E6-7073BBFB25DE}">
      <dgm:prSet/>
      <dgm:spPr/>
      <dgm:t>
        <a:bodyPr/>
        <a:lstStyle/>
        <a:p>
          <a:endParaRPr lang="fr-FR"/>
        </a:p>
      </dgm:t>
    </dgm:pt>
    <dgm:pt modelId="{751FC790-4C50-46D0-AA1C-1839E0920A03}" type="sibTrans" cxnId="{46A55975-A5D1-4BEF-B8E6-7073BBFB25DE}">
      <dgm:prSet/>
      <dgm:spPr/>
      <dgm:t>
        <a:bodyPr/>
        <a:lstStyle/>
        <a:p>
          <a:endParaRPr lang="fr-FR"/>
        </a:p>
      </dgm:t>
    </dgm:pt>
    <dgm:pt modelId="{B7FA3450-7720-42A7-AF3A-853E6F7660B6}">
      <dgm:prSet phldrT="[Texte]"/>
      <dgm:spPr/>
      <dgm:t>
        <a:bodyPr/>
        <a:lstStyle/>
        <a:p>
          <a:r>
            <a:rPr lang="fr-FR" dirty="0"/>
            <a:t>PCA</a:t>
          </a:r>
        </a:p>
      </dgm:t>
    </dgm:pt>
    <dgm:pt modelId="{3743274A-9231-4E73-92C9-BFC3849A780B}" type="parTrans" cxnId="{DEDCAD1A-1D37-4888-AC43-F468D62BF0CE}">
      <dgm:prSet/>
      <dgm:spPr/>
      <dgm:t>
        <a:bodyPr/>
        <a:lstStyle/>
        <a:p>
          <a:endParaRPr lang="fr-FR"/>
        </a:p>
      </dgm:t>
    </dgm:pt>
    <dgm:pt modelId="{02C1309B-09A8-4A27-ACB6-22AF21A0A4AC}" type="sibTrans" cxnId="{DEDCAD1A-1D37-4888-AC43-F468D62BF0CE}">
      <dgm:prSet/>
      <dgm:spPr/>
      <dgm:t>
        <a:bodyPr/>
        <a:lstStyle/>
        <a:p>
          <a:endParaRPr lang="fr-FR"/>
        </a:p>
      </dgm:t>
    </dgm:pt>
    <dgm:pt modelId="{6C1B23C0-3B4C-4FD8-8112-C3E3C87CF609}">
      <dgm:prSet phldrT="[Texte]"/>
      <dgm:spPr/>
      <dgm:t>
        <a:bodyPr/>
        <a:lstStyle/>
        <a:p>
          <a:r>
            <a:rPr lang="fr-FR" dirty="0"/>
            <a:t>t-SNE</a:t>
          </a:r>
        </a:p>
      </dgm:t>
    </dgm:pt>
    <dgm:pt modelId="{E1559DDE-C522-48A7-98E8-E3FDB29C70B0}" type="parTrans" cxnId="{09E9D759-56D8-4006-B73D-9CA6A96C0E67}">
      <dgm:prSet/>
      <dgm:spPr/>
      <dgm:t>
        <a:bodyPr/>
        <a:lstStyle/>
        <a:p>
          <a:endParaRPr lang="fr-FR"/>
        </a:p>
      </dgm:t>
    </dgm:pt>
    <dgm:pt modelId="{6019B296-F154-47D4-894B-4830B9E6941D}" type="sibTrans" cxnId="{09E9D759-56D8-4006-B73D-9CA6A96C0E67}">
      <dgm:prSet/>
      <dgm:spPr/>
      <dgm:t>
        <a:bodyPr/>
        <a:lstStyle/>
        <a:p>
          <a:endParaRPr lang="fr-FR"/>
        </a:p>
      </dgm:t>
    </dgm:pt>
    <dgm:pt modelId="{5D11E515-BE80-45ED-B837-A603244B1FCA}" type="pres">
      <dgm:prSet presAssocID="{BCCBCB41-8227-43E5-807F-C08EE439F517}" presName="layout" presStyleCnt="0">
        <dgm:presLayoutVars>
          <dgm:chMax/>
          <dgm:chPref/>
          <dgm:dir/>
          <dgm:resizeHandles/>
        </dgm:presLayoutVars>
      </dgm:prSet>
      <dgm:spPr/>
    </dgm:pt>
    <dgm:pt modelId="{FB1044CC-BDB7-4DC0-8BC4-258ECAA82468}" type="pres">
      <dgm:prSet presAssocID="{50E98B08-BCB6-4101-ACDE-5AA7B9621660}" presName="root" presStyleCnt="0">
        <dgm:presLayoutVars>
          <dgm:chMax/>
          <dgm:chPref/>
        </dgm:presLayoutVars>
      </dgm:prSet>
      <dgm:spPr/>
    </dgm:pt>
    <dgm:pt modelId="{F496F262-29BB-4637-B8B7-F7D3B9FD6AB3}" type="pres">
      <dgm:prSet presAssocID="{50E98B08-BCB6-4101-ACDE-5AA7B9621660}" presName="rootComposite" presStyleCnt="0">
        <dgm:presLayoutVars/>
      </dgm:prSet>
      <dgm:spPr/>
    </dgm:pt>
    <dgm:pt modelId="{0C1BA301-2029-4A3D-ABD9-E44C61F6F848}" type="pres">
      <dgm:prSet presAssocID="{50E98B08-BCB6-4101-ACDE-5AA7B9621660}" presName="ParentAccent" presStyleLbl="alignNode1" presStyleIdx="0" presStyleCnt="2"/>
      <dgm:spPr/>
    </dgm:pt>
    <dgm:pt modelId="{573B602B-5B5F-4347-8EEC-8E7F0090EED4}" type="pres">
      <dgm:prSet presAssocID="{50E98B08-BCB6-4101-ACDE-5AA7B9621660}" presName="ParentSmallAccent" presStyleLbl="fgAcc1" presStyleIdx="0" presStyleCnt="2"/>
      <dgm:spPr/>
    </dgm:pt>
    <dgm:pt modelId="{1F20C5BA-E554-438C-BE83-8E39237A55A9}" type="pres">
      <dgm:prSet presAssocID="{50E98B08-BCB6-4101-ACDE-5AA7B9621660}" presName="Parent" presStyleLbl="revTx" presStyleIdx="0" presStyleCnt="7">
        <dgm:presLayoutVars>
          <dgm:chMax/>
          <dgm:chPref val="4"/>
          <dgm:bulletEnabled val="1"/>
        </dgm:presLayoutVars>
      </dgm:prSet>
      <dgm:spPr/>
    </dgm:pt>
    <dgm:pt modelId="{C0B7F2A6-B47F-4622-9751-ABB30EBA5668}" type="pres">
      <dgm:prSet presAssocID="{50E98B08-BCB6-4101-ACDE-5AA7B9621660}" presName="childShape" presStyleCnt="0">
        <dgm:presLayoutVars>
          <dgm:chMax val="0"/>
          <dgm:chPref val="0"/>
        </dgm:presLayoutVars>
      </dgm:prSet>
      <dgm:spPr/>
    </dgm:pt>
    <dgm:pt modelId="{40A7B3BB-0411-4DCF-9625-EE0F5F9F1FFB}" type="pres">
      <dgm:prSet presAssocID="{6FFF2848-A04F-4C40-B1D3-A38D7F317FF0}" presName="childComposite" presStyleCnt="0">
        <dgm:presLayoutVars>
          <dgm:chMax val="0"/>
          <dgm:chPref val="0"/>
        </dgm:presLayoutVars>
      </dgm:prSet>
      <dgm:spPr/>
    </dgm:pt>
    <dgm:pt modelId="{F00DD0C0-9F26-4F19-B83F-A14FBE6DDB2B}" type="pres">
      <dgm:prSet presAssocID="{6FFF2848-A04F-4C40-B1D3-A38D7F317FF0}" presName="ChildAccent" presStyleLbl="solidFgAcc1" presStyleIdx="0" presStyleCnt="5"/>
      <dgm:spPr/>
    </dgm:pt>
    <dgm:pt modelId="{7DF600CE-380F-482A-808E-9CC4FA9ED9AA}" type="pres">
      <dgm:prSet presAssocID="{6FFF2848-A04F-4C40-B1D3-A38D7F317FF0}" presName="Child" presStyleLbl="revTx" presStyleIdx="1" presStyleCnt="7">
        <dgm:presLayoutVars>
          <dgm:chMax val="0"/>
          <dgm:chPref val="0"/>
          <dgm:bulletEnabled val="1"/>
        </dgm:presLayoutVars>
      </dgm:prSet>
      <dgm:spPr/>
    </dgm:pt>
    <dgm:pt modelId="{E6FAA4DD-4D36-43D5-A1B7-39610F8F04A5}" type="pres">
      <dgm:prSet presAssocID="{F8B12FE2-3F85-411C-99C7-81A0C9ABD58B}" presName="childComposite" presStyleCnt="0">
        <dgm:presLayoutVars>
          <dgm:chMax val="0"/>
          <dgm:chPref val="0"/>
        </dgm:presLayoutVars>
      </dgm:prSet>
      <dgm:spPr/>
    </dgm:pt>
    <dgm:pt modelId="{6FFAD107-B4EE-4743-A848-A9DD1DA6D540}" type="pres">
      <dgm:prSet presAssocID="{F8B12FE2-3F85-411C-99C7-81A0C9ABD58B}" presName="ChildAccent" presStyleLbl="solidFgAcc1" presStyleIdx="1" presStyleCnt="5" custLinFactNeighborY="-65127"/>
      <dgm:spPr/>
    </dgm:pt>
    <dgm:pt modelId="{76619ADC-A76C-4065-BD55-C6ED7E156DA3}" type="pres">
      <dgm:prSet presAssocID="{F8B12FE2-3F85-411C-99C7-81A0C9ABD58B}" presName="Child" presStyleLbl="revTx" presStyleIdx="2" presStyleCnt="7" custLinFactNeighborX="-303" custLinFactNeighborY="-23002">
        <dgm:presLayoutVars>
          <dgm:chMax val="0"/>
          <dgm:chPref val="0"/>
          <dgm:bulletEnabled val="1"/>
        </dgm:presLayoutVars>
      </dgm:prSet>
      <dgm:spPr/>
    </dgm:pt>
    <dgm:pt modelId="{6D62A8EA-3FBB-439E-9742-9448E582DE4F}" type="pres">
      <dgm:prSet presAssocID="{18B91863-A3FB-4105-8901-F9D15377B92B}" presName="childComposite" presStyleCnt="0">
        <dgm:presLayoutVars>
          <dgm:chMax val="0"/>
          <dgm:chPref val="0"/>
        </dgm:presLayoutVars>
      </dgm:prSet>
      <dgm:spPr/>
    </dgm:pt>
    <dgm:pt modelId="{8DC988FC-511A-47EE-BAF7-B851BA65CB7D}" type="pres">
      <dgm:prSet presAssocID="{18B91863-A3FB-4105-8901-F9D15377B92B}" presName="ChildAccent" presStyleLbl="solidFgAcc1" presStyleIdx="2" presStyleCnt="5" custLinFactY="-7268" custLinFactNeighborY="-100000"/>
      <dgm:spPr/>
    </dgm:pt>
    <dgm:pt modelId="{CE58C7AF-6DBE-42B0-B858-A83905691F00}" type="pres">
      <dgm:prSet presAssocID="{18B91863-A3FB-4105-8901-F9D15377B92B}" presName="Child" presStyleLbl="revTx" presStyleIdx="3" presStyleCnt="7" custLinFactNeighborY="-46010">
        <dgm:presLayoutVars>
          <dgm:chMax val="0"/>
          <dgm:chPref val="0"/>
          <dgm:bulletEnabled val="1"/>
        </dgm:presLayoutVars>
      </dgm:prSet>
      <dgm:spPr/>
    </dgm:pt>
    <dgm:pt modelId="{FB99040A-D725-4830-A636-21EEFD11B113}" type="pres">
      <dgm:prSet presAssocID="{B3433920-DB7D-46EC-8575-5BCA253C5BC2}" presName="root" presStyleCnt="0">
        <dgm:presLayoutVars>
          <dgm:chMax/>
          <dgm:chPref/>
        </dgm:presLayoutVars>
      </dgm:prSet>
      <dgm:spPr/>
    </dgm:pt>
    <dgm:pt modelId="{2792D230-FD53-47BB-8CBE-012888A9C0C3}" type="pres">
      <dgm:prSet presAssocID="{B3433920-DB7D-46EC-8575-5BCA253C5BC2}" presName="rootComposite" presStyleCnt="0">
        <dgm:presLayoutVars/>
      </dgm:prSet>
      <dgm:spPr/>
    </dgm:pt>
    <dgm:pt modelId="{7DEBCEC8-CC80-4D8F-8B96-820BE089812D}" type="pres">
      <dgm:prSet presAssocID="{B3433920-DB7D-46EC-8575-5BCA253C5BC2}" presName="ParentAccent" presStyleLbl="alignNode1" presStyleIdx="1" presStyleCnt="2"/>
      <dgm:spPr/>
    </dgm:pt>
    <dgm:pt modelId="{42603CB7-65EB-422F-B406-3D2A1222CA2E}" type="pres">
      <dgm:prSet presAssocID="{B3433920-DB7D-46EC-8575-5BCA253C5BC2}" presName="ParentSmallAccent" presStyleLbl="fgAcc1" presStyleIdx="1" presStyleCnt="2"/>
      <dgm:spPr/>
    </dgm:pt>
    <dgm:pt modelId="{FBF8678F-8478-4C14-85E6-D6722BFDA11A}" type="pres">
      <dgm:prSet presAssocID="{B3433920-DB7D-46EC-8575-5BCA253C5BC2}" presName="Parent" presStyleLbl="revTx" presStyleIdx="4" presStyleCnt="7">
        <dgm:presLayoutVars>
          <dgm:chMax/>
          <dgm:chPref val="4"/>
          <dgm:bulletEnabled val="1"/>
        </dgm:presLayoutVars>
      </dgm:prSet>
      <dgm:spPr/>
    </dgm:pt>
    <dgm:pt modelId="{6F3FD80D-D0C1-4840-8998-3B343458D555}" type="pres">
      <dgm:prSet presAssocID="{B3433920-DB7D-46EC-8575-5BCA253C5BC2}" presName="childShape" presStyleCnt="0">
        <dgm:presLayoutVars>
          <dgm:chMax val="0"/>
          <dgm:chPref val="0"/>
        </dgm:presLayoutVars>
      </dgm:prSet>
      <dgm:spPr/>
    </dgm:pt>
    <dgm:pt modelId="{C7868791-D9E4-4716-B487-678F5918E90B}" type="pres">
      <dgm:prSet presAssocID="{B7FA3450-7720-42A7-AF3A-853E6F7660B6}" presName="childComposite" presStyleCnt="0">
        <dgm:presLayoutVars>
          <dgm:chMax val="0"/>
          <dgm:chPref val="0"/>
        </dgm:presLayoutVars>
      </dgm:prSet>
      <dgm:spPr/>
    </dgm:pt>
    <dgm:pt modelId="{36402EE9-2A99-4235-9641-CC7D72F6E0BA}" type="pres">
      <dgm:prSet presAssocID="{B7FA3450-7720-42A7-AF3A-853E6F7660B6}" presName="ChildAccent" presStyleLbl="solidFgAcc1" presStyleIdx="3" presStyleCnt="5"/>
      <dgm:spPr/>
    </dgm:pt>
    <dgm:pt modelId="{4E8A39A2-661D-4DDD-BB94-5EA0EA601049}" type="pres">
      <dgm:prSet presAssocID="{B7FA3450-7720-42A7-AF3A-853E6F7660B6}" presName="Child" presStyleLbl="revTx" presStyleIdx="5" presStyleCnt="7">
        <dgm:presLayoutVars>
          <dgm:chMax val="0"/>
          <dgm:chPref val="0"/>
          <dgm:bulletEnabled val="1"/>
        </dgm:presLayoutVars>
      </dgm:prSet>
      <dgm:spPr/>
    </dgm:pt>
    <dgm:pt modelId="{5F487743-E211-41DB-B92B-5087C20F6C89}" type="pres">
      <dgm:prSet presAssocID="{6C1B23C0-3B4C-4FD8-8112-C3E3C87CF609}" presName="childComposite" presStyleCnt="0">
        <dgm:presLayoutVars>
          <dgm:chMax val="0"/>
          <dgm:chPref val="0"/>
        </dgm:presLayoutVars>
      </dgm:prSet>
      <dgm:spPr/>
    </dgm:pt>
    <dgm:pt modelId="{F6D8BB0D-07F3-4DD4-9AB5-0F47CC94C272}" type="pres">
      <dgm:prSet presAssocID="{6C1B23C0-3B4C-4FD8-8112-C3E3C87CF609}" presName="ChildAccent" presStyleLbl="solidFgAcc1" presStyleIdx="4" presStyleCnt="5" custLinFactNeighborY="-49803"/>
      <dgm:spPr/>
    </dgm:pt>
    <dgm:pt modelId="{16A2DFCA-9A4F-4F89-AFAC-F2849EC2450E}" type="pres">
      <dgm:prSet presAssocID="{6C1B23C0-3B4C-4FD8-8112-C3E3C87CF609}" presName="Child" presStyleLbl="revTx" presStyleIdx="6" presStyleCnt="7" custLinFactNeighborX="-339" custLinFactNeighborY="-16902">
        <dgm:presLayoutVars>
          <dgm:chMax val="0"/>
          <dgm:chPref val="0"/>
          <dgm:bulletEnabled val="1"/>
        </dgm:presLayoutVars>
      </dgm:prSet>
      <dgm:spPr/>
    </dgm:pt>
  </dgm:ptLst>
  <dgm:cxnLst>
    <dgm:cxn modelId="{11A95106-A266-4B51-BFCD-632610BADF16}" srcId="{50E98B08-BCB6-4101-ACDE-5AA7B9621660}" destId="{F8B12FE2-3F85-411C-99C7-81A0C9ABD58B}" srcOrd="1" destOrd="0" parTransId="{FFCD8B76-97B3-45BB-8E8E-C708F8A72472}" sibTransId="{89B52E19-7636-4984-9F45-1D550CDD1E41}"/>
    <dgm:cxn modelId="{333E8916-F790-4CF3-940B-252E32B10425}" srcId="{50E98B08-BCB6-4101-ACDE-5AA7B9621660}" destId="{6FFF2848-A04F-4C40-B1D3-A38D7F317FF0}" srcOrd="0" destOrd="0" parTransId="{2358FC07-E438-494E-949C-5EA021F8CD2B}" sibTransId="{4FFA3BBB-4CF2-42C1-B83E-D38F5690E2F8}"/>
    <dgm:cxn modelId="{0CB3A516-7D9D-4070-A68B-925B64C4D386}" type="presOf" srcId="{B7FA3450-7720-42A7-AF3A-853E6F7660B6}" destId="{4E8A39A2-661D-4DDD-BB94-5EA0EA601049}" srcOrd="0" destOrd="0" presId="urn:microsoft.com/office/officeart/2008/layout/SquareAccentList"/>
    <dgm:cxn modelId="{DEDCAD1A-1D37-4888-AC43-F468D62BF0CE}" srcId="{B3433920-DB7D-46EC-8575-5BCA253C5BC2}" destId="{B7FA3450-7720-42A7-AF3A-853E6F7660B6}" srcOrd="0" destOrd="0" parTransId="{3743274A-9231-4E73-92C9-BFC3849A780B}" sibTransId="{02C1309B-09A8-4A27-ACB6-22AF21A0A4AC}"/>
    <dgm:cxn modelId="{E7CFB75C-D560-4EF6-AD32-F154CE97DAD6}" type="presOf" srcId="{BCCBCB41-8227-43E5-807F-C08EE439F517}" destId="{5D11E515-BE80-45ED-B837-A603244B1FCA}" srcOrd="0" destOrd="0" presId="urn:microsoft.com/office/officeart/2008/layout/SquareAccentList"/>
    <dgm:cxn modelId="{3F8FB35E-9D5F-4BB7-9853-EB2DF4B1BBE7}" type="presOf" srcId="{50E98B08-BCB6-4101-ACDE-5AA7B9621660}" destId="{1F20C5BA-E554-438C-BE83-8E39237A55A9}" srcOrd="0" destOrd="0" presId="urn:microsoft.com/office/officeart/2008/layout/SquareAccentList"/>
    <dgm:cxn modelId="{6E3E7968-4D46-4569-8CAC-93514D40297A}" srcId="{50E98B08-BCB6-4101-ACDE-5AA7B9621660}" destId="{18B91863-A3FB-4105-8901-F9D15377B92B}" srcOrd="2" destOrd="0" parTransId="{F25D5856-0FE2-4949-AD27-391D0D3D38FF}" sibTransId="{22E02324-C68F-4EA2-BD2E-C8E891670909}"/>
    <dgm:cxn modelId="{46A55975-A5D1-4BEF-B8E6-7073BBFB25DE}" srcId="{BCCBCB41-8227-43E5-807F-C08EE439F517}" destId="{B3433920-DB7D-46EC-8575-5BCA253C5BC2}" srcOrd="1" destOrd="0" parTransId="{38B1AF5A-FB02-4F8D-9F9C-BA68E590AE80}" sibTransId="{751FC790-4C50-46D0-AA1C-1839E0920A03}"/>
    <dgm:cxn modelId="{09E9D759-56D8-4006-B73D-9CA6A96C0E67}" srcId="{B3433920-DB7D-46EC-8575-5BCA253C5BC2}" destId="{6C1B23C0-3B4C-4FD8-8112-C3E3C87CF609}" srcOrd="1" destOrd="0" parTransId="{E1559DDE-C522-48A7-98E8-E3FDB29C70B0}" sibTransId="{6019B296-F154-47D4-894B-4830B9E6941D}"/>
    <dgm:cxn modelId="{777E6D92-FB28-4385-8344-117E96679A4C}" type="presOf" srcId="{B3433920-DB7D-46EC-8575-5BCA253C5BC2}" destId="{FBF8678F-8478-4C14-85E6-D6722BFDA11A}" srcOrd="0" destOrd="0" presId="urn:microsoft.com/office/officeart/2008/layout/SquareAccentList"/>
    <dgm:cxn modelId="{E7A90FB3-C64C-4841-AD5D-65031ACB729D}" type="presOf" srcId="{F8B12FE2-3F85-411C-99C7-81A0C9ABD58B}" destId="{76619ADC-A76C-4065-BD55-C6ED7E156DA3}" srcOrd="0" destOrd="0" presId="urn:microsoft.com/office/officeart/2008/layout/SquareAccentList"/>
    <dgm:cxn modelId="{14B1F9D9-F5DC-40A0-9DC7-5ED107B9C7B2}" type="presOf" srcId="{18B91863-A3FB-4105-8901-F9D15377B92B}" destId="{CE58C7AF-6DBE-42B0-B858-A83905691F00}" srcOrd="0" destOrd="0" presId="urn:microsoft.com/office/officeart/2008/layout/SquareAccentList"/>
    <dgm:cxn modelId="{74AAA4E9-682D-405B-BE32-671935E3E3BF}" type="presOf" srcId="{6FFF2848-A04F-4C40-B1D3-A38D7F317FF0}" destId="{7DF600CE-380F-482A-808E-9CC4FA9ED9AA}" srcOrd="0" destOrd="0" presId="urn:microsoft.com/office/officeart/2008/layout/SquareAccentList"/>
    <dgm:cxn modelId="{2D68C9EE-8FA1-42F1-9627-0655E84761FC}" type="presOf" srcId="{6C1B23C0-3B4C-4FD8-8112-C3E3C87CF609}" destId="{16A2DFCA-9A4F-4F89-AFAC-F2849EC2450E}" srcOrd="0" destOrd="0" presId="urn:microsoft.com/office/officeart/2008/layout/SquareAccentList"/>
    <dgm:cxn modelId="{28FD22EF-EDE8-407B-BC00-4693FFC9DCAC}" srcId="{BCCBCB41-8227-43E5-807F-C08EE439F517}" destId="{50E98B08-BCB6-4101-ACDE-5AA7B9621660}" srcOrd="0" destOrd="0" parTransId="{F0611A9A-343F-4E10-B604-17CD914CAB8A}" sibTransId="{81C47DCA-82DF-47A0-831E-5D961F1FA6F6}"/>
    <dgm:cxn modelId="{B8B67A41-DC1F-4237-9682-2529F464E2CF}" type="presParOf" srcId="{5D11E515-BE80-45ED-B837-A603244B1FCA}" destId="{FB1044CC-BDB7-4DC0-8BC4-258ECAA82468}" srcOrd="0" destOrd="0" presId="urn:microsoft.com/office/officeart/2008/layout/SquareAccentList"/>
    <dgm:cxn modelId="{BBEBC66E-077C-4468-9AED-2A6812A4F2D2}" type="presParOf" srcId="{FB1044CC-BDB7-4DC0-8BC4-258ECAA82468}" destId="{F496F262-29BB-4637-B8B7-F7D3B9FD6AB3}" srcOrd="0" destOrd="0" presId="urn:microsoft.com/office/officeart/2008/layout/SquareAccentList"/>
    <dgm:cxn modelId="{9BAD2DFF-2BBF-4755-865F-A399AA821822}" type="presParOf" srcId="{F496F262-29BB-4637-B8B7-F7D3B9FD6AB3}" destId="{0C1BA301-2029-4A3D-ABD9-E44C61F6F848}" srcOrd="0" destOrd="0" presId="urn:microsoft.com/office/officeart/2008/layout/SquareAccentList"/>
    <dgm:cxn modelId="{F819EA56-0FB5-49B1-9D65-2CC1739D3ADC}" type="presParOf" srcId="{F496F262-29BB-4637-B8B7-F7D3B9FD6AB3}" destId="{573B602B-5B5F-4347-8EEC-8E7F0090EED4}" srcOrd="1" destOrd="0" presId="urn:microsoft.com/office/officeart/2008/layout/SquareAccentList"/>
    <dgm:cxn modelId="{39566EDF-2375-4699-B171-95EE4A25642A}" type="presParOf" srcId="{F496F262-29BB-4637-B8B7-F7D3B9FD6AB3}" destId="{1F20C5BA-E554-438C-BE83-8E39237A55A9}" srcOrd="2" destOrd="0" presId="urn:microsoft.com/office/officeart/2008/layout/SquareAccentList"/>
    <dgm:cxn modelId="{5CC08362-12BA-4C23-9BC9-5F9536CCEE2D}" type="presParOf" srcId="{FB1044CC-BDB7-4DC0-8BC4-258ECAA82468}" destId="{C0B7F2A6-B47F-4622-9751-ABB30EBA5668}" srcOrd="1" destOrd="0" presId="urn:microsoft.com/office/officeart/2008/layout/SquareAccentList"/>
    <dgm:cxn modelId="{61A08026-0F27-4FA3-9F9B-5AE24745A6C0}" type="presParOf" srcId="{C0B7F2A6-B47F-4622-9751-ABB30EBA5668}" destId="{40A7B3BB-0411-4DCF-9625-EE0F5F9F1FFB}" srcOrd="0" destOrd="0" presId="urn:microsoft.com/office/officeart/2008/layout/SquareAccentList"/>
    <dgm:cxn modelId="{DFF9DFC3-2278-492C-A641-F5A33D8174BB}" type="presParOf" srcId="{40A7B3BB-0411-4DCF-9625-EE0F5F9F1FFB}" destId="{F00DD0C0-9F26-4F19-B83F-A14FBE6DDB2B}" srcOrd="0" destOrd="0" presId="urn:microsoft.com/office/officeart/2008/layout/SquareAccentList"/>
    <dgm:cxn modelId="{C4E55F9A-5C22-459B-B1C8-6BC7E38C9E07}" type="presParOf" srcId="{40A7B3BB-0411-4DCF-9625-EE0F5F9F1FFB}" destId="{7DF600CE-380F-482A-808E-9CC4FA9ED9AA}" srcOrd="1" destOrd="0" presId="urn:microsoft.com/office/officeart/2008/layout/SquareAccentList"/>
    <dgm:cxn modelId="{C85DA8F7-A80D-4312-AE4B-F952AD7804F9}" type="presParOf" srcId="{C0B7F2A6-B47F-4622-9751-ABB30EBA5668}" destId="{E6FAA4DD-4D36-43D5-A1B7-39610F8F04A5}" srcOrd="1" destOrd="0" presId="urn:microsoft.com/office/officeart/2008/layout/SquareAccentList"/>
    <dgm:cxn modelId="{4BB9B84A-2910-4FF0-AAE4-166B08402D99}" type="presParOf" srcId="{E6FAA4DD-4D36-43D5-A1B7-39610F8F04A5}" destId="{6FFAD107-B4EE-4743-A848-A9DD1DA6D540}" srcOrd="0" destOrd="0" presId="urn:microsoft.com/office/officeart/2008/layout/SquareAccentList"/>
    <dgm:cxn modelId="{3A5442C6-EFD4-4A69-A68C-D24997D0688E}" type="presParOf" srcId="{E6FAA4DD-4D36-43D5-A1B7-39610F8F04A5}" destId="{76619ADC-A76C-4065-BD55-C6ED7E156DA3}" srcOrd="1" destOrd="0" presId="urn:microsoft.com/office/officeart/2008/layout/SquareAccentList"/>
    <dgm:cxn modelId="{76463189-1DC4-40A2-A463-1B69A6EDC9D6}" type="presParOf" srcId="{C0B7F2A6-B47F-4622-9751-ABB30EBA5668}" destId="{6D62A8EA-3FBB-439E-9742-9448E582DE4F}" srcOrd="2" destOrd="0" presId="urn:microsoft.com/office/officeart/2008/layout/SquareAccentList"/>
    <dgm:cxn modelId="{17A66CB0-AD87-4496-8181-93CA6D69A36E}" type="presParOf" srcId="{6D62A8EA-3FBB-439E-9742-9448E582DE4F}" destId="{8DC988FC-511A-47EE-BAF7-B851BA65CB7D}" srcOrd="0" destOrd="0" presId="urn:microsoft.com/office/officeart/2008/layout/SquareAccentList"/>
    <dgm:cxn modelId="{9304B942-DD4D-4D48-A822-7435D69FE965}" type="presParOf" srcId="{6D62A8EA-3FBB-439E-9742-9448E582DE4F}" destId="{CE58C7AF-6DBE-42B0-B858-A83905691F00}" srcOrd="1" destOrd="0" presId="urn:microsoft.com/office/officeart/2008/layout/SquareAccentList"/>
    <dgm:cxn modelId="{F83B5F9E-1AE8-4321-9316-8C49340E8B29}" type="presParOf" srcId="{5D11E515-BE80-45ED-B837-A603244B1FCA}" destId="{FB99040A-D725-4830-A636-21EEFD11B113}" srcOrd="1" destOrd="0" presId="urn:microsoft.com/office/officeart/2008/layout/SquareAccentList"/>
    <dgm:cxn modelId="{BA831443-058C-415C-ABB2-191F061D1CB7}" type="presParOf" srcId="{FB99040A-D725-4830-A636-21EEFD11B113}" destId="{2792D230-FD53-47BB-8CBE-012888A9C0C3}" srcOrd="0" destOrd="0" presId="urn:microsoft.com/office/officeart/2008/layout/SquareAccentList"/>
    <dgm:cxn modelId="{CB82D17D-3509-44AB-A151-21108C20F476}" type="presParOf" srcId="{2792D230-FD53-47BB-8CBE-012888A9C0C3}" destId="{7DEBCEC8-CC80-4D8F-8B96-820BE089812D}" srcOrd="0" destOrd="0" presId="urn:microsoft.com/office/officeart/2008/layout/SquareAccentList"/>
    <dgm:cxn modelId="{E4F0D7B6-B89D-45A3-A0B2-5D0711DC453E}" type="presParOf" srcId="{2792D230-FD53-47BB-8CBE-012888A9C0C3}" destId="{42603CB7-65EB-422F-B406-3D2A1222CA2E}" srcOrd="1" destOrd="0" presId="urn:microsoft.com/office/officeart/2008/layout/SquareAccentList"/>
    <dgm:cxn modelId="{BB39E413-9726-4215-8A1F-FCF79C3BD890}" type="presParOf" srcId="{2792D230-FD53-47BB-8CBE-012888A9C0C3}" destId="{FBF8678F-8478-4C14-85E6-D6722BFDA11A}" srcOrd="2" destOrd="0" presId="urn:microsoft.com/office/officeart/2008/layout/SquareAccentList"/>
    <dgm:cxn modelId="{F9C28CA7-3DE4-40F4-BE16-5DC509DB7DE1}" type="presParOf" srcId="{FB99040A-D725-4830-A636-21EEFD11B113}" destId="{6F3FD80D-D0C1-4840-8998-3B343458D555}" srcOrd="1" destOrd="0" presId="urn:microsoft.com/office/officeart/2008/layout/SquareAccentList"/>
    <dgm:cxn modelId="{8582001D-D4E5-426B-BEA4-6D8DB5DD3B99}" type="presParOf" srcId="{6F3FD80D-D0C1-4840-8998-3B343458D555}" destId="{C7868791-D9E4-4716-B487-678F5918E90B}" srcOrd="0" destOrd="0" presId="urn:microsoft.com/office/officeart/2008/layout/SquareAccentList"/>
    <dgm:cxn modelId="{07CBFC50-BC55-4CDF-9E84-2691C1387FCB}" type="presParOf" srcId="{C7868791-D9E4-4716-B487-678F5918E90B}" destId="{36402EE9-2A99-4235-9641-CC7D72F6E0BA}" srcOrd="0" destOrd="0" presId="urn:microsoft.com/office/officeart/2008/layout/SquareAccentList"/>
    <dgm:cxn modelId="{0467D23D-CEA9-43B7-9A7E-E01DC920DD48}" type="presParOf" srcId="{C7868791-D9E4-4716-B487-678F5918E90B}" destId="{4E8A39A2-661D-4DDD-BB94-5EA0EA601049}" srcOrd="1" destOrd="0" presId="urn:microsoft.com/office/officeart/2008/layout/SquareAccentList"/>
    <dgm:cxn modelId="{9E8B197A-3C9D-4691-84A6-2700CE9032AF}" type="presParOf" srcId="{6F3FD80D-D0C1-4840-8998-3B343458D555}" destId="{5F487743-E211-41DB-B92B-5087C20F6C89}" srcOrd="1" destOrd="0" presId="urn:microsoft.com/office/officeart/2008/layout/SquareAccentList"/>
    <dgm:cxn modelId="{FB22A244-72CB-40BF-96F4-4549857512CA}" type="presParOf" srcId="{5F487743-E211-41DB-B92B-5087C20F6C89}" destId="{F6D8BB0D-07F3-4DD4-9AB5-0F47CC94C272}" srcOrd="0" destOrd="0" presId="urn:microsoft.com/office/officeart/2008/layout/SquareAccentList"/>
    <dgm:cxn modelId="{873FD853-7A87-4FBA-8C8D-48B5790D46B8}" type="presParOf" srcId="{5F487743-E211-41DB-B92B-5087C20F6C89}" destId="{16A2DFCA-9A4F-4F89-AFAC-F2849EC2450E}"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6F0E2A-DE60-444E-AFA5-29F4609CC8B6}" type="doc">
      <dgm:prSet loTypeId="urn:microsoft.com/office/officeart/2005/8/layout/hProcess7" loCatId="process" qsTypeId="urn:microsoft.com/office/officeart/2005/8/quickstyle/simple5" qsCatId="simple" csTypeId="urn:microsoft.com/office/officeart/2005/8/colors/colorful5" csCatId="colorful" phldr="1"/>
      <dgm:spPr/>
      <dgm:t>
        <a:bodyPr/>
        <a:lstStyle/>
        <a:p>
          <a:endParaRPr lang="fr-FR"/>
        </a:p>
      </dgm:t>
    </dgm:pt>
    <dgm:pt modelId="{D946B1DE-67E8-4727-A3A4-FE71049DCA94}">
      <dgm:prSet phldrT="[Texte]" custT="1"/>
      <dgm:spPr/>
      <dgm:t>
        <a:bodyPr/>
        <a:lstStyle/>
        <a:p>
          <a:pPr algn="ctr"/>
          <a:r>
            <a:rPr lang="fr-FR" sz="1600" dirty="0" err="1">
              <a:solidFill>
                <a:schemeClr val="tx1"/>
              </a:solidFill>
              <a:latin typeface="Montserrat" panose="00000500000000000000" pitchFamily="2" charset="0"/>
            </a:rPr>
            <a:t>Startégie</a:t>
          </a:r>
          <a:endParaRPr lang="fr-FR" sz="1800" dirty="0">
            <a:solidFill>
              <a:schemeClr val="tx1"/>
            </a:solidFill>
            <a:latin typeface="Montserrat" panose="00000500000000000000" pitchFamily="2" charset="0"/>
          </a:endParaRPr>
        </a:p>
      </dgm:t>
    </dgm:pt>
    <dgm:pt modelId="{0AD7238F-C6A5-4896-9755-C1E68874CBE4}" type="parTrans" cxnId="{22441EBC-C742-4C1C-9BA4-7C15EEA10DE8}">
      <dgm:prSet/>
      <dgm:spPr/>
      <dgm:t>
        <a:bodyPr/>
        <a:lstStyle/>
        <a:p>
          <a:endParaRPr lang="fr-FR"/>
        </a:p>
      </dgm:t>
    </dgm:pt>
    <dgm:pt modelId="{921B7DEB-B001-402D-B3F9-51C2D84935A9}" type="sibTrans" cxnId="{22441EBC-C742-4C1C-9BA4-7C15EEA10DE8}">
      <dgm:prSet/>
      <dgm:spPr/>
      <dgm:t>
        <a:bodyPr/>
        <a:lstStyle/>
        <a:p>
          <a:endParaRPr lang="fr-FR"/>
        </a:p>
      </dgm:t>
    </dgm:pt>
    <dgm:pt modelId="{763CD848-BE70-4E64-85D5-929E141842F1}">
      <dgm:prSet phldrT="[Texte]" custT="1"/>
      <dgm:spPr/>
      <dgm:t>
        <a:bodyPr/>
        <a:lstStyle/>
        <a:p>
          <a:pPr>
            <a:lnSpc>
              <a:spcPct val="150000"/>
            </a:lnSpc>
          </a:pPr>
          <a:r>
            <a:rPr lang="fr-FR" sz="2000" dirty="0">
              <a:latin typeface="Montserrat" panose="00000500000000000000" pitchFamily="2" charset="0"/>
            </a:rPr>
            <a:t>Choisir la stratégie marketing</a:t>
          </a:r>
        </a:p>
      </dgm:t>
    </dgm:pt>
    <dgm:pt modelId="{CB9FEE44-B56E-4C94-9D9C-AA7ACE3D55CE}" type="parTrans" cxnId="{1E0F3644-C942-4677-94E6-8F3CC7DEB8C3}">
      <dgm:prSet/>
      <dgm:spPr/>
      <dgm:t>
        <a:bodyPr/>
        <a:lstStyle/>
        <a:p>
          <a:endParaRPr lang="fr-FR"/>
        </a:p>
      </dgm:t>
    </dgm:pt>
    <dgm:pt modelId="{97FB7D8A-CDE7-4E5F-8264-574561E0768C}" type="sibTrans" cxnId="{1E0F3644-C942-4677-94E6-8F3CC7DEB8C3}">
      <dgm:prSet/>
      <dgm:spPr/>
      <dgm:t>
        <a:bodyPr/>
        <a:lstStyle/>
        <a:p>
          <a:endParaRPr lang="fr-FR"/>
        </a:p>
      </dgm:t>
    </dgm:pt>
    <dgm:pt modelId="{58BE4E97-D094-4CCF-8185-570D2A16D5A7}">
      <dgm:prSet phldrT="[Texte]" custT="1"/>
      <dgm:spPr/>
      <dgm:t>
        <a:bodyPr/>
        <a:lstStyle/>
        <a:p>
          <a:pPr algn="ctr"/>
          <a:r>
            <a:rPr lang="fr-FR" sz="1400" dirty="0" err="1">
              <a:solidFill>
                <a:schemeClr val="tx1"/>
              </a:solidFill>
              <a:latin typeface="Montserrat" panose="00000500000000000000" pitchFamily="2" charset="0"/>
            </a:rPr>
            <a:t>Hyperparameters</a:t>
          </a:r>
          <a:r>
            <a:rPr lang="fr-FR" sz="1400" dirty="0">
              <a:solidFill>
                <a:schemeClr val="tx1"/>
              </a:solidFill>
              <a:latin typeface="Montserrat" panose="00000500000000000000" pitchFamily="2" charset="0"/>
            </a:rPr>
            <a:t> tuning</a:t>
          </a:r>
        </a:p>
      </dgm:t>
    </dgm:pt>
    <dgm:pt modelId="{42977479-35FE-4F21-A540-8275C77D5248}" type="parTrans" cxnId="{BB19A1BD-F3B8-49BD-A534-B92C975DBEB6}">
      <dgm:prSet/>
      <dgm:spPr/>
      <dgm:t>
        <a:bodyPr/>
        <a:lstStyle/>
        <a:p>
          <a:endParaRPr lang="fr-FR"/>
        </a:p>
      </dgm:t>
    </dgm:pt>
    <dgm:pt modelId="{08C693C4-FC01-4B5A-AB3C-9BE3F2425157}" type="sibTrans" cxnId="{BB19A1BD-F3B8-49BD-A534-B92C975DBEB6}">
      <dgm:prSet/>
      <dgm:spPr/>
      <dgm:t>
        <a:bodyPr/>
        <a:lstStyle/>
        <a:p>
          <a:endParaRPr lang="fr-FR"/>
        </a:p>
      </dgm:t>
    </dgm:pt>
    <dgm:pt modelId="{2B0D11F6-3A27-46D8-9267-7F87F00A73A7}">
      <dgm:prSet phldrT="[Texte]" custT="1"/>
      <dgm:spPr/>
      <dgm:t>
        <a:bodyPr/>
        <a:lstStyle/>
        <a:p>
          <a:pPr>
            <a:lnSpc>
              <a:spcPct val="150000"/>
            </a:lnSpc>
          </a:pPr>
          <a:r>
            <a:rPr lang="fr-FR" sz="2000" dirty="0">
              <a:latin typeface="Montserrat" panose="00000500000000000000" pitchFamily="2" charset="0"/>
            </a:rPr>
            <a:t>Optimiser les modèles choisis</a:t>
          </a:r>
        </a:p>
      </dgm:t>
    </dgm:pt>
    <dgm:pt modelId="{7EF16F31-719A-4A8C-93A2-402AB0F5CFFD}" type="parTrans" cxnId="{2C17BF69-D8EA-4192-9FFF-C000D91A8BEA}">
      <dgm:prSet/>
      <dgm:spPr/>
      <dgm:t>
        <a:bodyPr/>
        <a:lstStyle/>
        <a:p>
          <a:endParaRPr lang="fr-FR"/>
        </a:p>
      </dgm:t>
    </dgm:pt>
    <dgm:pt modelId="{CC0AEB70-5E14-4B7C-9128-D065197A0FC7}" type="sibTrans" cxnId="{2C17BF69-D8EA-4192-9FFF-C000D91A8BEA}">
      <dgm:prSet/>
      <dgm:spPr/>
      <dgm:t>
        <a:bodyPr/>
        <a:lstStyle/>
        <a:p>
          <a:endParaRPr lang="fr-FR"/>
        </a:p>
      </dgm:t>
    </dgm:pt>
    <dgm:pt modelId="{B95D4593-FF9D-4B1E-9452-D6C26504D498}">
      <dgm:prSet phldrT="[Texte]" custT="1"/>
      <dgm:spPr/>
      <dgm:t>
        <a:bodyPr/>
        <a:lstStyle/>
        <a:p>
          <a:pPr algn="ctr"/>
          <a:r>
            <a:rPr lang="fr-FR" sz="1600" dirty="0">
              <a:solidFill>
                <a:schemeClr val="tx1"/>
              </a:solidFill>
              <a:latin typeface="Montserrat" panose="00000500000000000000" pitchFamily="2" charset="0"/>
            </a:rPr>
            <a:t>projection</a:t>
          </a:r>
        </a:p>
      </dgm:t>
    </dgm:pt>
    <dgm:pt modelId="{D9883A69-68CB-4A92-BDE4-C7E59CAB150C}" type="parTrans" cxnId="{0B4BF549-D30E-4171-AA87-29CCD7D0AA2E}">
      <dgm:prSet/>
      <dgm:spPr/>
      <dgm:t>
        <a:bodyPr/>
        <a:lstStyle/>
        <a:p>
          <a:endParaRPr lang="fr-FR"/>
        </a:p>
      </dgm:t>
    </dgm:pt>
    <dgm:pt modelId="{1F8EE947-790F-4B26-B272-7249B096DE4B}" type="sibTrans" cxnId="{0B4BF549-D30E-4171-AA87-29CCD7D0AA2E}">
      <dgm:prSet/>
      <dgm:spPr/>
      <dgm:t>
        <a:bodyPr/>
        <a:lstStyle/>
        <a:p>
          <a:endParaRPr lang="fr-FR"/>
        </a:p>
      </dgm:t>
    </dgm:pt>
    <dgm:pt modelId="{9D22FE32-DB8D-45BC-8BF7-88D2C3C7B7B1}">
      <dgm:prSet phldrT="[Texte]" custT="1"/>
      <dgm:spPr/>
      <dgm:t>
        <a:bodyPr/>
        <a:lstStyle/>
        <a:p>
          <a:pPr>
            <a:lnSpc>
              <a:spcPct val="150000"/>
            </a:lnSpc>
          </a:pPr>
          <a:r>
            <a:rPr lang="fr-FR" sz="2000" dirty="0">
              <a:latin typeface="Montserrat" panose="00000500000000000000" pitchFamily="2" charset="0"/>
            </a:rPr>
            <a:t>Réduire les dimension</a:t>
          </a:r>
        </a:p>
      </dgm:t>
    </dgm:pt>
    <dgm:pt modelId="{F8553035-1D6C-44B3-A462-D76A745F57EB}" type="parTrans" cxnId="{80241F90-0350-4710-A1C2-4B1A791BCA1C}">
      <dgm:prSet/>
      <dgm:spPr/>
      <dgm:t>
        <a:bodyPr/>
        <a:lstStyle/>
        <a:p>
          <a:endParaRPr lang="fr-FR"/>
        </a:p>
      </dgm:t>
    </dgm:pt>
    <dgm:pt modelId="{F01C2C70-8255-4822-923E-6B9BF50A4651}" type="sibTrans" cxnId="{80241F90-0350-4710-A1C2-4B1A791BCA1C}">
      <dgm:prSet/>
      <dgm:spPr/>
      <dgm:t>
        <a:bodyPr/>
        <a:lstStyle/>
        <a:p>
          <a:endParaRPr lang="fr-FR"/>
        </a:p>
      </dgm:t>
    </dgm:pt>
    <dgm:pt modelId="{4DFE8756-7368-4074-B522-907F4289C42D}">
      <dgm:prSet phldrT="[Texte]" custT="1"/>
      <dgm:spPr/>
      <dgm:t>
        <a:bodyPr/>
        <a:lstStyle/>
        <a:p>
          <a:pPr algn="ctr"/>
          <a:r>
            <a:rPr lang="fr-FR" sz="1600" dirty="0">
              <a:solidFill>
                <a:schemeClr val="tx1"/>
              </a:solidFill>
              <a:latin typeface="Montserrat" panose="00000500000000000000" pitchFamily="2" charset="0"/>
            </a:rPr>
            <a:t>clustering</a:t>
          </a:r>
          <a:endParaRPr lang="fr-FR" sz="1900" dirty="0">
            <a:solidFill>
              <a:schemeClr val="tx1"/>
            </a:solidFill>
            <a:latin typeface="Montserrat" panose="00000500000000000000" pitchFamily="2" charset="0"/>
          </a:endParaRPr>
        </a:p>
      </dgm:t>
    </dgm:pt>
    <dgm:pt modelId="{7F899959-200F-451C-A86C-8F95076EB27A}" type="parTrans" cxnId="{FA161DC8-6509-4074-AA59-FB7D33C5380D}">
      <dgm:prSet/>
      <dgm:spPr/>
      <dgm:t>
        <a:bodyPr/>
        <a:lstStyle/>
        <a:p>
          <a:endParaRPr lang="fr-FR"/>
        </a:p>
      </dgm:t>
    </dgm:pt>
    <dgm:pt modelId="{CB170F85-7F12-427A-8DBE-37FFE15141C8}" type="sibTrans" cxnId="{FA161DC8-6509-4074-AA59-FB7D33C5380D}">
      <dgm:prSet/>
      <dgm:spPr/>
      <dgm:t>
        <a:bodyPr/>
        <a:lstStyle/>
        <a:p>
          <a:endParaRPr lang="fr-FR"/>
        </a:p>
      </dgm:t>
    </dgm:pt>
    <dgm:pt modelId="{A62429F5-B868-4FAF-960C-ACC658ED21A4}" type="pres">
      <dgm:prSet presAssocID="{FC6F0E2A-DE60-444E-AFA5-29F4609CC8B6}" presName="Name0" presStyleCnt="0">
        <dgm:presLayoutVars>
          <dgm:dir/>
          <dgm:animLvl val="lvl"/>
          <dgm:resizeHandles val="exact"/>
        </dgm:presLayoutVars>
      </dgm:prSet>
      <dgm:spPr/>
    </dgm:pt>
    <dgm:pt modelId="{CE3D66C8-B7A9-41FB-88F3-A9EBD6CE326D}" type="pres">
      <dgm:prSet presAssocID="{D946B1DE-67E8-4727-A3A4-FE71049DCA94}" presName="compositeNode" presStyleCnt="0">
        <dgm:presLayoutVars>
          <dgm:bulletEnabled val="1"/>
        </dgm:presLayoutVars>
      </dgm:prSet>
      <dgm:spPr/>
    </dgm:pt>
    <dgm:pt modelId="{F8FD8A56-4F29-4445-8BB5-292DEC123A6B}" type="pres">
      <dgm:prSet presAssocID="{D946B1DE-67E8-4727-A3A4-FE71049DCA94}" presName="bgRect" presStyleLbl="node1" presStyleIdx="0" presStyleCnt="4"/>
      <dgm:spPr/>
    </dgm:pt>
    <dgm:pt modelId="{6AE9CF89-F76A-4181-8934-DA76E86295EC}" type="pres">
      <dgm:prSet presAssocID="{D946B1DE-67E8-4727-A3A4-FE71049DCA94}" presName="parentNode" presStyleLbl="node1" presStyleIdx="0" presStyleCnt="4">
        <dgm:presLayoutVars>
          <dgm:chMax val="0"/>
          <dgm:bulletEnabled val="1"/>
        </dgm:presLayoutVars>
      </dgm:prSet>
      <dgm:spPr/>
    </dgm:pt>
    <dgm:pt modelId="{4FDB8C21-3B39-4061-8086-D23637774DD3}" type="pres">
      <dgm:prSet presAssocID="{D946B1DE-67E8-4727-A3A4-FE71049DCA94}" presName="childNode" presStyleLbl="node1" presStyleIdx="0" presStyleCnt="4">
        <dgm:presLayoutVars>
          <dgm:bulletEnabled val="1"/>
        </dgm:presLayoutVars>
      </dgm:prSet>
      <dgm:spPr/>
    </dgm:pt>
    <dgm:pt modelId="{EC47B184-F9DF-4165-89BF-F5E18503FDBE}" type="pres">
      <dgm:prSet presAssocID="{921B7DEB-B001-402D-B3F9-51C2D84935A9}" presName="hSp" presStyleCnt="0"/>
      <dgm:spPr/>
    </dgm:pt>
    <dgm:pt modelId="{8C8889C2-C3CB-49D3-A62C-CD9E909F4D88}" type="pres">
      <dgm:prSet presAssocID="{921B7DEB-B001-402D-B3F9-51C2D84935A9}" presName="vProcSp" presStyleCnt="0"/>
      <dgm:spPr/>
    </dgm:pt>
    <dgm:pt modelId="{E0C2B176-454D-4588-A429-BBC9C0EA510C}" type="pres">
      <dgm:prSet presAssocID="{921B7DEB-B001-402D-B3F9-51C2D84935A9}" presName="vSp1" presStyleCnt="0"/>
      <dgm:spPr/>
    </dgm:pt>
    <dgm:pt modelId="{A194C5AE-F844-4998-87BB-4BA17429C3E2}" type="pres">
      <dgm:prSet presAssocID="{921B7DEB-B001-402D-B3F9-51C2D84935A9}" presName="simulatedConn" presStyleLbl="solidFgAcc1" presStyleIdx="0" presStyleCnt="3"/>
      <dgm:spPr/>
    </dgm:pt>
    <dgm:pt modelId="{89977EB3-98F0-40F7-9842-1CC52D825A76}" type="pres">
      <dgm:prSet presAssocID="{921B7DEB-B001-402D-B3F9-51C2D84935A9}" presName="vSp2" presStyleCnt="0"/>
      <dgm:spPr/>
    </dgm:pt>
    <dgm:pt modelId="{C190D702-9265-44D1-A96A-9F013F7F2FA8}" type="pres">
      <dgm:prSet presAssocID="{921B7DEB-B001-402D-B3F9-51C2D84935A9}" presName="sibTrans" presStyleCnt="0"/>
      <dgm:spPr/>
    </dgm:pt>
    <dgm:pt modelId="{C0475462-FA2B-42FA-BEA0-5109808B4A65}" type="pres">
      <dgm:prSet presAssocID="{58BE4E97-D094-4CCF-8185-570D2A16D5A7}" presName="compositeNode" presStyleCnt="0">
        <dgm:presLayoutVars>
          <dgm:bulletEnabled val="1"/>
        </dgm:presLayoutVars>
      </dgm:prSet>
      <dgm:spPr/>
    </dgm:pt>
    <dgm:pt modelId="{34D36C50-C88F-444D-A4A5-152B2B11B9DB}" type="pres">
      <dgm:prSet presAssocID="{58BE4E97-D094-4CCF-8185-570D2A16D5A7}" presName="bgRect" presStyleLbl="node1" presStyleIdx="1" presStyleCnt="4"/>
      <dgm:spPr/>
    </dgm:pt>
    <dgm:pt modelId="{FBB52CDC-BF67-46A0-9660-19800A9F40F9}" type="pres">
      <dgm:prSet presAssocID="{58BE4E97-D094-4CCF-8185-570D2A16D5A7}" presName="parentNode" presStyleLbl="node1" presStyleIdx="1" presStyleCnt="4">
        <dgm:presLayoutVars>
          <dgm:chMax val="0"/>
          <dgm:bulletEnabled val="1"/>
        </dgm:presLayoutVars>
      </dgm:prSet>
      <dgm:spPr/>
    </dgm:pt>
    <dgm:pt modelId="{B76C37C1-4822-4BAE-BDA1-5839043C20E7}" type="pres">
      <dgm:prSet presAssocID="{58BE4E97-D094-4CCF-8185-570D2A16D5A7}" presName="childNode" presStyleLbl="node1" presStyleIdx="1" presStyleCnt="4">
        <dgm:presLayoutVars>
          <dgm:bulletEnabled val="1"/>
        </dgm:presLayoutVars>
      </dgm:prSet>
      <dgm:spPr/>
    </dgm:pt>
    <dgm:pt modelId="{3AFB88FD-53A9-457C-A35A-2E869330C6B6}" type="pres">
      <dgm:prSet presAssocID="{08C693C4-FC01-4B5A-AB3C-9BE3F2425157}" presName="hSp" presStyleCnt="0"/>
      <dgm:spPr/>
    </dgm:pt>
    <dgm:pt modelId="{162585C8-6AF5-46C6-A966-9163092C7D7E}" type="pres">
      <dgm:prSet presAssocID="{08C693C4-FC01-4B5A-AB3C-9BE3F2425157}" presName="vProcSp" presStyleCnt="0"/>
      <dgm:spPr/>
    </dgm:pt>
    <dgm:pt modelId="{9547157B-1ED1-4A2D-93CA-0A7F38AE53ED}" type="pres">
      <dgm:prSet presAssocID="{08C693C4-FC01-4B5A-AB3C-9BE3F2425157}" presName="vSp1" presStyleCnt="0"/>
      <dgm:spPr/>
    </dgm:pt>
    <dgm:pt modelId="{4F92881C-1FE7-43FF-ADC8-8045A796B794}" type="pres">
      <dgm:prSet presAssocID="{08C693C4-FC01-4B5A-AB3C-9BE3F2425157}" presName="simulatedConn" presStyleLbl="solidFgAcc1" presStyleIdx="1" presStyleCnt="3"/>
      <dgm:spPr/>
    </dgm:pt>
    <dgm:pt modelId="{0457B381-2233-42FB-B893-9C78DCC30EC5}" type="pres">
      <dgm:prSet presAssocID="{08C693C4-FC01-4B5A-AB3C-9BE3F2425157}" presName="vSp2" presStyleCnt="0"/>
      <dgm:spPr/>
    </dgm:pt>
    <dgm:pt modelId="{547B5BD6-279B-4698-9F5B-B4844039C35E}" type="pres">
      <dgm:prSet presAssocID="{08C693C4-FC01-4B5A-AB3C-9BE3F2425157}" presName="sibTrans" presStyleCnt="0"/>
      <dgm:spPr/>
    </dgm:pt>
    <dgm:pt modelId="{488FD1B1-9013-44F7-A8AB-FBE4B5B70F59}" type="pres">
      <dgm:prSet presAssocID="{B95D4593-FF9D-4B1E-9452-D6C26504D498}" presName="compositeNode" presStyleCnt="0">
        <dgm:presLayoutVars>
          <dgm:bulletEnabled val="1"/>
        </dgm:presLayoutVars>
      </dgm:prSet>
      <dgm:spPr/>
    </dgm:pt>
    <dgm:pt modelId="{A8C8D0C0-B771-4CE7-9641-198051F3E4D5}" type="pres">
      <dgm:prSet presAssocID="{B95D4593-FF9D-4B1E-9452-D6C26504D498}" presName="bgRect" presStyleLbl="node1" presStyleIdx="2" presStyleCnt="4"/>
      <dgm:spPr/>
    </dgm:pt>
    <dgm:pt modelId="{D7CA4F85-B9BF-4622-BE3C-CE595B7B0BC5}" type="pres">
      <dgm:prSet presAssocID="{B95D4593-FF9D-4B1E-9452-D6C26504D498}" presName="parentNode" presStyleLbl="node1" presStyleIdx="2" presStyleCnt="4">
        <dgm:presLayoutVars>
          <dgm:chMax val="0"/>
          <dgm:bulletEnabled val="1"/>
        </dgm:presLayoutVars>
      </dgm:prSet>
      <dgm:spPr/>
    </dgm:pt>
    <dgm:pt modelId="{AD8C9819-B596-4E5D-9F0B-2F7E1DE088BE}" type="pres">
      <dgm:prSet presAssocID="{B95D4593-FF9D-4B1E-9452-D6C26504D498}" presName="childNode" presStyleLbl="node1" presStyleIdx="2" presStyleCnt="4">
        <dgm:presLayoutVars>
          <dgm:bulletEnabled val="1"/>
        </dgm:presLayoutVars>
      </dgm:prSet>
      <dgm:spPr/>
    </dgm:pt>
    <dgm:pt modelId="{247F0AED-D2E1-4C43-B4E6-EC5D6E45083B}" type="pres">
      <dgm:prSet presAssocID="{1F8EE947-790F-4B26-B272-7249B096DE4B}" presName="hSp" presStyleCnt="0"/>
      <dgm:spPr/>
    </dgm:pt>
    <dgm:pt modelId="{C103F379-D67D-47E3-9E7C-67AE273B2EBA}" type="pres">
      <dgm:prSet presAssocID="{1F8EE947-790F-4B26-B272-7249B096DE4B}" presName="vProcSp" presStyleCnt="0"/>
      <dgm:spPr/>
    </dgm:pt>
    <dgm:pt modelId="{FFD124F6-AA10-429F-8731-103A98EBA55F}" type="pres">
      <dgm:prSet presAssocID="{1F8EE947-790F-4B26-B272-7249B096DE4B}" presName="vSp1" presStyleCnt="0"/>
      <dgm:spPr/>
    </dgm:pt>
    <dgm:pt modelId="{1511D532-171F-42A0-9FBD-F9E74F8E4268}" type="pres">
      <dgm:prSet presAssocID="{1F8EE947-790F-4B26-B272-7249B096DE4B}" presName="simulatedConn" presStyleLbl="solidFgAcc1" presStyleIdx="2" presStyleCnt="3"/>
      <dgm:spPr/>
    </dgm:pt>
    <dgm:pt modelId="{C72C994E-F086-484C-8F60-7FC342FC1226}" type="pres">
      <dgm:prSet presAssocID="{1F8EE947-790F-4B26-B272-7249B096DE4B}" presName="vSp2" presStyleCnt="0"/>
      <dgm:spPr/>
    </dgm:pt>
    <dgm:pt modelId="{978BDD7A-F7DB-43C9-8FB1-D288A654EEBD}" type="pres">
      <dgm:prSet presAssocID="{1F8EE947-790F-4B26-B272-7249B096DE4B}" presName="sibTrans" presStyleCnt="0"/>
      <dgm:spPr/>
    </dgm:pt>
    <dgm:pt modelId="{64189A4F-0198-4764-BEB5-4B81ACFC3396}" type="pres">
      <dgm:prSet presAssocID="{4DFE8756-7368-4074-B522-907F4289C42D}" presName="compositeNode" presStyleCnt="0">
        <dgm:presLayoutVars>
          <dgm:bulletEnabled val="1"/>
        </dgm:presLayoutVars>
      </dgm:prSet>
      <dgm:spPr/>
    </dgm:pt>
    <dgm:pt modelId="{577E7738-F544-4EFA-B121-24AEF7DDE57F}" type="pres">
      <dgm:prSet presAssocID="{4DFE8756-7368-4074-B522-907F4289C42D}" presName="bgRect" presStyleLbl="node1" presStyleIdx="3" presStyleCnt="4"/>
      <dgm:spPr/>
    </dgm:pt>
    <dgm:pt modelId="{DA580267-7C29-4B41-B54F-12AF1DD5055F}" type="pres">
      <dgm:prSet presAssocID="{4DFE8756-7368-4074-B522-907F4289C42D}" presName="parentNode" presStyleLbl="node1" presStyleIdx="3" presStyleCnt="4">
        <dgm:presLayoutVars>
          <dgm:chMax val="0"/>
          <dgm:bulletEnabled val="1"/>
        </dgm:presLayoutVars>
      </dgm:prSet>
      <dgm:spPr/>
    </dgm:pt>
  </dgm:ptLst>
  <dgm:cxnLst>
    <dgm:cxn modelId="{7783C304-9086-4615-B2CC-913B02F3AD5A}" type="presOf" srcId="{9D22FE32-DB8D-45BC-8BF7-88D2C3C7B7B1}" destId="{AD8C9819-B596-4E5D-9F0B-2F7E1DE088BE}" srcOrd="0" destOrd="0" presId="urn:microsoft.com/office/officeart/2005/8/layout/hProcess7"/>
    <dgm:cxn modelId="{41454106-BA85-46B9-9B16-E5E29EB6BC2C}" type="presOf" srcId="{4DFE8756-7368-4074-B522-907F4289C42D}" destId="{577E7738-F544-4EFA-B121-24AEF7DDE57F}" srcOrd="0" destOrd="0" presId="urn:microsoft.com/office/officeart/2005/8/layout/hProcess7"/>
    <dgm:cxn modelId="{1AB15608-166D-4F92-93AF-0F2EE8C73CAF}" type="presOf" srcId="{58BE4E97-D094-4CCF-8185-570D2A16D5A7}" destId="{34D36C50-C88F-444D-A4A5-152B2B11B9DB}" srcOrd="0" destOrd="0" presId="urn:microsoft.com/office/officeart/2005/8/layout/hProcess7"/>
    <dgm:cxn modelId="{EC2EE709-369D-4FAA-8466-AB53034B964C}" type="presOf" srcId="{2B0D11F6-3A27-46D8-9267-7F87F00A73A7}" destId="{B76C37C1-4822-4BAE-BDA1-5839043C20E7}" srcOrd="0" destOrd="0" presId="urn:microsoft.com/office/officeart/2005/8/layout/hProcess7"/>
    <dgm:cxn modelId="{36B8060A-7FE3-4D67-906A-155325CFBE24}" type="presOf" srcId="{D946B1DE-67E8-4727-A3A4-FE71049DCA94}" destId="{6AE9CF89-F76A-4181-8934-DA76E86295EC}" srcOrd="1" destOrd="0" presId="urn:microsoft.com/office/officeart/2005/8/layout/hProcess7"/>
    <dgm:cxn modelId="{9C92111C-528F-4821-B829-D289D94AEB54}" type="presOf" srcId="{B95D4593-FF9D-4B1E-9452-D6C26504D498}" destId="{D7CA4F85-B9BF-4622-BE3C-CE595B7B0BC5}" srcOrd="1" destOrd="0" presId="urn:microsoft.com/office/officeart/2005/8/layout/hProcess7"/>
    <dgm:cxn modelId="{A4AD702A-B777-4AEB-8441-57D4E9624C43}" type="presOf" srcId="{D946B1DE-67E8-4727-A3A4-FE71049DCA94}" destId="{F8FD8A56-4F29-4445-8BB5-292DEC123A6B}" srcOrd="0" destOrd="0" presId="urn:microsoft.com/office/officeart/2005/8/layout/hProcess7"/>
    <dgm:cxn modelId="{279E0663-0235-49E2-9E67-08DE346C313C}" type="presOf" srcId="{4DFE8756-7368-4074-B522-907F4289C42D}" destId="{DA580267-7C29-4B41-B54F-12AF1DD5055F}" srcOrd="1" destOrd="0" presId="urn:microsoft.com/office/officeart/2005/8/layout/hProcess7"/>
    <dgm:cxn modelId="{1E0F3644-C942-4677-94E6-8F3CC7DEB8C3}" srcId="{D946B1DE-67E8-4727-A3A4-FE71049DCA94}" destId="{763CD848-BE70-4E64-85D5-929E141842F1}" srcOrd="0" destOrd="0" parTransId="{CB9FEE44-B56E-4C94-9D9C-AA7ACE3D55CE}" sibTransId="{97FB7D8A-CDE7-4E5F-8264-574561E0768C}"/>
    <dgm:cxn modelId="{2C17BF69-D8EA-4192-9FFF-C000D91A8BEA}" srcId="{58BE4E97-D094-4CCF-8185-570D2A16D5A7}" destId="{2B0D11F6-3A27-46D8-9267-7F87F00A73A7}" srcOrd="0" destOrd="0" parTransId="{7EF16F31-719A-4A8C-93A2-402AB0F5CFFD}" sibTransId="{CC0AEB70-5E14-4B7C-9128-D065197A0FC7}"/>
    <dgm:cxn modelId="{0B4BF549-D30E-4171-AA87-29CCD7D0AA2E}" srcId="{FC6F0E2A-DE60-444E-AFA5-29F4609CC8B6}" destId="{B95D4593-FF9D-4B1E-9452-D6C26504D498}" srcOrd="2" destOrd="0" parTransId="{D9883A69-68CB-4A92-BDE4-C7E59CAB150C}" sibTransId="{1F8EE947-790F-4B26-B272-7249B096DE4B}"/>
    <dgm:cxn modelId="{E65E1C6D-7B7B-45AB-B89F-D2900A0E6C7A}" type="presOf" srcId="{B95D4593-FF9D-4B1E-9452-D6C26504D498}" destId="{A8C8D0C0-B771-4CE7-9641-198051F3E4D5}" srcOrd="0" destOrd="0" presId="urn:microsoft.com/office/officeart/2005/8/layout/hProcess7"/>
    <dgm:cxn modelId="{80241F90-0350-4710-A1C2-4B1A791BCA1C}" srcId="{B95D4593-FF9D-4B1E-9452-D6C26504D498}" destId="{9D22FE32-DB8D-45BC-8BF7-88D2C3C7B7B1}" srcOrd="0" destOrd="0" parTransId="{F8553035-1D6C-44B3-A462-D76A745F57EB}" sibTransId="{F01C2C70-8255-4822-923E-6B9BF50A4651}"/>
    <dgm:cxn modelId="{C4826CB1-2B60-4FFF-934F-CB9CEE8F24EF}" type="presOf" srcId="{FC6F0E2A-DE60-444E-AFA5-29F4609CC8B6}" destId="{A62429F5-B868-4FAF-960C-ACC658ED21A4}" srcOrd="0" destOrd="0" presId="urn:microsoft.com/office/officeart/2005/8/layout/hProcess7"/>
    <dgm:cxn modelId="{22441EBC-C742-4C1C-9BA4-7C15EEA10DE8}" srcId="{FC6F0E2A-DE60-444E-AFA5-29F4609CC8B6}" destId="{D946B1DE-67E8-4727-A3A4-FE71049DCA94}" srcOrd="0" destOrd="0" parTransId="{0AD7238F-C6A5-4896-9755-C1E68874CBE4}" sibTransId="{921B7DEB-B001-402D-B3F9-51C2D84935A9}"/>
    <dgm:cxn modelId="{BB19A1BD-F3B8-49BD-A534-B92C975DBEB6}" srcId="{FC6F0E2A-DE60-444E-AFA5-29F4609CC8B6}" destId="{58BE4E97-D094-4CCF-8185-570D2A16D5A7}" srcOrd="1" destOrd="0" parTransId="{42977479-35FE-4F21-A540-8275C77D5248}" sibTransId="{08C693C4-FC01-4B5A-AB3C-9BE3F2425157}"/>
    <dgm:cxn modelId="{FA161DC8-6509-4074-AA59-FB7D33C5380D}" srcId="{FC6F0E2A-DE60-444E-AFA5-29F4609CC8B6}" destId="{4DFE8756-7368-4074-B522-907F4289C42D}" srcOrd="3" destOrd="0" parTransId="{7F899959-200F-451C-A86C-8F95076EB27A}" sibTransId="{CB170F85-7F12-427A-8DBE-37FFE15141C8}"/>
    <dgm:cxn modelId="{3E1C05D2-B56E-4494-8187-BB9A016F3117}" type="presOf" srcId="{763CD848-BE70-4E64-85D5-929E141842F1}" destId="{4FDB8C21-3B39-4061-8086-D23637774DD3}" srcOrd="0" destOrd="0" presId="urn:microsoft.com/office/officeart/2005/8/layout/hProcess7"/>
    <dgm:cxn modelId="{B9E652F4-85E3-48BE-A550-2AF237FC955A}" type="presOf" srcId="{58BE4E97-D094-4CCF-8185-570D2A16D5A7}" destId="{FBB52CDC-BF67-46A0-9660-19800A9F40F9}" srcOrd="1" destOrd="0" presId="urn:microsoft.com/office/officeart/2005/8/layout/hProcess7"/>
    <dgm:cxn modelId="{3604794E-EA37-4789-98CC-502BE6F3808F}" type="presParOf" srcId="{A62429F5-B868-4FAF-960C-ACC658ED21A4}" destId="{CE3D66C8-B7A9-41FB-88F3-A9EBD6CE326D}" srcOrd="0" destOrd="0" presId="urn:microsoft.com/office/officeart/2005/8/layout/hProcess7"/>
    <dgm:cxn modelId="{0E9FF8EE-3FCD-4ABD-B6EA-91375F75A18A}" type="presParOf" srcId="{CE3D66C8-B7A9-41FB-88F3-A9EBD6CE326D}" destId="{F8FD8A56-4F29-4445-8BB5-292DEC123A6B}" srcOrd="0" destOrd="0" presId="urn:microsoft.com/office/officeart/2005/8/layout/hProcess7"/>
    <dgm:cxn modelId="{1B56F9C4-C146-447A-98C8-A24E4C02EBB6}" type="presParOf" srcId="{CE3D66C8-B7A9-41FB-88F3-A9EBD6CE326D}" destId="{6AE9CF89-F76A-4181-8934-DA76E86295EC}" srcOrd="1" destOrd="0" presId="urn:microsoft.com/office/officeart/2005/8/layout/hProcess7"/>
    <dgm:cxn modelId="{6E4EC6D5-D0F4-4D95-95A6-2BF80A1431BE}" type="presParOf" srcId="{CE3D66C8-B7A9-41FB-88F3-A9EBD6CE326D}" destId="{4FDB8C21-3B39-4061-8086-D23637774DD3}" srcOrd="2" destOrd="0" presId="urn:microsoft.com/office/officeart/2005/8/layout/hProcess7"/>
    <dgm:cxn modelId="{410D4557-0D27-4F1B-8FDF-E42209AD0BF4}" type="presParOf" srcId="{A62429F5-B868-4FAF-960C-ACC658ED21A4}" destId="{EC47B184-F9DF-4165-89BF-F5E18503FDBE}" srcOrd="1" destOrd="0" presId="urn:microsoft.com/office/officeart/2005/8/layout/hProcess7"/>
    <dgm:cxn modelId="{7023D5E9-955E-4B7B-8D79-B851D322DFD2}" type="presParOf" srcId="{A62429F5-B868-4FAF-960C-ACC658ED21A4}" destId="{8C8889C2-C3CB-49D3-A62C-CD9E909F4D88}" srcOrd="2" destOrd="0" presId="urn:microsoft.com/office/officeart/2005/8/layout/hProcess7"/>
    <dgm:cxn modelId="{B52F60A4-E925-4D01-9005-6F3CCAFF1B87}" type="presParOf" srcId="{8C8889C2-C3CB-49D3-A62C-CD9E909F4D88}" destId="{E0C2B176-454D-4588-A429-BBC9C0EA510C}" srcOrd="0" destOrd="0" presId="urn:microsoft.com/office/officeart/2005/8/layout/hProcess7"/>
    <dgm:cxn modelId="{9CCE6885-1E8A-4AA5-9576-A98E8EAB286D}" type="presParOf" srcId="{8C8889C2-C3CB-49D3-A62C-CD9E909F4D88}" destId="{A194C5AE-F844-4998-87BB-4BA17429C3E2}" srcOrd="1" destOrd="0" presId="urn:microsoft.com/office/officeart/2005/8/layout/hProcess7"/>
    <dgm:cxn modelId="{CB9E13B4-F592-49C5-A6CA-59E4753E6023}" type="presParOf" srcId="{8C8889C2-C3CB-49D3-A62C-CD9E909F4D88}" destId="{89977EB3-98F0-40F7-9842-1CC52D825A76}" srcOrd="2" destOrd="0" presId="urn:microsoft.com/office/officeart/2005/8/layout/hProcess7"/>
    <dgm:cxn modelId="{A36E8230-7BE4-4E96-8D6E-F2C4875F6C49}" type="presParOf" srcId="{A62429F5-B868-4FAF-960C-ACC658ED21A4}" destId="{C190D702-9265-44D1-A96A-9F013F7F2FA8}" srcOrd="3" destOrd="0" presId="urn:microsoft.com/office/officeart/2005/8/layout/hProcess7"/>
    <dgm:cxn modelId="{727E6D65-52E4-4058-AEFF-291B175B7EE4}" type="presParOf" srcId="{A62429F5-B868-4FAF-960C-ACC658ED21A4}" destId="{C0475462-FA2B-42FA-BEA0-5109808B4A65}" srcOrd="4" destOrd="0" presId="urn:microsoft.com/office/officeart/2005/8/layout/hProcess7"/>
    <dgm:cxn modelId="{B13318E8-E7F5-45D8-8BC1-3AAF85CB4E87}" type="presParOf" srcId="{C0475462-FA2B-42FA-BEA0-5109808B4A65}" destId="{34D36C50-C88F-444D-A4A5-152B2B11B9DB}" srcOrd="0" destOrd="0" presId="urn:microsoft.com/office/officeart/2005/8/layout/hProcess7"/>
    <dgm:cxn modelId="{8B3EC707-79BA-43AD-AD84-59057DB9977A}" type="presParOf" srcId="{C0475462-FA2B-42FA-BEA0-5109808B4A65}" destId="{FBB52CDC-BF67-46A0-9660-19800A9F40F9}" srcOrd="1" destOrd="0" presId="urn:microsoft.com/office/officeart/2005/8/layout/hProcess7"/>
    <dgm:cxn modelId="{D6A3C0E9-E8AC-4B22-9236-4A343ADBDBCE}" type="presParOf" srcId="{C0475462-FA2B-42FA-BEA0-5109808B4A65}" destId="{B76C37C1-4822-4BAE-BDA1-5839043C20E7}" srcOrd="2" destOrd="0" presId="urn:microsoft.com/office/officeart/2005/8/layout/hProcess7"/>
    <dgm:cxn modelId="{C6B86D60-7E11-41D3-9A93-98F27FBAE3CD}" type="presParOf" srcId="{A62429F5-B868-4FAF-960C-ACC658ED21A4}" destId="{3AFB88FD-53A9-457C-A35A-2E869330C6B6}" srcOrd="5" destOrd="0" presId="urn:microsoft.com/office/officeart/2005/8/layout/hProcess7"/>
    <dgm:cxn modelId="{49B5B248-DA48-483D-BD82-9BA137E56D21}" type="presParOf" srcId="{A62429F5-B868-4FAF-960C-ACC658ED21A4}" destId="{162585C8-6AF5-46C6-A966-9163092C7D7E}" srcOrd="6" destOrd="0" presId="urn:microsoft.com/office/officeart/2005/8/layout/hProcess7"/>
    <dgm:cxn modelId="{1D1AA573-2965-40C7-A1A1-D0B20A1B089C}" type="presParOf" srcId="{162585C8-6AF5-46C6-A966-9163092C7D7E}" destId="{9547157B-1ED1-4A2D-93CA-0A7F38AE53ED}" srcOrd="0" destOrd="0" presId="urn:microsoft.com/office/officeart/2005/8/layout/hProcess7"/>
    <dgm:cxn modelId="{7DB3AB3F-A684-46F4-91DF-25E2C8435847}" type="presParOf" srcId="{162585C8-6AF5-46C6-A966-9163092C7D7E}" destId="{4F92881C-1FE7-43FF-ADC8-8045A796B794}" srcOrd="1" destOrd="0" presId="urn:microsoft.com/office/officeart/2005/8/layout/hProcess7"/>
    <dgm:cxn modelId="{374EBA11-AD1F-4085-A544-76F9700D8FD0}" type="presParOf" srcId="{162585C8-6AF5-46C6-A966-9163092C7D7E}" destId="{0457B381-2233-42FB-B893-9C78DCC30EC5}" srcOrd="2" destOrd="0" presId="urn:microsoft.com/office/officeart/2005/8/layout/hProcess7"/>
    <dgm:cxn modelId="{59761BE5-B820-4585-BF6E-0D21B538530D}" type="presParOf" srcId="{A62429F5-B868-4FAF-960C-ACC658ED21A4}" destId="{547B5BD6-279B-4698-9F5B-B4844039C35E}" srcOrd="7" destOrd="0" presId="urn:microsoft.com/office/officeart/2005/8/layout/hProcess7"/>
    <dgm:cxn modelId="{B0128741-9936-4B42-BFDC-04C369A03E98}" type="presParOf" srcId="{A62429F5-B868-4FAF-960C-ACC658ED21A4}" destId="{488FD1B1-9013-44F7-A8AB-FBE4B5B70F59}" srcOrd="8" destOrd="0" presId="urn:microsoft.com/office/officeart/2005/8/layout/hProcess7"/>
    <dgm:cxn modelId="{141A517D-039F-4054-A7B4-A5010E37487C}" type="presParOf" srcId="{488FD1B1-9013-44F7-A8AB-FBE4B5B70F59}" destId="{A8C8D0C0-B771-4CE7-9641-198051F3E4D5}" srcOrd="0" destOrd="0" presId="urn:microsoft.com/office/officeart/2005/8/layout/hProcess7"/>
    <dgm:cxn modelId="{82894872-C2E6-47C4-B284-1FDE315F904F}" type="presParOf" srcId="{488FD1B1-9013-44F7-A8AB-FBE4B5B70F59}" destId="{D7CA4F85-B9BF-4622-BE3C-CE595B7B0BC5}" srcOrd="1" destOrd="0" presId="urn:microsoft.com/office/officeart/2005/8/layout/hProcess7"/>
    <dgm:cxn modelId="{767B707E-8E42-4FFB-BCFC-EDAC1D1CAE8F}" type="presParOf" srcId="{488FD1B1-9013-44F7-A8AB-FBE4B5B70F59}" destId="{AD8C9819-B596-4E5D-9F0B-2F7E1DE088BE}" srcOrd="2" destOrd="0" presId="urn:microsoft.com/office/officeart/2005/8/layout/hProcess7"/>
    <dgm:cxn modelId="{C6A046F3-D940-4A86-82D7-1773648AC574}" type="presParOf" srcId="{A62429F5-B868-4FAF-960C-ACC658ED21A4}" destId="{247F0AED-D2E1-4C43-B4E6-EC5D6E45083B}" srcOrd="9" destOrd="0" presId="urn:microsoft.com/office/officeart/2005/8/layout/hProcess7"/>
    <dgm:cxn modelId="{7026812F-848C-4A6F-B8A4-CC42541BA65B}" type="presParOf" srcId="{A62429F5-B868-4FAF-960C-ACC658ED21A4}" destId="{C103F379-D67D-47E3-9E7C-67AE273B2EBA}" srcOrd="10" destOrd="0" presId="urn:microsoft.com/office/officeart/2005/8/layout/hProcess7"/>
    <dgm:cxn modelId="{0D8E21EE-EE7F-4FC4-B749-8B518813B194}" type="presParOf" srcId="{C103F379-D67D-47E3-9E7C-67AE273B2EBA}" destId="{FFD124F6-AA10-429F-8731-103A98EBA55F}" srcOrd="0" destOrd="0" presId="urn:microsoft.com/office/officeart/2005/8/layout/hProcess7"/>
    <dgm:cxn modelId="{ED8EFADA-DC43-4CB1-838C-033BFA4430F8}" type="presParOf" srcId="{C103F379-D67D-47E3-9E7C-67AE273B2EBA}" destId="{1511D532-171F-42A0-9FBD-F9E74F8E4268}" srcOrd="1" destOrd="0" presId="urn:microsoft.com/office/officeart/2005/8/layout/hProcess7"/>
    <dgm:cxn modelId="{8F941E88-7A86-4E52-88C5-6750D65EB739}" type="presParOf" srcId="{C103F379-D67D-47E3-9E7C-67AE273B2EBA}" destId="{C72C994E-F086-484C-8F60-7FC342FC1226}" srcOrd="2" destOrd="0" presId="urn:microsoft.com/office/officeart/2005/8/layout/hProcess7"/>
    <dgm:cxn modelId="{9766108B-B4AC-4692-AAD2-F91E8E7FDF34}" type="presParOf" srcId="{A62429F5-B868-4FAF-960C-ACC658ED21A4}" destId="{978BDD7A-F7DB-43C9-8FB1-D288A654EEBD}" srcOrd="11" destOrd="0" presId="urn:microsoft.com/office/officeart/2005/8/layout/hProcess7"/>
    <dgm:cxn modelId="{5D095E8A-54B7-4113-BEB0-4D0A9640DE2A}" type="presParOf" srcId="{A62429F5-B868-4FAF-960C-ACC658ED21A4}" destId="{64189A4F-0198-4764-BEB5-4B81ACFC3396}" srcOrd="12" destOrd="0" presId="urn:microsoft.com/office/officeart/2005/8/layout/hProcess7"/>
    <dgm:cxn modelId="{6440C325-B5A3-4945-A16D-1AF6D0F7B8F3}" type="presParOf" srcId="{64189A4F-0198-4764-BEB5-4B81ACFC3396}" destId="{577E7738-F544-4EFA-B121-24AEF7DDE57F}" srcOrd="0" destOrd="0" presId="urn:microsoft.com/office/officeart/2005/8/layout/hProcess7"/>
    <dgm:cxn modelId="{27ABBDE4-4BCB-4099-9B81-7DB4564668A8}" type="presParOf" srcId="{64189A4F-0198-4764-BEB5-4B81ACFC3396}" destId="{DA580267-7C29-4B41-B54F-12AF1DD5055F}" srcOrd="1"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a:solidFill>
                <a:srgbClr val="C00000"/>
              </a:solidFill>
              <a:latin typeface="Montserrat" panose="00000500000000000000" pitchFamily="2" charset="0"/>
            </a:rPr>
            <a:t>5- 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fr-FR" sz="4000" b="1" kern="1200" dirty="0">
              <a:solidFill>
                <a:srgbClr val="C00000"/>
              </a:solidFill>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b="1" kern="1200" dirty="0">
              <a:solidFill>
                <a:srgbClr val="C00000"/>
              </a:solidFill>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fr-FR" sz="3200" b="1" kern="1200" dirty="0">
              <a:solidFill>
                <a:srgbClr val="C00000"/>
              </a:solidFill>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2AD33-08D7-4ED8-92BD-8E989E6A7EB2}">
      <dsp:nvSpPr>
        <dsp:cNvPr id="0" name=""/>
        <dsp:cNvSpPr/>
      </dsp:nvSpPr>
      <dsp:spPr>
        <a:xfrm>
          <a:off x="714" y="484391"/>
          <a:ext cx="2785589" cy="167135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accent1">
                  <a:lumMod val="75000"/>
                </a:schemeClr>
              </a:solidFill>
              <a:latin typeface="Montserrat" panose="00000500000000000000" pitchFamily="2" charset="0"/>
            </a:rPr>
            <a:t>Tables clients</a:t>
          </a:r>
        </a:p>
        <a:p>
          <a:pPr marL="0" lvl="0" indent="0" algn="ctr" defTabSz="711200">
            <a:lnSpc>
              <a:spcPct val="90000"/>
            </a:lnSpc>
            <a:spcBef>
              <a:spcPct val="0"/>
            </a:spcBef>
            <a:spcAft>
              <a:spcPct val="35000"/>
            </a:spcAft>
            <a:buNone/>
          </a:pPr>
          <a:endParaRPr lang="fr-FR" sz="1600" b="1" i="0" kern="1200" dirty="0">
            <a:solidFill>
              <a:schemeClr val="accent1">
                <a:lumMod val="75000"/>
              </a:schemeClr>
            </a:solidFill>
            <a:latin typeface="Montserrat" panose="00000500000000000000" pitchFamily="2" charset="0"/>
          </a:endParaRPr>
        </a:p>
        <a:p>
          <a:pPr marL="0" lvl="0" indent="0" algn="ctr" defTabSz="711200">
            <a:lnSpc>
              <a:spcPct val="90000"/>
            </a:lnSpc>
            <a:spcBef>
              <a:spcPct val="0"/>
            </a:spcBef>
            <a:spcAft>
              <a:spcPct val="35000"/>
            </a:spcAft>
            <a:buNone/>
          </a:pPr>
          <a:r>
            <a:rPr lang="fr-FR" sz="1400" kern="1200" dirty="0" err="1">
              <a:latin typeface="Montserrat" panose="00000500000000000000" pitchFamily="2" charset="0"/>
            </a:rPr>
            <a:t>Customers</a:t>
          </a:r>
          <a:r>
            <a:rPr lang="fr-FR" sz="1400" kern="1200" dirty="0">
              <a:latin typeface="Montserrat" panose="00000500000000000000" pitchFamily="2" charset="0"/>
            </a:rPr>
            <a:t> (99441 , 5)</a:t>
          </a:r>
        </a:p>
        <a:p>
          <a:pPr marL="0" lvl="0" indent="0" algn="ctr" defTabSz="711200">
            <a:lnSpc>
              <a:spcPct val="90000"/>
            </a:lnSpc>
            <a:spcBef>
              <a:spcPct val="0"/>
            </a:spcBef>
            <a:spcAft>
              <a:spcPct val="35000"/>
            </a:spcAft>
            <a:buFont typeface="Courier New" panose="02070309020205020404" pitchFamily="49" charset="0"/>
            <a:buNone/>
          </a:pPr>
          <a:r>
            <a:rPr lang="fr-FR" sz="1400" kern="1200" dirty="0" err="1">
              <a:latin typeface="Montserrat" panose="00000500000000000000" pitchFamily="2" charset="0"/>
            </a:rPr>
            <a:t>Geolocation</a:t>
          </a:r>
          <a:r>
            <a:rPr lang="fr-FR" sz="1400" kern="1200" dirty="0">
              <a:latin typeface="Montserrat" panose="00000500000000000000" pitchFamily="2" charset="0"/>
            </a:rPr>
            <a:t> (1000163 , 5)</a:t>
          </a:r>
          <a:r>
            <a:rPr lang="fr-FR" sz="1400" b="1" i="1" kern="1200" dirty="0">
              <a:latin typeface="Montserrat" panose="00000500000000000000" pitchFamily="2" charset="0"/>
            </a:rPr>
            <a:t> </a:t>
          </a:r>
          <a:endParaRPr lang="fr-FR" sz="1400" kern="1200" dirty="0"/>
        </a:p>
      </dsp:txBody>
      <dsp:txXfrm>
        <a:off x="714" y="484391"/>
        <a:ext cx="2785589" cy="1671353"/>
      </dsp:txXfrm>
    </dsp:sp>
    <dsp:sp modelId="{D23855D5-E1BA-4C08-B170-BC03996BFDB7}">
      <dsp:nvSpPr>
        <dsp:cNvPr id="0" name=""/>
        <dsp:cNvSpPr/>
      </dsp:nvSpPr>
      <dsp:spPr>
        <a:xfrm>
          <a:off x="3064862" y="484391"/>
          <a:ext cx="2785589" cy="1671353"/>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accent1">
                  <a:lumMod val="75000"/>
                </a:schemeClr>
              </a:solidFill>
              <a:latin typeface="Montserrat" panose="00000500000000000000" pitchFamily="2" charset="0"/>
            </a:rPr>
            <a:t>Tables commandes</a:t>
          </a:r>
        </a:p>
        <a:p>
          <a:pPr marL="0" lvl="0" indent="0" algn="ctr" defTabSz="711200">
            <a:lnSpc>
              <a:spcPct val="90000"/>
            </a:lnSpc>
            <a:spcBef>
              <a:spcPct val="0"/>
            </a:spcBef>
            <a:spcAft>
              <a:spcPct val="35000"/>
            </a:spcAft>
            <a:buNone/>
          </a:pPr>
          <a:r>
            <a:rPr lang="fr-FR" sz="1400" kern="1200" dirty="0" err="1">
              <a:latin typeface="Montserrat" panose="00000500000000000000" pitchFamily="2" charset="0"/>
            </a:rPr>
            <a:t>Orders</a:t>
          </a:r>
          <a:r>
            <a:rPr lang="fr-FR" sz="1400" kern="1200" dirty="0">
              <a:latin typeface="Montserrat" panose="00000500000000000000" pitchFamily="2" charset="0"/>
            </a:rPr>
            <a:t> (99441 , 8)</a:t>
          </a:r>
        </a:p>
        <a:p>
          <a:pPr marL="0" lvl="0" indent="0" algn="ctr" defTabSz="711200">
            <a:lnSpc>
              <a:spcPct val="90000"/>
            </a:lnSpc>
            <a:spcBef>
              <a:spcPct val="0"/>
            </a:spcBef>
            <a:spcAft>
              <a:spcPct val="35000"/>
            </a:spcAft>
            <a:buFont typeface="Courier New" panose="02070309020205020404" pitchFamily="49" charset="0"/>
            <a:buNone/>
          </a:pPr>
          <a:r>
            <a:rPr lang="fr-FR" sz="1400" kern="1200" dirty="0" err="1">
              <a:latin typeface="Montserrat" panose="00000500000000000000" pitchFamily="2" charset="0"/>
            </a:rPr>
            <a:t>Order_items</a:t>
          </a:r>
          <a:r>
            <a:rPr lang="fr-FR" sz="1400" kern="1200" dirty="0">
              <a:latin typeface="Montserrat" panose="00000500000000000000" pitchFamily="2" charset="0"/>
            </a:rPr>
            <a:t> (112650 , 7)</a:t>
          </a:r>
        </a:p>
        <a:p>
          <a:pPr marL="0" lvl="0" indent="0" algn="ctr" defTabSz="711200">
            <a:lnSpc>
              <a:spcPct val="90000"/>
            </a:lnSpc>
            <a:spcBef>
              <a:spcPct val="0"/>
            </a:spcBef>
            <a:spcAft>
              <a:spcPct val="35000"/>
            </a:spcAft>
            <a:buFont typeface="Courier New" panose="02070309020205020404" pitchFamily="49" charset="0"/>
            <a:buNone/>
          </a:pPr>
          <a:r>
            <a:rPr lang="fr-FR" sz="1400" kern="1200" dirty="0" err="1">
              <a:latin typeface="Montserrat" panose="00000500000000000000" pitchFamily="2" charset="0"/>
            </a:rPr>
            <a:t>Order</a:t>
          </a:r>
          <a:r>
            <a:rPr lang="fr-FR" sz="1400" kern="1200" dirty="0">
              <a:latin typeface="Montserrat" panose="00000500000000000000" pitchFamily="2" charset="0"/>
            </a:rPr>
            <a:t> </a:t>
          </a:r>
          <a:r>
            <a:rPr lang="fr-FR" sz="1400" kern="1200" dirty="0" err="1">
              <a:latin typeface="Montserrat" panose="00000500000000000000" pitchFamily="2" charset="0"/>
            </a:rPr>
            <a:t>payment</a:t>
          </a:r>
          <a:r>
            <a:rPr lang="fr-FR" sz="1400" kern="1200" dirty="0">
              <a:latin typeface="Montserrat" panose="00000500000000000000" pitchFamily="2" charset="0"/>
            </a:rPr>
            <a:t> (103886,5)</a:t>
          </a:r>
        </a:p>
        <a:p>
          <a:pPr marL="0" lvl="0" indent="0" algn="ctr" defTabSz="711200">
            <a:lnSpc>
              <a:spcPct val="90000"/>
            </a:lnSpc>
            <a:spcBef>
              <a:spcPct val="0"/>
            </a:spcBef>
            <a:spcAft>
              <a:spcPct val="35000"/>
            </a:spcAft>
            <a:buFont typeface="Courier New" panose="02070309020205020404" pitchFamily="49" charset="0"/>
            <a:buNone/>
          </a:pPr>
          <a:r>
            <a:rPr lang="fr-FR" sz="1400" kern="1200" dirty="0" err="1">
              <a:latin typeface="Montserrat" panose="00000500000000000000" pitchFamily="2" charset="0"/>
            </a:rPr>
            <a:t>Order</a:t>
          </a:r>
          <a:r>
            <a:rPr lang="fr-FR" sz="1400" kern="1200" dirty="0">
              <a:latin typeface="Montserrat" panose="00000500000000000000" pitchFamily="2" charset="0"/>
            </a:rPr>
            <a:t> </a:t>
          </a:r>
          <a:r>
            <a:rPr lang="fr-FR" sz="1400" kern="1200" dirty="0" err="1">
              <a:latin typeface="Montserrat" panose="00000500000000000000" pitchFamily="2" charset="0"/>
            </a:rPr>
            <a:t>review</a:t>
          </a:r>
          <a:r>
            <a:rPr lang="fr-FR" sz="1400" kern="1200" dirty="0">
              <a:latin typeface="Montserrat" panose="00000500000000000000" pitchFamily="2" charset="0"/>
            </a:rPr>
            <a:t> (99224 , 7)</a:t>
          </a:r>
          <a:r>
            <a:rPr lang="fr-FR" sz="1400" b="1" i="1" kern="1200" dirty="0">
              <a:latin typeface="Montserrat" panose="00000500000000000000" pitchFamily="2" charset="0"/>
            </a:rPr>
            <a:t> </a:t>
          </a:r>
          <a:endParaRPr lang="fr-FR" sz="1400" kern="1200" dirty="0"/>
        </a:p>
      </dsp:txBody>
      <dsp:txXfrm>
        <a:off x="3064862" y="484391"/>
        <a:ext cx="2785589" cy="1671353"/>
      </dsp:txXfrm>
    </dsp:sp>
    <dsp:sp modelId="{07FDA3B6-ACD5-457D-B008-4E4368DE2791}">
      <dsp:nvSpPr>
        <dsp:cNvPr id="0" name=""/>
        <dsp:cNvSpPr/>
      </dsp:nvSpPr>
      <dsp:spPr>
        <a:xfrm>
          <a:off x="714" y="2434303"/>
          <a:ext cx="2785589" cy="1671353"/>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accent1">
                  <a:lumMod val="75000"/>
                </a:schemeClr>
              </a:solidFill>
              <a:latin typeface="Montserrat" panose="00000500000000000000" pitchFamily="2" charset="0"/>
            </a:rPr>
            <a:t>Tables produits</a:t>
          </a:r>
        </a:p>
        <a:p>
          <a:pPr marL="0" lvl="0" indent="0" algn="ctr" defTabSz="711200">
            <a:lnSpc>
              <a:spcPct val="90000"/>
            </a:lnSpc>
            <a:spcBef>
              <a:spcPct val="0"/>
            </a:spcBef>
            <a:spcAft>
              <a:spcPct val="35000"/>
            </a:spcAft>
            <a:buNone/>
          </a:pPr>
          <a:endParaRPr lang="fr-FR" sz="1600" kern="1200" dirty="0">
            <a:latin typeface="Montserrat" panose="00000500000000000000" pitchFamily="2" charset="0"/>
          </a:endParaRPr>
        </a:p>
        <a:p>
          <a:pPr marL="0" lvl="0" indent="0" algn="ctr" defTabSz="711200">
            <a:lnSpc>
              <a:spcPct val="90000"/>
            </a:lnSpc>
            <a:spcBef>
              <a:spcPct val="0"/>
            </a:spcBef>
            <a:spcAft>
              <a:spcPct val="35000"/>
            </a:spcAft>
            <a:buNone/>
          </a:pPr>
          <a:r>
            <a:rPr lang="fr-FR" sz="1400" kern="1200" dirty="0">
              <a:latin typeface="Montserrat" panose="00000500000000000000" pitchFamily="2" charset="0"/>
            </a:rPr>
            <a:t>Products (32951 ,9)</a:t>
          </a:r>
        </a:p>
        <a:p>
          <a:pPr marL="0" lvl="0" indent="0" algn="ctr" defTabSz="711200">
            <a:lnSpc>
              <a:spcPct val="90000"/>
            </a:lnSpc>
            <a:spcBef>
              <a:spcPct val="0"/>
            </a:spcBef>
            <a:spcAft>
              <a:spcPct val="35000"/>
            </a:spcAft>
            <a:buFont typeface="Courier New" panose="02070309020205020404" pitchFamily="49" charset="0"/>
            <a:buNone/>
          </a:pPr>
          <a:r>
            <a:rPr lang="fr-FR" sz="1400" kern="1200" dirty="0" err="1">
              <a:latin typeface="Montserrat" panose="00000500000000000000" pitchFamily="2" charset="0"/>
            </a:rPr>
            <a:t>Product_category_translation</a:t>
          </a:r>
          <a:r>
            <a:rPr lang="fr-FR" sz="1400" kern="1200" dirty="0">
              <a:latin typeface="Montserrat" panose="00000500000000000000" pitchFamily="2" charset="0"/>
            </a:rPr>
            <a:t> (71 , 2)</a:t>
          </a:r>
          <a:r>
            <a:rPr lang="fr-FR" sz="1400" b="1" i="1" kern="1200" dirty="0">
              <a:latin typeface="Montserrat" panose="00000500000000000000" pitchFamily="2" charset="0"/>
            </a:rPr>
            <a:t> </a:t>
          </a:r>
          <a:endParaRPr lang="fr-FR" sz="1400" kern="1200" dirty="0"/>
        </a:p>
      </dsp:txBody>
      <dsp:txXfrm>
        <a:off x="714" y="2434303"/>
        <a:ext cx="2785589" cy="1671353"/>
      </dsp:txXfrm>
    </dsp:sp>
    <dsp:sp modelId="{92AD2941-4B87-4577-8FAF-35CCB7D963AD}">
      <dsp:nvSpPr>
        <dsp:cNvPr id="0" name=""/>
        <dsp:cNvSpPr/>
      </dsp:nvSpPr>
      <dsp:spPr>
        <a:xfrm>
          <a:off x="3056701" y="2433100"/>
          <a:ext cx="2785589" cy="167135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accent1">
                  <a:lumMod val="75000"/>
                </a:schemeClr>
              </a:solidFill>
              <a:latin typeface="Montserrat" panose="00000500000000000000" pitchFamily="2" charset="0"/>
            </a:rPr>
            <a:t>Tables vendeurs</a:t>
          </a:r>
        </a:p>
        <a:p>
          <a:pPr marL="0" lvl="0" indent="0" algn="ctr" defTabSz="711200">
            <a:lnSpc>
              <a:spcPct val="90000"/>
            </a:lnSpc>
            <a:spcBef>
              <a:spcPct val="0"/>
            </a:spcBef>
            <a:spcAft>
              <a:spcPct val="35000"/>
            </a:spcAft>
            <a:buNone/>
          </a:pPr>
          <a:endParaRPr lang="fr-FR" sz="1600" kern="1200" dirty="0">
            <a:latin typeface="Montserrat" panose="00000500000000000000" pitchFamily="2" charset="0"/>
          </a:endParaRPr>
        </a:p>
        <a:p>
          <a:pPr marL="0" lvl="0" indent="0" algn="ctr" defTabSz="711200">
            <a:lnSpc>
              <a:spcPct val="90000"/>
            </a:lnSpc>
            <a:spcBef>
              <a:spcPct val="0"/>
            </a:spcBef>
            <a:spcAft>
              <a:spcPct val="35000"/>
            </a:spcAft>
            <a:buNone/>
          </a:pPr>
          <a:r>
            <a:rPr lang="fr-FR" sz="1400" kern="1200" dirty="0">
              <a:latin typeface="Montserrat" panose="00000500000000000000" pitchFamily="2" charset="0"/>
            </a:rPr>
            <a:t>Sellers (3095 , 4)</a:t>
          </a:r>
          <a:r>
            <a:rPr lang="fr-FR" sz="1400" b="1" i="1" kern="1200" dirty="0">
              <a:latin typeface="Montserrat" panose="00000500000000000000" pitchFamily="2" charset="0"/>
            </a:rPr>
            <a:t> </a:t>
          </a:r>
          <a:endParaRPr lang="fr-FR" sz="1400" kern="1200" dirty="0"/>
        </a:p>
      </dsp:txBody>
      <dsp:txXfrm>
        <a:off x="3056701" y="2433100"/>
        <a:ext cx="2785589" cy="16713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fr-FR" sz="4000" b="1" kern="1200" dirty="0">
              <a:solidFill>
                <a:srgbClr val="C00000"/>
              </a:solidFill>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D0AA8-0C5E-402D-BD02-A9216FE71744}">
      <dsp:nvSpPr>
        <dsp:cNvPr id="0" name=""/>
        <dsp:cNvSpPr/>
      </dsp:nvSpPr>
      <dsp:spPr>
        <a:xfrm>
          <a:off x="17218" y="0"/>
          <a:ext cx="2138572" cy="6621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1" kern="1200" dirty="0"/>
            <a:t>Variables totales</a:t>
          </a:r>
        </a:p>
      </dsp:txBody>
      <dsp:txXfrm>
        <a:off x="17218" y="0"/>
        <a:ext cx="2138572" cy="662113"/>
      </dsp:txXfrm>
    </dsp:sp>
    <dsp:sp modelId="{7AAA5D2F-4471-4947-8E8A-9BE614AA909C}">
      <dsp:nvSpPr>
        <dsp:cNvPr id="0" name=""/>
        <dsp:cNvSpPr/>
      </dsp:nvSpPr>
      <dsp:spPr>
        <a:xfrm>
          <a:off x="17218" y="662113"/>
          <a:ext cx="2138572" cy="26017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a:ln>
                <a:noFill/>
              </a:ln>
              <a:solidFill>
                <a:srgbClr val="000000"/>
              </a:solidFill>
              <a:effectLst/>
              <a:latin typeface="Montserrat" panose="00000500000000000000" pitchFamily="2" charset="0"/>
            </a:rPr>
            <a:t>Frequency</a:t>
          </a: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total_item</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Monetary</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total_freight</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freight_ratio</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a:spcBef>
              <a:spcPct val="0"/>
            </a:spcBef>
          </a:pPr>
          <a:endParaRPr lang="fr-FR" sz="1400" kern="1200" dirty="0"/>
        </a:p>
      </dsp:txBody>
      <dsp:txXfrm>
        <a:off x="17218" y="662113"/>
        <a:ext cx="2138572" cy="2601736"/>
      </dsp:txXfrm>
    </dsp:sp>
    <dsp:sp modelId="{E1F6FDBD-595C-458F-804B-37251B8DD23A}">
      <dsp:nvSpPr>
        <dsp:cNvPr id="0" name=""/>
        <dsp:cNvSpPr/>
      </dsp:nvSpPr>
      <dsp:spPr>
        <a:xfrm>
          <a:off x="2455190" y="0"/>
          <a:ext cx="2138572" cy="6621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1" kern="1200" dirty="0"/>
            <a:t>Variables moyennes</a:t>
          </a:r>
          <a:endParaRPr lang="fr-FR" sz="1800" kern="1200" dirty="0"/>
        </a:p>
      </dsp:txBody>
      <dsp:txXfrm>
        <a:off x="2455190" y="0"/>
        <a:ext cx="2138572" cy="662113"/>
      </dsp:txXfrm>
    </dsp:sp>
    <dsp:sp modelId="{B14D4400-FABB-45B9-94F1-552184E0E61B}">
      <dsp:nvSpPr>
        <dsp:cNvPr id="0" name=""/>
        <dsp:cNvSpPr/>
      </dsp:nvSpPr>
      <dsp:spPr>
        <a:xfrm>
          <a:off x="2455190" y="662113"/>
          <a:ext cx="2138572" cy="26017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mean_review_score</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order_mean_delivery_delay</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r>
            <a:rPr kumimoji="0" lang="fr-FR" altLang="fr-FR" sz="1400" b="0" i="0" u="none" strike="noStrike" kern="1200" cap="none" normalizeH="0" baseline="0" dirty="0" err="1">
              <a:ln>
                <a:noFill/>
              </a:ln>
              <a:solidFill>
                <a:srgbClr val="000000"/>
              </a:solidFill>
              <a:effectLst/>
              <a:latin typeface="Montserrat" panose="00000500000000000000" pitchFamily="2" charset="0"/>
            </a:rPr>
            <a:t>day</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Recency</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mean_delay_between_orders</a:t>
          </a:r>
          <a:endParaRPr lang="fr-FR" sz="1400" kern="1200" dirty="0"/>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lang="fr-FR" sz="1400" kern="1200" dirty="0" err="1">
              <a:latin typeface="Montserrat" panose="00000500000000000000" pitchFamily="2" charset="0"/>
            </a:rPr>
            <a:t>Order_mean_installment</a:t>
          </a:r>
          <a:r>
            <a:rPr lang="fr-FR" sz="1400" kern="1200" dirty="0">
              <a:latin typeface="Montserrat" panose="00000500000000000000" pitchFamily="2" charset="0"/>
            </a:rPr>
            <a:t>…</a:t>
          </a:r>
        </a:p>
      </dsp:txBody>
      <dsp:txXfrm>
        <a:off x="2455190" y="662113"/>
        <a:ext cx="2138572" cy="2601736"/>
      </dsp:txXfrm>
    </dsp:sp>
    <dsp:sp modelId="{557B3E41-BAD4-4453-ABC9-4470B445DDC2}">
      <dsp:nvSpPr>
        <dsp:cNvPr id="0" name=""/>
        <dsp:cNvSpPr/>
      </dsp:nvSpPr>
      <dsp:spPr>
        <a:xfrm>
          <a:off x="4893162" y="0"/>
          <a:ext cx="2138572" cy="6621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1" kern="1200" dirty="0"/>
            <a:t>Variables catégorielles</a:t>
          </a:r>
        </a:p>
      </dsp:txBody>
      <dsp:txXfrm>
        <a:off x="4893162" y="0"/>
        <a:ext cx="2138572" cy="662113"/>
      </dsp:txXfrm>
    </dsp:sp>
    <dsp:sp modelId="{52C3549B-43DA-44B9-AC93-DE14D14D7A2B}">
      <dsp:nvSpPr>
        <dsp:cNvPr id="0" name=""/>
        <dsp:cNvSpPr/>
      </dsp:nvSpPr>
      <dsp:spPr>
        <a:xfrm>
          <a:off x="4893162" y="662113"/>
          <a:ext cx="2138572" cy="26017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ratio_price</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r>
            <a:rPr kumimoji="0" lang="fr-FR" altLang="fr-FR" sz="1400" b="0" i="0" u="none" strike="noStrike" kern="1200" cap="none" normalizeH="0" baseline="0" dirty="0" err="1">
              <a:ln>
                <a:noFill/>
              </a:ln>
              <a:solidFill>
                <a:srgbClr val="000000"/>
              </a:solidFill>
              <a:effectLst/>
              <a:latin typeface="Montserrat" panose="00000500000000000000" pitchFamily="2" charset="0"/>
            </a:rPr>
            <a:t>category</a:t>
          </a:r>
          <a:endParaRPr lang="fr-FR" sz="1400" kern="1200" dirty="0"/>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ratio_item</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r>
            <a:rPr kumimoji="0" lang="fr-FR" altLang="fr-FR" sz="1400" b="0" i="0" u="none" strike="noStrike" kern="1200" cap="none" normalizeH="0" baseline="0" dirty="0" err="1">
              <a:ln>
                <a:noFill/>
              </a:ln>
              <a:solidFill>
                <a:srgbClr val="000000"/>
              </a:solidFill>
              <a:effectLst/>
              <a:latin typeface="Montserrat" panose="00000500000000000000" pitchFamily="2" charset="0"/>
            </a:rPr>
            <a:t>category</a:t>
          </a: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a:spcBef>
              <a:spcPct val="0"/>
            </a:spcBef>
          </a:pPr>
          <a:endParaRPr lang="fr-FR" sz="1400" kern="1200" dirty="0"/>
        </a:p>
      </dsp:txBody>
      <dsp:txXfrm>
        <a:off x="4893162" y="662113"/>
        <a:ext cx="2138572" cy="2601736"/>
      </dsp:txXfrm>
    </dsp:sp>
    <dsp:sp modelId="{CE3B6B20-03A2-452A-AD2E-D489CEE5D61C}">
      <dsp:nvSpPr>
        <dsp:cNvPr id="0" name=""/>
        <dsp:cNvSpPr/>
      </dsp:nvSpPr>
      <dsp:spPr>
        <a:xfrm>
          <a:off x="7331135" y="0"/>
          <a:ext cx="2138572" cy="6621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1" kern="1200" dirty="0"/>
            <a:t>Variables mensuelles</a:t>
          </a:r>
        </a:p>
      </dsp:txBody>
      <dsp:txXfrm>
        <a:off x="7331135" y="0"/>
        <a:ext cx="2138572" cy="662113"/>
      </dsp:txXfrm>
    </dsp:sp>
    <dsp:sp modelId="{A5B67CF4-A201-4FF8-990F-C9676845135F}">
      <dsp:nvSpPr>
        <dsp:cNvPr id="0" name=""/>
        <dsp:cNvSpPr/>
      </dsp:nvSpPr>
      <dsp:spPr>
        <a:xfrm>
          <a:off x="7331135" y="662113"/>
          <a:ext cx="2138572" cy="26017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ratio_price</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r>
            <a:rPr kumimoji="0" lang="fr-FR" altLang="fr-FR" sz="1400" b="0" i="0" u="none" strike="noStrike" kern="1200" cap="none" normalizeH="0" baseline="0" dirty="0" err="1">
              <a:ln>
                <a:noFill/>
              </a:ln>
              <a:solidFill>
                <a:srgbClr val="000000"/>
              </a:solidFill>
              <a:effectLst/>
              <a:latin typeface="Montserrat" panose="00000500000000000000" pitchFamily="2" charset="0"/>
            </a:rPr>
            <a:t>month</a:t>
          </a:r>
          <a:endParaRPr lang="fr-FR" sz="1400" kern="1200" dirty="0"/>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r>
            <a:rPr kumimoji="0" lang="fr-FR" altLang="fr-FR" sz="1400" b="0" i="0" u="none" strike="noStrike" kern="1200" cap="none" normalizeH="0" baseline="0" dirty="0" err="1">
              <a:ln>
                <a:noFill/>
              </a:ln>
              <a:solidFill>
                <a:srgbClr val="000000"/>
              </a:solidFill>
              <a:effectLst/>
              <a:latin typeface="Montserrat" panose="00000500000000000000" pitchFamily="2" charset="0"/>
            </a:rPr>
            <a:t>ratio_item</a:t>
          </a:r>
          <a:r>
            <a:rPr kumimoji="0" lang="fr-FR" altLang="fr-FR" sz="1400" b="0" i="0" u="none" strike="noStrike" kern="1200" cap="none" normalizeH="0" baseline="0" dirty="0">
              <a:ln>
                <a:noFill/>
              </a:ln>
              <a:solidFill>
                <a:srgbClr val="000000"/>
              </a:solidFill>
              <a:effectLst/>
              <a:latin typeface="Montserrat" panose="00000500000000000000" pitchFamily="2" charset="0"/>
            </a:rPr>
            <a:t>/</a:t>
          </a:r>
          <a:r>
            <a:rPr kumimoji="0" lang="fr-FR" altLang="fr-FR" sz="1400" b="0" i="0" u="none" strike="noStrike" kern="1200" cap="none" normalizeH="0" baseline="0" dirty="0" err="1">
              <a:ln>
                <a:noFill/>
              </a:ln>
              <a:solidFill>
                <a:srgbClr val="000000"/>
              </a:solidFill>
              <a:effectLst/>
              <a:latin typeface="Montserrat" panose="00000500000000000000" pitchFamily="2" charset="0"/>
            </a:rPr>
            <a:t>month</a:t>
          </a:r>
          <a:endParaRPr lang="fr-FR" sz="1400" kern="1200" dirty="0"/>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eaLnBrk="0" fontAlgn="base" hangingPunct="0">
            <a:lnSpc>
              <a:spcPct val="150000"/>
            </a:lnSpc>
            <a:spcBef>
              <a:spcPct val="0"/>
            </a:spcBef>
            <a:spcAft>
              <a:spcPct val="0"/>
            </a:spcAft>
            <a:buFont typeface="Courier New" panose="02070309020205020404" pitchFamily="49" charset="0"/>
            <a:buChar char="­"/>
          </a:pPr>
          <a:r>
            <a:rPr lang="fr-FR" altLang="fr-FR" sz="1400" kern="1200" dirty="0" err="1">
              <a:solidFill>
                <a:srgbClr val="000000"/>
              </a:solidFill>
              <a:latin typeface="Montserrat" panose="00000500000000000000" pitchFamily="2" charset="0"/>
            </a:rPr>
            <a:t>ratio_order</a:t>
          </a:r>
          <a:r>
            <a:rPr lang="fr-FR" altLang="fr-FR" sz="1400" kern="1200" dirty="0">
              <a:solidFill>
                <a:srgbClr val="000000"/>
              </a:solidFill>
              <a:latin typeface="Montserrat" panose="00000500000000000000" pitchFamily="2" charset="0"/>
            </a:rPr>
            <a:t>/</a:t>
          </a:r>
          <a:r>
            <a:rPr lang="fr-FR" altLang="fr-FR" sz="1400" kern="1200" dirty="0" err="1">
              <a:solidFill>
                <a:srgbClr val="000000"/>
              </a:solidFill>
              <a:latin typeface="Montserrat" panose="00000500000000000000" pitchFamily="2" charset="0"/>
            </a:rPr>
            <a:t>month</a:t>
          </a:r>
          <a:endParaRPr lang="fr-FR" altLang="fr-FR" sz="1400" kern="1200" dirty="0">
            <a:solidFill>
              <a:srgbClr val="000000"/>
            </a:solidFill>
            <a:latin typeface="Montserrat" panose="00000500000000000000" pitchFamily="2" charset="0"/>
          </a:endParaRPr>
        </a:p>
        <a:p>
          <a:pPr marL="0" marR="0" lvl="0" indent="0" algn="l" defTabSz="914400" rtl="0" eaLnBrk="0" fontAlgn="base" latinLnBrk="0" hangingPunct="0">
            <a:lnSpc>
              <a:spcPct val="150000"/>
            </a:lnSpc>
            <a:spcBef>
              <a:spcPct val="0"/>
            </a:spcBef>
            <a:spcAft>
              <a:spcPct val="0"/>
            </a:spcAft>
            <a:buClrTx/>
            <a:buSzTx/>
            <a:buFont typeface="Courier New" panose="02070309020205020404" pitchFamily="49" charset="0"/>
            <a:buChar char="­"/>
            <a:tabLst/>
          </a:pPr>
          <a:endParaRPr kumimoji="0" lang="fr-FR" altLang="fr-FR" sz="1400" b="0" i="0" u="none" strike="noStrike" kern="1200" cap="none" normalizeH="0" baseline="0" dirty="0">
            <a:ln>
              <a:noFill/>
            </a:ln>
            <a:solidFill>
              <a:srgbClr val="000000"/>
            </a:solidFill>
            <a:effectLst/>
            <a:latin typeface="Montserrat" panose="00000500000000000000" pitchFamily="2" charset="0"/>
          </a:endParaRPr>
        </a:p>
        <a:p>
          <a:pPr>
            <a:spcBef>
              <a:spcPct val="0"/>
            </a:spcBef>
          </a:pPr>
          <a:endParaRPr lang="fr-FR" sz="1400" kern="1200" dirty="0"/>
        </a:p>
      </dsp:txBody>
      <dsp:txXfrm>
        <a:off x="7331135" y="662113"/>
        <a:ext cx="2138572" cy="2601736"/>
      </dsp:txXfrm>
    </dsp:sp>
    <dsp:sp modelId="{7EEFD834-9BAF-43E7-A4FB-CCA7D7521583}">
      <dsp:nvSpPr>
        <dsp:cNvPr id="0" name=""/>
        <dsp:cNvSpPr/>
      </dsp:nvSpPr>
      <dsp:spPr>
        <a:xfrm>
          <a:off x="9769107" y="0"/>
          <a:ext cx="2138572" cy="6621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b="1" kern="1200" dirty="0"/>
            <a:t>Variables géographiques</a:t>
          </a:r>
        </a:p>
      </dsp:txBody>
      <dsp:txXfrm>
        <a:off x="9769107" y="0"/>
        <a:ext cx="2138572" cy="662113"/>
      </dsp:txXfrm>
    </dsp:sp>
    <dsp:sp modelId="{B2FAFC8B-2255-49ED-A8DA-003F46E68CC4}">
      <dsp:nvSpPr>
        <dsp:cNvPr id="0" name=""/>
        <dsp:cNvSpPr/>
      </dsp:nvSpPr>
      <dsp:spPr>
        <a:xfrm>
          <a:off x="9769107" y="662113"/>
          <a:ext cx="2138572" cy="260173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eaLnBrk="0" fontAlgn="base" hangingPunct="0">
            <a:lnSpc>
              <a:spcPct val="150000"/>
            </a:lnSpc>
            <a:spcBef>
              <a:spcPct val="0"/>
            </a:spcBef>
            <a:spcAft>
              <a:spcPct val="0"/>
            </a:spcAft>
            <a:buFont typeface="Courier New" panose="02070309020205020404" pitchFamily="49" charset="0"/>
            <a:buChar char="­"/>
          </a:pPr>
          <a:r>
            <a:rPr lang="fr-FR" altLang="fr-FR" sz="1400" kern="1200" dirty="0" err="1">
              <a:solidFill>
                <a:srgbClr val="000000"/>
              </a:solidFill>
              <a:latin typeface="Montserrat" panose="00000500000000000000" pitchFamily="2" charset="0"/>
            </a:rPr>
            <a:t>ratio_price</a:t>
          </a:r>
          <a:r>
            <a:rPr lang="fr-FR" altLang="fr-FR" sz="1400" kern="1200" dirty="0">
              <a:solidFill>
                <a:srgbClr val="000000"/>
              </a:solidFill>
              <a:latin typeface="Montserrat" panose="00000500000000000000" pitchFamily="2" charset="0"/>
            </a:rPr>
            <a:t>/state</a:t>
          </a:r>
          <a:endParaRPr kumimoji="0" lang="fr-FR" altLang="fr-FR" sz="1400" b="0" i="0" u="none" strike="noStrike" kern="1200" cap="none" normalizeH="0" baseline="0" dirty="0">
            <a:ln>
              <a:noFill/>
            </a:ln>
            <a:solidFill>
              <a:schemeClr val="tx1"/>
            </a:solidFill>
            <a:effectLst/>
            <a:latin typeface="Montserrat" panose="00000500000000000000" pitchFamily="2" charset="0"/>
          </a:endParaRPr>
        </a:p>
        <a:p>
          <a:pPr marL="114300" lvl="1" indent="-114300" algn="l" defTabSz="622300">
            <a:spcBef>
              <a:spcPct val="0"/>
            </a:spcBef>
          </a:pPr>
          <a:endParaRPr lang="fr-FR" sz="1400" kern="1200" dirty="0"/>
        </a:p>
      </dsp:txBody>
      <dsp:txXfrm>
        <a:off x="9769107" y="662113"/>
        <a:ext cx="2138572" cy="26017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91E76-E2A1-4F3A-8981-91840281954A}">
      <dsp:nvSpPr>
        <dsp:cNvPr id="0" name=""/>
        <dsp:cNvSpPr/>
      </dsp:nvSpPr>
      <dsp:spPr>
        <a:xfrm>
          <a:off x="0" y="0"/>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1- Problématique et présentation du projet</a:t>
          </a:r>
        </a:p>
      </dsp:txBody>
      <dsp:txXfrm>
        <a:off x="2190359" y="0"/>
        <a:ext cx="8312540" cy="897793"/>
      </dsp:txXfrm>
    </dsp:sp>
    <dsp:sp modelId="{F2AA533C-0625-44F1-9BAD-AFEABEC3E61A}">
      <dsp:nvSpPr>
        <dsp:cNvPr id="0" name=""/>
        <dsp:cNvSpPr/>
      </dsp:nvSpPr>
      <dsp:spPr>
        <a:xfrm>
          <a:off x="89779" y="89779"/>
          <a:ext cx="2100580" cy="7182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1000" b="-31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A4005735-3266-4FA9-9A6C-CAFC5B7FBC3C}">
      <dsp:nvSpPr>
        <dsp:cNvPr id="0" name=""/>
        <dsp:cNvSpPr/>
      </dsp:nvSpPr>
      <dsp:spPr>
        <a:xfrm>
          <a:off x="0" y="987572"/>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2- Analyse Exploratoire des Données (EDA)</a:t>
          </a:r>
        </a:p>
      </dsp:txBody>
      <dsp:txXfrm>
        <a:off x="2190359" y="987572"/>
        <a:ext cx="8312540" cy="897793"/>
      </dsp:txXfrm>
    </dsp:sp>
    <dsp:sp modelId="{6D58B01A-7EF9-4719-B316-034A3CB95519}">
      <dsp:nvSpPr>
        <dsp:cNvPr id="0" name=""/>
        <dsp:cNvSpPr/>
      </dsp:nvSpPr>
      <dsp:spPr>
        <a:xfrm>
          <a:off x="89779" y="1077352"/>
          <a:ext cx="2100580" cy="718234"/>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7000" b="-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25D7A13F-82F4-45FD-BBE1-52BC3BBEBBD2}">
      <dsp:nvSpPr>
        <dsp:cNvPr id="0" name=""/>
        <dsp:cNvSpPr/>
      </dsp:nvSpPr>
      <dsp:spPr>
        <a:xfrm>
          <a:off x="0" y="1975145"/>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3- Preprocessing</a:t>
          </a:r>
        </a:p>
      </dsp:txBody>
      <dsp:txXfrm>
        <a:off x="2190359" y="1975145"/>
        <a:ext cx="8312540" cy="897793"/>
      </dsp:txXfrm>
    </dsp:sp>
    <dsp:sp modelId="{8FCC76E8-933F-4F3D-9556-083893D837EA}">
      <dsp:nvSpPr>
        <dsp:cNvPr id="0" name=""/>
        <dsp:cNvSpPr/>
      </dsp:nvSpPr>
      <dsp:spPr>
        <a:xfrm>
          <a:off x="89779" y="2067532"/>
          <a:ext cx="2100580" cy="718234"/>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6000" b="-26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DDE5FB65-4946-41D0-BA06-ECB1052C57DE}">
      <dsp:nvSpPr>
        <dsp:cNvPr id="0" name=""/>
        <dsp:cNvSpPr/>
      </dsp:nvSpPr>
      <dsp:spPr>
        <a:xfrm>
          <a:off x="0" y="2962718"/>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fr-FR" sz="3600" b="1" kern="1200" dirty="0">
              <a:solidFill>
                <a:srgbClr val="C00000"/>
              </a:solidFill>
              <a:latin typeface="Montserrat" panose="00000500000000000000" pitchFamily="2" charset="0"/>
            </a:rPr>
            <a:t>4- Modeling et optimisation</a:t>
          </a:r>
        </a:p>
      </dsp:txBody>
      <dsp:txXfrm>
        <a:off x="2190359" y="2962718"/>
        <a:ext cx="8312540" cy="897793"/>
      </dsp:txXfrm>
    </dsp:sp>
    <dsp:sp modelId="{4C3EF71C-AB40-4BD4-94DC-23014C473DF1}">
      <dsp:nvSpPr>
        <dsp:cNvPr id="0" name=""/>
        <dsp:cNvSpPr/>
      </dsp:nvSpPr>
      <dsp:spPr>
        <a:xfrm>
          <a:off x="89779" y="3052497"/>
          <a:ext cx="2100580" cy="718234"/>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2000" b="-22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4465884C-A4D5-427C-B1D2-0BB77FEF80B2}">
      <dsp:nvSpPr>
        <dsp:cNvPr id="0" name=""/>
        <dsp:cNvSpPr/>
      </dsp:nvSpPr>
      <dsp:spPr>
        <a:xfrm>
          <a:off x="0" y="3950291"/>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5-Maintenance du modèle</a:t>
          </a:r>
        </a:p>
      </dsp:txBody>
      <dsp:txXfrm>
        <a:off x="2190359" y="3950291"/>
        <a:ext cx="8312540" cy="897793"/>
      </dsp:txXfrm>
    </dsp:sp>
    <dsp:sp modelId="{1769AB6E-DBC7-4A7E-82EE-78EB8BAAE5C0}">
      <dsp:nvSpPr>
        <dsp:cNvPr id="0" name=""/>
        <dsp:cNvSpPr/>
      </dsp:nvSpPr>
      <dsp:spPr>
        <a:xfrm>
          <a:off x="89779" y="4040070"/>
          <a:ext cx="2100580" cy="718234"/>
        </a:xfrm>
        <a:prstGeom prst="roundRect">
          <a:avLst>
            <a:gd name="adj" fmla="val 10000"/>
          </a:avLst>
        </a:prstGeom>
        <a:blipFill>
          <a:blip xmlns:r="http://schemas.openxmlformats.org/officeDocument/2006/relationships" r:embed="rId5"/>
          <a:srcRect/>
          <a:stretch>
            <a:fillRect t="-48000" b="-4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50ED28F4-B213-4332-BA53-226948BEE69D}">
      <dsp:nvSpPr>
        <dsp:cNvPr id="0" name=""/>
        <dsp:cNvSpPr/>
      </dsp:nvSpPr>
      <dsp:spPr>
        <a:xfrm>
          <a:off x="0" y="4937864"/>
          <a:ext cx="10502900" cy="897793"/>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fr-FR" sz="2800" kern="1200" dirty="0">
              <a:latin typeface="Montserrat" panose="00000500000000000000" pitchFamily="2" charset="0"/>
            </a:rPr>
            <a:t>6- Conclusion</a:t>
          </a:r>
        </a:p>
      </dsp:txBody>
      <dsp:txXfrm>
        <a:off x="2190359" y="4937864"/>
        <a:ext cx="8312540" cy="897793"/>
      </dsp:txXfrm>
    </dsp:sp>
    <dsp:sp modelId="{D1DFD5BD-5672-45A8-BB18-F7740A9CC4D0}">
      <dsp:nvSpPr>
        <dsp:cNvPr id="0" name=""/>
        <dsp:cNvSpPr/>
      </dsp:nvSpPr>
      <dsp:spPr>
        <a:xfrm>
          <a:off x="89779" y="5027643"/>
          <a:ext cx="2100580" cy="718234"/>
        </a:xfrm>
        <a:prstGeom prst="roundRect">
          <a:avLst>
            <a:gd name="adj" fmla="val 1000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t="-18000" b="-18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BA301-2029-4A3D-ABD9-E44C61F6F848}">
      <dsp:nvSpPr>
        <dsp:cNvPr id="0" name=""/>
        <dsp:cNvSpPr/>
      </dsp:nvSpPr>
      <dsp:spPr>
        <a:xfrm>
          <a:off x="1470" y="753085"/>
          <a:ext cx="3563322" cy="41921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73B602B-5B5F-4347-8EEC-8E7F0090EED4}">
      <dsp:nvSpPr>
        <dsp:cNvPr id="0" name=""/>
        <dsp:cNvSpPr/>
      </dsp:nvSpPr>
      <dsp:spPr>
        <a:xfrm>
          <a:off x="1470" y="910525"/>
          <a:ext cx="261774" cy="261774"/>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F20C5BA-E554-438C-BE83-8E39237A55A9}">
      <dsp:nvSpPr>
        <dsp:cNvPr id="0" name=""/>
        <dsp:cNvSpPr/>
      </dsp:nvSpPr>
      <dsp:spPr>
        <a:xfrm>
          <a:off x="1470" y="0"/>
          <a:ext cx="3563322" cy="75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25" tIns="57150" rIns="85725" bIns="57150" numCol="1" spcCol="1270" anchor="ctr" anchorCtr="0">
          <a:noAutofit/>
        </a:bodyPr>
        <a:lstStyle/>
        <a:p>
          <a:pPr marL="0" lvl="0" indent="0" algn="l" defTabSz="2000250">
            <a:lnSpc>
              <a:spcPct val="90000"/>
            </a:lnSpc>
            <a:spcBef>
              <a:spcPct val="0"/>
            </a:spcBef>
            <a:spcAft>
              <a:spcPct val="35000"/>
            </a:spcAft>
            <a:buNone/>
          </a:pPr>
          <a:endParaRPr lang="fr-FR" sz="4500" kern="1200" dirty="0"/>
        </a:p>
      </dsp:txBody>
      <dsp:txXfrm>
        <a:off x="1470" y="0"/>
        <a:ext cx="3563322" cy="753085"/>
      </dsp:txXfrm>
    </dsp:sp>
    <dsp:sp modelId="{F00DD0C0-9F26-4F19-B83F-A14FBE6DDB2B}">
      <dsp:nvSpPr>
        <dsp:cNvPr id="0" name=""/>
        <dsp:cNvSpPr/>
      </dsp:nvSpPr>
      <dsp:spPr>
        <a:xfrm>
          <a:off x="1470" y="1520713"/>
          <a:ext cx="261768" cy="261768"/>
        </a:xfrm>
        <a:prstGeom prst="re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7DF600CE-380F-482A-808E-9CC4FA9ED9AA}">
      <dsp:nvSpPr>
        <dsp:cNvPr id="0" name=""/>
        <dsp:cNvSpPr/>
      </dsp:nvSpPr>
      <dsp:spPr>
        <a:xfrm>
          <a:off x="250903" y="1346506"/>
          <a:ext cx="3313889" cy="61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fr-FR" sz="2100" kern="1200" dirty="0" err="1"/>
            <a:t>KMeans</a:t>
          </a:r>
          <a:endParaRPr lang="fr-FR" sz="2100" kern="1200" dirty="0"/>
        </a:p>
      </dsp:txBody>
      <dsp:txXfrm>
        <a:off x="250903" y="1346506"/>
        <a:ext cx="3313889" cy="610182"/>
      </dsp:txXfrm>
    </dsp:sp>
    <dsp:sp modelId="{6FFAD107-B4EE-4743-A848-A9DD1DA6D540}">
      <dsp:nvSpPr>
        <dsp:cNvPr id="0" name=""/>
        <dsp:cNvSpPr/>
      </dsp:nvSpPr>
      <dsp:spPr>
        <a:xfrm>
          <a:off x="1470" y="1960414"/>
          <a:ext cx="261768" cy="261768"/>
        </a:xfrm>
        <a:prstGeom prst="rect">
          <a:avLst/>
        </a:prstGeom>
        <a:solidFill>
          <a:schemeClr val="lt1">
            <a:hueOff val="0"/>
            <a:satOff val="0"/>
            <a:lumOff val="0"/>
            <a:alphaOff val="0"/>
          </a:schemeClr>
        </a:solidFill>
        <a:ln w="6350" cap="flat" cmpd="sng" algn="ctr">
          <a:solidFill>
            <a:schemeClr val="accent5">
              <a:hueOff val="-1689636"/>
              <a:satOff val="-4355"/>
              <a:lumOff val="-2941"/>
              <a:alphaOff val="0"/>
            </a:schemeClr>
          </a:solidFill>
          <a:prstDash val="solid"/>
          <a:miter lim="800000"/>
        </a:ln>
        <a:effectLst/>
      </dsp:spPr>
      <dsp:style>
        <a:lnRef idx="1">
          <a:scrgbClr r="0" g="0" b="0"/>
        </a:lnRef>
        <a:fillRef idx="1">
          <a:scrgbClr r="0" g="0" b="0"/>
        </a:fillRef>
        <a:effectRef idx="2">
          <a:scrgbClr r="0" g="0" b="0"/>
        </a:effectRef>
        <a:fontRef idx="minor"/>
      </dsp:style>
    </dsp:sp>
    <dsp:sp modelId="{76619ADC-A76C-4065-BD55-C6ED7E156DA3}">
      <dsp:nvSpPr>
        <dsp:cNvPr id="0" name=""/>
        <dsp:cNvSpPr/>
      </dsp:nvSpPr>
      <dsp:spPr>
        <a:xfrm>
          <a:off x="240862" y="1816334"/>
          <a:ext cx="3313889" cy="61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fr-FR" sz="2100" kern="1200" dirty="0"/>
            <a:t>DBSCAN</a:t>
          </a:r>
        </a:p>
      </dsp:txBody>
      <dsp:txXfrm>
        <a:off x="240862" y="1816334"/>
        <a:ext cx="3313889" cy="610182"/>
      </dsp:txXfrm>
    </dsp:sp>
    <dsp:sp modelId="{8DC988FC-511A-47EE-BAF7-B851BA65CB7D}">
      <dsp:nvSpPr>
        <dsp:cNvPr id="0" name=""/>
        <dsp:cNvSpPr/>
      </dsp:nvSpPr>
      <dsp:spPr>
        <a:xfrm>
          <a:off x="1470" y="2460284"/>
          <a:ext cx="261768" cy="261768"/>
        </a:xfrm>
        <a:prstGeom prst="rect">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CE58C7AF-6DBE-42B0-B858-A83905691F00}">
      <dsp:nvSpPr>
        <dsp:cNvPr id="0" name=""/>
        <dsp:cNvSpPr/>
      </dsp:nvSpPr>
      <dsp:spPr>
        <a:xfrm>
          <a:off x="250903" y="2286126"/>
          <a:ext cx="3313889" cy="61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fr-FR" sz="2100" kern="1200" dirty="0" err="1"/>
            <a:t>AgglomerativeClustering</a:t>
          </a:r>
          <a:endParaRPr lang="fr-FR" sz="2100" kern="1200" dirty="0"/>
        </a:p>
      </dsp:txBody>
      <dsp:txXfrm>
        <a:off x="250903" y="2286126"/>
        <a:ext cx="3313889" cy="610182"/>
      </dsp:txXfrm>
    </dsp:sp>
    <dsp:sp modelId="{7DEBCEC8-CC80-4D8F-8B96-820BE089812D}">
      <dsp:nvSpPr>
        <dsp:cNvPr id="0" name=""/>
        <dsp:cNvSpPr/>
      </dsp:nvSpPr>
      <dsp:spPr>
        <a:xfrm>
          <a:off x="3742959" y="753085"/>
          <a:ext cx="3563322" cy="41921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2603CB7-65EB-422F-B406-3D2A1222CA2E}">
      <dsp:nvSpPr>
        <dsp:cNvPr id="0" name=""/>
        <dsp:cNvSpPr/>
      </dsp:nvSpPr>
      <dsp:spPr>
        <a:xfrm>
          <a:off x="3742959" y="910525"/>
          <a:ext cx="261774" cy="261774"/>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FBF8678F-8478-4C14-85E6-D6722BFDA11A}">
      <dsp:nvSpPr>
        <dsp:cNvPr id="0" name=""/>
        <dsp:cNvSpPr/>
      </dsp:nvSpPr>
      <dsp:spPr>
        <a:xfrm>
          <a:off x="3742959" y="0"/>
          <a:ext cx="3563322" cy="753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25" tIns="57150" rIns="85725" bIns="57150" numCol="1" spcCol="1270" anchor="ctr" anchorCtr="0">
          <a:noAutofit/>
        </a:bodyPr>
        <a:lstStyle/>
        <a:p>
          <a:pPr marL="0" lvl="0" indent="0" algn="l" defTabSz="2000250">
            <a:lnSpc>
              <a:spcPct val="90000"/>
            </a:lnSpc>
            <a:spcBef>
              <a:spcPct val="0"/>
            </a:spcBef>
            <a:spcAft>
              <a:spcPct val="35000"/>
            </a:spcAft>
            <a:buNone/>
          </a:pPr>
          <a:endParaRPr lang="fr-FR" sz="4500" kern="1200" dirty="0"/>
        </a:p>
      </dsp:txBody>
      <dsp:txXfrm>
        <a:off x="3742959" y="0"/>
        <a:ext cx="3563322" cy="753085"/>
      </dsp:txXfrm>
    </dsp:sp>
    <dsp:sp modelId="{36402EE9-2A99-4235-9641-CC7D72F6E0BA}">
      <dsp:nvSpPr>
        <dsp:cNvPr id="0" name=""/>
        <dsp:cNvSpPr/>
      </dsp:nvSpPr>
      <dsp:spPr>
        <a:xfrm>
          <a:off x="3742959" y="1520713"/>
          <a:ext cx="261768" cy="261768"/>
        </a:xfrm>
        <a:prstGeom prst="rect">
          <a:avLst/>
        </a:prstGeom>
        <a:solidFill>
          <a:schemeClr val="lt1">
            <a:hueOff val="0"/>
            <a:satOff val="0"/>
            <a:lumOff val="0"/>
            <a:alphaOff val="0"/>
          </a:schemeClr>
        </a:solidFill>
        <a:ln w="6350" cap="flat" cmpd="sng" algn="ctr">
          <a:solidFill>
            <a:schemeClr val="accent5">
              <a:hueOff val="-5068907"/>
              <a:satOff val="-13064"/>
              <a:lumOff val="-8824"/>
              <a:alphaOff val="0"/>
            </a:schemeClr>
          </a:solidFill>
          <a:prstDash val="solid"/>
          <a:miter lim="800000"/>
        </a:ln>
        <a:effectLst/>
      </dsp:spPr>
      <dsp:style>
        <a:lnRef idx="1">
          <a:scrgbClr r="0" g="0" b="0"/>
        </a:lnRef>
        <a:fillRef idx="1">
          <a:scrgbClr r="0" g="0" b="0"/>
        </a:fillRef>
        <a:effectRef idx="2">
          <a:scrgbClr r="0" g="0" b="0"/>
        </a:effectRef>
        <a:fontRef idx="minor"/>
      </dsp:style>
    </dsp:sp>
    <dsp:sp modelId="{4E8A39A2-661D-4DDD-BB94-5EA0EA601049}">
      <dsp:nvSpPr>
        <dsp:cNvPr id="0" name=""/>
        <dsp:cNvSpPr/>
      </dsp:nvSpPr>
      <dsp:spPr>
        <a:xfrm>
          <a:off x="3992392" y="1346506"/>
          <a:ext cx="3313889" cy="61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fr-FR" sz="2100" kern="1200" dirty="0"/>
            <a:t>PCA</a:t>
          </a:r>
        </a:p>
      </dsp:txBody>
      <dsp:txXfrm>
        <a:off x="3992392" y="1346506"/>
        <a:ext cx="3313889" cy="610182"/>
      </dsp:txXfrm>
    </dsp:sp>
    <dsp:sp modelId="{F6D8BB0D-07F3-4DD4-9AB5-0F47CC94C272}">
      <dsp:nvSpPr>
        <dsp:cNvPr id="0" name=""/>
        <dsp:cNvSpPr/>
      </dsp:nvSpPr>
      <dsp:spPr>
        <a:xfrm>
          <a:off x="3742959" y="2000527"/>
          <a:ext cx="261768" cy="261768"/>
        </a:xfrm>
        <a:prstGeom prst="rect">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 modelId="{16A2DFCA-9A4F-4F89-AFAC-F2849EC2450E}">
      <dsp:nvSpPr>
        <dsp:cNvPr id="0" name=""/>
        <dsp:cNvSpPr/>
      </dsp:nvSpPr>
      <dsp:spPr>
        <a:xfrm>
          <a:off x="3981158" y="1853555"/>
          <a:ext cx="3313889" cy="61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l" defTabSz="933450">
            <a:lnSpc>
              <a:spcPct val="90000"/>
            </a:lnSpc>
            <a:spcBef>
              <a:spcPct val="0"/>
            </a:spcBef>
            <a:spcAft>
              <a:spcPct val="35000"/>
            </a:spcAft>
            <a:buNone/>
          </a:pPr>
          <a:r>
            <a:rPr lang="fr-FR" sz="2100" kern="1200" dirty="0"/>
            <a:t>t-SNE</a:t>
          </a:r>
        </a:p>
      </dsp:txBody>
      <dsp:txXfrm>
        <a:off x="3981158" y="1853555"/>
        <a:ext cx="3313889" cy="61018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D8A56-4F29-4445-8BB5-292DEC123A6B}">
      <dsp:nvSpPr>
        <dsp:cNvPr id="0" name=""/>
        <dsp:cNvSpPr/>
      </dsp:nvSpPr>
      <dsp:spPr>
        <a:xfrm>
          <a:off x="3910" y="0"/>
          <a:ext cx="2351927" cy="1619955"/>
        </a:xfrm>
        <a:prstGeom prst="roundRect">
          <a:avLst>
            <a:gd name="adj" fmla="val 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marL="0" lvl="0" indent="0" algn="ctr" defTabSz="711200">
            <a:lnSpc>
              <a:spcPct val="90000"/>
            </a:lnSpc>
            <a:spcBef>
              <a:spcPct val="0"/>
            </a:spcBef>
            <a:spcAft>
              <a:spcPct val="35000"/>
            </a:spcAft>
            <a:buNone/>
          </a:pPr>
          <a:r>
            <a:rPr lang="fr-FR" sz="1600" kern="1200" dirty="0" err="1">
              <a:solidFill>
                <a:schemeClr val="tx1"/>
              </a:solidFill>
              <a:latin typeface="Montserrat" panose="00000500000000000000" pitchFamily="2" charset="0"/>
            </a:rPr>
            <a:t>Startégie</a:t>
          </a:r>
          <a:endParaRPr lang="fr-FR" sz="1800" kern="1200" dirty="0">
            <a:solidFill>
              <a:schemeClr val="tx1"/>
            </a:solidFill>
            <a:latin typeface="Montserrat" panose="00000500000000000000" pitchFamily="2" charset="0"/>
          </a:endParaRPr>
        </a:p>
      </dsp:txBody>
      <dsp:txXfrm rot="16200000">
        <a:off x="-425079" y="428989"/>
        <a:ext cx="1328363" cy="470385"/>
      </dsp:txXfrm>
    </dsp:sp>
    <dsp:sp modelId="{4FDB8C21-3B39-4061-8086-D23637774DD3}">
      <dsp:nvSpPr>
        <dsp:cNvPr id="0" name=""/>
        <dsp:cNvSpPr/>
      </dsp:nvSpPr>
      <dsp:spPr>
        <a:xfrm>
          <a:off x="474295" y="0"/>
          <a:ext cx="1752185" cy="161995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150000"/>
            </a:lnSpc>
            <a:spcBef>
              <a:spcPct val="0"/>
            </a:spcBef>
            <a:spcAft>
              <a:spcPct val="35000"/>
            </a:spcAft>
            <a:buNone/>
          </a:pPr>
          <a:r>
            <a:rPr lang="fr-FR" sz="2000" kern="1200" dirty="0">
              <a:latin typeface="Montserrat" panose="00000500000000000000" pitchFamily="2" charset="0"/>
            </a:rPr>
            <a:t>Choisir la stratégie marketing</a:t>
          </a:r>
        </a:p>
      </dsp:txBody>
      <dsp:txXfrm>
        <a:off x="474295" y="0"/>
        <a:ext cx="1752185" cy="1619955"/>
      </dsp:txXfrm>
    </dsp:sp>
    <dsp:sp modelId="{34D36C50-C88F-444D-A4A5-152B2B11B9DB}">
      <dsp:nvSpPr>
        <dsp:cNvPr id="0" name=""/>
        <dsp:cNvSpPr/>
      </dsp:nvSpPr>
      <dsp:spPr>
        <a:xfrm>
          <a:off x="2438154" y="0"/>
          <a:ext cx="2351927" cy="1619955"/>
        </a:xfrm>
        <a:prstGeom prst="roundRect">
          <a:avLst>
            <a:gd name="adj" fmla="val 5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48006" rIns="62230" bIns="0" numCol="1" spcCol="1270" anchor="t" anchorCtr="0">
          <a:noAutofit/>
        </a:bodyPr>
        <a:lstStyle/>
        <a:p>
          <a:pPr marL="0" lvl="0" indent="0" algn="ctr" defTabSz="622300">
            <a:lnSpc>
              <a:spcPct val="90000"/>
            </a:lnSpc>
            <a:spcBef>
              <a:spcPct val="0"/>
            </a:spcBef>
            <a:spcAft>
              <a:spcPct val="35000"/>
            </a:spcAft>
            <a:buNone/>
          </a:pPr>
          <a:r>
            <a:rPr lang="fr-FR" sz="1400" kern="1200" dirty="0" err="1">
              <a:solidFill>
                <a:schemeClr val="tx1"/>
              </a:solidFill>
              <a:latin typeface="Montserrat" panose="00000500000000000000" pitchFamily="2" charset="0"/>
            </a:rPr>
            <a:t>Hyperparameters</a:t>
          </a:r>
          <a:r>
            <a:rPr lang="fr-FR" sz="1400" kern="1200" dirty="0">
              <a:solidFill>
                <a:schemeClr val="tx1"/>
              </a:solidFill>
              <a:latin typeface="Montserrat" panose="00000500000000000000" pitchFamily="2" charset="0"/>
            </a:rPr>
            <a:t> tuning</a:t>
          </a:r>
        </a:p>
      </dsp:txBody>
      <dsp:txXfrm rot="16200000">
        <a:off x="2009165" y="428989"/>
        <a:ext cx="1328363" cy="470385"/>
      </dsp:txXfrm>
    </dsp:sp>
    <dsp:sp modelId="{A194C5AE-F844-4998-87BB-4BA17429C3E2}">
      <dsp:nvSpPr>
        <dsp:cNvPr id="0" name=""/>
        <dsp:cNvSpPr/>
      </dsp:nvSpPr>
      <dsp:spPr>
        <a:xfrm rot="5400000">
          <a:off x="2330843" y="1212764"/>
          <a:ext cx="238141" cy="352789"/>
        </a:xfrm>
        <a:prstGeom prst="flowChartExtract">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6C37C1-4822-4BAE-BDA1-5839043C20E7}">
      <dsp:nvSpPr>
        <dsp:cNvPr id="0" name=""/>
        <dsp:cNvSpPr/>
      </dsp:nvSpPr>
      <dsp:spPr>
        <a:xfrm>
          <a:off x="2908540" y="0"/>
          <a:ext cx="1752185" cy="161995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150000"/>
            </a:lnSpc>
            <a:spcBef>
              <a:spcPct val="0"/>
            </a:spcBef>
            <a:spcAft>
              <a:spcPct val="35000"/>
            </a:spcAft>
            <a:buNone/>
          </a:pPr>
          <a:r>
            <a:rPr lang="fr-FR" sz="2000" kern="1200" dirty="0">
              <a:latin typeface="Montserrat" panose="00000500000000000000" pitchFamily="2" charset="0"/>
            </a:rPr>
            <a:t>Optimiser les modèles choisis</a:t>
          </a:r>
        </a:p>
      </dsp:txBody>
      <dsp:txXfrm>
        <a:off x="2908540" y="0"/>
        <a:ext cx="1752185" cy="1619955"/>
      </dsp:txXfrm>
    </dsp:sp>
    <dsp:sp modelId="{A8C8D0C0-B771-4CE7-9641-198051F3E4D5}">
      <dsp:nvSpPr>
        <dsp:cNvPr id="0" name=""/>
        <dsp:cNvSpPr/>
      </dsp:nvSpPr>
      <dsp:spPr>
        <a:xfrm>
          <a:off x="4872399" y="0"/>
          <a:ext cx="2351927" cy="1619955"/>
        </a:xfrm>
        <a:prstGeom prst="roundRect">
          <a:avLst>
            <a:gd name="adj" fmla="val 5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marL="0" lvl="0" indent="0" algn="ctr" defTabSz="711200">
            <a:lnSpc>
              <a:spcPct val="90000"/>
            </a:lnSpc>
            <a:spcBef>
              <a:spcPct val="0"/>
            </a:spcBef>
            <a:spcAft>
              <a:spcPct val="35000"/>
            </a:spcAft>
            <a:buNone/>
          </a:pPr>
          <a:r>
            <a:rPr lang="fr-FR" sz="1600" kern="1200" dirty="0">
              <a:solidFill>
                <a:schemeClr val="tx1"/>
              </a:solidFill>
              <a:latin typeface="Montserrat" panose="00000500000000000000" pitchFamily="2" charset="0"/>
            </a:rPr>
            <a:t>projection</a:t>
          </a:r>
        </a:p>
      </dsp:txBody>
      <dsp:txXfrm rot="16200000">
        <a:off x="4443410" y="428989"/>
        <a:ext cx="1328363" cy="470385"/>
      </dsp:txXfrm>
    </dsp:sp>
    <dsp:sp modelId="{4F92881C-1FE7-43FF-ADC8-8045A796B794}">
      <dsp:nvSpPr>
        <dsp:cNvPr id="0" name=""/>
        <dsp:cNvSpPr/>
      </dsp:nvSpPr>
      <dsp:spPr>
        <a:xfrm rot="5400000">
          <a:off x="4765088" y="1212764"/>
          <a:ext cx="238141" cy="352789"/>
        </a:xfrm>
        <a:prstGeom prst="flowChartExtract">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AD8C9819-B596-4E5D-9F0B-2F7E1DE088BE}">
      <dsp:nvSpPr>
        <dsp:cNvPr id="0" name=""/>
        <dsp:cNvSpPr/>
      </dsp:nvSpPr>
      <dsp:spPr>
        <a:xfrm>
          <a:off x="5342785" y="0"/>
          <a:ext cx="1752185" cy="1619955"/>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150000"/>
            </a:lnSpc>
            <a:spcBef>
              <a:spcPct val="0"/>
            </a:spcBef>
            <a:spcAft>
              <a:spcPct val="35000"/>
            </a:spcAft>
            <a:buNone/>
          </a:pPr>
          <a:r>
            <a:rPr lang="fr-FR" sz="2000" kern="1200" dirty="0">
              <a:latin typeface="Montserrat" panose="00000500000000000000" pitchFamily="2" charset="0"/>
            </a:rPr>
            <a:t>Réduire les dimension</a:t>
          </a:r>
        </a:p>
      </dsp:txBody>
      <dsp:txXfrm>
        <a:off x="5342785" y="0"/>
        <a:ext cx="1752185" cy="1619955"/>
      </dsp:txXfrm>
    </dsp:sp>
    <dsp:sp modelId="{577E7738-F544-4EFA-B121-24AEF7DDE57F}">
      <dsp:nvSpPr>
        <dsp:cNvPr id="0" name=""/>
        <dsp:cNvSpPr/>
      </dsp:nvSpPr>
      <dsp:spPr>
        <a:xfrm>
          <a:off x="7306644" y="0"/>
          <a:ext cx="2351927" cy="1619955"/>
        </a:xfrm>
        <a:prstGeom prst="roundRect">
          <a:avLst>
            <a:gd name="adj" fmla="val 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54864" rIns="71120" bIns="0" numCol="1" spcCol="1270" anchor="t" anchorCtr="0">
          <a:noAutofit/>
        </a:bodyPr>
        <a:lstStyle/>
        <a:p>
          <a:pPr marL="0" lvl="0" indent="0" algn="ctr" defTabSz="711200">
            <a:lnSpc>
              <a:spcPct val="90000"/>
            </a:lnSpc>
            <a:spcBef>
              <a:spcPct val="0"/>
            </a:spcBef>
            <a:spcAft>
              <a:spcPct val="35000"/>
            </a:spcAft>
            <a:buNone/>
          </a:pPr>
          <a:r>
            <a:rPr lang="fr-FR" sz="1600" kern="1200" dirty="0">
              <a:solidFill>
                <a:schemeClr val="tx1"/>
              </a:solidFill>
              <a:latin typeface="Montserrat" panose="00000500000000000000" pitchFamily="2" charset="0"/>
            </a:rPr>
            <a:t>clustering</a:t>
          </a:r>
          <a:endParaRPr lang="fr-FR" sz="1900" kern="1200" dirty="0">
            <a:solidFill>
              <a:schemeClr val="tx1"/>
            </a:solidFill>
            <a:latin typeface="Montserrat" panose="00000500000000000000" pitchFamily="2" charset="0"/>
          </a:endParaRPr>
        </a:p>
      </dsp:txBody>
      <dsp:txXfrm rot="16200000">
        <a:off x="6877655" y="428989"/>
        <a:ext cx="1328363" cy="470385"/>
      </dsp:txXfrm>
    </dsp:sp>
    <dsp:sp modelId="{1511D532-171F-42A0-9FBD-F9E74F8E4268}">
      <dsp:nvSpPr>
        <dsp:cNvPr id="0" name=""/>
        <dsp:cNvSpPr/>
      </dsp:nvSpPr>
      <dsp:spPr>
        <a:xfrm rot="5400000">
          <a:off x="7199333" y="1212764"/>
          <a:ext cx="238141" cy="352789"/>
        </a:xfrm>
        <a:prstGeom prst="flowChartExtract">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0C830-441C-4681-B008-2A20DA34FF2F}" type="datetimeFigureOut">
              <a:rPr lang="fr-FR" smtClean="0"/>
              <a:t>18/04/2022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B3C8D-C23E-4ADB-A333-60E738085015}" type="slidenum">
              <a:rPr lang="fr-FR" smtClean="0"/>
              <a:t>‹N°›</a:t>
            </a:fld>
            <a:endParaRPr lang="fr-FR"/>
          </a:p>
        </p:txBody>
      </p:sp>
    </p:spTree>
    <p:extLst>
      <p:ext uri="{BB962C8B-B14F-4D97-AF65-F5344CB8AC3E}">
        <p14:creationId xmlns:p14="http://schemas.microsoft.com/office/powerpoint/2010/main" val="217393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9303D3-16C7-45BE-B411-7EEC7CB467B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FA94197-5ACC-4759-A07B-07C6E5BCB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2F5A008-7A99-4CD3-9D4E-2930FE0E8FED}"/>
              </a:ext>
            </a:extLst>
          </p:cNvPr>
          <p:cNvSpPr>
            <a:spLocks noGrp="1"/>
          </p:cNvSpPr>
          <p:nvPr>
            <p:ph type="dt" sz="half" idx="10"/>
          </p:nvPr>
        </p:nvSpPr>
        <p:spPr/>
        <p:txBody>
          <a:bodyPr/>
          <a:lstStyle/>
          <a:p>
            <a:fld id="{9FA0D579-0A8D-4B02-AE03-EE4657AA0280}" type="datetime1">
              <a:rPr lang="fr-FR" smtClean="0"/>
              <a:t>18/04/2022</a:t>
            </a:fld>
            <a:endParaRPr lang="fr-FR"/>
          </a:p>
        </p:txBody>
      </p:sp>
      <p:sp>
        <p:nvSpPr>
          <p:cNvPr id="5" name="Espace réservé du pied de page 4">
            <a:extLst>
              <a:ext uri="{FF2B5EF4-FFF2-40B4-BE49-F238E27FC236}">
                <a16:creationId xmlns:a16="http://schemas.microsoft.com/office/drawing/2014/main" id="{498F8223-8286-49DC-B409-2989771181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051C12-B475-4BE5-8332-8EE9C02EB03D}"/>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312407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56DA3-C009-4819-8E44-CC308FEF546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4168021-7E8B-4FCC-A9B3-71B343A7A1C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DE973D8-E3CB-4694-BA95-54DC858EFFD2}"/>
              </a:ext>
            </a:extLst>
          </p:cNvPr>
          <p:cNvSpPr>
            <a:spLocks noGrp="1"/>
          </p:cNvSpPr>
          <p:nvPr>
            <p:ph type="dt" sz="half" idx="10"/>
          </p:nvPr>
        </p:nvSpPr>
        <p:spPr/>
        <p:txBody>
          <a:bodyPr/>
          <a:lstStyle/>
          <a:p>
            <a:fld id="{660C13BE-61D7-4081-B138-669C192AD924}" type="datetime1">
              <a:rPr lang="fr-FR" smtClean="0"/>
              <a:t>18/04/2022</a:t>
            </a:fld>
            <a:endParaRPr lang="fr-FR"/>
          </a:p>
        </p:txBody>
      </p:sp>
      <p:sp>
        <p:nvSpPr>
          <p:cNvPr id="5" name="Espace réservé du pied de page 4">
            <a:extLst>
              <a:ext uri="{FF2B5EF4-FFF2-40B4-BE49-F238E27FC236}">
                <a16:creationId xmlns:a16="http://schemas.microsoft.com/office/drawing/2014/main" id="{A9CD124E-A421-4BE7-BF75-045EAA43CF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BF6ADB-F097-427E-A7B3-F7DB1A5EC99E}"/>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141132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9D16739-36BD-41BA-9E47-BABF59AF8C3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2FC5B08-72FE-4777-ABB2-51CCAB69168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D919B9-E615-4660-A1A2-8C833103A04C}"/>
              </a:ext>
            </a:extLst>
          </p:cNvPr>
          <p:cNvSpPr>
            <a:spLocks noGrp="1"/>
          </p:cNvSpPr>
          <p:nvPr>
            <p:ph type="dt" sz="half" idx="10"/>
          </p:nvPr>
        </p:nvSpPr>
        <p:spPr/>
        <p:txBody>
          <a:bodyPr/>
          <a:lstStyle/>
          <a:p>
            <a:fld id="{3416C072-8E3E-4562-B544-E9BCA3ACE16E}" type="datetime1">
              <a:rPr lang="fr-FR" smtClean="0"/>
              <a:t>18/04/2022</a:t>
            </a:fld>
            <a:endParaRPr lang="fr-FR"/>
          </a:p>
        </p:txBody>
      </p:sp>
      <p:sp>
        <p:nvSpPr>
          <p:cNvPr id="5" name="Espace réservé du pied de page 4">
            <a:extLst>
              <a:ext uri="{FF2B5EF4-FFF2-40B4-BE49-F238E27FC236}">
                <a16:creationId xmlns:a16="http://schemas.microsoft.com/office/drawing/2014/main" id="{02608528-40EC-4698-9697-3EC06BB492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C34D871-4D1A-41EE-9667-29FBB5C2BB59}"/>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2662676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97A534-863A-4390-B851-67CAFD55474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BF5A420-F28D-4A9B-8ADD-7A9E9406316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1CA8F1-1A84-4109-AEF7-969B2B9E8692}"/>
              </a:ext>
            </a:extLst>
          </p:cNvPr>
          <p:cNvSpPr>
            <a:spLocks noGrp="1"/>
          </p:cNvSpPr>
          <p:nvPr>
            <p:ph type="dt" sz="half" idx="10"/>
          </p:nvPr>
        </p:nvSpPr>
        <p:spPr/>
        <p:txBody>
          <a:bodyPr/>
          <a:lstStyle/>
          <a:p>
            <a:fld id="{141603C2-30F8-4AFB-8F41-541E039D7E76}" type="datetime1">
              <a:rPr lang="fr-FR" smtClean="0"/>
              <a:t>18/04/2022</a:t>
            </a:fld>
            <a:endParaRPr lang="fr-FR"/>
          </a:p>
        </p:txBody>
      </p:sp>
      <p:sp>
        <p:nvSpPr>
          <p:cNvPr id="5" name="Espace réservé du pied de page 4">
            <a:extLst>
              <a:ext uri="{FF2B5EF4-FFF2-40B4-BE49-F238E27FC236}">
                <a16:creationId xmlns:a16="http://schemas.microsoft.com/office/drawing/2014/main" id="{BB747AC2-4314-4A87-AF1E-56702792AE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47873B-47B8-45C9-8F00-46328A7B8733}"/>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186260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F5F9D-886E-4A62-BDC5-242C060C5B9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B712508-CADC-402E-83A0-31E0B77A9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524272-8516-40D8-B669-35AF38CD5F03}"/>
              </a:ext>
            </a:extLst>
          </p:cNvPr>
          <p:cNvSpPr>
            <a:spLocks noGrp="1"/>
          </p:cNvSpPr>
          <p:nvPr>
            <p:ph type="dt" sz="half" idx="10"/>
          </p:nvPr>
        </p:nvSpPr>
        <p:spPr/>
        <p:txBody>
          <a:bodyPr/>
          <a:lstStyle/>
          <a:p>
            <a:fld id="{6AF97472-6D0E-4F8A-BB2F-671C80D2B966}" type="datetime1">
              <a:rPr lang="fr-FR" smtClean="0"/>
              <a:t>18/04/2022</a:t>
            </a:fld>
            <a:endParaRPr lang="fr-FR"/>
          </a:p>
        </p:txBody>
      </p:sp>
      <p:sp>
        <p:nvSpPr>
          <p:cNvPr id="5" name="Espace réservé du pied de page 4">
            <a:extLst>
              <a:ext uri="{FF2B5EF4-FFF2-40B4-BE49-F238E27FC236}">
                <a16:creationId xmlns:a16="http://schemas.microsoft.com/office/drawing/2014/main" id="{B1B4BEC0-DA68-4E20-BDFC-1C1A44E6C3A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246FCB-03DB-4E55-A3C0-3AB8DFBDEF48}"/>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203430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D44C2B-C83E-4C07-8E9F-CB8FBE51469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174CB8-BDC6-4BAE-8077-5CE12353F1C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B827AD2-5ACC-4174-B55C-979C36CBE28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55F7DED-242A-4F49-A071-C80FE0A0DF98}"/>
              </a:ext>
            </a:extLst>
          </p:cNvPr>
          <p:cNvSpPr>
            <a:spLocks noGrp="1"/>
          </p:cNvSpPr>
          <p:nvPr>
            <p:ph type="dt" sz="half" idx="10"/>
          </p:nvPr>
        </p:nvSpPr>
        <p:spPr/>
        <p:txBody>
          <a:bodyPr/>
          <a:lstStyle/>
          <a:p>
            <a:fld id="{E4DCD434-E50C-439B-9863-20D3D94AF974}" type="datetime1">
              <a:rPr lang="fr-FR" smtClean="0"/>
              <a:t>18/04/2022</a:t>
            </a:fld>
            <a:endParaRPr lang="fr-FR"/>
          </a:p>
        </p:txBody>
      </p:sp>
      <p:sp>
        <p:nvSpPr>
          <p:cNvPr id="6" name="Espace réservé du pied de page 5">
            <a:extLst>
              <a:ext uri="{FF2B5EF4-FFF2-40B4-BE49-F238E27FC236}">
                <a16:creationId xmlns:a16="http://schemas.microsoft.com/office/drawing/2014/main" id="{F54AD5D5-B4E7-4115-8F5F-0317A4215C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90F67C7-F28D-4AD6-A2FA-5BF11E672F2F}"/>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226396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E680C-AC19-41D7-AF1A-C5C88EBBF8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694F39E-75A7-47C8-AC28-C27D3D1F45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5731B9D-4920-4E06-9073-67B891A24C6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3E5B49A-FC28-4A8D-8BA4-1DDB516B6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B5A3B7E-75F2-47FC-AA2D-F3370FE553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E297EAB-5908-4652-82E0-A2ED81E60DCD}"/>
              </a:ext>
            </a:extLst>
          </p:cNvPr>
          <p:cNvSpPr>
            <a:spLocks noGrp="1"/>
          </p:cNvSpPr>
          <p:nvPr>
            <p:ph type="dt" sz="half" idx="10"/>
          </p:nvPr>
        </p:nvSpPr>
        <p:spPr/>
        <p:txBody>
          <a:bodyPr/>
          <a:lstStyle/>
          <a:p>
            <a:fld id="{5122BD03-4673-4E8D-9EAA-64C0E11DADF9}" type="datetime1">
              <a:rPr lang="fr-FR" smtClean="0"/>
              <a:t>18/04/2022</a:t>
            </a:fld>
            <a:endParaRPr lang="fr-FR"/>
          </a:p>
        </p:txBody>
      </p:sp>
      <p:sp>
        <p:nvSpPr>
          <p:cNvPr id="8" name="Espace réservé du pied de page 7">
            <a:extLst>
              <a:ext uri="{FF2B5EF4-FFF2-40B4-BE49-F238E27FC236}">
                <a16:creationId xmlns:a16="http://schemas.microsoft.com/office/drawing/2014/main" id="{22F2C108-D39E-45F9-BE27-89EFE9DF82D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EAB6C6D-1125-456A-BF9A-5F6CFB0BAF55}"/>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203874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9053B0-A6BE-472C-B8A0-2790548C332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6764B6D-876E-4DFE-B080-9F1B0D03298F}"/>
              </a:ext>
            </a:extLst>
          </p:cNvPr>
          <p:cNvSpPr>
            <a:spLocks noGrp="1"/>
          </p:cNvSpPr>
          <p:nvPr>
            <p:ph type="dt" sz="half" idx="10"/>
          </p:nvPr>
        </p:nvSpPr>
        <p:spPr/>
        <p:txBody>
          <a:bodyPr/>
          <a:lstStyle/>
          <a:p>
            <a:fld id="{8B67C310-758F-461F-9B0F-A4455D4AB66F}" type="datetime1">
              <a:rPr lang="fr-FR" smtClean="0"/>
              <a:t>18/04/2022</a:t>
            </a:fld>
            <a:endParaRPr lang="fr-FR"/>
          </a:p>
        </p:txBody>
      </p:sp>
      <p:sp>
        <p:nvSpPr>
          <p:cNvPr id="4" name="Espace réservé du pied de page 3">
            <a:extLst>
              <a:ext uri="{FF2B5EF4-FFF2-40B4-BE49-F238E27FC236}">
                <a16:creationId xmlns:a16="http://schemas.microsoft.com/office/drawing/2014/main" id="{D442551D-C66B-4BC1-81E9-D3F40C94065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FC10AEA-A813-45FE-B7D1-2D22203F5526}"/>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4198139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1EEA30D-0866-4273-A57F-DE2462168432}"/>
              </a:ext>
            </a:extLst>
          </p:cNvPr>
          <p:cNvSpPr>
            <a:spLocks noGrp="1"/>
          </p:cNvSpPr>
          <p:nvPr>
            <p:ph type="dt" sz="half" idx="10"/>
          </p:nvPr>
        </p:nvSpPr>
        <p:spPr/>
        <p:txBody>
          <a:bodyPr/>
          <a:lstStyle/>
          <a:p>
            <a:fld id="{D812FFE5-1598-45F9-B0E1-43074AC2F62A}" type="datetime1">
              <a:rPr lang="fr-FR" smtClean="0"/>
              <a:t>18/04/2022</a:t>
            </a:fld>
            <a:endParaRPr lang="fr-FR"/>
          </a:p>
        </p:txBody>
      </p:sp>
      <p:sp>
        <p:nvSpPr>
          <p:cNvPr id="3" name="Espace réservé du pied de page 2">
            <a:extLst>
              <a:ext uri="{FF2B5EF4-FFF2-40B4-BE49-F238E27FC236}">
                <a16:creationId xmlns:a16="http://schemas.microsoft.com/office/drawing/2014/main" id="{4A12EF26-A33B-45E2-9A6F-4A442CD1BF2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0A43ABA-4FC6-46FE-8FB6-767ED9E04B22}"/>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3794213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1CE5DE-5539-4C50-8839-C5AD3C7EAA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7A62661-1001-4500-843B-2154704CA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608ECB1-96AB-49BF-BDCD-79E30B6F1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73D79B3-B08F-42A6-8BD2-13763582B699}"/>
              </a:ext>
            </a:extLst>
          </p:cNvPr>
          <p:cNvSpPr>
            <a:spLocks noGrp="1"/>
          </p:cNvSpPr>
          <p:nvPr>
            <p:ph type="dt" sz="half" idx="10"/>
          </p:nvPr>
        </p:nvSpPr>
        <p:spPr/>
        <p:txBody>
          <a:bodyPr/>
          <a:lstStyle/>
          <a:p>
            <a:fld id="{56B68886-7208-4B83-AF0D-5977FD4C9A03}" type="datetime1">
              <a:rPr lang="fr-FR" smtClean="0"/>
              <a:t>18/04/2022</a:t>
            </a:fld>
            <a:endParaRPr lang="fr-FR"/>
          </a:p>
        </p:txBody>
      </p:sp>
      <p:sp>
        <p:nvSpPr>
          <p:cNvPr id="6" name="Espace réservé du pied de page 5">
            <a:extLst>
              <a:ext uri="{FF2B5EF4-FFF2-40B4-BE49-F238E27FC236}">
                <a16:creationId xmlns:a16="http://schemas.microsoft.com/office/drawing/2014/main" id="{36BFA6E7-B2FC-4D9F-9278-8A30296BD47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7971D22-7165-4897-B18C-D78E2A9D417C}"/>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155441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0414D-F005-4220-9D05-A524CCA883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934F45F-412C-4BAD-B527-488D4E9A3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E78444A-24F1-4628-9041-975320C3F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A3E929-CCC5-4506-8C31-5DE052C37690}"/>
              </a:ext>
            </a:extLst>
          </p:cNvPr>
          <p:cNvSpPr>
            <a:spLocks noGrp="1"/>
          </p:cNvSpPr>
          <p:nvPr>
            <p:ph type="dt" sz="half" idx="10"/>
          </p:nvPr>
        </p:nvSpPr>
        <p:spPr/>
        <p:txBody>
          <a:bodyPr/>
          <a:lstStyle/>
          <a:p>
            <a:fld id="{13B26FBE-F9E6-46D6-B044-BCB5E5A05BA7}" type="datetime1">
              <a:rPr lang="fr-FR" smtClean="0"/>
              <a:t>18/04/2022</a:t>
            </a:fld>
            <a:endParaRPr lang="fr-FR"/>
          </a:p>
        </p:txBody>
      </p:sp>
      <p:sp>
        <p:nvSpPr>
          <p:cNvPr id="6" name="Espace réservé du pied de page 5">
            <a:extLst>
              <a:ext uri="{FF2B5EF4-FFF2-40B4-BE49-F238E27FC236}">
                <a16:creationId xmlns:a16="http://schemas.microsoft.com/office/drawing/2014/main" id="{4A0BE263-7788-4595-B447-673AEDCB228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749CAC-66EC-473C-9CA1-1B5E1616EAB2}"/>
              </a:ext>
            </a:extLst>
          </p:cNvPr>
          <p:cNvSpPr>
            <a:spLocks noGrp="1"/>
          </p:cNvSpPr>
          <p:nvPr>
            <p:ph type="sldNum" sz="quarter" idx="12"/>
          </p:nvPr>
        </p:nvSpPr>
        <p:spPr/>
        <p:txBody>
          <a:bodyPr/>
          <a:lstStyle/>
          <a:p>
            <a:fld id="{E3CBCD2A-895F-4418-8E13-0D616C108934}" type="slidenum">
              <a:rPr lang="fr-FR" smtClean="0"/>
              <a:t>‹N°›</a:t>
            </a:fld>
            <a:endParaRPr lang="fr-FR"/>
          </a:p>
        </p:txBody>
      </p:sp>
    </p:spTree>
    <p:extLst>
      <p:ext uri="{BB962C8B-B14F-4D97-AF65-F5344CB8AC3E}">
        <p14:creationId xmlns:p14="http://schemas.microsoft.com/office/powerpoint/2010/main" val="332078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A6B48A0-942B-44EF-9054-5CC68AC0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FFBDF53-0A17-4A89-B3B9-A672516EF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557E86-613F-438C-AA12-C77A3088E1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10991-FEEA-4440-B18A-7567528A85CD}" type="datetime1">
              <a:rPr lang="fr-FR" smtClean="0"/>
              <a:t>18/04/2022</a:t>
            </a:fld>
            <a:endParaRPr lang="fr-FR"/>
          </a:p>
        </p:txBody>
      </p:sp>
      <p:sp>
        <p:nvSpPr>
          <p:cNvPr id="5" name="Espace réservé du pied de page 4">
            <a:extLst>
              <a:ext uri="{FF2B5EF4-FFF2-40B4-BE49-F238E27FC236}">
                <a16:creationId xmlns:a16="http://schemas.microsoft.com/office/drawing/2014/main" id="{AC8473FE-B1F1-4E11-9E92-1C5841A2B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058B486-41DD-4C0A-9B2F-2F97A8BC05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BCD2A-895F-4418-8E13-0D616C108934}" type="slidenum">
              <a:rPr lang="fr-FR" smtClean="0"/>
              <a:t>‹N°›</a:t>
            </a:fld>
            <a:endParaRPr lang="fr-FR"/>
          </a:p>
        </p:txBody>
      </p:sp>
    </p:spTree>
    <p:extLst>
      <p:ext uri="{BB962C8B-B14F-4D97-AF65-F5344CB8AC3E}">
        <p14:creationId xmlns:p14="http://schemas.microsoft.com/office/powerpoint/2010/main" val="68091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statista.com/statistics/311406/us-online-shopping-categories-gender/" TargetMode="Externa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6.xml"/><Relationship Id="rId7" Type="http://schemas.openxmlformats.org/officeDocument/2006/relationships/image" Target="../media/image24.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2" Type="http://schemas.openxmlformats.org/officeDocument/2006/relationships/image" Target="../media/image75.gi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EE8A0B0-DEBC-4676-9FCE-791D5C967891}"/>
              </a:ext>
            </a:extLst>
          </p:cNvPr>
          <p:cNvPicPr>
            <a:picLocks noChangeAspect="1"/>
          </p:cNvPicPr>
          <p:nvPr/>
        </p:nvPicPr>
        <p:blipFill>
          <a:blip r:embed="rId2"/>
          <a:stretch>
            <a:fillRect/>
          </a:stretch>
        </p:blipFill>
        <p:spPr>
          <a:xfrm>
            <a:off x="-10160" y="-152400"/>
            <a:ext cx="12212319" cy="6289040"/>
          </a:xfrm>
          <a:prstGeom prst="rect">
            <a:avLst/>
          </a:prstGeom>
        </p:spPr>
      </p:pic>
      <p:sp>
        <p:nvSpPr>
          <p:cNvPr id="2" name="Espace réservé du numéro de diapositive 1">
            <a:extLst>
              <a:ext uri="{FF2B5EF4-FFF2-40B4-BE49-F238E27FC236}">
                <a16:creationId xmlns:a16="http://schemas.microsoft.com/office/drawing/2014/main" id="{9F2D08E2-9465-45E2-9A2A-EE917BF4586E}"/>
              </a:ext>
            </a:extLst>
          </p:cNvPr>
          <p:cNvSpPr>
            <a:spLocks noGrp="1"/>
          </p:cNvSpPr>
          <p:nvPr>
            <p:ph type="sldNum" sz="quarter" idx="12"/>
          </p:nvPr>
        </p:nvSpPr>
        <p:spPr/>
        <p:txBody>
          <a:bodyPr/>
          <a:lstStyle/>
          <a:p>
            <a:fld id="{E3CBCD2A-895F-4418-8E13-0D616C108934}" type="slidenum">
              <a:rPr lang="fr-FR" smtClean="0"/>
              <a:t>1</a:t>
            </a:fld>
            <a:endParaRPr lang="fr-FR"/>
          </a:p>
        </p:txBody>
      </p:sp>
    </p:spTree>
    <p:extLst>
      <p:ext uri="{BB962C8B-B14F-4D97-AF65-F5344CB8AC3E}">
        <p14:creationId xmlns:p14="http://schemas.microsoft.com/office/powerpoint/2010/main" val="245180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50C7B433-BA08-442D-9E79-B61DE40E87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91"/>
          <a:stretch/>
        </p:blipFill>
        <p:spPr bwMode="auto">
          <a:xfrm>
            <a:off x="6003894" y="3141730"/>
            <a:ext cx="4735226" cy="37162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8">
            <a:extLst>
              <a:ext uri="{FF2B5EF4-FFF2-40B4-BE49-F238E27FC236}">
                <a16:creationId xmlns:a16="http://schemas.microsoft.com/office/drawing/2014/main" id="{BC24109A-9DD9-42CD-8D24-04A431FD7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991"/>
          <a:stretch/>
        </p:blipFill>
        <p:spPr bwMode="auto">
          <a:xfrm>
            <a:off x="5066490" y="-36226"/>
            <a:ext cx="3331726" cy="31496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64784DE5-AD47-4F90-88ED-7FFF68148CA8}"/>
              </a:ext>
            </a:extLst>
          </p:cNvPr>
          <p:cNvSpPr txBox="1"/>
          <p:nvPr/>
        </p:nvSpPr>
        <p:spPr>
          <a:xfrm>
            <a:off x="101600" y="120868"/>
            <a:ext cx="5130800" cy="5862502"/>
          </a:xfrm>
          <a:prstGeom prst="rect">
            <a:avLst/>
          </a:prstGeom>
          <a:noFill/>
        </p:spPr>
        <p:txBody>
          <a:bodyPr wrap="square" rtlCol="0">
            <a:spAutoFit/>
          </a:bodyPr>
          <a:lstStyle/>
          <a:p>
            <a:pPr algn="just">
              <a:lnSpc>
                <a:spcPct val="150000"/>
              </a:lnSpc>
            </a:pPr>
            <a:r>
              <a:rPr lang="fr-FR" dirty="0">
                <a:latin typeface="Montserrat" panose="00000500000000000000" pitchFamily="2" charset="0"/>
              </a:rPr>
              <a:t>L’analyse des </a:t>
            </a:r>
            <a:r>
              <a:rPr lang="fr-FR" dirty="0" err="1">
                <a:latin typeface="Montserrat" panose="00000500000000000000" pitchFamily="2" charset="0"/>
              </a:rPr>
              <a:t>datasets</a:t>
            </a:r>
            <a:r>
              <a:rPr lang="fr-FR" dirty="0">
                <a:latin typeface="Montserrat" panose="00000500000000000000" pitchFamily="2" charset="0"/>
              </a:rPr>
              <a:t> </a:t>
            </a:r>
            <a:r>
              <a:rPr lang="fr-FR" dirty="0" err="1">
                <a:latin typeface="Montserrat" panose="00000500000000000000" pitchFamily="2" charset="0"/>
              </a:rPr>
              <a:t>order_reviews</a:t>
            </a:r>
            <a:r>
              <a:rPr lang="fr-FR" dirty="0">
                <a:latin typeface="Montserrat" panose="00000500000000000000" pitchFamily="2" charset="0"/>
              </a:rPr>
              <a:t>, </a:t>
            </a:r>
            <a:r>
              <a:rPr lang="fr-FR" dirty="0" err="1">
                <a:latin typeface="Montserrat" panose="00000500000000000000" pitchFamily="2" charset="0"/>
              </a:rPr>
              <a:t>order_payment</a:t>
            </a:r>
            <a:r>
              <a:rPr lang="fr-FR" dirty="0">
                <a:latin typeface="Montserrat" panose="00000500000000000000" pitchFamily="2" charset="0"/>
              </a:rPr>
              <a:t> et </a:t>
            </a:r>
            <a:r>
              <a:rPr lang="fr-FR" dirty="0" err="1">
                <a:latin typeface="Montserrat" panose="00000500000000000000" pitchFamily="2" charset="0"/>
              </a:rPr>
              <a:t>customers</a:t>
            </a:r>
            <a:r>
              <a:rPr lang="fr-FR" dirty="0">
                <a:latin typeface="Montserrat" panose="00000500000000000000" pitchFamily="2" charset="0"/>
              </a:rPr>
              <a:t> montre que : </a:t>
            </a:r>
          </a:p>
          <a:p>
            <a:pPr marL="285750" indent="-285750" algn="just">
              <a:lnSpc>
                <a:spcPct val="150000"/>
              </a:lnSpc>
              <a:buFont typeface="Wingdings" panose="05000000000000000000" pitchFamily="2" charset="2"/>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Sao Paulo est la ville brésilienne où le nombre de commandes est le plus élevé suivie par Rio de Janeiro puis Minas Gerais.</a:t>
            </a:r>
          </a:p>
          <a:p>
            <a:pPr marL="285750" indent="-285750" algn="just">
              <a:lnSpc>
                <a:spcPct val="150000"/>
              </a:lnSpc>
              <a:buFont typeface="Wingdings" panose="05000000000000000000" pitchFamily="2" charset="2"/>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Plus de 73% les clients utilisent la carte crédit comme moyen de paiement.</a:t>
            </a:r>
          </a:p>
          <a:p>
            <a:pPr marL="285750" indent="-285750" algn="just">
              <a:lnSpc>
                <a:spcPct val="150000"/>
              </a:lnSpc>
              <a:buFont typeface="Wingdings" panose="05000000000000000000" pitchFamily="2" charset="2"/>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La majorité des clients sont satisfaits par le site de vente en ligne </a:t>
            </a:r>
            <a:r>
              <a:rPr lang="fr-FR" dirty="0" err="1">
                <a:latin typeface="Montserrat" panose="00000500000000000000" pitchFamily="2" charset="0"/>
              </a:rPr>
              <a:t>Olist</a:t>
            </a:r>
            <a:r>
              <a:rPr lang="fr-FR" dirty="0">
                <a:latin typeface="Montserrat" panose="00000500000000000000" pitchFamily="2" charset="0"/>
              </a:rPr>
              <a:t>.</a:t>
            </a:r>
          </a:p>
          <a:p>
            <a:pPr algn="just">
              <a:lnSpc>
                <a:spcPct val="150000"/>
              </a:lnSpc>
            </a:pPr>
            <a:endParaRPr lang="fr-FR" dirty="0">
              <a:latin typeface="Montserrat" panose="00000500000000000000" pitchFamily="2" charset="0"/>
            </a:endParaRPr>
          </a:p>
        </p:txBody>
      </p:sp>
      <p:pic>
        <p:nvPicPr>
          <p:cNvPr id="17410" name="Picture 2">
            <a:extLst>
              <a:ext uri="{FF2B5EF4-FFF2-40B4-BE49-F238E27FC236}">
                <a16:creationId xmlns:a16="http://schemas.microsoft.com/office/drawing/2014/main" id="{627B5ADD-4C76-4AC9-9F7E-047E2FFFDE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9124"/>
          <a:stretch/>
        </p:blipFill>
        <p:spPr bwMode="auto">
          <a:xfrm>
            <a:off x="8243417" y="-36225"/>
            <a:ext cx="3948583" cy="3119120"/>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numéro de diapositive 10">
            <a:extLst>
              <a:ext uri="{FF2B5EF4-FFF2-40B4-BE49-F238E27FC236}">
                <a16:creationId xmlns:a16="http://schemas.microsoft.com/office/drawing/2014/main" id="{550F1725-F9C9-4FFA-8A8A-8B8A0DAB726D}"/>
              </a:ext>
            </a:extLst>
          </p:cNvPr>
          <p:cNvSpPr>
            <a:spLocks noGrp="1"/>
          </p:cNvSpPr>
          <p:nvPr>
            <p:ph type="sldNum" sz="quarter" idx="12"/>
          </p:nvPr>
        </p:nvSpPr>
        <p:spPr/>
        <p:txBody>
          <a:bodyPr/>
          <a:lstStyle/>
          <a:p>
            <a:fld id="{E3CBCD2A-895F-4418-8E13-0D616C108934}" type="slidenum">
              <a:rPr lang="fr-FR" smtClean="0"/>
              <a:t>10</a:t>
            </a:fld>
            <a:endParaRPr lang="fr-FR"/>
          </a:p>
        </p:txBody>
      </p:sp>
    </p:spTree>
    <p:extLst>
      <p:ext uri="{BB962C8B-B14F-4D97-AF65-F5344CB8AC3E}">
        <p14:creationId xmlns:p14="http://schemas.microsoft.com/office/powerpoint/2010/main" val="366166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494D17F-4288-46B2-9E45-E6FC6D4DB9FF}"/>
              </a:ext>
            </a:extLst>
          </p:cNvPr>
          <p:cNvSpPr txBox="1"/>
          <p:nvPr/>
        </p:nvSpPr>
        <p:spPr>
          <a:xfrm>
            <a:off x="142240" y="-142240"/>
            <a:ext cx="6096000" cy="461024"/>
          </a:xfrm>
          <a:prstGeom prst="rect">
            <a:avLst/>
          </a:prstGeom>
          <a:noFill/>
        </p:spPr>
        <p:txBody>
          <a:bodyPr wrap="square">
            <a:spAutoFit/>
          </a:bodyPr>
          <a:lstStyle/>
          <a:p>
            <a:pPr algn="just">
              <a:lnSpc>
                <a:spcPct val="150000"/>
              </a:lnSpc>
            </a:pPr>
            <a:r>
              <a:rPr lang="fr-FR" b="1" dirty="0">
                <a:solidFill>
                  <a:srgbClr val="C00000"/>
                </a:solidFill>
                <a:latin typeface="Montserrat" panose="00000500000000000000" pitchFamily="2" charset="0"/>
              </a:rPr>
              <a:t>Data </a:t>
            </a:r>
            <a:r>
              <a:rPr lang="fr-FR" b="1" dirty="0" err="1">
                <a:solidFill>
                  <a:srgbClr val="C00000"/>
                </a:solidFill>
                <a:latin typeface="Montserrat" panose="00000500000000000000" pitchFamily="2" charset="0"/>
              </a:rPr>
              <a:t>cleaning</a:t>
            </a:r>
            <a:endParaRPr lang="fr-FR" b="1" dirty="0">
              <a:solidFill>
                <a:srgbClr val="C00000"/>
              </a:solidFill>
              <a:latin typeface="Montserrat" panose="00000500000000000000" pitchFamily="2" charset="0"/>
            </a:endParaRPr>
          </a:p>
        </p:txBody>
      </p:sp>
      <p:sp>
        <p:nvSpPr>
          <p:cNvPr id="4" name="ZoneTexte 3">
            <a:extLst>
              <a:ext uri="{FF2B5EF4-FFF2-40B4-BE49-F238E27FC236}">
                <a16:creationId xmlns:a16="http://schemas.microsoft.com/office/drawing/2014/main" id="{833B5785-D97C-4C29-A436-D474B4E84A22}"/>
              </a:ext>
            </a:extLst>
          </p:cNvPr>
          <p:cNvSpPr txBox="1"/>
          <p:nvPr/>
        </p:nvSpPr>
        <p:spPr>
          <a:xfrm>
            <a:off x="3777196" y="-4543"/>
            <a:ext cx="8272564" cy="3287567"/>
          </a:xfrm>
          <a:prstGeom prst="rect">
            <a:avLst/>
          </a:prstGeom>
          <a:noFill/>
        </p:spPr>
        <p:txBody>
          <a:bodyPr wrap="square" rtlCol="0">
            <a:spAutoFit/>
          </a:bodyPr>
          <a:lstStyle/>
          <a:p>
            <a:pPr algn="just">
              <a:lnSpc>
                <a:spcPct val="150000"/>
              </a:lnSpc>
            </a:pPr>
            <a:r>
              <a:rPr lang="fr-FR" sz="1400" dirty="0">
                <a:latin typeface="Montserrat" panose="00000500000000000000" pitchFamily="2" charset="0"/>
              </a:rPr>
              <a:t>Plusieurs étapes de nettoyage ont été faites sur les jeux de données :</a:t>
            </a:r>
          </a:p>
          <a:p>
            <a:pPr marL="285750" indent="-285750" algn="just">
              <a:lnSpc>
                <a:spcPct val="150000"/>
              </a:lnSpc>
              <a:buFont typeface="Courier New" panose="02070309020205020404" pitchFamily="49" charset="0"/>
              <a:buChar char="­"/>
            </a:pPr>
            <a:r>
              <a:rPr lang="fr-FR" sz="1400" dirty="0">
                <a:latin typeface="Montserrat" panose="00000500000000000000" pitchFamily="2" charset="0"/>
              </a:rPr>
              <a:t>Plusieurs colonnes redondantes ont été  supprimées.</a:t>
            </a:r>
          </a:p>
          <a:p>
            <a:pPr marL="285750" indent="-285750" algn="just">
              <a:lnSpc>
                <a:spcPct val="150000"/>
              </a:lnSpc>
              <a:buFont typeface="Courier New" panose="02070309020205020404" pitchFamily="49" charset="0"/>
              <a:buChar char="­"/>
            </a:pPr>
            <a:r>
              <a:rPr lang="fr-FR" sz="1400" dirty="0">
                <a:latin typeface="Montserrat" panose="00000500000000000000" pitchFamily="2" charset="0"/>
              </a:rPr>
              <a:t>Les </a:t>
            </a:r>
            <a:r>
              <a:rPr lang="fr-FR" sz="1400" dirty="0" err="1">
                <a:latin typeface="Montserrat" panose="00000500000000000000" pitchFamily="2" charset="0"/>
              </a:rPr>
              <a:t>datasets</a:t>
            </a:r>
            <a:r>
              <a:rPr lang="fr-FR" sz="1400" dirty="0">
                <a:latin typeface="Montserrat" panose="00000500000000000000" pitchFamily="2" charset="0"/>
              </a:rPr>
              <a:t> </a:t>
            </a:r>
            <a:r>
              <a:rPr lang="fr-FR" sz="1400" i="1" dirty="0">
                <a:latin typeface="Montserrat" panose="00000500000000000000" pitchFamily="2" charset="0"/>
              </a:rPr>
              <a:t>Products et </a:t>
            </a:r>
            <a:r>
              <a:rPr lang="fr-FR" sz="1400" i="1" dirty="0" err="1">
                <a:latin typeface="Montserrat" panose="00000500000000000000" pitchFamily="2" charset="0"/>
              </a:rPr>
              <a:t>product_category_translation</a:t>
            </a:r>
            <a:r>
              <a:rPr lang="fr-FR" sz="1400" i="1" dirty="0">
                <a:latin typeface="Montserrat" panose="00000500000000000000" pitchFamily="2" charset="0"/>
              </a:rPr>
              <a:t> </a:t>
            </a:r>
            <a:r>
              <a:rPr lang="fr-FR" sz="1400" dirty="0">
                <a:latin typeface="Montserrat" panose="00000500000000000000" pitchFamily="2" charset="0"/>
              </a:rPr>
              <a:t>contiennent plus de 70 catégories. Ces dernières ont été regroupées en 10 grandes familles. </a:t>
            </a:r>
            <a:r>
              <a:rPr lang="en-US" sz="1400" b="0" i="0" dirty="0" err="1">
                <a:solidFill>
                  <a:srgbClr val="000000"/>
                </a:solidFill>
                <a:effectLst/>
                <a:latin typeface="Montserrat" panose="00000500000000000000" pitchFamily="2" charset="0"/>
              </a:rPr>
              <a:t>Cette</a:t>
            </a:r>
            <a:r>
              <a:rPr lang="en-US" sz="1400" b="0" i="0" dirty="0">
                <a:solidFill>
                  <a:srgbClr val="000000"/>
                </a:solidFill>
                <a:effectLst/>
                <a:latin typeface="Montserrat" panose="00000500000000000000" pitchFamily="2" charset="0"/>
              </a:rPr>
              <a:t> classification des </a:t>
            </a:r>
            <a:r>
              <a:rPr lang="en-US" sz="1400" b="0" i="0" dirty="0" err="1">
                <a:solidFill>
                  <a:srgbClr val="000000"/>
                </a:solidFill>
                <a:effectLst/>
                <a:latin typeface="Montserrat" panose="00000500000000000000" pitchFamily="2" charset="0"/>
              </a:rPr>
              <a:t>produits</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vendus</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en</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ligne</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est</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données</a:t>
            </a:r>
            <a:r>
              <a:rPr lang="en-US" sz="1400" b="0" i="0" dirty="0">
                <a:solidFill>
                  <a:srgbClr val="000000"/>
                </a:solidFill>
                <a:effectLst/>
                <a:latin typeface="Montserrat" panose="00000500000000000000" pitchFamily="2" charset="0"/>
              </a:rPr>
              <a:t> sur </a:t>
            </a:r>
            <a:r>
              <a:rPr lang="en-US" sz="1400" b="0" i="0" dirty="0" err="1">
                <a:solidFill>
                  <a:srgbClr val="000000"/>
                </a:solidFill>
                <a:effectLst/>
                <a:latin typeface="Montserrat" panose="00000500000000000000" pitchFamily="2" charset="0"/>
              </a:rPr>
              <a:t>ce</a:t>
            </a:r>
            <a:r>
              <a:rPr lang="en-US" sz="1400" b="0" i="0" dirty="0">
                <a:solidFill>
                  <a:srgbClr val="000000"/>
                </a:solidFill>
                <a:effectLst/>
                <a:latin typeface="Montserrat" panose="00000500000000000000" pitchFamily="2" charset="0"/>
              </a:rPr>
              <a:t> lien </a:t>
            </a:r>
            <a:r>
              <a:rPr lang="en-US" sz="1400" b="0" i="0" u="sng" dirty="0">
                <a:solidFill>
                  <a:srgbClr val="1A466C"/>
                </a:solidFill>
                <a:effectLst/>
                <a:latin typeface="Montserrat" panose="00000500000000000000" pitchFamily="2" charset="0"/>
                <a:hlinkClick r:id="rId2"/>
              </a:rPr>
              <a:t>https://www.statista.com/statistics/311406/us-online-shopping-categories-gender/</a:t>
            </a:r>
            <a:r>
              <a:rPr lang="en-US" sz="1400" dirty="0">
                <a:solidFill>
                  <a:srgbClr val="000000"/>
                </a:solidFill>
                <a:latin typeface="Montserrat" panose="00000500000000000000" pitchFamily="2" charset="0"/>
              </a:rPr>
              <a:t>.</a:t>
            </a:r>
          </a:p>
          <a:p>
            <a:pPr marL="285750" indent="-285750" algn="just">
              <a:lnSpc>
                <a:spcPct val="150000"/>
              </a:lnSpc>
              <a:buFont typeface="Courier New" panose="02070309020205020404" pitchFamily="49" charset="0"/>
              <a:buChar char="­"/>
            </a:pPr>
            <a:r>
              <a:rPr lang="en-US" sz="1400" b="0" i="0" dirty="0">
                <a:solidFill>
                  <a:srgbClr val="000000"/>
                </a:solidFill>
                <a:effectLst/>
                <a:latin typeface="Montserrat" panose="00000500000000000000" pitchFamily="2" charset="0"/>
              </a:rPr>
              <a:t>La </a:t>
            </a:r>
            <a:r>
              <a:rPr lang="en-US" sz="1400" b="0" i="0" dirty="0" err="1">
                <a:solidFill>
                  <a:srgbClr val="000000"/>
                </a:solidFill>
                <a:effectLst/>
                <a:latin typeface="Montserrat" panose="00000500000000000000" pitchFamily="2" charset="0"/>
              </a:rPr>
              <a:t>catégorie</a:t>
            </a:r>
            <a:r>
              <a:rPr lang="en-US" sz="1400" b="0" i="0" dirty="0">
                <a:solidFill>
                  <a:srgbClr val="000000"/>
                </a:solidFill>
                <a:effectLst/>
                <a:latin typeface="Montserrat" panose="00000500000000000000" pitchFamily="2" charset="0"/>
              </a:rPr>
              <a:t> Home et Furniture </a:t>
            </a:r>
            <a:r>
              <a:rPr lang="en-US" sz="1400" b="0" i="0" dirty="0" err="1">
                <a:solidFill>
                  <a:srgbClr val="000000"/>
                </a:solidFill>
                <a:effectLst/>
                <a:latin typeface="Montserrat" panose="00000500000000000000" pitchFamily="2" charset="0"/>
              </a:rPr>
              <a:t>est</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largement</a:t>
            </a:r>
            <a:r>
              <a:rPr lang="en-US" sz="1400" b="0" i="0" dirty="0">
                <a:solidFill>
                  <a:srgbClr val="000000"/>
                </a:solidFill>
                <a:effectLst/>
                <a:latin typeface="Montserrat" panose="00000500000000000000" pitchFamily="2" charset="0"/>
              </a:rPr>
              <a:t> </a:t>
            </a:r>
            <a:r>
              <a:rPr lang="en-US" sz="1400" b="0" i="0" dirty="0" err="1">
                <a:solidFill>
                  <a:srgbClr val="000000"/>
                </a:solidFill>
                <a:effectLst/>
                <a:latin typeface="Montserrat" panose="00000500000000000000" pitchFamily="2" charset="0"/>
              </a:rPr>
              <a:t>présentées</a:t>
            </a:r>
            <a:r>
              <a:rPr lang="en-US" sz="1400" b="0" i="0" dirty="0">
                <a:solidFill>
                  <a:srgbClr val="000000"/>
                </a:solidFill>
                <a:effectLst/>
                <a:latin typeface="Montserrat" panose="00000500000000000000" pitchFamily="2" charset="0"/>
              </a:rPr>
              <a:t>.</a:t>
            </a:r>
          </a:p>
          <a:p>
            <a:pPr marL="285750" indent="-285750" algn="just">
              <a:lnSpc>
                <a:spcPct val="150000"/>
              </a:lnSpc>
              <a:buFont typeface="Courier New" panose="02070309020205020404" pitchFamily="49" charset="0"/>
              <a:buChar char="­"/>
            </a:pPr>
            <a:endParaRPr lang="en-US" sz="1400" b="0" i="0" dirty="0">
              <a:solidFill>
                <a:srgbClr val="000000"/>
              </a:solidFill>
              <a:effectLst/>
              <a:latin typeface="Montserrat" panose="00000500000000000000" pitchFamily="2" charset="0"/>
            </a:endParaRPr>
          </a:p>
          <a:p>
            <a:pPr marL="285750" indent="-285750" algn="just">
              <a:lnSpc>
                <a:spcPct val="150000"/>
              </a:lnSpc>
              <a:buFont typeface="Courier New" panose="02070309020205020404" pitchFamily="49" charset="0"/>
              <a:buChar char="­"/>
            </a:pPr>
            <a:endParaRPr lang="fr-FR" sz="1400" dirty="0">
              <a:latin typeface="Montserrat" panose="00000500000000000000" pitchFamily="2" charset="0"/>
            </a:endParaRPr>
          </a:p>
          <a:p>
            <a:pPr algn="just">
              <a:lnSpc>
                <a:spcPct val="150000"/>
              </a:lnSpc>
            </a:pPr>
            <a:endParaRPr lang="fr-FR" sz="1400" dirty="0">
              <a:latin typeface="Montserrat" panose="00000500000000000000" pitchFamily="2" charset="0"/>
            </a:endParaRPr>
          </a:p>
        </p:txBody>
      </p:sp>
      <p:pic>
        <p:nvPicPr>
          <p:cNvPr id="5" name="Picture 2">
            <a:extLst>
              <a:ext uri="{FF2B5EF4-FFF2-40B4-BE49-F238E27FC236}">
                <a16:creationId xmlns:a16="http://schemas.microsoft.com/office/drawing/2014/main" id="{197647A4-8051-4F5B-99DA-838FC6E0A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43840"/>
            <a:ext cx="3778645" cy="66141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B8E31819-62D6-4543-A089-865BF8973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2458" y="3101545"/>
            <a:ext cx="5423218" cy="4004838"/>
          </a:xfrm>
          <a:prstGeom prst="rect">
            <a:avLst/>
          </a:prstGeom>
          <a:noFill/>
          <a:extLst>
            <a:ext uri="{909E8E84-426E-40DD-AFC4-6F175D3DCCD1}">
              <a14:hiddenFill xmlns:a14="http://schemas.microsoft.com/office/drawing/2010/main">
                <a:solidFill>
                  <a:srgbClr val="FFFFFF"/>
                </a:solidFill>
              </a14:hiddenFill>
            </a:ext>
          </a:extLst>
        </p:spPr>
      </p:pic>
      <p:sp>
        <p:nvSpPr>
          <p:cNvPr id="7" name="Flèche : droite 6">
            <a:extLst>
              <a:ext uri="{FF2B5EF4-FFF2-40B4-BE49-F238E27FC236}">
                <a16:creationId xmlns:a16="http://schemas.microsoft.com/office/drawing/2014/main" id="{30FB9F5F-E2BD-44B4-8107-E802D5FBC3A8}"/>
              </a:ext>
            </a:extLst>
          </p:cNvPr>
          <p:cNvSpPr/>
          <p:nvPr/>
        </p:nvSpPr>
        <p:spPr>
          <a:xfrm>
            <a:off x="1450644" y="4714875"/>
            <a:ext cx="844881" cy="369620"/>
          </a:xfrm>
          <a:prstGeom prst="rightArrow">
            <a:avLst>
              <a:gd name="adj1" fmla="val 50000"/>
              <a:gd name="adj2" fmla="val 100000"/>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soft" dir="t">
                <a:rot lat="0" lon="0" rev="15600000"/>
              </a:lightRig>
            </a:scene3d>
            <a:sp3d extrusionH="57150" prstMaterial="softEdge">
              <a:bevelT w="25400" h="38100"/>
            </a:sp3d>
          </a:bodyPr>
          <a:lstStyle/>
          <a:p>
            <a:pPr algn="ctr"/>
            <a:endParaRPr lang="fr-FR" b="1" dirty="0">
              <a:ln/>
              <a:solidFill>
                <a:schemeClr val="accent4"/>
              </a:solidFill>
            </a:endParaRPr>
          </a:p>
        </p:txBody>
      </p:sp>
      <p:pic>
        <p:nvPicPr>
          <p:cNvPr id="8" name="Picture 8">
            <a:extLst>
              <a:ext uri="{FF2B5EF4-FFF2-40B4-BE49-F238E27FC236}">
                <a16:creationId xmlns:a16="http://schemas.microsoft.com/office/drawing/2014/main" id="{F82BF961-ED20-45BA-9774-8CE034C459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8257" y="3550920"/>
            <a:ext cx="5641503" cy="3106088"/>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05AA79A2-8146-4A2A-AE42-2DEBB0CAD477}"/>
              </a:ext>
            </a:extLst>
          </p:cNvPr>
          <p:cNvSpPr txBox="1"/>
          <p:nvPr/>
        </p:nvSpPr>
        <p:spPr>
          <a:xfrm>
            <a:off x="3777196" y="2260951"/>
            <a:ext cx="8056880" cy="1028423"/>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
            </a:pPr>
            <a:r>
              <a:rPr lang="fr-FR" sz="1400" dirty="0">
                <a:latin typeface="Montserrat" panose="00000500000000000000" pitchFamily="2" charset="0"/>
              </a:rPr>
              <a:t>Nous avons garder uniquement les clients qui ont été délivrés dans le </a:t>
            </a:r>
            <a:r>
              <a:rPr lang="fr-FR" sz="1400" dirty="0" err="1">
                <a:latin typeface="Montserrat" panose="00000500000000000000" pitchFamily="2" charset="0"/>
              </a:rPr>
              <a:t>dataset</a:t>
            </a:r>
            <a:r>
              <a:rPr lang="fr-FR" sz="1400" dirty="0">
                <a:latin typeface="Montserrat" panose="00000500000000000000" pitchFamily="2" charset="0"/>
              </a:rPr>
              <a:t> </a:t>
            </a:r>
            <a:r>
              <a:rPr lang="fr-FR" sz="1400" i="1" dirty="0" err="1">
                <a:latin typeface="Montserrat" panose="00000500000000000000" pitchFamily="2" charset="0"/>
              </a:rPr>
              <a:t>df_orders</a:t>
            </a:r>
            <a:r>
              <a:rPr lang="fr-FR" sz="1400" i="1" dirty="0">
                <a:latin typeface="Montserrat" panose="00000500000000000000" pitchFamily="2" charset="0"/>
              </a:rPr>
              <a:t>.</a:t>
            </a:r>
          </a:p>
          <a:p>
            <a:pPr algn="just">
              <a:lnSpc>
                <a:spcPct val="150000"/>
              </a:lnSpc>
            </a:pPr>
            <a:endParaRPr lang="fr-FR" sz="1400" dirty="0"/>
          </a:p>
        </p:txBody>
      </p:sp>
      <p:sp>
        <p:nvSpPr>
          <p:cNvPr id="14" name="Ellipse 13">
            <a:extLst>
              <a:ext uri="{FF2B5EF4-FFF2-40B4-BE49-F238E27FC236}">
                <a16:creationId xmlns:a16="http://schemas.microsoft.com/office/drawing/2014/main" id="{F37CE3C4-705F-448A-BCEE-CA3422B8098D}"/>
              </a:ext>
            </a:extLst>
          </p:cNvPr>
          <p:cNvSpPr/>
          <p:nvPr/>
        </p:nvSpPr>
        <p:spPr>
          <a:xfrm>
            <a:off x="6583680" y="3550920"/>
            <a:ext cx="782320" cy="395174"/>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E1CD7BAD-32ED-4A07-9C4C-BC587D42141B}"/>
              </a:ext>
            </a:extLst>
          </p:cNvPr>
          <p:cNvSpPr>
            <a:spLocks noGrp="1"/>
          </p:cNvSpPr>
          <p:nvPr>
            <p:ph type="sldNum" sz="quarter" idx="12"/>
          </p:nvPr>
        </p:nvSpPr>
        <p:spPr/>
        <p:txBody>
          <a:bodyPr/>
          <a:lstStyle/>
          <a:p>
            <a:fld id="{E3CBCD2A-895F-4418-8E13-0D616C108934}" type="slidenum">
              <a:rPr lang="fr-FR" smtClean="0"/>
              <a:t>11</a:t>
            </a:fld>
            <a:endParaRPr lang="fr-FR"/>
          </a:p>
        </p:txBody>
      </p:sp>
    </p:spTree>
    <p:extLst>
      <p:ext uri="{BB962C8B-B14F-4D97-AF65-F5344CB8AC3E}">
        <p14:creationId xmlns:p14="http://schemas.microsoft.com/office/powerpoint/2010/main" val="225334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1664965940"/>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12</a:t>
            </a:fld>
            <a:endParaRPr lang="fr-FR"/>
          </a:p>
        </p:txBody>
      </p:sp>
    </p:spTree>
    <p:extLst>
      <p:ext uri="{BB962C8B-B14F-4D97-AF65-F5344CB8AC3E}">
        <p14:creationId xmlns:p14="http://schemas.microsoft.com/office/powerpoint/2010/main" val="234185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èche : droite 8">
            <a:extLst>
              <a:ext uri="{FF2B5EF4-FFF2-40B4-BE49-F238E27FC236}">
                <a16:creationId xmlns:a16="http://schemas.microsoft.com/office/drawing/2014/main" id="{B313ECC6-521C-47E2-B1E5-AE3C8ECE5BAC}"/>
              </a:ext>
            </a:extLst>
          </p:cNvPr>
          <p:cNvSpPr/>
          <p:nvPr/>
        </p:nvSpPr>
        <p:spPr>
          <a:xfrm>
            <a:off x="985522" y="648546"/>
            <a:ext cx="10505434" cy="5418667"/>
          </a:xfrm>
          <a:prstGeom prst="rightArrow">
            <a:avLst/>
          </a:prstGeom>
        </p:spPr>
        <p:style>
          <a:lnRef idx="0">
            <a:schemeClr val="dk1">
              <a:hueOff val="0"/>
              <a:satOff val="0"/>
              <a:lumOff val="0"/>
              <a:alphaOff val="0"/>
            </a:schemeClr>
          </a:lnRef>
          <a:fillRef idx="1">
            <a:schemeClr val="accent5">
              <a:tint val="40000"/>
              <a:hueOff val="0"/>
              <a:satOff val="0"/>
              <a:lumOff val="0"/>
              <a:alphaOff val="0"/>
            </a:schemeClr>
          </a:fillRef>
          <a:effectRef idx="2">
            <a:schemeClr val="accent5">
              <a:tint val="40000"/>
              <a:hueOff val="0"/>
              <a:satOff val="0"/>
              <a:lumOff val="0"/>
              <a:alphaOff val="0"/>
            </a:schemeClr>
          </a:effectRef>
          <a:fontRef idx="minor">
            <a:schemeClr val="dk1">
              <a:hueOff val="0"/>
              <a:satOff val="0"/>
              <a:lumOff val="0"/>
              <a:alphaOff val="0"/>
            </a:schemeClr>
          </a:fontRef>
        </p:style>
      </p:sp>
      <p:sp>
        <p:nvSpPr>
          <p:cNvPr id="10" name="Forme libre : forme 9">
            <a:extLst>
              <a:ext uri="{FF2B5EF4-FFF2-40B4-BE49-F238E27FC236}">
                <a16:creationId xmlns:a16="http://schemas.microsoft.com/office/drawing/2014/main" id="{8FD150BF-7639-4F80-9BDB-B9B1743C2D04}"/>
              </a:ext>
            </a:extLst>
          </p:cNvPr>
          <p:cNvSpPr/>
          <p:nvPr/>
        </p:nvSpPr>
        <p:spPr>
          <a:xfrm>
            <a:off x="990038" y="2274146"/>
            <a:ext cx="2527535" cy="2167466"/>
          </a:xfrm>
          <a:custGeom>
            <a:avLst/>
            <a:gdLst>
              <a:gd name="connsiteX0" fmla="*/ 0 w 2527535"/>
              <a:gd name="connsiteY0" fmla="*/ 361252 h 2167466"/>
              <a:gd name="connsiteX1" fmla="*/ 361252 w 2527535"/>
              <a:gd name="connsiteY1" fmla="*/ 0 h 2167466"/>
              <a:gd name="connsiteX2" fmla="*/ 2166283 w 2527535"/>
              <a:gd name="connsiteY2" fmla="*/ 0 h 2167466"/>
              <a:gd name="connsiteX3" fmla="*/ 2527535 w 2527535"/>
              <a:gd name="connsiteY3" fmla="*/ 361252 h 2167466"/>
              <a:gd name="connsiteX4" fmla="*/ 2527535 w 2527535"/>
              <a:gd name="connsiteY4" fmla="*/ 1806214 h 2167466"/>
              <a:gd name="connsiteX5" fmla="*/ 2166283 w 2527535"/>
              <a:gd name="connsiteY5" fmla="*/ 2167466 h 2167466"/>
              <a:gd name="connsiteX6" fmla="*/ 361252 w 2527535"/>
              <a:gd name="connsiteY6" fmla="*/ 2167466 h 2167466"/>
              <a:gd name="connsiteX7" fmla="*/ 0 w 2527535"/>
              <a:gd name="connsiteY7" fmla="*/ 1806214 h 2167466"/>
              <a:gd name="connsiteX8" fmla="*/ 0 w 2527535"/>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7535" h="2167466">
                <a:moveTo>
                  <a:pt x="0" y="361252"/>
                </a:moveTo>
                <a:cubicBezTo>
                  <a:pt x="0" y="161738"/>
                  <a:pt x="161738" y="0"/>
                  <a:pt x="361252" y="0"/>
                </a:cubicBezTo>
                <a:lnTo>
                  <a:pt x="2166283" y="0"/>
                </a:lnTo>
                <a:cubicBezTo>
                  <a:pt x="2365797" y="0"/>
                  <a:pt x="2527535" y="161738"/>
                  <a:pt x="2527535" y="361252"/>
                </a:cubicBezTo>
                <a:lnTo>
                  <a:pt x="2527535" y="1806214"/>
                </a:lnTo>
                <a:cubicBezTo>
                  <a:pt x="2527535" y="2005728"/>
                  <a:pt x="2365797" y="2167466"/>
                  <a:pt x="2166283" y="2167466"/>
                </a:cubicBezTo>
                <a:lnTo>
                  <a:pt x="361252" y="2167466"/>
                </a:lnTo>
                <a:cubicBezTo>
                  <a:pt x="161738" y="2167466"/>
                  <a:pt x="0" y="2005728"/>
                  <a:pt x="0" y="1806214"/>
                </a:cubicBezTo>
                <a:lnTo>
                  <a:pt x="0" y="361252"/>
                </a:lnTo>
                <a:close/>
              </a:path>
            </a:pathLst>
          </a:custGeom>
        </p:spPr>
        <p:style>
          <a:lnRef idx="0">
            <a:schemeClr val="lt1">
              <a:hueOff val="0"/>
              <a:satOff val="0"/>
              <a:lumOff val="0"/>
              <a:alphaOff val="0"/>
            </a:schemeClr>
          </a:lnRef>
          <a:fillRef idx="3">
            <a:schemeClr val="accent5">
              <a:hueOff val="0"/>
              <a:satOff val="0"/>
              <a:lumOff val="0"/>
              <a:alphaOff val="0"/>
            </a:schemeClr>
          </a:fillRef>
          <a:effectRef idx="3">
            <a:schemeClr val="accent5">
              <a:hueOff val="0"/>
              <a:satOff val="0"/>
              <a:lumOff val="0"/>
              <a:alphaOff val="0"/>
            </a:schemeClr>
          </a:effectRef>
          <a:fontRef idx="minor">
            <a:schemeClr val="lt1"/>
          </a:fontRef>
        </p:style>
        <p:txBody>
          <a:bodyPr spcFirstLastPara="0" vert="horz" wrap="square" lIns="189627" tIns="189627" rIns="189627" bIns="189627" numCol="1" spcCol="1270" anchor="ctr" anchorCtr="0">
            <a:noAutofit/>
          </a:bodyPr>
          <a:lstStyle/>
          <a:p>
            <a:pPr marL="0" lvl="0" indent="0" algn="ctr" defTabSz="977900">
              <a:lnSpc>
                <a:spcPct val="90000"/>
              </a:lnSpc>
              <a:spcBef>
                <a:spcPct val="0"/>
              </a:spcBef>
              <a:spcAft>
                <a:spcPct val="35000"/>
              </a:spcAft>
              <a:buNone/>
            </a:pPr>
            <a:r>
              <a:rPr lang="fr-FR" sz="2200" b="1" kern="1200" dirty="0">
                <a:latin typeface="Montserrat" panose="00000500000000000000" pitchFamily="2" charset="0"/>
              </a:rPr>
              <a:t>suppression des NaN</a:t>
            </a:r>
          </a:p>
        </p:txBody>
      </p:sp>
      <p:sp>
        <p:nvSpPr>
          <p:cNvPr id="12" name="Forme libre : forme 11">
            <a:extLst>
              <a:ext uri="{FF2B5EF4-FFF2-40B4-BE49-F238E27FC236}">
                <a16:creationId xmlns:a16="http://schemas.microsoft.com/office/drawing/2014/main" id="{B5CF1A32-DDEF-42EC-AB93-D94634CCE54A}"/>
              </a:ext>
            </a:extLst>
          </p:cNvPr>
          <p:cNvSpPr/>
          <p:nvPr/>
        </p:nvSpPr>
        <p:spPr>
          <a:xfrm>
            <a:off x="3646327" y="2274146"/>
            <a:ext cx="2527535" cy="2167466"/>
          </a:xfrm>
          <a:custGeom>
            <a:avLst/>
            <a:gdLst>
              <a:gd name="connsiteX0" fmla="*/ 0 w 2527535"/>
              <a:gd name="connsiteY0" fmla="*/ 361252 h 2167466"/>
              <a:gd name="connsiteX1" fmla="*/ 361252 w 2527535"/>
              <a:gd name="connsiteY1" fmla="*/ 0 h 2167466"/>
              <a:gd name="connsiteX2" fmla="*/ 2166283 w 2527535"/>
              <a:gd name="connsiteY2" fmla="*/ 0 h 2167466"/>
              <a:gd name="connsiteX3" fmla="*/ 2527535 w 2527535"/>
              <a:gd name="connsiteY3" fmla="*/ 361252 h 2167466"/>
              <a:gd name="connsiteX4" fmla="*/ 2527535 w 2527535"/>
              <a:gd name="connsiteY4" fmla="*/ 1806214 h 2167466"/>
              <a:gd name="connsiteX5" fmla="*/ 2166283 w 2527535"/>
              <a:gd name="connsiteY5" fmla="*/ 2167466 h 2167466"/>
              <a:gd name="connsiteX6" fmla="*/ 361252 w 2527535"/>
              <a:gd name="connsiteY6" fmla="*/ 2167466 h 2167466"/>
              <a:gd name="connsiteX7" fmla="*/ 0 w 2527535"/>
              <a:gd name="connsiteY7" fmla="*/ 1806214 h 2167466"/>
              <a:gd name="connsiteX8" fmla="*/ 0 w 2527535"/>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7535" h="2167466">
                <a:moveTo>
                  <a:pt x="0" y="361252"/>
                </a:moveTo>
                <a:cubicBezTo>
                  <a:pt x="0" y="161738"/>
                  <a:pt x="161738" y="0"/>
                  <a:pt x="361252" y="0"/>
                </a:cubicBezTo>
                <a:lnTo>
                  <a:pt x="2166283" y="0"/>
                </a:lnTo>
                <a:cubicBezTo>
                  <a:pt x="2365797" y="0"/>
                  <a:pt x="2527535" y="161738"/>
                  <a:pt x="2527535" y="361252"/>
                </a:cubicBezTo>
                <a:lnTo>
                  <a:pt x="2527535" y="1806214"/>
                </a:lnTo>
                <a:cubicBezTo>
                  <a:pt x="2527535" y="2005728"/>
                  <a:pt x="2365797" y="2167466"/>
                  <a:pt x="2166283" y="2167466"/>
                </a:cubicBezTo>
                <a:lnTo>
                  <a:pt x="361252" y="2167466"/>
                </a:lnTo>
                <a:cubicBezTo>
                  <a:pt x="161738" y="2167466"/>
                  <a:pt x="0" y="2005728"/>
                  <a:pt x="0" y="1806214"/>
                </a:cubicBezTo>
                <a:lnTo>
                  <a:pt x="0" y="361252"/>
                </a:lnTo>
                <a:close/>
              </a:path>
            </a:pathLst>
          </a:custGeom>
        </p:spPr>
        <p:style>
          <a:lnRef idx="0">
            <a:schemeClr val="lt1">
              <a:hueOff val="0"/>
              <a:satOff val="0"/>
              <a:lumOff val="0"/>
              <a:alphaOff val="0"/>
            </a:schemeClr>
          </a:lnRef>
          <a:fillRef idx="3">
            <a:schemeClr val="accent5">
              <a:hueOff val="-2252848"/>
              <a:satOff val="-5806"/>
              <a:lumOff val="-3922"/>
              <a:alphaOff val="0"/>
            </a:schemeClr>
          </a:fillRef>
          <a:effectRef idx="3">
            <a:schemeClr val="accent5">
              <a:hueOff val="-2252848"/>
              <a:satOff val="-5806"/>
              <a:lumOff val="-3922"/>
              <a:alphaOff val="0"/>
            </a:schemeClr>
          </a:effectRef>
          <a:fontRef idx="minor">
            <a:schemeClr val="lt1"/>
          </a:fontRef>
        </p:style>
        <p:txBody>
          <a:bodyPr spcFirstLastPara="0" vert="horz" wrap="square" lIns="189627" tIns="189627" rIns="189627" bIns="189627" numCol="1" spcCol="1270" anchor="ctr" anchorCtr="0">
            <a:noAutofit/>
          </a:bodyPr>
          <a:lstStyle/>
          <a:p>
            <a:pPr marL="0" lvl="0" indent="0" algn="ctr" defTabSz="977900">
              <a:lnSpc>
                <a:spcPct val="90000"/>
              </a:lnSpc>
              <a:spcBef>
                <a:spcPct val="0"/>
              </a:spcBef>
              <a:spcAft>
                <a:spcPct val="35000"/>
              </a:spcAft>
              <a:buNone/>
            </a:pPr>
            <a:r>
              <a:rPr lang="fr-FR" sz="2200" b="1" kern="1200" dirty="0" err="1">
                <a:latin typeface="Montserrat" panose="00000500000000000000" pitchFamily="2" charset="0"/>
              </a:rPr>
              <a:t>Features</a:t>
            </a:r>
            <a:r>
              <a:rPr lang="fr-FR" sz="2200" b="1" kern="1200" dirty="0">
                <a:latin typeface="Montserrat" panose="00000500000000000000" pitchFamily="2" charset="0"/>
              </a:rPr>
              <a:t> </a:t>
            </a:r>
            <a:r>
              <a:rPr lang="fr-FR" sz="2200" b="1" kern="1200" dirty="0" err="1">
                <a:latin typeface="Montserrat" panose="00000500000000000000" pitchFamily="2" charset="0"/>
              </a:rPr>
              <a:t>engeneering</a:t>
            </a:r>
            <a:endParaRPr lang="fr-FR" sz="2200" b="1" kern="1200" dirty="0">
              <a:latin typeface="Montserrat" panose="00000500000000000000" pitchFamily="2" charset="0"/>
            </a:endParaRPr>
          </a:p>
        </p:txBody>
      </p:sp>
      <p:sp>
        <p:nvSpPr>
          <p:cNvPr id="14" name="Forme libre : forme 13">
            <a:extLst>
              <a:ext uri="{FF2B5EF4-FFF2-40B4-BE49-F238E27FC236}">
                <a16:creationId xmlns:a16="http://schemas.microsoft.com/office/drawing/2014/main" id="{71CD5ABB-253A-44BB-A8B9-8AB6AE378D64}"/>
              </a:ext>
            </a:extLst>
          </p:cNvPr>
          <p:cNvSpPr/>
          <p:nvPr/>
        </p:nvSpPr>
        <p:spPr>
          <a:xfrm>
            <a:off x="6302616" y="2274146"/>
            <a:ext cx="2527535" cy="2167466"/>
          </a:xfrm>
          <a:custGeom>
            <a:avLst/>
            <a:gdLst>
              <a:gd name="connsiteX0" fmla="*/ 0 w 2527535"/>
              <a:gd name="connsiteY0" fmla="*/ 361252 h 2167466"/>
              <a:gd name="connsiteX1" fmla="*/ 361252 w 2527535"/>
              <a:gd name="connsiteY1" fmla="*/ 0 h 2167466"/>
              <a:gd name="connsiteX2" fmla="*/ 2166283 w 2527535"/>
              <a:gd name="connsiteY2" fmla="*/ 0 h 2167466"/>
              <a:gd name="connsiteX3" fmla="*/ 2527535 w 2527535"/>
              <a:gd name="connsiteY3" fmla="*/ 361252 h 2167466"/>
              <a:gd name="connsiteX4" fmla="*/ 2527535 w 2527535"/>
              <a:gd name="connsiteY4" fmla="*/ 1806214 h 2167466"/>
              <a:gd name="connsiteX5" fmla="*/ 2166283 w 2527535"/>
              <a:gd name="connsiteY5" fmla="*/ 2167466 h 2167466"/>
              <a:gd name="connsiteX6" fmla="*/ 361252 w 2527535"/>
              <a:gd name="connsiteY6" fmla="*/ 2167466 h 2167466"/>
              <a:gd name="connsiteX7" fmla="*/ 0 w 2527535"/>
              <a:gd name="connsiteY7" fmla="*/ 1806214 h 2167466"/>
              <a:gd name="connsiteX8" fmla="*/ 0 w 2527535"/>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7535" h="2167466">
                <a:moveTo>
                  <a:pt x="0" y="361252"/>
                </a:moveTo>
                <a:cubicBezTo>
                  <a:pt x="0" y="161738"/>
                  <a:pt x="161738" y="0"/>
                  <a:pt x="361252" y="0"/>
                </a:cubicBezTo>
                <a:lnTo>
                  <a:pt x="2166283" y="0"/>
                </a:lnTo>
                <a:cubicBezTo>
                  <a:pt x="2365797" y="0"/>
                  <a:pt x="2527535" y="161738"/>
                  <a:pt x="2527535" y="361252"/>
                </a:cubicBezTo>
                <a:lnTo>
                  <a:pt x="2527535" y="1806214"/>
                </a:lnTo>
                <a:cubicBezTo>
                  <a:pt x="2527535" y="2005728"/>
                  <a:pt x="2365797" y="2167466"/>
                  <a:pt x="2166283" y="2167466"/>
                </a:cubicBezTo>
                <a:lnTo>
                  <a:pt x="361252" y="2167466"/>
                </a:lnTo>
                <a:cubicBezTo>
                  <a:pt x="161738" y="2167466"/>
                  <a:pt x="0" y="2005728"/>
                  <a:pt x="0" y="1806214"/>
                </a:cubicBezTo>
                <a:lnTo>
                  <a:pt x="0" y="361252"/>
                </a:lnTo>
                <a:close/>
              </a:path>
            </a:pathLst>
          </a:custGeom>
        </p:spPr>
        <p:style>
          <a:lnRef idx="0">
            <a:schemeClr val="lt1">
              <a:hueOff val="0"/>
              <a:satOff val="0"/>
              <a:lumOff val="0"/>
              <a:alphaOff val="0"/>
            </a:schemeClr>
          </a:lnRef>
          <a:fillRef idx="3">
            <a:schemeClr val="accent5">
              <a:hueOff val="-4505695"/>
              <a:satOff val="-11613"/>
              <a:lumOff val="-7843"/>
              <a:alphaOff val="0"/>
            </a:schemeClr>
          </a:fillRef>
          <a:effectRef idx="3">
            <a:schemeClr val="accent5">
              <a:hueOff val="-4505695"/>
              <a:satOff val="-11613"/>
              <a:lumOff val="-7843"/>
              <a:alphaOff val="0"/>
            </a:schemeClr>
          </a:effectRef>
          <a:fontRef idx="minor">
            <a:schemeClr val="lt1"/>
          </a:fontRef>
        </p:style>
        <p:txBody>
          <a:bodyPr spcFirstLastPara="0" vert="horz" wrap="square" lIns="189627" tIns="189627" rIns="189627" bIns="189627" numCol="1" spcCol="1270" anchor="ctr" anchorCtr="0">
            <a:noAutofit/>
          </a:bodyPr>
          <a:lstStyle/>
          <a:p>
            <a:pPr marL="0" lvl="0" indent="0" algn="ctr" defTabSz="977900">
              <a:lnSpc>
                <a:spcPct val="90000"/>
              </a:lnSpc>
              <a:spcBef>
                <a:spcPct val="0"/>
              </a:spcBef>
              <a:spcAft>
                <a:spcPct val="35000"/>
              </a:spcAft>
              <a:buNone/>
            </a:pPr>
            <a:r>
              <a:rPr lang="fr-FR" sz="2200" b="1" kern="1200" dirty="0" err="1">
                <a:latin typeface="Montserrat" panose="00000500000000000000" pitchFamily="2" charset="0"/>
              </a:rPr>
              <a:t>Features</a:t>
            </a:r>
            <a:r>
              <a:rPr lang="fr-FR" sz="2200" b="1" kern="1200" dirty="0">
                <a:latin typeface="Montserrat" panose="00000500000000000000" pitchFamily="2" charset="0"/>
              </a:rPr>
              <a:t> </a:t>
            </a:r>
            <a:r>
              <a:rPr lang="fr-FR" sz="2200" b="1" kern="1200" dirty="0" err="1">
                <a:latin typeface="Montserrat" panose="00000500000000000000" pitchFamily="2" charset="0"/>
              </a:rPr>
              <a:t>selection</a:t>
            </a:r>
            <a:r>
              <a:rPr lang="fr-FR" sz="2200" b="1" kern="1200" dirty="0">
                <a:latin typeface="Montserrat" panose="00000500000000000000" pitchFamily="2" charset="0"/>
              </a:rPr>
              <a:t> </a:t>
            </a:r>
          </a:p>
        </p:txBody>
      </p:sp>
      <p:sp>
        <p:nvSpPr>
          <p:cNvPr id="15" name="Forme libre : forme 14">
            <a:extLst>
              <a:ext uri="{FF2B5EF4-FFF2-40B4-BE49-F238E27FC236}">
                <a16:creationId xmlns:a16="http://schemas.microsoft.com/office/drawing/2014/main" id="{162C0B81-537E-463F-A202-2165FA1A8FD1}"/>
              </a:ext>
            </a:extLst>
          </p:cNvPr>
          <p:cNvSpPr/>
          <p:nvPr/>
        </p:nvSpPr>
        <p:spPr>
          <a:xfrm>
            <a:off x="8958905" y="2274146"/>
            <a:ext cx="2527535" cy="2167466"/>
          </a:xfrm>
          <a:custGeom>
            <a:avLst/>
            <a:gdLst>
              <a:gd name="connsiteX0" fmla="*/ 0 w 2527535"/>
              <a:gd name="connsiteY0" fmla="*/ 361252 h 2167466"/>
              <a:gd name="connsiteX1" fmla="*/ 361252 w 2527535"/>
              <a:gd name="connsiteY1" fmla="*/ 0 h 2167466"/>
              <a:gd name="connsiteX2" fmla="*/ 2166283 w 2527535"/>
              <a:gd name="connsiteY2" fmla="*/ 0 h 2167466"/>
              <a:gd name="connsiteX3" fmla="*/ 2527535 w 2527535"/>
              <a:gd name="connsiteY3" fmla="*/ 361252 h 2167466"/>
              <a:gd name="connsiteX4" fmla="*/ 2527535 w 2527535"/>
              <a:gd name="connsiteY4" fmla="*/ 1806214 h 2167466"/>
              <a:gd name="connsiteX5" fmla="*/ 2166283 w 2527535"/>
              <a:gd name="connsiteY5" fmla="*/ 2167466 h 2167466"/>
              <a:gd name="connsiteX6" fmla="*/ 361252 w 2527535"/>
              <a:gd name="connsiteY6" fmla="*/ 2167466 h 2167466"/>
              <a:gd name="connsiteX7" fmla="*/ 0 w 2527535"/>
              <a:gd name="connsiteY7" fmla="*/ 1806214 h 2167466"/>
              <a:gd name="connsiteX8" fmla="*/ 0 w 2527535"/>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7535" h="2167466">
                <a:moveTo>
                  <a:pt x="0" y="361252"/>
                </a:moveTo>
                <a:cubicBezTo>
                  <a:pt x="0" y="161738"/>
                  <a:pt x="161738" y="0"/>
                  <a:pt x="361252" y="0"/>
                </a:cubicBezTo>
                <a:lnTo>
                  <a:pt x="2166283" y="0"/>
                </a:lnTo>
                <a:cubicBezTo>
                  <a:pt x="2365797" y="0"/>
                  <a:pt x="2527535" y="161738"/>
                  <a:pt x="2527535" y="361252"/>
                </a:cubicBezTo>
                <a:lnTo>
                  <a:pt x="2527535" y="1806214"/>
                </a:lnTo>
                <a:cubicBezTo>
                  <a:pt x="2527535" y="2005728"/>
                  <a:pt x="2365797" y="2167466"/>
                  <a:pt x="2166283" y="2167466"/>
                </a:cubicBezTo>
                <a:lnTo>
                  <a:pt x="361252" y="2167466"/>
                </a:lnTo>
                <a:cubicBezTo>
                  <a:pt x="161738" y="2167466"/>
                  <a:pt x="0" y="2005728"/>
                  <a:pt x="0" y="1806214"/>
                </a:cubicBezTo>
                <a:lnTo>
                  <a:pt x="0" y="361252"/>
                </a:lnTo>
                <a:close/>
              </a:path>
            </a:pathLst>
          </a:custGeom>
        </p:spPr>
        <p:style>
          <a:lnRef idx="0">
            <a:schemeClr val="lt1">
              <a:hueOff val="0"/>
              <a:satOff val="0"/>
              <a:lumOff val="0"/>
              <a:alphaOff val="0"/>
            </a:schemeClr>
          </a:lnRef>
          <a:fillRef idx="3">
            <a:schemeClr val="accent5">
              <a:hueOff val="-6758543"/>
              <a:satOff val="-17419"/>
              <a:lumOff val="-11765"/>
              <a:alphaOff val="0"/>
            </a:schemeClr>
          </a:fillRef>
          <a:effectRef idx="3">
            <a:schemeClr val="accent5">
              <a:hueOff val="-6758543"/>
              <a:satOff val="-17419"/>
              <a:lumOff val="-11765"/>
              <a:alphaOff val="0"/>
            </a:schemeClr>
          </a:effectRef>
          <a:fontRef idx="minor">
            <a:schemeClr val="lt1"/>
          </a:fontRef>
        </p:style>
        <p:txBody>
          <a:bodyPr spcFirstLastPara="0" vert="horz" wrap="square" lIns="189627" tIns="189627" rIns="189627" bIns="189627" numCol="1" spcCol="1270" anchor="ctr" anchorCtr="0">
            <a:noAutofit/>
          </a:bodyPr>
          <a:lstStyle/>
          <a:p>
            <a:pPr marL="0" lvl="0" indent="0" algn="ctr" defTabSz="977900">
              <a:lnSpc>
                <a:spcPct val="90000"/>
              </a:lnSpc>
              <a:spcBef>
                <a:spcPct val="0"/>
              </a:spcBef>
              <a:spcAft>
                <a:spcPct val="35000"/>
              </a:spcAft>
              <a:buNone/>
            </a:pPr>
            <a:r>
              <a:rPr lang="fr-FR" sz="2200" b="1" kern="1200" dirty="0">
                <a:latin typeface="Montserrat" panose="00000500000000000000" pitchFamily="2" charset="0"/>
              </a:rPr>
              <a:t>Normalisation</a:t>
            </a:r>
          </a:p>
          <a:p>
            <a:pPr marL="0" lvl="0" indent="0" algn="ctr" defTabSz="977900">
              <a:lnSpc>
                <a:spcPct val="90000"/>
              </a:lnSpc>
              <a:spcBef>
                <a:spcPct val="0"/>
              </a:spcBef>
              <a:spcAft>
                <a:spcPct val="35000"/>
              </a:spcAft>
              <a:buNone/>
            </a:pPr>
            <a:r>
              <a:rPr lang="fr-FR" sz="2200" b="1" kern="1200" dirty="0">
                <a:latin typeface="Montserrat" panose="00000500000000000000" pitchFamily="2" charset="0"/>
              </a:rPr>
              <a:t>Et encodage </a:t>
            </a:r>
          </a:p>
        </p:txBody>
      </p:sp>
      <p:sp>
        <p:nvSpPr>
          <p:cNvPr id="4" name="ZoneTexte 3">
            <a:extLst>
              <a:ext uri="{FF2B5EF4-FFF2-40B4-BE49-F238E27FC236}">
                <a16:creationId xmlns:a16="http://schemas.microsoft.com/office/drawing/2014/main" id="{C103A037-4F74-4A56-9CDE-2FFF117EBFEE}"/>
              </a:ext>
            </a:extLst>
          </p:cNvPr>
          <p:cNvSpPr txBox="1"/>
          <p:nvPr/>
        </p:nvSpPr>
        <p:spPr>
          <a:xfrm>
            <a:off x="91440" y="0"/>
            <a:ext cx="6096000" cy="523220"/>
          </a:xfrm>
          <a:prstGeom prst="rect">
            <a:avLst/>
          </a:prstGeom>
          <a:noFill/>
        </p:spPr>
        <p:txBody>
          <a:bodyPr wrap="square">
            <a:spAutoFit/>
          </a:bodyPr>
          <a:lstStyle/>
          <a:p>
            <a:r>
              <a:rPr lang="fr-FR" sz="2800" b="1" dirty="0">
                <a:ln/>
                <a:solidFill>
                  <a:srgbClr val="C00000"/>
                </a:solidFill>
                <a:latin typeface="Montserrat" panose="00000500000000000000" pitchFamily="2" charset="0"/>
              </a:rPr>
              <a:t>Preprocessing</a:t>
            </a:r>
          </a:p>
        </p:txBody>
      </p:sp>
      <p:sp>
        <p:nvSpPr>
          <p:cNvPr id="6" name="ZoneTexte 5">
            <a:extLst>
              <a:ext uri="{FF2B5EF4-FFF2-40B4-BE49-F238E27FC236}">
                <a16:creationId xmlns:a16="http://schemas.microsoft.com/office/drawing/2014/main" id="{E4E880E4-CB51-4CF3-A20A-621851DD6DE2}"/>
              </a:ext>
            </a:extLst>
          </p:cNvPr>
          <p:cNvSpPr txBox="1"/>
          <p:nvPr/>
        </p:nvSpPr>
        <p:spPr>
          <a:xfrm rot="16200000">
            <a:off x="-1601777" y="2066886"/>
            <a:ext cx="38481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err="1">
                <a:ln/>
                <a:solidFill>
                  <a:srgbClr val="C00000"/>
                </a:solidFill>
                <a:latin typeface="Montserrat" panose="00000500000000000000" pitchFamily="2" charset="0"/>
              </a:rPr>
              <a:t>Dataset</a:t>
            </a:r>
            <a:r>
              <a:rPr lang="fr-FR" sz="2400" b="1" dirty="0">
                <a:ln/>
                <a:solidFill>
                  <a:srgbClr val="C00000"/>
                </a:solidFill>
                <a:latin typeface="Montserrat" panose="00000500000000000000" pitchFamily="2" charset="0"/>
              </a:rPr>
              <a:t> initial</a:t>
            </a:r>
          </a:p>
        </p:txBody>
      </p:sp>
      <p:sp>
        <p:nvSpPr>
          <p:cNvPr id="7" name="ZoneTexte 6">
            <a:extLst>
              <a:ext uri="{FF2B5EF4-FFF2-40B4-BE49-F238E27FC236}">
                <a16:creationId xmlns:a16="http://schemas.microsoft.com/office/drawing/2014/main" id="{865BD6AA-7694-45D7-B40F-59855BEE0C1F}"/>
              </a:ext>
            </a:extLst>
          </p:cNvPr>
          <p:cNvSpPr txBox="1"/>
          <p:nvPr/>
        </p:nvSpPr>
        <p:spPr>
          <a:xfrm>
            <a:off x="3898232" y="1443789"/>
            <a:ext cx="4523873" cy="369332"/>
          </a:xfrm>
          <a:prstGeom prst="rect">
            <a:avLst/>
          </a:prstGeom>
          <a:noFill/>
        </p:spPr>
        <p:txBody>
          <a:bodyPr wrap="square" rtlCol="0">
            <a:spAutoFit/>
          </a:bodyPr>
          <a:lstStyle/>
          <a:p>
            <a:r>
              <a:rPr lang="fr-FR" b="1" dirty="0">
                <a:latin typeface="Montserrat" panose="00000500000000000000" pitchFamily="2" charset="0"/>
              </a:rPr>
              <a:t>Pipeline de </a:t>
            </a:r>
            <a:r>
              <a:rPr lang="fr-FR" b="1" dirty="0" err="1">
                <a:latin typeface="Montserrat" panose="00000500000000000000" pitchFamily="2" charset="0"/>
              </a:rPr>
              <a:t>preprocessing</a:t>
            </a:r>
            <a:endParaRPr lang="fr-FR" b="1" dirty="0">
              <a:latin typeface="Montserrat" panose="00000500000000000000" pitchFamily="2" charset="0"/>
            </a:endParaRPr>
          </a:p>
        </p:txBody>
      </p:sp>
      <p:sp>
        <p:nvSpPr>
          <p:cNvPr id="8" name="ZoneTexte 7">
            <a:extLst>
              <a:ext uri="{FF2B5EF4-FFF2-40B4-BE49-F238E27FC236}">
                <a16:creationId xmlns:a16="http://schemas.microsoft.com/office/drawing/2014/main" id="{580A00A2-9681-4385-9B3D-1D792678DAC3}"/>
              </a:ext>
            </a:extLst>
          </p:cNvPr>
          <p:cNvSpPr txBox="1"/>
          <p:nvPr/>
        </p:nvSpPr>
        <p:spPr>
          <a:xfrm rot="16200000">
            <a:off x="8857814" y="3043293"/>
            <a:ext cx="588010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400" b="1" dirty="0" err="1">
                <a:ln/>
                <a:solidFill>
                  <a:srgbClr val="C00000"/>
                </a:solidFill>
                <a:latin typeface="Montserrat" panose="00000500000000000000" pitchFamily="2" charset="0"/>
              </a:rPr>
              <a:t>Dataset</a:t>
            </a:r>
            <a:r>
              <a:rPr lang="fr-FR" sz="2400" b="1" dirty="0">
                <a:ln/>
                <a:solidFill>
                  <a:srgbClr val="C00000"/>
                </a:solidFill>
                <a:latin typeface="Montserrat" panose="00000500000000000000" pitchFamily="2" charset="0"/>
              </a:rPr>
              <a:t> prêt pour la modélisation</a:t>
            </a:r>
          </a:p>
        </p:txBody>
      </p:sp>
      <p:sp>
        <p:nvSpPr>
          <p:cNvPr id="11" name="Flèche : bas 10">
            <a:extLst>
              <a:ext uri="{FF2B5EF4-FFF2-40B4-BE49-F238E27FC236}">
                <a16:creationId xmlns:a16="http://schemas.microsoft.com/office/drawing/2014/main" id="{B09E2240-0780-4241-BA39-8651AB84473D}"/>
              </a:ext>
            </a:extLst>
          </p:cNvPr>
          <p:cNvSpPr/>
          <p:nvPr/>
        </p:nvSpPr>
        <p:spPr>
          <a:xfrm>
            <a:off x="1966089" y="4064847"/>
            <a:ext cx="467360" cy="119888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dirty="0">
              <a:latin typeface="Montserrat" panose="00000500000000000000" pitchFamily="2" charset="0"/>
            </a:endParaRPr>
          </a:p>
        </p:txBody>
      </p:sp>
      <p:sp>
        <p:nvSpPr>
          <p:cNvPr id="13" name="ZoneTexte 12">
            <a:extLst>
              <a:ext uri="{FF2B5EF4-FFF2-40B4-BE49-F238E27FC236}">
                <a16:creationId xmlns:a16="http://schemas.microsoft.com/office/drawing/2014/main" id="{9347A587-655D-4F8D-8596-A9C0A6BAC859}"/>
              </a:ext>
            </a:extLst>
          </p:cNvPr>
          <p:cNvSpPr txBox="1"/>
          <p:nvPr/>
        </p:nvSpPr>
        <p:spPr>
          <a:xfrm>
            <a:off x="-947291" y="5389053"/>
            <a:ext cx="6111240" cy="646331"/>
          </a:xfrm>
          <a:prstGeom prst="rect">
            <a:avLst/>
          </a:prstGeom>
          <a:noFill/>
        </p:spPr>
        <p:txBody>
          <a:bodyPr wrap="square">
            <a:spAutoFit/>
          </a:bodyPr>
          <a:lstStyle/>
          <a:p>
            <a:pPr algn="ctr"/>
            <a:r>
              <a:rPr lang="fr-FR" dirty="0">
                <a:latin typeface="Montserrat" panose="00000500000000000000" pitchFamily="2" charset="0"/>
              </a:rPr>
              <a:t>Uniquement 8 </a:t>
            </a:r>
          </a:p>
          <a:p>
            <a:pPr algn="ctr"/>
            <a:r>
              <a:rPr lang="fr-FR" dirty="0">
                <a:latin typeface="Montserrat" panose="00000500000000000000" pitchFamily="2" charset="0"/>
              </a:rPr>
              <a:t>Valeurs manquantes</a:t>
            </a:r>
          </a:p>
        </p:txBody>
      </p:sp>
      <p:sp>
        <p:nvSpPr>
          <p:cNvPr id="3" name="Espace réservé du numéro de diapositive 2">
            <a:extLst>
              <a:ext uri="{FF2B5EF4-FFF2-40B4-BE49-F238E27FC236}">
                <a16:creationId xmlns:a16="http://schemas.microsoft.com/office/drawing/2014/main" id="{38220F55-170C-403F-B71A-D122AD6D0ED1}"/>
              </a:ext>
            </a:extLst>
          </p:cNvPr>
          <p:cNvSpPr>
            <a:spLocks noGrp="1"/>
          </p:cNvSpPr>
          <p:nvPr>
            <p:ph type="sldNum" sz="quarter" idx="12"/>
          </p:nvPr>
        </p:nvSpPr>
        <p:spPr/>
        <p:txBody>
          <a:bodyPr/>
          <a:lstStyle/>
          <a:p>
            <a:fld id="{E3CBCD2A-895F-4418-8E13-0D616C108934}" type="slidenum">
              <a:rPr lang="fr-FR" smtClean="0"/>
              <a:t>13</a:t>
            </a:fld>
            <a:endParaRPr lang="fr-FR"/>
          </a:p>
        </p:txBody>
      </p:sp>
    </p:spTree>
    <p:extLst>
      <p:ext uri="{BB962C8B-B14F-4D97-AF65-F5344CB8AC3E}">
        <p14:creationId xmlns:p14="http://schemas.microsoft.com/office/powerpoint/2010/main" val="261830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8" grpId="0"/>
      <p:bldP spid="11"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828EAE0-F4DE-4CBB-BAD7-7D0509BBF953}"/>
              </a:ext>
            </a:extLst>
          </p:cNvPr>
          <p:cNvSpPr txBox="1"/>
          <p:nvPr/>
        </p:nvSpPr>
        <p:spPr>
          <a:xfrm>
            <a:off x="-1604" y="33409"/>
            <a:ext cx="6097604" cy="40011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lvl="0"/>
            <a:r>
              <a:rPr lang="fr-FR" sz="2000" b="1" dirty="0" err="1">
                <a:ln/>
                <a:solidFill>
                  <a:srgbClr val="C00000"/>
                </a:solidFill>
                <a:latin typeface="Montserrat" panose="00000500000000000000" pitchFamily="2" charset="0"/>
              </a:rPr>
              <a:t>Features</a:t>
            </a:r>
            <a:r>
              <a:rPr lang="fr-FR" sz="2000" b="1" dirty="0">
                <a:ln/>
                <a:solidFill>
                  <a:srgbClr val="C00000"/>
                </a:solidFill>
                <a:latin typeface="Montserrat" panose="00000500000000000000" pitchFamily="2" charset="0"/>
              </a:rPr>
              <a:t> engineering</a:t>
            </a:r>
          </a:p>
        </p:txBody>
      </p:sp>
      <p:graphicFrame>
        <p:nvGraphicFramePr>
          <p:cNvPr id="7" name="Diagramme 6">
            <a:extLst>
              <a:ext uri="{FF2B5EF4-FFF2-40B4-BE49-F238E27FC236}">
                <a16:creationId xmlns:a16="http://schemas.microsoft.com/office/drawing/2014/main" id="{4820EB06-D79A-455C-BA1E-E781BE9EEC58}"/>
              </a:ext>
            </a:extLst>
          </p:cNvPr>
          <p:cNvGraphicFramePr/>
          <p:nvPr>
            <p:extLst>
              <p:ext uri="{D42A27DB-BD31-4B8C-83A1-F6EECF244321}">
                <p14:modId xmlns:p14="http://schemas.microsoft.com/office/powerpoint/2010/main" val="1675752496"/>
              </p:ext>
            </p:extLst>
          </p:nvPr>
        </p:nvGraphicFramePr>
        <p:xfrm>
          <a:off x="145182" y="632510"/>
          <a:ext cx="11924898" cy="326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Image 10">
            <a:extLst>
              <a:ext uri="{FF2B5EF4-FFF2-40B4-BE49-F238E27FC236}">
                <a16:creationId xmlns:a16="http://schemas.microsoft.com/office/drawing/2014/main" id="{8C012326-F58B-4F57-92B1-49B96B232695}"/>
              </a:ext>
            </a:extLst>
          </p:cNvPr>
          <p:cNvPicPr>
            <a:picLocks noChangeAspect="1"/>
          </p:cNvPicPr>
          <p:nvPr/>
        </p:nvPicPr>
        <p:blipFill rotWithShape="1">
          <a:blip r:embed="rId7"/>
          <a:srcRect l="3951"/>
          <a:stretch/>
        </p:blipFill>
        <p:spPr>
          <a:xfrm>
            <a:off x="5618480" y="4127844"/>
            <a:ext cx="6335294" cy="1955879"/>
          </a:xfrm>
          <a:prstGeom prst="rect">
            <a:avLst/>
          </a:prstGeom>
        </p:spPr>
      </p:pic>
      <p:sp>
        <p:nvSpPr>
          <p:cNvPr id="8" name="ZoneTexte 7">
            <a:extLst>
              <a:ext uri="{FF2B5EF4-FFF2-40B4-BE49-F238E27FC236}">
                <a16:creationId xmlns:a16="http://schemas.microsoft.com/office/drawing/2014/main" id="{E42FB6C0-B7EB-457D-8EB5-25DB07515D8A}"/>
              </a:ext>
            </a:extLst>
          </p:cNvPr>
          <p:cNvSpPr txBox="1"/>
          <p:nvPr/>
        </p:nvSpPr>
        <p:spPr>
          <a:xfrm>
            <a:off x="67511" y="3921370"/>
            <a:ext cx="12056978" cy="307777"/>
          </a:xfrm>
          <a:prstGeom prst="rect">
            <a:avLst/>
          </a:prstGeom>
          <a:noFill/>
        </p:spPr>
        <p:txBody>
          <a:bodyPr wrap="square" rtlCol="0">
            <a:spAutoFit/>
          </a:bodyPr>
          <a:lstStyle/>
          <a:p>
            <a:r>
              <a:rPr lang="fr-FR" sz="1400" dirty="0">
                <a:latin typeface="Montserrat" panose="00000500000000000000" pitchFamily="2" charset="0"/>
              </a:rPr>
              <a:t>À la fin de cette étape, le </a:t>
            </a:r>
            <a:r>
              <a:rPr lang="fr-FR" sz="1400" dirty="0" err="1">
                <a:latin typeface="Montserrat" panose="00000500000000000000" pitchFamily="2" charset="0"/>
              </a:rPr>
              <a:t>dataset</a:t>
            </a:r>
            <a:r>
              <a:rPr lang="fr-FR" sz="1400" dirty="0">
                <a:latin typeface="Montserrat" panose="00000500000000000000" pitchFamily="2" charset="0"/>
              </a:rPr>
              <a:t> contient </a:t>
            </a:r>
            <a:r>
              <a:rPr lang="fr-FR" sz="1400" b="0" i="0" dirty="0">
                <a:solidFill>
                  <a:srgbClr val="000000"/>
                </a:solidFill>
                <a:effectLst/>
                <a:latin typeface="Montserrat" panose="00000500000000000000" pitchFamily="2" charset="0"/>
              </a:rPr>
              <a:t>91481 lignes et 101 colonnes.</a:t>
            </a:r>
            <a:endParaRPr lang="fr-FR" sz="1400" dirty="0">
              <a:latin typeface="Montserrat" panose="00000500000000000000" pitchFamily="2" charset="0"/>
            </a:endParaRPr>
          </a:p>
        </p:txBody>
      </p:sp>
      <p:sp>
        <p:nvSpPr>
          <p:cNvPr id="9" name="ZoneTexte 8">
            <a:extLst>
              <a:ext uri="{FF2B5EF4-FFF2-40B4-BE49-F238E27FC236}">
                <a16:creationId xmlns:a16="http://schemas.microsoft.com/office/drawing/2014/main" id="{18D01249-30A6-4E91-B549-B695E680BB0C}"/>
              </a:ext>
            </a:extLst>
          </p:cNvPr>
          <p:cNvSpPr txBox="1"/>
          <p:nvPr/>
        </p:nvSpPr>
        <p:spPr>
          <a:xfrm>
            <a:off x="79676" y="4179006"/>
            <a:ext cx="6097604" cy="40011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lvl="0"/>
            <a:r>
              <a:rPr lang="fr-FR" sz="2000" b="1" dirty="0" err="1">
                <a:ln/>
                <a:solidFill>
                  <a:srgbClr val="C00000"/>
                </a:solidFill>
                <a:latin typeface="Montserrat" panose="00000500000000000000" pitchFamily="2" charset="0"/>
              </a:rPr>
              <a:t>Features</a:t>
            </a:r>
            <a:r>
              <a:rPr lang="fr-FR" sz="2000" b="1" dirty="0">
                <a:ln/>
                <a:solidFill>
                  <a:srgbClr val="C00000"/>
                </a:solidFill>
                <a:latin typeface="Montserrat" panose="00000500000000000000" pitchFamily="2" charset="0"/>
              </a:rPr>
              <a:t> </a:t>
            </a:r>
            <a:r>
              <a:rPr lang="fr-FR" sz="2000" b="1" dirty="0" err="1">
                <a:ln/>
                <a:solidFill>
                  <a:srgbClr val="C00000"/>
                </a:solidFill>
                <a:latin typeface="Montserrat" panose="00000500000000000000" pitchFamily="2" charset="0"/>
              </a:rPr>
              <a:t>selection</a:t>
            </a:r>
            <a:endParaRPr lang="fr-FR" sz="2000" b="1" dirty="0">
              <a:ln/>
              <a:solidFill>
                <a:srgbClr val="C00000"/>
              </a:solidFill>
              <a:latin typeface="Montserrat" panose="00000500000000000000" pitchFamily="2" charset="0"/>
            </a:endParaRPr>
          </a:p>
        </p:txBody>
      </p:sp>
      <p:sp>
        <p:nvSpPr>
          <p:cNvPr id="13" name="ZoneTexte 12">
            <a:extLst>
              <a:ext uri="{FF2B5EF4-FFF2-40B4-BE49-F238E27FC236}">
                <a16:creationId xmlns:a16="http://schemas.microsoft.com/office/drawing/2014/main" id="{6CE3C55C-409C-4823-9698-6E2E05AEAE26}"/>
              </a:ext>
            </a:extLst>
          </p:cNvPr>
          <p:cNvSpPr txBox="1"/>
          <p:nvPr/>
        </p:nvSpPr>
        <p:spPr>
          <a:xfrm>
            <a:off x="-64569" y="4475964"/>
            <a:ext cx="6097604" cy="102540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sz="1400" dirty="0">
                <a:latin typeface="Montserrat" panose="00000500000000000000" pitchFamily="2" charset="0"/>
              </a:rPr>
              <a:t>supprimer les </a:t>
            </a:r>
            <a:r>
              <a:rPr lang="fr-FR" sz="1400" dirty="0" err="1">
                <a:latin typeface="Montserrat" panose="00000500000000000000" pitchFamily="2" charset="0"/>
              </a:rPr>
              <a:t>features</a:t>
            </a:r>
            <a:r>
              <a:rPr lang="fr-FR" sz="1400" dirty="0">
                <a:latin typeface="Montserrat" panose="00000500000000000000" pitchFamily="2" charset="0"/>
              </a:rPr>
              <a:t> fortement corrélées (Pearson &gt; 0.85).</a:t>
            </a:r>
          </a:p>
          <a:p>
            <a:pPr marL="285750" indent="-285750">
              <a:lnSpc>
                <a:spcPct val="150000"/>
              </a:lnSpc>
              <a:buFont typeface="Wingdings" panose="05000000000000000000" pitchFamily="2" charset="2"/>
              <a:buChar char="§"/>
            </a:pPr>
            <a:r>
              <a:rPr lang="fr-FR" sz="1400" dirty="0">
                <a:latin typeface="Montserrat" panose="00000500000000000000" pitchFamily="2" charset="0"/>
              </a:rPr>
              <a:t>Après cette sélection, nous avons obtenu 61 colonnes.</a:t>
            </a:r>
          </a:p>
          <a:p>
            <a:pPr>
              <a:lnSpc>
                <a:spcPct val="150000"/>
              </a:lnSpc>
            </a:pPr>
            <a:endParaRPr lang="fr-FR" sz="1400" dirty="0">
              <a:latin typeface="Montserrat" panose="00000500000000000000" pitchFamily="2" charset="0"/>
            </a:endParaRPr>
          </a:p>
        </p:txBody>
      </p:sp>
      <p:sp>
        <p:nvSpPr>
          <p:cNvPr id="15" name="ZoneTexte 14">
            <a:extLst>
              <a:ext uri="{FF2B5EF4-FFF2-40B4-BE49-F238E27FC236}">
                <a16:creationId xmlns:a16="http://schemas.microsoft.com/office/drawing/2014/main" id="{5296A8B7-F070-4E1C-8664-1BD8EEA49DA2}"/>
              </a:ext>
            </a:extLst>
          </p:cNvPr>
          <p:cNvSpPr txBox="1"/>
          <p:nvPr/>
        </p:nvSpPr>
        <p:spPr>
          <a:xfrm>
            <a:off x="79676" y="324900"/>
            <a:ext cx="11924898" cy="307777"/>
          </a:xfrm>
          <a:prstGeom prst="rect">
            <a:avLst/>
          </a:prstGeom>
          <a:noFill/>
        </p:spPr>
        <p:txBody>
          <a:bodyPr wrap="square">
            <a:spAutoFit/>
          </a:bodyPr>
          <a:lstStyle/>
          <a:p>
            <a:r>
              <a:rPr lang="fr-FR" sz="1400" dirty="0">
                <a:latin typeface="Montserrat" panose="00000500000000000000" pitchFamily="2" charset="0"/>
              </a:rPr>
              <a:t>Le </a:t>
            </a:r>
            <a:r>
              <a:rPr lang="fr-FR" sz="1400" dirty="0" err="1">
                <a:latin typeface="Montserrat" panose="00000500000000000000" pitchFamily="2" charset="0"/>
              </a:rPr>
              <a:t>dataset</a:t>
            </a:r>
            <a:r>
              <a:rPr lang="fr-FR" sz="1400" dirty="0">
                <a:latin typeface="Montserrat" panose="00000500000000000000" pitchFamily="2" charset="0"/>
              </a:rPr>
              <a:t> final après </a:t>
            </a:r>
            <a:r>
              <a:rPr lang="fr-FR" sz="1400" dirty="0" err="1">
                <a:latin typeface="Montserrat" panose="00000500000000000000" pitchFamily="2" charset="0"/>
              </a:rPr>
              <a:t>feature</a:t>
            </a:r>
            <a:r>
              <a:rPr lang="fr-FR" sz="1400" dirty="0">
                <a:latin typeface="Montserrat" panose="00000500000000000000" pitchFamily="2" charset="0"/>
              </a:rPr>
              <a:t> </a:t>
            </a:r>
            <a:r>
              <a:rPr lang="fr-FR" sz="1400" dirty="0" err="1">
                <a:latin typeface="Montserrat" panose="00000500000000000000" pitchFamily="2" charset="0"/>
              </a:rPr>
              <a:t>engeneering</a:t>
            </a:r>
            <a:r>
              <a:rPr lang="fr-FR" sz="1400" dirty="0">
                <a:latin typeface="Montserrat" panose="00000500000000000000" pitchFamily="2" charset="0"/>
              </a:rPr>
              <a:t> est basé sur l’identifiant unique du client. Il regroupe : </a:t>
            </a:r>
          </a:p>
        </p:txBody>
      </p:sp>
      <p:sp>
        <p:nvSpPr>
          <p:cNvPr id="16" name="ZoneTexte 15">
            <a:extLst>
              <a:ext uri="{FF2B5EF4-FFF2-40B4-BE49-F238E27FC236}">
                <a16:creationId xmlns:a16="http://schemas.microsoft.com/office/drawing/2014/main" id="{34937F79-EF1B-440A-BE04-0F10F4707540}"/>
              </a:ext>
            </a:extLst>
          </p:cNvPr>
          <p:cNvSpPr txBox="1"/>
          <p:nvPr/>
        </p:nvSpPr>
        <p:spPr>
          <a:xfrm>
            <a:off x="30883" y="5301318"/>
            <a:ext cx="6097604" cy="400110"/>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lvl="0"/>
            <a:r>
              <a:rPr lang="fr-FR" sz="2000" b="1" dirty="0">
                <a:ln/>
                <a:solidFill>
                  <a:srgbClr val="C00000"/>
                </a:solidFill>
                <a:latin typeface="Montserrat" panose="00000500000000000000" pitchFamily="2" charset="0"/>
              </a:rPr>
              <a:t>Encodage &amp; normalisation </a:t>
            </a:r>
          </a:p>
        </p:txBody>
      </p:sp>
      <p:sp>
        <p:nvSpPr>
          <p:cNvPr id="17" name="ZoneTexte 16">
            <a:extLst>
              <a:ext uri="{FF2B5EF4-FFF2-40B4-BE49-F238E27FC236}">
                <a16:creationId xmlns:a16="http://schemas.microsoft.com/office/drawing/2014/main" id="{BAAFA62D-F77F-4643-801A-FDFC6B6277FB}"/>
              </a:ext>
            </a:extLst>
          </p:cNvPr>
          <p:cNvSpPr txBox="1"/>
          <p:nvPr/>
        </p:nvSpPr>
        <p:spPr>
          <a:xfrm>
            <a:off x="-69515" y="5568222"/>
            <a:ext cx="5657515" cy="102540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400" dirty="0">
                <a:latin typeface="Montserrat" panose="00000500000000000000" pitchFamily="2" charset="0"/>
              </a:rPr>
              <a:t>Cette étapes est essentielle pour avoir des ordres de grandeurs proches des différentes variables.</a:t>
            </a:r>
          </a:p>
          <a:p>
            <a:pPr marL="285750" indent="-285750" algn="just">
              <a:lnSpc>
                <a:spcPct val="150000"/>
              </a:lnSpc>
              <a:buFont typeface="Wingdings" panose="05000000000000000000" pitchFamily="2" charset="2"/>
              <a:buChar char="§"/>
            </a:pPr>
            <a:endParaRPr lang="fr-FR" sz="1400" dirty="0">
              <a:latin typeface="Montserrat" panose="00000500000000000000" pitchFamily="2" charset="0"/>
            </a:endParaRPr>
          </a:p>
        </p:txBody>
      </p:sp>
      <p:sp>
        <p:nvSpPr>
          <p:cNvPr id="18" name="ZoneTexte 17">
            <a:extLst>
              <a:ext uri="{FF2B5EF4-FFF2-40B4-BE49-F238E27FC236}">
                <a16:creationId xmlns:a16="http://schemas.microsoft.com/office/drawing/2014/main" id="{E735C66C-90DC-4D09-8C69-D26EC5FB0A89}"/>
              </a:ext>
            </a:extLst>
          </p:cNvPr>
          <p:cNvSpPr txBox="1"/>
          <p:nvPr/>
        </p:nvSpPr>
        <p:spPr>
          <a:xfrm>
            <a:off x="-50397" y="6170892"/>
            <a:ext cx="11762338" cy="70224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400" dirty="0">
                <a:latin typeface="Montserrat" panose="00000500000000000000" pitchFamily="2" charset="0"/>
              </a:rPr>
              <a:t>Toutes les variables ont été normalisées avec la méthode </a:t>
            </a:r>
            <a:r>
              <a:rPr lang="fr-FR" sz="1400" i="1" u="sng" dirty="0" err="1">
                <a:latin typeface="Montserrat" panose="00000500000000000000" pitchFamily="2" charset="0"/>
              </a:rPr>
              <a:t>StandardScaler</a:t>
            </a:r>
            <a:r>
              <a:rPr lang="fr-FR" sz="1400" i="1" u="sng" dirty="0">
                <a:latin typeface="Montserrat" panose="00000500000000000000" pitchFamily="2" charset="0"/>
              </a:rPr>
              <a:t>() </a:t>
            </a:r>
            <a:r>
              <a:rPr lang="fr-FR" sz="1400" dirty="0">
                <a:latin typeface="Montserrat" panose="00000500000000000000" pitchFamily="2" charset="0"/>
              </a:rPr>
              <a:t>utilisant la moyenne (</a:t>
            </a:r>
            <a:r>
              <a:rPr lang="el-GR" sz="1400" b="1" i="0" dirty="0">
                <a:solidFill>
                  <a:srgbClr val="202122"/>
                </a:solidFill>
                <a:effectLst/>
                <a:latin typeface="Arial" panose="020B0604020202020204" pitchFamily="34" charset="0"/>
              </a:rPr>
              <a:t>μ</a:t>
            </a:r>
            <a:r>
              <a:rPr lang="fr-FR" sz="1400" dirty="0">
                <a:latin typeface="Montserrat" panose="00000500000000000000" pitchFamily="2" charset="0"/>
              </a:rPr>
              <a:t>) et l’écart type (</a:t>
            </a:r>
            <a:r>
              <a:rPr lang="el-GR" sz="1400" b="1" i="0" dirty="0">
                <a:solidFill>
                  <a:srgbClr val="202122"/>
                </a:solidFill>
                <a:effectLst/>
                <a:latin typeface="Arial" panose="020B0604020202020204" pitchFamily="34" charset="0"/>
              </a:rPr>
              <a:t>σ</a:t>
            </a:r>
            <a:r>
              <a:rPr lang="fr-FR" sz="1400" b="1" i="0" dirty="0">
                <a:solidFill>
                  <a:srgbClr val="202122"/>
                </a:solidFill>
                <a:effectLst/>
                <a:latin typeface="Montserrat" panose="00000500000000000000" pitchFamily="2" charset="0"/>
              </a:rPr>
              <a:t>)</a:t>
            </a:r>
            <a:r>
              <a:rPr lang="fr-FR" sz="1400" dirty="0">
                <a:latin typeface="Montserrat" panose="00000500000000000000" pitchFamily="2" charset="0"/>
              </a:rPr>
              <a:t>.</a:t>
            </a:r>
          </a:p>
          <a:p>
            <a:pPr marL="285750" indent="-285750" algn="just">
              <a:lnSpc>
                <a:spcPct val="150000"/>
              </a:lnSpc>
              <a:buFont typeface="Wingdings" panose="05000000000000000000" pitchFamily="2" charset="2"/>
              <a:buChar char="§"/>
            </a:pPr>
            <a:r>
              <a:rPr lang="fr-FR" sz="1400" dirty="0">
                <a:latin typeface="Montserrat" panose="00000500000000000000" pitchFamily="2" charset="0"/>
              </a:rPr>
              <a:t>Les variables ratio n’ont pas été normalisées puisqu’elles sont comprises entre 0 et 1</a:t>
            </a:r>
            <a:r>
              <a:rPr lang="fr-FR" sz="1400" dirty="0">
                <a:solidFill>
                  <a:srgbClr val="000000"/>
                </a:solidFill>
                <a:latin typeface="Montserrat" panose="00000500000000000000" pitchFamily="2" charset="0"/>
              </a:rPr>
              <a:t>.</a:t>
            </a:r>
            <a:endParaRPr lang="fr-FR" sz="1400" dirty="0">
              <a:latin typeface="Montserrat" panose="00000500000000000000" pitchFamily="2" charset="0"/>
            </a:endParaRPr>
          </a:p>
        </p:txBody>
      </p:sp>
      <p:pic>
        <p:nvPicPr>
          <p:cNvPr id="19" name="Image 18">
            <a:extLst>
              <a:ext uri="{FF2B5EF4-FFF2-40B4-BE49-F238E27FC236}">
                <a16:creationId xmlns:a16="http://schemas.microsoft.com/office/drawing/2014/main" id="{29A3813D-7603-4779-9A47-BAA32A2519A3}"/>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0671005" y="6080926"/>
            <a:ext cx="958919" cy="557609"/>
          </a:xfrm>
          <a:prstGeom prst="rect">
            <a:avLst/>
          </a:prstGeom>
        </p:spPr>
      </p:pic>
      <p:sp>
        <p:nvSpPr>
          <p:cNvPr id="20" name="Espace réservé du numéro de diapositive 19">
            <a:extLst>
              <a:ext uri="{FF2B5EF4-FFF2-40B4-BE49-F238E27FC236}">
                <a16:creationId xmlns:a16="http://schemas.microsoft.com/office/drawing/2014/main" id="{0AFA2090-EF11-48AC-8081-25BCBF5C18A4}"/>
              </a:ext>
            </a:extLst>
          </p:cNvPr>
          <p:cNvSpPr>
            <a:spLocks noGrp="1"/>
          </p:cNvSpPr>
          <p:nvPr>
            <p:ph type="sldNum" sz="quarter" idx="12"/>
          </p:nvPr>
        </p:nvSpPr>
        <p:spPr/>
        <p:txBody>
          <a:bodyPr/>
          <a:lstStyle/>
          <a:p>
            <a:fld id="{E3CBCD2A-895F-4418-8E13-0D616C108934}" type="slidenum">
              <a:rPr lang="fr-FR" smtClean="0"/>
              <a:t>14</a:t>
            </a:fld>
            <a:endParaRPr lang="fr-FR"/>
          </a:p>
        </p:txBody>
      </p:sp>
    </p:spTree>
    <p:extLst>
      <p:ext uri="{BB962C8B-B14F-4D97-AF65-F5344CB8AC3E}">
        <p14:creationId xmlns:p14="http://schemas.microsoft.com/office/powerpoint/2010/main" val="37353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2835491993"/>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15</a:t>
            </a:fld>
            <a:endParaRPr lang="fr-FR"/>
          </a:p>
        </p:txBody>
      </p:sp>
    </p:spTree>
    <p:extLst>
      <p:ext uri="{BB962C8B-B14F-4D97-AF65-F5344CB8AC3E}">
        <p14:creationId xmlns:p14="http://schemas.microsoft.com/office/powerpoint/2010/main" val="53830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3ACE00-E7B7-4290-9142-4E3CD6534174}"/>
              </a:ext>
            </a:extLst>
          </p:cNvPr>
          <p:cNvSpPr>
            <a:spLocks noGrp="1"/>
          </p:cNvSpPr>
          <p:nvPr>
            <p:ph type="sldNum" sz="quarter" idx="12"/>
          </p:nvPr>
        </p:nvSpPr>
        <p:spPr/>
        <p:txBody>
          <a:bodyPr/>
          <a:lstStyle/>
          <a:p>
            <a:fld id="{1153B9BC-1C73-478A-AC4C-827B1BECB134}" type="slidenum">
              <a:rPr lang="fr-FR" b="1" smtClean="0">
                <a:latin typeface="Montserrat" panose="00000500000000000000" pitchFamily="2" charset="0"/>
              </a:rPr>
              <a:t>16</a:t>
            </a:fld>
            <a:endParaRPr lang="fr-FR" b="1">
              <a:latin typeface="Montserrat" panose="00000500000000000000" pitchFamily="2" charset="0"/>
            </a:endParaRPr>
          </a:p>
        </p:txBody>
      </p:sp>
      <p:sp>
        <p:nvSpPr>
          <p:cNvPr id="9" name="ZoneTexte 8">
            <a:extLst>
              <a:ext uri="{FF2B5EF4-FFF2-40B4-BE49-F238E27FC236}">
                <a16:creationId xmlns:a16="http://schemas.microsoft.com/office/drawing/2014/main" id="{2605F81C-138A-48B2-9E04-14DE9EFEC65C}"/>
              </a:ext>
            </a:extLst>
          </p:cNvPr>
          <p:cNvSpPr txBox="1"/>
          <p:nvPr/>
        </p:nvSpPr>
        <p:spPr>
          <a:xfrm>
            <a:off x="407471" y="4398744"/>
            <a:ext cx="6737684" cy="646331"/>
          </a:xfrm>
          <a:prstGeom prst="rect">
            <a:avLst/>
          </a:prstGeom>
          <a:noFill/>
        </p:spPr>
        <p:txBody>
          <a:bodyPr wrap="square">
            <a:spAutoFit/>
          </a:bodyPr>
          <a:lstStyle/>
          <a:p>
            <a:endParaRPr lang="fr-FR" b="1" dirty="0">
              <a:latin typeface="Montserrat" panose="00000500000000000000" pitchFamily="2" charset="0"/>
            </a:endParaRPr>
          </a:p>
          <a:p>
            <a:endParaRPr lang="fr-FR" b="1" dirty="0">
              <a:latin typeface="Montserrat" panose="00000500000000000000" pitchFamily="2" charset="0"/>
            </a:endParaRPr>
          </a:p>
        </p:txBody>
      </p:sp>
      <p:sp>
        <p:nvSpPr>
          <p:cNvPr id="26" name="Forme libre : forme 25">
            <a:extLst>
              <a:ext uri="{FF2B5EF4-FFF2-40B4-BE49-F238E27FC236}">
                <a16:creationId xmlns:a16="http://schemas.microsoft.com/office/drawing/2014/main" id="{84661D82-1E91-475A-BEA3-AF139ACD4E2F}"/>
              </a:ext>
            </a:extLst>
          </p:cNvPr>
          <p:cNvSpPr/>
          <p:nvPr/>
        </p:nvSpPr>
        <p:spPr>
          <a:xfrm>
            <a:off x="282915" y="371437"/>
            <a:ext cx="1836000" cy="1836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0"/>
            </a:schemeClr>
          </a:fillRef>
          <a:effectRef idx="3">
            <a:schemeClr val="accent1">
              <a:alpha val="90000"/>
              <a:hueOff val="0"/>
              <a:satOff val="0"/>
              <a:lumOff val="0"/>
              <a:alphaOff val="0"/>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b="1" i="0" kern="1200" dirty="0">
                <a:solidFill>
                  <a:srgbClr val="00FF00"/>
                </a:solidFill>
                <a:latin typeface="Montserrat" panose="00000500000000000000" pitchFamily="2" charset="0"/>
              </a:rPr>
              <a:t>données non étiquetées </a:t>
            </a:r>
            <a:endParaRPr lang="fr-FR" b="1" kern="1200" dirty="0">
              <a:solidFill>
                <a:srgbClr val="00FF00"/>
              </a:solidFill>
              <a:latin typeface="Montserrat" panose="00000500000000000000" pitchFamily="2" charset="0"/>
            </a:endParaRPr>
          </a:p>
        </p:txBody>
      </p:sp>
      <p:sp>
        <p:nvSpPr>
          <p:cNvPr id="27" name="Forme libre : forme 26">
            <a:extLst>
              <a:ext uri="{FF2B5EF4-FFF2-40B4-BE49-F238E27FC236}">
                <a16:creationId xmlns:a16="http://schemas.microsoft.com/office/drawing/2014/main" id="{C73A6F3F-F665-4D5B-8967-1C524B64368F}"/>
              </a:ext>
            </a:extLst>
          </p:cNvPr>
          <p:cNvSpPr/>
          <p:nvPr/>
        </p:nvSpPr>
        <p:spPr>
          <a:xfrm>
            <a:off x="2253270" y="875118"/>
            <a:ext cx="987592" cy="987592"/>
          </a:xfrm>
          <a:custGeom>
            <a:avLst/>
            <a:gdLst>
              <a:gd name="connsiteX0" fmla="*/ 130905 w 987592"/>
              <a:gd name="connsiteY0" fmla="*/ 377655 h 987592"/>
              <a:gd name="connsiteX1" fmla="*/ 377655 w 987592"/>
              <a:gd name="connsiteY1" fmla="*/ 377655 h 987592"/>
              <a:gd name="connsiteX2" fmla="*/ 377655 w 987592"/>
              <a:gd name="connsiteY2" fmla="*/ 130905 h 987592"/>
              <a:gd name="connsiteX3" fmla="*/ 609937 w 987592"/>
              <a:gd name="connsiteY3" fmla="*/ 130905 h 987592"/>
              <a:gd name="connsiteX4" fmla="*/ 609937 w 987592"/>
              <a:gd name="connsiteY4" fmla="*/ 377655 h 987592"/>
              <a:gd name="connsiteX5" fmla="*/ 856687 w 987592"/>
              <a:gd name="connsiteY5" fmla="*/ 377655 h 987592"/>
              <a:gd name="connsiteX6" fmla="*/ 856687 w 987592"/>
              <a:gd name="connsiteY6" fmla="*/ 609937 h 987592"/>
              <a:gd name="connsiteX7" fmla="*/ 609937 w 987592"/>
              <a:gd name="connsiteY7" fmla="*/ 609937 h 987592"/>
              <a:gd name="connsiteX8" fmla="*/ 609937 w 987592"/>
              <a:gd name="connsiteY8" fmla="*/ 856687 h 987592"/>
              <a:gd name="connsiteX9" fmla="*/ 377655 w 987592"/>
              <a:gd name="connsiteY9" fmla="*/ 856687 h 987592"/>
              <a:gd name="connsiteX10" fmla="*/ 377655 w 987592"/>
              <a:gd name="connsiteY10" fmla="*/ 609937 h 987592"/>
              <a:gd name="connsiteX11" fmla="*/ 130905 w 987592"/>
              <a:gd name="connsiteY11" fmla="*/ 609937 h 987592"/>
              <a:gd name="connsiteX12" fmla="*/ 130905 w 987592"/>
              <a:gd name="connsiteY12" fmla="*/ 377655 h 98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592" h="987592">
                <a:moveTo>
                  <a:pt x="130905" y="377655"/>
                </a:moveTo>
                <a:lnTo>
                  <a:pt x="377655" y="377655"/>
                </a:lnTo>
                <a:lnTo>
                  <a:pt x="377655" y="130905"/>
                </a:lnTo>
                <a:lnTo>
                  <a:pt x="609937" y="130905"/>
                </a:lnTo>
                <a:lnTo>
                  <a:pt x="609937" y="377655"/>
                </a:lnTo>
                <a:lnTo>
                  <a:pt x="856687" y="377655"/>
                </a:lnTo>
                <a:lnTo>
                  <a:pt x="856687" y="609937"/>
                </a:lnTo>
                <a:lnTo>
                  <a:pt x="609937" y="609937"/>
                </a:lnTo>
                <a:lnTo>
                  <a:pt x="609937" y="856687"/>
                </a:lnTo>
                <a:lnTo>
                  <a:pt x="377655" y="856687"/>
                </a:lnTo>
                <a:lnTo>
                  <a:pt x="377655" y="609937"/>
                </a:lnTo>
                <a:lnTo>
                  <a:pt x="130905" y="609937"/>
                </a:lnTo>
                <a:lnTo>
                  <a:pt x="130905" y="377655"/>
                </a:lnTo>
                <a:close/>
              </a:path>
            </a:pathLst>
          </a:custGeom>
        </p:spPr>
        <p:style>
          <a:lnRef idx="0">
            <a:schemeClr val="accent1">
              <a:shade val="90000"/>
              <a:hueOff val="0"/>
              <a:satOff val="0"/>
              <a:lumOff val="0"/>
              <a:alphaOff val="0"/>
            </a:schemeClr>
          </a:lnRef>
          <a:fillRef idx="3">
            <a:schemeClr val="accent1">
              <a:shade val="90000"/>
              <a:hueOff val="0"/>
              <a:satOff val="0"/>
              <a:lumOff val="0"/>
              <a:alphaOff val="0"/>
            </a:schemeClr>
          </a:fillRef>
          <a:effectRef idx="3">
            <a:schemeClr val="accent1">
              <a:shade val="90000"/>
              <a:hueOff val="0"/>
              <a:satOff val="0"/>
              <a:lumOff val="0"/>
              <a:alphaOff val="0"/>
            </a:schemeClr>
          </a:effectRef>
          <a:fontRef idx="minor">
            <a:schemeClr val="lt1"/>
          </a:fontRef>
        </p:style>
        <p:txBody>
          <a:bodyPr spcFirstLastPara="0" vert="horz" wrap="square" lIns="130905" tIns="377655" rIns="130905" bIns="377655" numCol="1" spcCol="1270" anchor="ctr" anchorCtr="0">
            <a:noAutofit/>
          </a:bodyPr>
          <a:lstStyle/>
          <a:p>
            <a:pPr marL="0" lvl="0" indent="0" algn="ctr" defTabSz="711200">
              <a:lnSpc>
                <a:spcPct val="90000"/>
              </a:lnSpc>
              <a:spcBef>
                <a:spcPct val="0"/>
              </a:spcBef>
              <a:spcAft>
                <a:spcPct val="35000"/>
              </a:spcAft>
              <a:buNone/>
            </a:pPr>
            <a:endParaRPr lang="fr-FR" sz="1600" b="1" kern="1200">
              <a:latin typeface="Montserrat" panose="00000500000000000000" pitchFamily="2" charset="0"/>
            </a:endParaRPr>
          </a:p>
        </p:txBody>
      </p:sp>
      <p:sp>
        <p:nvSpPr>
          <p:cNvPr id="28" name="Forme libre : forme 27">
            <a:extLst>
              <a:ext uri="{FF2B5EF4-FFF2-40B4-BE49-F238E27FC236}">
                <a16:creationId xmlns:a16="http://schemas.microsoft.com/office/drawing/2014/main" id="{752D9A98-651C-441A-BE76-2ED0CA4CA9F3}"/>
              </a:ext>
            </a:extLst>
          </p:cNvPr>
          <p:cNvSpPr/>
          <p:nvPr/>
        </p:nvSpPr>
        <p:spPr>
          <a:xfrm>
            <a:off x="3396324" y="388151"/>
            <a:ext cx="1836000" cy="1836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13333"/>
            </a:schemeClr>
          </a:fillRef>
          <a:effectRef idx="3">
            <a:schemeClr val="accent1">
              <a:alpha val="90000"/>
              <a:hueOff val="0"/>
              <a:satOff val="0"/>
              <a:lumOff val="0"/>
              <a:alphaOff val="-13333"/>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b="1" kern="1200" dirty="0">
                <a:solidFill>
                  <a:srgbClr val="FFFF00"/>
                </a:solidFill>
                <a:latin typeface="Montserrat" panose="00000500000000000000" pitchFamily="2" charset="0"/>
              </a:rPr>
              <a:t>classification</a:t>
            </a:r>
          </a:p>
        </p:txBody>
      </p:sp>
      <p:sp>
        <p:nvSpPr>
          <p:cNvPr id="31" name="Forme libre : forme 30">
            <a:extLst>
              <a:ext uri="{FF2B5EF4-FFF2-40B4-BE49-F238E27FC236}">
                <a16:creationId xmlns:a16="http://schemas.microsoft.com/office/drawing/2014/main" id="{CD4EA0C0-3F85-449A-9558-4D13A71B0A4F}"/>
              </a:ext>
            </a:extLst>
          </p:cNvPr>
          <p:cNvSpPr/>
          <p:nvPr/>
        </p:nvSpPr>
        <p:spPr>
          <a:xfrm>
            <a:off x="8610600" y="909766"/>
            <a:ext cx="987592" cy="987592"/>
          </a:xfrm>
          <a:custGeom>
            <a:avLst/>
            <a:gdLst>
              <a:gd name="connsiteX0" fmla="*/ 130905 w 987592"/>
              <a:gd name="connsiteY0" fmla="*/ 203444 h 987592"/>
              <a:gd name="connsiteX1" fmla="*/ 856687 w 987592"/>
              <a:gd name="connsiteY1" fmla="*/ 203444 h 987592"/>
              <a:gd name="connsiteX2" fmla="*/ 856687 w 987592"/>
              <a:gd name="connsiteY2" fmla="*/ 435726 h 987592"/>
              <a:gd name="connsiteX3" fmla="*/ 130905 w 987592"/>
              <a:gd name="connsiteY3" fmla="*/ 435726 h 987592"/>
              <a:gd name="connsiteX4" fmla="*/ 130905 w 987592"/>
              <a:gd name="connsiteY4" fmla="*/ 203444 h 987592"/>
              <a:gd name="connsiteX5" fmla="*/ 130905 w 987592"/>
              <a:gd name="connsiteY5" fmla="*/ 551866 h 987592"/>
              <a:gd name="connsiteX6" fmla="*/ 856687 w 987592"/>
              <a:gd name="connsiteY6" fmla="*/ 551866 h 987592"/>
              <a:gd name="connsiteX7" fmla="*/ 856687 w 987592"/>
              <a:gd name="connsiteY7" fmla="*/ 784148 h 987592"/>
              <a:gd name="connsiteX8" fmla="*/ 130905 w 987592"/>
              <a:gd name="connsiteY8" fmla="*/ 784148 h 987592"/>
              <a:gd name="connsiteX9" fmla="*/ 130905 w 987592"/>
              <a:gd name="connsiteY9" fmla="*/ 551866 h 98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592" h="987592">
                <a:moveTo>
                  <a:pt x="130905" y="203444"/>
                </a:moveTo>
                <a:lnTo>
                  <a:pt x="856687" y="203444"/>
                </a:lnTo>
                <a:lnTo>
                  <a:pt x="856687" y="435726"/>
                </a:lnTo>
                <a:lnTo>
                  <a:pt x="130905" y="435726"/>
                </a:lnTo>
                <a:lnTo>
                  <a:pt x="130905" y="203444"/>
                </a:lnTo>
                <a:close/>
                <a:moveTo>
                  <a:pt x="130905" y="551866"/>
                </a:moveTo>
                <a:lnTo>
                  <a:pt x="856687" y="551866"/>
                </a:lnTo>
                <a:lnTo>
                  <a:pt x="856687" y="784148"/>
                </a:lnTo>
                <a:lnTo>
                  <a:pt x="130905" y="784148"/>
                </a:lnTo>
                <a:lnTo>
                  <a:pt x="130905" y="551866"/>
                </a:lnTo>
                <a:close/>
              </a:path>
            </a:pathLst>
          </a:custGeom>
        </p:spPr>
        <p:style>
          <a:lnRef idx="0">
            <a:schemeClr val="accent1">
              <a:shade val="90000"/>
              <a:hueOff val="415426"/>
              <a:satOff val="-8871"/>
              <a:lumOff val="33109"/>
              <a:alphaOff val="0"/>
            </a:schemeClr>
          </a:lnRef>
          <a:fillRef idx="3">
            <a:schemeClr val="accent1">
              <a:shade val="90000"/>
              <a:hueOff val="415426"/>
              <a:satOff val="-8871"/>
              <a:lumOff val="33109"/>
              <a:alphaOff val="0"/>
            </a:schemeClr>
          </a:fillRef>
          <a:effectRef idx="3">
            <a:schemeClr val="accent1">
              <a:shade val="90000"/>
              <a:hueOff val="415426"/>
              <a:satOff val="-8871"/>
              <a:lumOff val="33109"/>
              <a:alphaOff val="0"/>
            </a:schemeClr>
          </a:effectRef>
          <a:fontRef idx="minor">
            <a:schemeClr val="lt1"/>
          </a:fontRef>
        </p:style>
        <p:txBody>
          <a:bodyPr spcFirstLastPara="0" vert="horz" wrap="square" lIns="130905" tIns="203444" rIns="130905" bIns="203444" numCol="1" spcCol="1270" anchor="ctr" anchorCtr="0">
            <a:noAutofit/>
          </a:bodyPr>
          <a:lstStyle/>
          <a:p>
            <a:pPr marL="0" lvl="0" indent="0" algn="ctr" defTabSz="711200">
              <a:lnSpc>
                <a:spcPct val="90000"/>
              </a:lnSpc>
              <a:spcBef>
                <a:spcPct val="0"/>
              </a:spcBef>
              <a:spcAft>
                <a:spcPct val="35000"/>
              </a:spcAft>
              <a:buNone/>
            </a:pPr>
            <a:endParaRPr lang="fr-FR" sz="1600" b="1" kern="1200" dirty="0">
              <a:latin typeface="Montserrat" panose="00000500000000000000" pitchFamily="2" charset="0"/>
            </a:endParaRPr>
          </a:p>
        </p:txBody>
      </p:sp>
      <p:sp>
        <p:nvSpPr>
          <p:cNvPr id="32" name="Forme libre : forme 31">
            <a:extLst>
              <a:ext uri="{FF2B5EF4-FFF2-40B4-BE49-F238E27FC236}">
                <a16:creationId xmlns:a16="http://schemas.microsoft.com/office/drawing/2014/main" id="{CE00D171-E499-459B-9251-4950938F35D6}"/>
              </a:ext>
            </a:extLst>
          </p:cNvPr>
          <p:cNvSpPr/>
          <p:nvPr/>
        </p:nvSpPr>
        <p:spPr>
          <a:xfrm>
            <a:off x="9938730" y="402851"/>
            <a:ext cx="1836000" cy="1836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40000"/>
            </a:schemeClr>
          </a:fillRef>
          <a:effectRef idx="3">
            <a:schemeClr val="accent1">
              <a:alpha val="90000"/>
              <a:hueOff val="0"/>
              <a:satOff val="0"/>
              <a:lumOff val="0"/>
              <a:alphaOff val="-40000"/>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Montserrat" panose="00000500000000000000" pitchFamily="2" charset="0"/>
              </a:rPr>
              <a:t>Modèle </a:t>
            </a:r>
            <a:r>
              <a:rPr lang="fr-FR" sz="1600" b="1" kern="1200" dirty="0">
                <a:solidFill>
                  <a:srgbClr val="00FF00"/>
                </a:solidFill>
                <a:latin typeface="Montserrat" panose="00000500000000000000" pitchFamily="2" charset="0"/>
              </a:rPr>
              <a:t>non supervisé : </a:t>
            </a:r>
            <a:r>
              <a:rPr lang="fr-FR" sz="1600" b="1" kern="1200" dirty="0">
                <a:solidFill>
                  <a:srgbClr val="FFFF00"/>
                </a:solidFill>
                <a:latin typeface="Montserrat" panose="00000500000000000000" pitchFamily="2" charset="0"/>
              </a:rPr>
              <a:t>clustering &amp; </a:t>
            </a:r>
            <a:r>
              <a:rPr lang="fr-FR" sz="1600" b="1" kern="1200" dirty="0">
                <a:solidFill>
                  <a:srgbClr val="FFC000"/>
                </a:solidFill>
                <a:latin typeface="Montserrat" panose="00000500000000000000" pitchFamily="2" charset="0"/>
              </a:rPr>
              <a:t>réduction dimension</a:t>
            </a:r>
          </a:p>
        </p:txBody>
      </p:sp>
      <p:sp>
        <p:nvSpPr>
          <p:cNvPr id="14" name="ZoneTexte 13">
            <a:extLst>
              <a:ext uri="{FF2B5EF4-FFF2-40B4-BE49-F238E27FC236}">
                <a16:creationId xmlns:a16="http://schemas.microsoft.com/office/drawing/2014/main" id="{9012DEC0-B4E2-4B53-BCEB-46476E88B4F0}"/>
              </a:ext>
            </a:extLst>
          </p:cNvPr>
          <p:cNvSpPr txBox="1"/>
          <p:nvPr/>
        </p:nvSpPr>
        <p:spPr>
          <a:xfrm>
            <a:off x="37828" y="2207437"/>
            <a:ext cx="2849078"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Modèles testés</a:t>
            </a:r>
          </a:p>
        </p:txBody>
      </p:sp>
      <p:sp>
        <p:nvSpPr>
          <p:cNvPr id="23" name="ZoneTexte 22">
            <a:extLst>
              <a:ext uri="{FF2B5EF4-FFF2-40B4-BE49-F238E27FC236}">
                <a16:creationId xmlns:a16="http://schemas.microsoft.com/office/drawing/2014/main" id="{9EBB09AB-944D-4FFD-BA41-036C2D635924}"/>
              </a:ext>
            </a:extLst>
          </p:cNvPr>
          <p:cNvSpPr txBox="1"/>
          <p:nvPr/>
        </p:nvSpPr>
        <p:spPr>
          <a:xfrm>
            <a:off x="37828" y="-31276"/>
            <a:ext cx="6535553"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Présentation des modèles </a:t>
            </a:r>
          </a:p>
        </p:txBody>
      </p:sp>
      <p:sp>
        <p:nvSpPr>
          <p:cNvPr id="19" name="Forme libre : forme 18">
            <a:extLst>
              <a:ext uri="{FF2B5EF4-FFF2-40B4-BE49-F238E27FC236}">
                <a16:creationId xmlns:a16="http://schemas.microsoft.com/office/drawing/2014/main" id="{688DB437-07B7-4D33-9E25-9A8A2CFA6944}"/>
              </a:ext>
            </a:extLst>
          </p:cNvPr>
          <p:cNvSpPr/>
          <p:nvPr/>
        </p:nvSpPr>
        <p:spPr>
          <a:xfrm>
            <a:off x="6534559" y="388151"/>
            <a:ext cx="1836000" cy="1836000"/>
          </a:xfrm>
          <a:custGeom>
            <a:avLst/>
            <a:gdLst>
              <a:gd name="connsiteX0" fmla="*/ 0 w 1702745"/>
              <a:gd name="connsiteY0" fmla="*/ 851373 h 1702745"/>
              <a:gd name="connsiteX1" fmla="*/ 851373 w 1702745"/>
              <a:gd name="connsiteY1" fmla="*/ 0 h 1702745"/>
              <a:gd name="connsiteX2" fmla="*/ 1702746 w 1702745"/>
              <a:gd name="connsiteY2" fmla="*/ 851373 h 1702745"/>
              <a:gd name="connsiteX3" fmla="*/ 851373 w 1702745"/>
              <a:gd name="connsiteY3" fmla="*/ 1702746 h 1702745"/>
              <a:gd name="connsiteX4" fmla="*/ 0 w 1702745"/>
              <a:gd name="connsiteY4" fmla="*/ 851373 h 1702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45" h="1702745">
                <a:moveTo>
                  <a:pt x="0" y="851373"/>
                </a:moveTo>
                <a:cubicBezTo>
                  <a:pt x="0" y="381173"/>
                  <a:pt x="381173" y="0"/>
                  <a:pt x="851373" y="0"/>
                </a:cubicBezTo>
                <a:cubicBezTo>
                  <a:pt x="1321573" y="0"/>
                  <a:pt x="1702746" y="381173"/>
                  <a:pt x="1702746" y="851373"/>
                </a:cubicBezTo>
                <a:cubicBezTo>
                  <a:pt x="1702746" y="1321573"/>
                  <a:pt x="1321573" y="1702746"/>
                  <a:pt x="851373" y="1702746"/>
                </a:cubicBezTo>
                <a:cubicBezTo>
                  <a:pt x="381173" y="1702746"/>
                  <a:pt x="0" y="1321573"/>
                  <a:pt x="0" y="851373"/>
                </a:cubicBezTo>
                <a:close/>
              </a:path>
            </a:pathLst>
          </a:custGeom>
        </p:spPr>
        <p:style>
          <a:lnRef idx="0">
            <a:schemeClr val="lt1">
              <a:hueOff val="0"/>
              <a:satOff val="0"/>
              <a:lumOff val="0"/>
              <a:alphaOff val="0"/>
            </a:schemeClr>
          </a:lnRef>
          <a:fillRef idx="3">
            <a:schemeClr val="accent1">
              <a:alpha val="90000"/>
              <a:hueOff val="0"/>
              <a:satOff val="0"/>
              <a:lumOff val="0"/>
              <a:alphaOff val="-13333"/>
            </a:schemeClr>
          </a:fillRef>
          <a:effectRef idx="3">
            <a:schemeClr val="accent1">
              <a:alpha val="90000"/>
              <a:hueOff val="0"/>
              <a:satOff val="0"/>
              <a:lumOff val="0"/>
              <a:alphaOff val="-13333"/>
            </a:schemeClr>
          </a:effectRef>
          <a:fontRef idx="minor">
            <a:schemeClr val="lt1"/>
          </a:fontRef>
        </p:style>
        <p:txBody>
          <a:bodyPr spcFirstLastPara="0" vert="horz" wrap="square" lIns="269681" tIns="269681" rIns="269681" bIns="269681" numCol="1" spcCol="1270" anchor="ctr" anchorCtr="0">
            <a:noAutofit/>
          </a:bodyPr>
          <a:lstStyle/>
          <a:p>
            <a:pPr marL="0" lvl="0" indent="0" algn="ctr" defTabSz="711200">
              <a:lnSpc>
                <a:spcPct val="90000"/>
              </a:lnSpc>
              <a:spcBef>
                <a:spcPct val="0"/>
              </a:spcBef>
              <a:spcAft>
                <a:spcPct val="35000"/>
              </a:spcAft>
              <a:buNone/>
            </a:pPr>
            <a:r>
              <a:rPr lang="fr-FR" b="1" kern="1200" dirty="0">
                <a:solidFill>
                  <a:srgbClr val="FFC000"/>
                </a:solidFill>
                <a:latin typeface="Montserrat" panose="00000500000000000000" pitchFamily="2" charset="0"/>
              </a:rPr>
              <a:t>Plusieurs variables</a:t>
            </a:r>
          </a:p>
        </p:txBody>
      </p:sp>
      <p:sp>
        <p:nvSpPr>
          <p:cNvPr id="24" name="Forme libre : forme 23">
            <a:extLst>
              <a:ext uri="{FF2B5EF4-FFF2-40B4-BE49-F238E27FC236}">
                <a16:creationId xmlns:a16="http://schemas.microsoft.com/office/drawing/2014/main" id="{026B9D25-17D1-4E16-9B42-A1A442085EF2}"/>
              </a:ext>
            </a:extLst>
          </p:cNvPr>
          <p:cNvSpPr/>
          <p:nvPr/>
        </p:nvSpPr>
        <p:spPr>
          <a:xfrm>
            <a:off x="5377244" y="827055"/>
            <a:ext cx="987592" cy="987592"/>
          </a:xfrm>
          <a:custGeom>
            <a:avLst/>
            <a:gdLst>
              <a:gd name="connsiteX0" fmla="*/ 130905 w 987592"/>
              <a:gd name="connsiteY0" fmla="*/ 377655 h 987592"/>
              <a:gd name="connsiteX1" fmla="*/ 377655 w 987592"/>
              <a:gd name="connsiteY1" fmla="*/ 377655 h 987592"/>
              <a:gd name="connsiteX2" fmla="*/ 377655 w 987592"/>
              <a:gd name="connsiteY2" fmla="*/ 130905 h 987592"/>
              <a:gd name="connsiteX3" fmla="*/ 609937 w 987592"/>
              <a:gd name="connsiteY3" fmla="*/ 130905 h 987592"/>
              <a:gd name="connsiteX4" fmla="*/ 609937 w 987592"/>
              <a:gd name="connsiteY4" fmla="*/ 377655 h 987592"/>
              <a:gd name="connsiteX5" fmla="*/ 856687 w 987592"/>
              <a:gd name="connsiteY5" fmla="*/ 377655 h 987592"/>
              <a:gd name="connsiteX6" fmla="*/ 856687 w 987592"/>
              <a:gd name="connsiteY6" fmla="*/ 609937 h 987592"/>
              <a:gd name="connsiteX7" fmla="*/ 609937 w 987592"/>
              <a:gd name="connsiteY7" fmla="*/ 609937 h 987592"/>
              <a:gd name="connsiteX8" fmla="*/ 609937 w 987592"/>
              <a:gd name="connsiteY8" fmla="*/ 856687 h 987592"/>
              <a:gd name="connsiteX9" fmla="*/ 377655 w 987592"/>
              <a:gd name="connsiteY9" fmla="*/ 856687 h 987592"/>
              <a:gd name="connsiteX10" fmla="*/ 377655 w 987592"/>
              <a:gd name="connsiteY10" fmla="*/ 609937 h 987592"/>
              <a:gd name="connsiteX11" fmla="*/ 130905 w 987592"/>
              <a:gd name="connsiteY11" fmla="*/ 609937 h 987592"/>
              <a:gd name="connsiteX12" fmla="*/ 130905 w 987592"/>
              <a:gd name="connsiteY12" fmla="*/ 377655 h 987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592" h="987592">
                <a:moveTo>
                  <a:pt x="130905" y="377655"/>
                </a:moveTo>
                <a:lnTo>
                  <a:pt x="377655" y="377655"/>
                </a:lnTo>
                <a:lnTo>
                  <a:pt x="377655" y="130905"/>
                </a:lnTo>
                <a:lnTo>
                  <a:pt x="609937" y="130905"/>
                </a:lnTo>
                <a:lnTo>
                  <a:pt x="609937" y="377655"/>
                </a:lnTo>
                <a:lnTo>
                  <a:pt x="856687" y="377655"/>
                </a:lnTo>
                <a:lnTo>
                  <a:pt x="856687" y="609937"/>
                </a:lnTo>
                <a:lnTo>
                  <a:pt x="609937" y="609937"/>
                </a:lnTo>
                <a:lnTo>
                  <a:pt x="609937" y="856687"/>
                </a:lnTo>
                <a:lnTo>
                  <a:pt x="377655" y="856687"/>
                </a:lnTo>
                <a:lnTo>
                  <a:pt x="377655" y="609937"/>
                </a:lnTo>
                <a:lnTo>
                  <a:pt x="130905" y="609937"/>
                </a:lnTo>
                <a:lnTo>
                  <a:pt x="130905" y="377655"/>
                </a:lnTo>
                <a:close/>
              </a:path>
            </a:pathLst>
          </a:custGeom>
        </p:spPr>
        <p:style>
          <a:lnRef idx="0">
            <a:schemeClr val="accent1">
              <a:shade val="90000"/>
              <a:hueOff val="0"/>
              <a:satOff val="0"/>
              <a:lumOff val="0"/>
              <a:alphaOff val="0"/>
            </a:schemeClr>
          </a:lnRef>
          <a:fillRef idx="3">
            <a:schemeClr val="accent1">
              <a:shade val="90000"/>
              <a:hueOff val="0"/>
              <a:satOff val="0"/>
              <a:lumOff val="0"/>
              <a:alphaOff val="0"/>
            </a:schemeClr>
          </a:fillRef>
          <a:effectRef idx="3">
            <a:schemeClr val="accent1">
              <a:shade val="90000"/>
              <a:hueOff val="0"/>
              <a:satOff val="0"/>
              <a:lumOff val="0"/>
              <a:alphaOff val="0"/>
            </a:schemeClr>
          </a:effectRef>
          <a:fontRef idx="minor">
            <a:schemeClr val="lt1"/>
          </a:fontRef>
        </p:style>
        <p:txBody>
          <a:bodyPr spcFirstLastPara="0" vert="horz" wrap="square" lIns="130905" tIns="377655" rIns="130905" bIns="377655" numCol="1" spcCol="1270" anchor="ctr" anchorCtr="0">
            <a:noAutofit/>
          </a:bodyPr>
          <a:lstStyle/>
          <a:p>
            <a:pPr marL="0" lvl="0" indent="0" algn="ctr" defTabSz="711200">
              <a:lnSpc>
                <a:spcPct val="90000"/>
              </a:lnSpc>
              <a:spcBef>
                <a:spcPct val="0"/>
              </a:spcBef>
              <a:spcAft>
                <a:spcPct val="35000"/>
              </a:spcAft>
              <a:buNone/>
            </a:pPr>
            <a:endParaRPr lang="fr-FR" sz="1600" b="1" kern="1200">
              <a:latin typeface="Montserrat" panose="00000500000000000000" pitchFamily="2" charset="0"/>
            </a:endParaRPr>
          </a:p>
        </p:txBody>
      </p:sp>
      <p:grpSp>
        <p:nvGrpSpPr>
          <p:cNvPr id="6" name="Groupe 5">
            <a:extLst>
              <a:ext uri="{FF2B5EF4-FFF2-40B4-BE49-F238E27FC236}">
                <a16:creationId xmlns:a16="http://schemas.microsoft.com/office/drawing/2014/main" id="{8934AE4A-BAAF-4F9A-92C8-635E2A5894B4}"/>
              </a:ext>
            </a:extLst>
          </p:cNvPr>
          <p:cNvGrpSpPr/>
          <p:nvPr/>
        </p:nvGrpSpPr>
        <p:grpSpPr>
          <a:xfrm>
            <a:off x="252874" y="1937210"/>
            <a:ext cx="7942664" cy="3872371"/>
            <a:chOff x="835526" y="2480264"/>
            <a:chExt cx="8053923" cy="4397079"/>
          </a:xfrm>
        </p:grpSpPr>
        <p:graphicFrame>
          <p:nvGraphicFramePr>
            <p:cNvPr id="3" name="Diagramme 2">
              <a:extLst>
                <a:ext uri="{FF2B5EF4-FFF2-40B4-BE49-F238E27FC236}">
                  <a16:creationId xmlns:a16="http://schemas.microsoft.com/office/drawing/2014/main" id="{976FA26E-7B25-45C4-8E05-1AAEBC289DB6}"/>
                </a:ext>
              </a:extLst>
            </p:cNvPr>
            <p:cNvGraphicFramePr/>
            <p:nvPr>
              <p:extLst>
                <p:ext uri="{D42A27DB-BD31-4B8C-83A1-F6EECF244321}">
                  <p14:modId xmlns:p14="http://schemas.microsoft.com/office/powerpoint/2010/main" val="3697532204"/>
                </p:ext>
              </p:extLst>
            </p:nvPr>
          </p:nvGraphicFramePr>
          <p:xfrm>
            <a:off x="835526" y="2480264"/>
            <a:ext cx="7410118" cy="4397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B3907470-63A8-4CD9-A089-FDE836D534FE}"/>
                </a:ext>
              </a:extLst>
            </p:cNvPr>
            <p:cNvSpPr txBox="1"/>
            <p:nvPr/>
          </p:nvSpPr>
          <p:spPr>
            <a:xfrm>
              <a:off x="4918644" y="3372288"/>
              <a:ext cx="3970805" cy="712687"/>
            </a:xfrm>
            <a:prstGeom prst="rect">
              <a:avLst/>
            </a:prstGeom>
            <a:noFill/>
          </p:spPr>
          <p:txBody>
            <a:bodyPr wrap="square" rtlCol="0">
              <a:spAutoFit/>
            </a:bodyPr>
            <a:lstStyle/>
            <a:p>
              <a:r>
                <a:rPr lang="fr-FR" b="1" dirty="0">
                  <a:latin typeface="Montserrat" panose="00000500000000000000" pitchFamily="2" charset="0"/>
                </a:rPr>
                <a:t>Réduction dimensionnelle</a:t>
              </a:r>
            </a:p>
            <a:p>
              <a:endParaRPr lang="fr-FR" b="1" dirty="0">
                <a:latin typeface="Montserrat" panose="00000500000000000000" pitchFamily="2" charset="0"/>
              </a:endParaRPr>
            </a:p>
          </p:txBody>
        </p:sp>
        <p:sp>
          <p:nvSpPr>
            <p:cNvPr id="5" name="ZoneTexte 4">
              <a:extLst>
                <a:ext uri="{FF2B5EF4-FFF2-40B4-BE49-F238E27FC236}">
                  <a16:creationId xmlns:a16="http://schemas.microsoft.com/office/drawing/2014/main" id="{9D02753C-DB33-403A-AF37-75B3AF881F7B}"/>
                </a:ext>
              </a:extLst>
            </p:cNvPr>
            <p:cNvSpPr txBox="1"/>
            <p:nvPr/>
          </p:nvSpPr>
          <p:spPr>
            <a:xfrm>
              <a:off x="1793775" y="3350988"/>
              <a:ext cx="3192013" cy="780562"/>
            </a:xfrm>
            <a:prstGeom prst="rect">
              <a:avLst/>
            </a:prstGeom>
            <a:noFill/>
          </p:spPr>
          <p:txBody>
            <a:bodyPr wrap="square" rtlCol="0">
              <a:spAutoFit/>
            </a:bodyPr>
            <a:lstStyle/>
            <a:p>
              <a:r>
                <a:rPr lang="fr-FR" sz="2000" b="1" dirty="0">
                  <a:latin typeface="Montserrat" panose="00000500000000000000" pitchFamily="2" charset="0"/>
                </a:rPr>
                <a:t>Clustering</a:t>
              </a:r>
            </a:p>
            <a:p>
              <a:endParaRPr lang="fr-FR" sz="2000" b="1" dirty="0">
                <a:latin typeface="Montserrat" panose="00000500000000000000" pitchFamily="2" charset="0"/>
              </a:endParaRPr>
            </a:p>
          </p:txBody>
        </p:sp>
      </p:grpSp>
      <p:sp>
        <p:nvSpPr>
          <p:cNvPr id="25" name="ZoneTexte 24">
            <a:extLst>
              <a:ext uri="{FF2B5EF4-FFF2-40B4-BE49-F238E27FC236}">
                <a16:creationId xmlns:a16="http://schemas.microsoft.com/office/drawing/2014/main" id="{44B34E2F-2CB8-45C6-854B-BE9CBC66B57F}"/>
              </a:ext>
            </a:extLst>
          </p:cNvPr>
          <p:cNvSpPr txBox="1"/>
          <p:nvPr/>
        </p:nvSpPr>
        <p:spPr>
          <a:xfrm>
            <a:off x="0" y="4662453"/>
            <a:ext cx="6227546"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Démarche de modélisation </a:t>
            </a:r>
          </a:p>
        </p:txBody>
      </p:sp>
      <p:graphicFrame>
        <p:nvGraphicFramePr>
          <p:cNvPr id="7" name="Diagramme 6">
            <a:extLst>
              <a:ext uri="{FF2B5EF4-FFF2-40B4-BE49-F238E27FC236}">
                <a16:creationId xmlns:a16="http://schemas.microsoft.com/office/drawing/2014/main" id="{846C08F1-6301-4293-AF47-6E62CB02ACD3}"/>
              </a:ext>
            </a:extLst>
          </p:cNvPr>
          <p:cNvGraphicFramePr/>
          <p:nvPr>
            <p:extLst>
              <p:ext uri="{D42A27DB-BD31-4B8C-83A1-F6EECF244321}">
                <p14:modId xmlns:p14="http://schemas.microsoft.com/office/powerpoint/2010/main" val="3972880193"/>
              </p:ext>
            </p:extLst>
          </p:nvPr>
        </p:nvGraphicFramePr>
        <p:xfrm>
          <a:off x="649918" y="5110480"/>
          <a:ext cx="9662482" cy="16199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ZoneTexte 7">
            <a:extLst>
              <a:ext uri="{FF2B5EF4-FFF2-40B4-BE49-F238E27FC236}">
                <a16:creationId xmlns:a16="http://schemas.microsoft.com/office/drawing/2014/main" id="{50005E0D-FF22-4117-BEE5-50A03601A54A}"/>
              </a:ext>
            </a:extLst>
          </p:cNvPr>
          <p:cNvSpPr txBox="1"/>
          <p:nvPr/>
        </p:nvSpPr>
        <p:spPr>
          <a:xfrm>
            <a:off x="8280399" y="5136434"/>
            <a:ext cx="1770670" cy="963597"/>
          </a:xfrm>
          <a:prstGeom prst="rect">
            <a:avLst/>
          </a:prstGeom>
          <a:noFill/>
        </p:spPr>
        <p:txBody>
          <a:bodyPr wrap="square" rtlCol="0">
            <a:spAutoFit/>
          </a:bodyPr>
          <a:lstStyle/>
          <a:p>
            <a:pPr lvl="0" algn="ctr">
              <a:lnSpc>
                <a:spcPct val="150000"/>
              </a:lnSpc>
            </a:pPr>
            <a:r>
              <a:rPr lang="fr-FR" sz="2000" dirty="0">
                <a:solidFill>
                  <a:schemeClr val="bg1"/>
                </a:solidFill>
                <a:latin typeface="Montserrat" panose="00000500000000000000" pitchFamily="2" charset="0"/>
              </a:rPr>
              <a:t>Comparer les modèles</a:t>
            </a:r>
          </a:p>
        </p:txBody>
      </p:sp>
    </p:spTree>
    <p:extLst>
      <p:ext uri="{BB962C8B-B14F-4D97-AF65-F5344CB8AC3E}">
        <p14:creationId xmlns:p14="http://schemas.microsoft.com/office/powerpoint/2010/main" val="2564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left)">
                                      <p:cBhvr>
                                        <p:cTn id="28" dur="500"/>
                                        <p:tgtEl>
                                          <p:spTgt spid="3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1" grpId="0" animBg="1"/>
      <p:bldP spid="32" grpId="0" animBg="1"/>
      <p:bldP spid="14" grpId="0"/>
      <p:bldP spid="19" grpId="0" animBg="1"/>
      <p:bldP spid="24" grpId="0" animBg="1"/>
      <p:bldP spid="25" grpId="0"/>
      <p:bldGraphic spid="7"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FDF322A-1169-4CB8-9E60-339C1C13B9AF}"/>
              </a:ext>
            </a:extLst>
          </p:cNvPr>
          <p:cNvSpPr txBox="1"/>
          <p:nvPr/>
        </p:nvSpPr>
        <p:spPr>
          <a:xfrm>
            <a:off x="91440" y="101600"/>
            <a:ext cx="419608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de segmentation </a:t>
            </a:r>
          </a:p>
        </p:txBody>
      </p:sp>
      <p:pic>
        <p:nvPicPr>
          <p:cNvPr id="2050" name="Picture 2" descr="La segmentation de votre clientèle">
            <a:extLst>
              <a:ext uri="{FF2B5EF4-FFF2-40B4-BE49-F238E27FC236}">
                <a16:creationId xmlns:a16="http://schemas.microsoft.com/office/drawing/2014/main" id="{8D9406B0-B093-4963-992F-C467E85F0B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94" t="4558" r="6699" b="7458"/>
          <a:stretch/>
        </p:blipFill>
        <p:spPr bwMode="auto">
          <a:xfrm>
            <a:off x="8747759" y="24300"/>
            <a:ext cx="3468719" cy="2936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ZoneTexte 8">
            <a:extLst>
              <a:ext uri="{FF2B5EF4-FFF2-40B4-BE49-F238E27FC236}">
                <a16:creationId xmlns:a16="http://schemas.microsoft.com/office/drawing/2014/main" id="{A1AE0579-4D6A-4E58-BF3C-1E8ECF61CFC9}"/>
              </a:ext>
            </a:extLst>
          </p:cNvPr>
          <p:cNvSpPr txBox="1"/>
          <p:nvPr/>
        </p:nvSpPr>
        <p:spPr>
          <a:xfrm>
            <a:off x="91440" y="356325"/>
            <a:ext cx="12669520" cy="6329297"/>
          </a:xfrm>
          <a:prstGeom prst="rect">
            <a:avLst/>
          </a:prstGeom>
          <a:noFill/>
        </p:spPr>
        <p:txBody>
          <a:bodyPr wrap="square">
            <a:spAutoFit/>
          </a:bodyPr>
          <a:lstStyle/>
          <a:p>
            <a:pPr algn="just">
              <a:lnSpc>
                <a:spcPct val="150000"/>
              </a:lnSpc>
            </a:pPr>
            <a:r>
              <a:rPr lang="fr-FR" sz="1600" b="0" i="0" dirty="0">
                <a:solidFill>
                  <a:srgbClr val="333333"/>
                </a:solidFill>
                <a:effectLst/>
                <a:latin typeface="Montserrat" panose="00000500000000000000" pitchFamily="2" charset="0"/>
              </a:rPr>
              <a:t>Quand on veut vendre « tout à tout le monde », on ne vend rien à personne. </a:t>
            </a:r>
          </a:p>
          <a:p>
            <a:pPr algn="just">
              <a:lnSpc>
                <a:spcPct val="150000"/>
              </a:lnSpc>
            </a:pPr>
            <a:r>
              <a:rPr lang="fr-FR" sz="1600" b="0" i="0" dirty="0">
                <a:solidFill>
                  <a:srgbClr val="333333"/>
                </a:solidFill>
                <a:effectLst/>
                <a:latin typeface="Montserrat" panose="00000500000000000000" pitchFamily="2" charset="0"/>
              </a:rPr>
              <a:t>Pour vendre de façon efficace, nous devons « segmenter » notre cible. </a:t>
            </a:r>
            <a:r>
              <a:rPr lang="fr-FR" sz="1600" b="0" i="0" dirty="0">
                <a:effectLst/>
                <a:latin typeface="Montserrat" panose="00000500000000000000" pitchFamily="2" charset="0"/>
              </a:rPr>
              <a:t>Segmenter les </a:t>
            </a:r>
          </a:p>
          <a:p>
            <a:pPr algn="just">
              <a:lnSpc>
                <a:spcPct val="150000"/>
              </a:lnSpc>
            </a:pPr>
            <a:r>
              <a:rPr lang="fr-FR" sz="1600" b="0" i="0" dirty="0">
                <a:effectLst/>
                <a:latin typeface="Montserrat" panose="00000500000000000000" pitchFamily="2" charset="0"/>
              </a:rPr>
              <a:t>clients c’est diviser la base clients en groupe d’individus similaires et pertinents pour</a:t>
            </a:r>
          </a:p>
          <a:p>
            <a:pPr algn="just">
              <a:lnSpc>
                <a:spcPct val="150000"/>
              </a:lnSpc>
            </a:pPr>
            <a:r>
              <a:rPr lang="fr-FR" sz="1600" b="0" i="0" dirty="0">
                <a:effectLst/>
                <a:latin typeface="Montserrat" panose="00000500000000000000" pitchFamily="2" charset="0"/>
              </a:rPr>
              <a:t> une stratégie marketing. Cela permettra ainsi :</a:t>
            </a:r>
          </a:p>
          <a:p>
            <a:pPr marL="285750" indent="-285750" algn="just">
              <a:lnSpc>
                <a:spcPct val="150000"/>
              </a:lnSpc>
              <a:buFont typeface="Wingdings" panose="05000000000000000000" pitchFamily="2" charset="2"/>
              <a:buChar char="§"/>
            </a:pPr>
            <a:r>
              <a:rPr lang="fr-FR" sz="1600" b="0" i="0" dirty="0">
                <a:solidFill>
                  <a:srgbClr val="000000"/>
                </a:solidFill>
                <a:effectLst/>
                <a:latin typeface="Montserrat" panose="00000500000000000000" pitchFamily="2" charset="0"/>
              </a:rPr>
              <a:t>d’affiner votre compréhension des clients et d’identifier leurs attentes.</a:t>
            </a:r>
          </a:p>
          <a:p>
            <a:pPr marL="285750" indent="-285750" algn="just">
              <a:lnSpc>
                <a:spcPct val="150000"/>
              </a:lnSpc>
              <a:buFont typeface="Wingdings" panose="05000000000000000000" pitchFamily="2" charset="2"/>
              <a:buChar char="§"/>
            </a:pPr>
            <a:r>
              <a:rPr lang="fr-FR" sz="1600" b="0" i="0" dirty="0">
                <a:solidFill>
                  <a:srgbClr val="000000"/>
                </a:solidFill>
                <a:effectLst/>
                <a:latin typeface="Montserrat" panose="00000500000000000000" pitchFamily="2" charset="0"/>
              </a:rPr>
              <a:t>de mieux cibler votre communication et vos offres marketing et commerciales.</a:t>
            </a:r>
          </a:p>
          <a:p>
            <a:pPr marL="285750" indent="-285750" algn="just">
              <a:lnSpc>
                <a:spcPct val="150000"/>
              </a:lnSpc>
              <a:buFont typeface="Wingdings" panose="05000000000000000000" pitchFamily="2" charset="2"/>
              <a:buChar char="§"/>
            </a:pPr>
            <a:r>
              <a:rPr lang="fr-FR" sz="1600" b="0" i="0" dirty="0">
                <a:solidFill>
                  <a:srgbClr val="000000"/>
                </a:solidFill>
                <a:effectLst/>
                <a:latin typeface="Montserrat" panose="00000500000000000000" pitchFamily="2" charset="0"/>
              </a:rPr>
              <a:t>d’optimiser l’allocation des ressources de votre entreprise grâce à une meilleure priorisation.</a:t>
            </a:r>
          </a:p>
          <a:p>
            <a:pPr algn="just">
              <a:lnSpc>
                <a:spcPct val="150000"/>
              </a:lnSpc>
            </a:pPr>
            <a:r>
              <a:rPr lang="fr-FR" sz="1600" dirty="0">
                <a:solidFill>
                  <a:srgbClr val="000000"/>
                </a:solidFill>
                <a:latin typeface="Montserrat" panose="00000500000000000000" pitchFamily="2" charset="0"/>
              </a:rPr>
              <a:t>Il existe diffèrent types de segmentation :</a:t>
            </a:r>
            <a:endParaRPr lang="fr-FR" sz="1600" b="0" i="0" dirty="0">
              <a:solidFill>
                <a:srgbClr val="000000"/>
              </a:solidFill>
              <a:effectLst/>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b="1" i="0" dirty="0">
                <a:effectLst/>
                <a:latin typeface="Montserrat" panose="00000500000000000000" pitchFamily="2" charset="0"/>
              </a:rPr>
              <a:t>La segmentation démographique </a:t>
            </a:r>
            <a:r>
              <a:rPr lang="fr-FR" sz="1400" i="0" dirty="0">
                <a:effectLst/>
                <a:latin typeface="Montserrat" panose="00000500000000000000" pitchFamily="2" charset="0"/>
              </a:rPr>
              <a:t>(</a:t>
            </a:r>
            <a:r>
              <a:rPr lang="fr-FR" sz="1400" b="0" i="0" dirty="0">
                <a:effectLst/>
                <a:latin typeface="Montserrat" panose="00000500000000000000" pitchFamily="2" charset="0"/>
              </a:rPr>
              <a:t>âge, genre, le revenu, le niveau d’études, le statut marital…)</a:t>
            </a:r>
          </a:p>
          <a:p>
            <a:pPr marL="285750" indent="-285750" algn="just">
              <a:lnSpc>
                <a:spcPct val="150000"/>
              </a:lnSpc>
              <a:buFont typeface="Wingdings" panose="05000000000000000000" pitchFamily="2" charset="2"/>
              <a:buChar char="§"/>
            </a:pPr>
            <a:r>
              <a:rPr lang="fr-FR" sz="1600" b="1" i="0" dirty="0">
                <a:effectLst/>
                <a:latin typeface="Montserrat" panose="00000500000000000000" pitchFamily="2" charset="0"/>
              </a:rPr>
              <a:t>La segmentation géographique </a:t>
            </a:r>
            <a:r>
              <a:rPr lang="fr-FR" sz="1400" i="0" dirty="0">
                <a:effectLst/>
                <a:latin typeface="Montserrat" panose="00000500000000000000" pitchFamily="2" charset="0"/>
              </a:rPr>
              <a:t>(</a:t>
            </a:r>
            <a:r>
              <a:rPr lang="fr-FR" sz="1400" b="0" i="0" dirty="0">
                <a:effectLst/>
                <a:latin typeface="Montserrat" panose="00000500000000000000" pitchFamily="2" charset="0"/>
              </a:rPr>
              <a:t>lieu de résidence ou de consommation ou de travail…)</a:t>
            </a:r>
          </a:p>
          <a:p>
            <a:pPr marL="285750" indent="-285750" algn="just">
              <a:lnSpc>
                <a:spcPct val="150000"/>
              </a:lnSpc>
              <a:buFont typeface="Wingdings" panose="05000000000000000000" pitchFamily="2" charset="2"/>
              <a:buChar char="§"/>
            </a:pPr>
            <a:r>
              <a:rPr lang="fr-FR" sz="1600" b="1" i="0" dirty="0">
                <a:effectLst/>
                <a:latin typeface="Montserrat" panose="00000500000000000000" pitchFamily="2" charset="0"/>
              </a:rPr>
              <a:t>La segmentation psychographique </a:t>
            </a:r>
            <a:r>
              <a:rPr lang="fr-FR" sz="1400" i="0" dirty="0">
                <a:effectLst/>
                <a:latin typeface="Montserrat" panose="00000500000000000000" pitchFamily="2" charset="0"/>
              </a:rPr>
              <a:t>(</a:t>
            </a:r>
            <a:r>
              <a:rPr lang="fr-FR" sz="1400" b="0" i="0" dirty="0">
                <a:effectLst/>
                <a:latin typeface="Montserrat" panose="00000500000000000000" pitchFamily="2" charset="0"/>
              </a:rPr>
              <a:t>mode de vie, les hobbies, les intérêts, ou encore les traits de personnalité…)</a:t>
            </a:r>
          </a:p>
          <a:p>
            <a:pPr marL="285750" indent="-285750" algn="just">
              <a:lnSpc>
                <a:spcPct val="150000"/>
              </a:lnSpc>
              <a:buFont typeface="Wingdings" panose="05000000000000000000" pitchFamily="2" charset="2"/>
              <a:buChar char="§"/>
            </a:pPr>
            <a:r>
              <a:rPr lang="fr-FR" sz="1600" b="1" i="0" dirty="0">
                <a:effectLst/>
                <a:latin typeface="Montserrat" panose="00000500000000000000" pitchFamily="2" charset="0"/>
              </a:rPr>
              <a:t>La segmentation comportementale </a:t>
            </a:r>
            <a:r>
              <a:rPr lang="fr-FR" sz="1400" i="0" dirty="0">
                <a:effectLst/>
                <a:latin typeface="Montserrat" panose="00000500000000000000" pitchFamily="2" charset="0"/>
              </a:rPr>
              <a:t>(</a:t>
            </a:r>
            <a:r>
              <a:rPr lang="fr-FR" sz="1400" b="0" i="0" dirty="0">
                <a:effectLst/>
                <a:latin typeface="Montserrat" panose="00000500000000000000" pitchFamily="2" charset="0"/>
              </a:rPr>
              <a:t>la fréquence d’achat, les marques préférées, la sensibilité au prix, la loyauté…)</a:t>
            </a:r>
            <a:endParaRPr lang="fr-FR" sz="1600" b="1" i="0" dirty="0">
              <a:effectLst/>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b="1" i="0" dirty="0">
                <a:effectLst/>
                <a:latin typeface="Montserrat" panose="00000500000000000000" pitchFamily="2" charset="0"/>
              </a:rPr>
              <a:t>La segmentation RFM - Récence, Fréquence, Montant</a:t>
            </a:r>
          </a:p>
          <a:p>
            <a:pPr algn="just">
              <a:lnSpc>
                <a:spcPct val="150000"/>
              </a:lnSpc>
            </a:pPr>
            <a:r>
              <a:rPr lang="fr-FR" sz="1600" b="1" dirty="0">
                <a:latin typeface="Montserrat" panose="00000500000000000000" pitchFamily="2" charset="0"/>
              </a:rPr>
              <a:t>         </a:t>
            </a:r>
            <a:r>
              <a:rPr lang="fr-FR" sz="1600" dirty="0">
                <a:latin typeface="Montserrat" panose="00000500000000000000" pitchFamily="2" charset="0"/>
              </a:rPr>
              <a:t>- </a:t>
            </a:r>
            <a:r>
              <a:rPr lang="fr-FR" sz="1600" b="0" i="0" dirty="0">
                <a:effectLst/>
                <a:latin typeface="Montserrat" panose="00000500000000000000" pitchFamily="2" charset="0"/>
              </a:rPr>
              <a:t>La </a:t>
            </a:r>
            <a:r>
              <a:rPr lang="fr-FR" sz="1600" b="1" i="0" dirty="0">
                <a:effectLst/>
                <a:latin typeface="Montserrat" panose="00000500000000000000" pitchFamily="2" charset="0"/>
              </a:rPr>
              <a:t>récence</a:t>
            </a:r>
            <a:r>
              <a:rPr lang="fr-FR" sz="1600" b="0" i="0" dirty="0">
                <a:effectLst/>
                <a:latin typeface="Montserrat" panose="00000500000000000000" pitchFamily="2" charset="0"/>
              </a:rPr>
              <a:t> permet de situer le dernier achat dans le temps. </a:t>
            </a:r>
          </a:p>
          <a:p>
            <a:pPr algn="just">
              <a:lnSpc>
                <a:spcPct val="150000"/>
              </a:lnSpc>
            </a:pPr>
            <a:r>
              <a:rPr lang="fr-FR" sz="1600" b="0" i="0" dirty="0">
                <a:effectLst/>
                <a:latin typeface="Montserrat" panose="00000500000000000000" pitchFamily="2" charset="0"/>
              </a:rPr>
              <a:t>          - La </a:t>
            </a:r>
            <a:r>
              <a:rPr lang="fr-FR" sz="1600" b="1" i="0" dirty="0">
                <a:effectLst/>
                <a:latin typeface="Montserrat" panose="00000500000000000000" pitchFamily="2" charset="0"/>
              </a:rPr>
              <a:t>fréquence</a:t>
            </a:r>
            <a:r>
              <a:rPr lang="fr-FR" sz="1600" b="0" i="0" dirty="0">
                <a:effectLst/>
                <a:latin typeface="Montserrat" panose="00000500000000000000" pitchFamily="2" charset="0"/>
              </a:rPr>
              <a:t> indique le nombre de fois où votre client a fait une transaction pendant une période donnée. </a:t>
            </a:r>
            <a:endParaRPr lang="fr-FR" sz="1600" b="1" i="0" dirty="0">
              <a:effectLst/>
              <a:latin typeface="Montserrat" panose="00000500000000000000" pitchFamily="2" charset="0"/>
            </a:endParaRPr>
          </a:p>
          <a:p>
            <a:pPr algn="just">
              <a:lnSpc>
                <a:spcPct val="150000"/>
              </a:lnSpc>
            </a:pPr>
            <a:r>
              <a:rPr lang="fr-FR" sz="1600" b="0" i="0" dirty="0">
                <a:effectLst/>
                <a:latin typeface="Montserrat" panose="00000500000000000000" pitchFamily="2" charset="0"/>
              </a:rPr>
              <a:t>          - Le </a:t>
            </a:r>
            <a:r>
              <a:rPr lang="fr-FR" sz="1600" b="1" i="0" dirty="0">
                <a:effectLst/>
                <a:latin typeface="Montserrat" panose="00000500000000000000" pitchFamily="2" charset="0"/>
              </a:rPr>
              <a:t>montant</a:t>
            </a:r>
            <a:r>
              <a:rPr lang="fr-FR" sz="1600" b="0" i="0" dirty="0">
                <a:effectLst/>
                <a:latin typeface="Montserrat" panose="00000500000000000000" pitchFamily="2" charset="0"/>
              </a:rPr>
              <a:t> correspond à la somme ou moyenne des dépenses de votre client.</a:t>
            </a:r>
          </a:p>
          <a:p>
            <a:pPr algn="just">
              <a:lnSpc>
                <a:spcPct val="150000"/>
              </a:lnSpc>
            </a:pPr>
            <a:r>
              <a:rPr lang="fr-FR" sz="1600" dirty="0">
                <a:latin typeface="Montserrat" panose="00000500000000000000" pitchFamily="2" charset="0"/>
              </a:rPr>
              <a:t>Dans ce projet, nous nous sommes focaliser sur </a:t>
            </a:r>
            <a:r>
              <a:rPr lang="fr-FR" sz="1600" b="1" i="1" dirty="0">
                <a:solidFill>
                  <a:schemeClr val="accent1">
                    <a:lumMod val="75000"/>
                  </a:schemeClr>
                </a:solidFill>
                <a:latin typeface="Montserrat" panose="00000500000000000000" pitchFamily="2" charset="0"/>
              </a:rPr>
              <a:t>la segmentation RFM et comportementale.</a:t>
            </a:r>
          </a:p>
        </p:txBody>
      </p:sp>
      <p:sp>
        <p:nvSpPr>
          <p:cNvPr id="11" name="Espace réservé du numéro de diapositive 10">
            <a:extLst>
              <a:ext uri="{FF2B5EF4-FFF2-40B4-BE49-F238E27FC236}">
                <a16:creationId xmlns:a16="http://schemas.microsoft.com/office/drawing/2014/main" id="{CB601BC3-95F7-4413-B896-8DF424D0AA7C}"/>
              </a:ext>
            </a:extLst>
          </p:cNvPr>
          <p:cNvSpPr>
            <a:spLocks noGrp="1"/>
          </p:cNvSpPr>
          <p:nvPr>
            <p:ph type="sldNum" sz="quarter" idx="12"/>
          </p:nvPr>
        </p:nvSpPr>
        <p:spPr/>
        <p:txBody>
          <a:bodyPr/>
          <a:lstStyle/>
          <a:p>
            <a:fld id="{E3CBCD2A-895F-4418-8E13-0D616C108934}" type="slidenum">
              <a:rPr lang="fr-FR" smtClean="0"/>
              <a:t>17</a:t>
            </a:fld>
            <a:endParaRPr lang="fr-FR"/>
          </a:p>
        </p:txBody>
      </p:sp>
    </p:spTree>
    <p:extLst>
      <p:ext uri="{BB962C8B-B14F-4D97-AF65-F5344CB8AC3E}">
        <p14:creationId xmlns:p14="http://schemas.microsoft.com/office/powerpoint/2010/main" val="1924448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828F550-A97B-4B99-9111-C909080F28DC}"/>
              </a:ext>
            </a:extLst>
          </p:cNvPr>
          <p:cNvSpPr txBox="1"/>
          <p:nvPr/>
        </p:nvSpPr>
        <p:spPr>
          <a:xfrm>
            <a:off x="-55669" y="1754762"/>
            <a:ext cx="5447970" cy="448263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Afin de déterminer le nombre optimal des clusters, la méthode de coude a été utilisée avec différentes métriques (distorsion, </a:t>
            </a:r>
            <a:r>
              <a:rPr lang="fr-FR" sz="1600" dirty="0" err="1">
                <a:latin typeface="Montserrat" panose="00000500000000000000" pitchFamily="2" charset="0"/>
              </a:rPr>
              <a:t>Calinski</a:t>
            </a:r>
            <a:r>
              <a:rPr lang="fr-FR" sz="1600" dirty="0">
                <a:latin typeface="Montserrat" panose="00000500000000000000" pitchFamily="2" charset="0"/>
              </a:rPr>
              <a:t> </a:t>
            </a:r>
            <a:r>
              <a:rPr lang="fr-FR" sz="1600" dirty="0" err="1">
                <a:latin typeface="Montserrat" panose="00000500000000000000" pitchFamily="2" charset="0"/>
              </a:rPr>
              <a:t>Harabasz</a:t>
            </a:r>
            <a:r>
              <a:rPr lang="fr-FR" sz="1600" dirty="0">
                <a:latin typeface="Montserrat" panose="00000500000000000000" pitchFamily="2" charset="0"/>
              </a:rPr>
              <a:t> et silhouette). En réalisant une itération de l’algorithme </a:t>
            </a:r>
            <a:r>
              <a:rPr lang="fr-FR" sz="1600" dirty="0" err="1">
                <a:latin typeface="Montserrat" panose="00000500000000000000" pitchFamily="2" charset="0"/>
              </a:rPr>
              <a:t>Kmeans</a:t>
            </a:r>
            <a:r>
              <a:rPr lang="fr-FR" sz="1600" dirty="0">
                <a:latin typeface="Montserrat" panose="00000500000000000000" pitchFamily="2" charset="0"/>
              </a:rPr>
              <a:t> sur un intervalle de k, les métriques sont affichées sur les courbes.</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Nous avons aussi calculer le nombre des clients par groupe pour différentes valeurs de k.</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point d’inflexion de la courbe détermine la valeur de k hypothétique.</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p:txBody>
      </p:sp>
      <p:pic>
        <p:nvPicPr>
          <p:cNvPr id="5122" name="Picture 2">
            <a:extLst>
              <a:ext uri="{FF2B5EF4-FFF2-40B4-BE49-F238E27FC236}">
                <a16:creationId xmlns:a16="http://schemas.microsoft.com/office/drawing/2014/main" id="{177AC47F-FB5F-4856-BD2A-62C3A2C8A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187" y="29292"/>
            <a:ext cx="2477789" cy="233203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BF6F76A-6024-4E16-9D4B-B4052FF1E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9576" y="2306321"/>
            <a:ext cx="2610293" cy="249341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DA8AD7E-C53D-4157-85C1-4CEE7F4D7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576" y="4565491"/>
            <a:ext cx="2660814" cy="229250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99CB2840-276F-4A79-BCAD-E8E06AD746BD}"/>
              </a:ext>
            </a:extLst>
          </p:cNvPr>
          <p:cNvPicPr>
            <a:picLocks noChangeAspect="1"/>
          </p:cNvPicPr>
          <p:nvPr/>
        </p:nvPicPr>
        <p:blipFill>
          <a:blip r:embed="rId5"/>
          <a:stretch>
            <a:fillRect/>
          </a:stretch>
        </p:blipFill>
        <p:spPr>
          <a:xfrm>
            <a:off x="5744527" y="1504872"/>
            <a:ext cx="3649345" cy="5341795"/>
          </a:xfrm>
          <a:prstGeom prst="rect">
            <a:avLst/>
          </a:prstGeom>
        </p:spPr>
      </p:pic>
      <p:sp>
        <p:nvSpPr>
          <p:cNvPr id="8" name="ZoneTexte 7">
            <a:extLst>
              <a:ext uri="{FF2B5EF4-FFF2-40B4-BE49-F238E27FC236}">
                <a16:creationId xmlns:a16="http://schemas.microsoft.com/office/drawing/2014/main" id="{AD7A3615-8A17-48E1-BF97-57F0C938602D}"/>
              </a:ext>
            </a:extLst>
          </p:cNvPr>
          <p:cNvSpPr txBox="1"/>
          <p:nvPr/>
        </p:nvSpPr>
        <p:spPr>
          <a:xfrm>
            <a:off x="-40640" y="-20320"/>
            <a:ext cx="5491932" cy="64633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Stratégie RFM : Clustering </a:t>
            </a:r>
            <a:r>
              <a:rPr lang="fr-FR" b="1" dirty="0" err="1">
                <a:ln/>
                <a:solidFill>
                  <a:srgbClr val="C00000"/>
                </a:solidFill>
                <a:latin typeface="Montserrat" panose="00000500000000000000" pitchFamily="2" charset="0"/>
              </a:rPr>
              <a:t>with</a:t>
            </a:r>
            <a:r>
              <a:rPr lang="fr-FR" b="1" dirty="0">
                <a:ln/>
                <a:solidFill>
                  <a:srgbClr val="C00000"/>
                </a:solidFill>
                <a:latin typeface="Montserrat" panose="00000500000000000000" pitchFamily="2" charset="0"/>
              </a:rPr>
              <a:t> </a:t>
            </a:r>
            <a:r>
              <a:rPr lang="fr-FR" b="1" dirty="0" err="1">
                <a:ln/>
                <a:solidFill>
                  <a:srgbClr val="C00000"/>
                </a:solidFill>
                <a:latin typeface="Montserrat" panose="00000500000000000000" pitchFamily="2" charset="0"/>
              </a:rPr>
              <a:t>Kmeans</a:t>
            </a:r>
            <a:endParaRPr lang="fr-FR" b="1" dirty="0">
              <a:ln/>
              <a:solidFill>
                <a:srgbClr val="C00000"/>
              </a:solidFill>
              <a:latin typeface="Montserrat" panose="00000500000000000000" pitchFamily="2" charset="0"/>
            </a:endParaRPr>
          </a:p>
          <a:p>
            <a:endParaRPr lang="fr-FR" b="1" dirty="0">
              <a:ln/>
              <a:solidFill>
                <a:srgbClr val="C00000"/>
              </a:solidFill>
              <a:latin typeface="Montserrat" panose="00000500000000000000" pitchFamily="2" charset="0"/>
            </a:endParaRPr>
          </a:p>
        </p:txBody>
      </p:sp>
      <p:sp>
        <p:nvSpPr>
          <p:cNvPr id="10" name="ZoneTexte 9">
            <a:extLst>
              <a:ext uri="{FF2B5EF4-FFF2-40B4-BE49-F238E27FC236}">
                <a16:creationId xmlns:a16="http://schemas.microsoft.com/office/drawing/2014/main" id="{86F23F67-CFE6-45CC-8D4C-2517BE98D9D0}"/>
              </a:ext>
            </a:extLst>
          </p:cNvPr>
          <p:cNvSpPr txBox="1"/>
          <p:nvPr/>
        </p:nvSpPr>
        <p:spPr>
          <a:xfrm>
            <a:off x="0" y="1384269"/>
            <a:ext cx="6126480" cy="338554"/>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1600" b="1" dirty="0">
                <a:ln/>
                <a:solidFill>
                  <a:schemeClr val="accent1">
                    <a:lumMod val="75000"/>
                  </a:schemeClr>
                </a:solidFill>
                <a:latin typeface="Montserrat" panose="00000500000000000000" pitchFamily="2" charset="0"/>
              </a:rPr>
              <a:t>Optimisation du nombre de clusters k</a:t>
            </a:r>
          </a:p>
        </p:txBody>
      </p:sp>
      <p:sp>
        <p:nvSpPr>
          <p:cNvPr id="6" name="Rectangle 5">
            <a:extLst>
              <a:ext uri="{FF2B5EF4-FFF2-40B4-BE49-F238E27FC236}">
                <a16:creationId xmlns:a16="http://schemas.microsoft.com/office/drawing/2014/main" id="{E3E6EDBF-EDD9-428A-901E-3AD0CAD403D7}"/>
              </a:ext>
            </a:extLst>
          </p:cNvPr>
          <p:cNvSpPr/>
          <p:nvPr/>
        </p:nvSpPr>
        <p:spPr>
          <a:xfrm>
            <a:off x="5703887" y="2209800"/>
            <a:ext cx="3649345" cy="9144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AD1105BF-2A74-4381-9AE7-A507C996CCFC}"/>
              </a:ext>
            </a:extLst>
          </p:cNvPr>
          <p:cNvSpPr txBox="1"/>
          <p:nvPr/>
        </p:nvSpPr>
        <p:spPr>
          <a:xfrm>
            <a:off x="-81280" y="5760895"/>
            <a:ext cx="5447970" cy="78931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Après analyse des courbes et du tableau, nous avons opter pour la valeur </a:t>
            </a:r>
            <a:r>
              <a:rPr lang="fr-FR" sz="1600" b="1" i="1" dirty="0">
                <a:solidFill>
                  <a:schemeClr val="accent1">
                    <a:lumMod val="75000"/>
                  </a:schemeClr>
                </a:solidFill>
                <a:latin typeface="Montserrat" panose="00000500000000000000" pitchFamily="2" charset="0"/>
              </a:rPr>
              <a:t>k=3</a:t>
            </a:r>
            <a:r>
              <a:rPr lang="fr-FR" sz="1600" dirty="0">
                <a:latin typeface="Montserrat" panose="00000500000000000000" pitchFamily="2" charset="0"/>
              </a:rPr>
              <a:t>.</a:t>
            </a:r>
          </a:p>
        </p:txBody>
      </p:sp>
      <p:sp>
        <p:nvSpPr>
          <p:cNvPr id="14" name="ZoneTexte 13">
            <a:extLst>
              <a:ext uri="{FF2B5EF4-FFF2-40B4-BE49-F238E27FC236}">
                <a16:creationId xmlns:a16="http://schemas.microsoft.com/office/drawing/2014/main" id="{7DC1D5EF-7B80-40BF-AD49-BBB6EA2865FE}"/>
              </a:ext>
            </a:extLst>
          </p:cNvPr>
          <p:cNvSpPr txBox="1"/>
          <p:nvPr/>
        </p:nvSpPr>
        <p:spPr>
          <a:xfrm>
            <a:off x="118544" y="311227"/>
            <a:ext cx="7651133" cy="1025409"/>
          </a:xfrm>
          <a:prstGeom prst="rect">
            <a:avLst/>
          </a:prstGeom>
          <a:noFill/>
        </p:spPr>
        <p:txBody>
          <a:bodyPr wrap="square">
            <a:spAutoFit/>
          </a:bodyPr>
          <a:lstStyle/>
          <a:p>
            <a:pPr marL="285750" indent="-285750" algn="just">
              <a:lnSpc>
                <a:spcPct val="150000"/>
              </a:lnSpc>
              <a:buFont typeface="Courier New" panose="02070309020205020404" pitchFamily="49" charset="0"/>
              <a:buChar char="­"/>
            </a:pPr>
            <a:r>
              <a:rPr lang="fr-FR" sz="1400" b="0" i="0" dirty="0">
                <a:effectLst/>
                <a:latin typeface="Montserrat" panose="00000500000000000000" pitchFamily="2" charset="0"/>
              </a:rPr>
              <a:t>La </a:t>
            </a:r>
            <a:r>
              <a:rPr lang="fr-FR" sz="1400" b="1" i="0" dirty="0">
                <a:effectLst/>
                <a:latin typeface="Montserrat" panose="00000500000000000000" pitchFamily="2" charset="0"/>
              </a:rPr>
              <a:t>récence</a:t>
            </a:r>
            <a:r>
              <a:rPr lang="fr-FR" sz="1400" b="0" i="0" dirty="0">
                <a:effectLst/>
                <a:latin typeface="Montserrat" panose="00000500000000000000" pitchFamily="2" charset="0"/>
              </a:rPr>
              <a:t> : nombre des jours écoulés depuis dernier achat.</a:t>
            </a:r>
            <a:endParaRPr lang="fr-FR" sz="1400" dirty="0">
              <a:latin typeface="Montserrat" panose="00000500000000000000" pitchFamily="2" charset="0"/>
            </a:endParaRPr>
          </a:p>
          <a:p>
            <a:pPr marL="285750" indent="-285750" algn="just">
              <a:lnSpc>
                <a:spcPct val="150000"/>
              </a:lnSpc>
              <a:buFont typeface="Courier New" panose="02070309020205020404" pitchFamily="49" charset="0"/>
              <a:buChar char="­"/>
            </a:pPr>
            <a:r>
              <a:rPr lang="fr-FR" sz="1400" b="0" i="0" dirty="0">
                <a:effectLst/>
                <a:latin typeface="Montserrat" panose="00000500000000000000" pitchFamily="2" charset="0"/>
              </a:rPr>
              <a:t>La </a:t>
            </a:r>
            <a:r>
              <a:rPr lang="fr-FR" sz="1400" b="1" i="0" dirty="0">
                <a:effectLst/>
                <a:latin typeface="Montserrat" panose="00000500000000000000" pitchFamily="2" charset="0"/>
              </a:rPr>
              <a:t>fréquence</a:t>
            </a:r>
            <a:r>
              <a:rPr lang="fr-FR" sz="1400" b="0" i="0" dirty="0">
                <a:effectLst/>
                <a:latin typeface="Montserrat" panose="00000500000000000000" pitchFamily="2" charset="0"/>
              </a:rPr>
              <a:t> : nombre total des commandes  </a:t>
            </a:r>
            <a:endParaRPr lang="fr-FR" sz="1400" b="1" i="0" dirty="0">
              <a:effectLst/>
              <a:latin typeface="Montserrat" panose="00000500000000000000" pitchFamily="2" charset="0"/>
            </a:endParaRPr>
          </a:p>
          <a:p>
            <a:pPr marL="285750" indent="-285750" algn="just">
              <a:lnSpc>
                <a:spcPct val="150000"/>
              </a:lnSpc>
              <a:buFont typeface="Courier New" panose="02070309020205020404" pitchFamily="49" charset="0"/>
              <a:buChar char="­"/>
            </a:pPr>
            <a:r>
              <a:rPr lang="fr-FR" sz="1400" b="0" i="0" dirty="0">
                <a:effectLst/>
                <a:latin typeface="Montserrat" panose="00000500000000000000" pitchFamily="2" charset="0"/>
              </a:rPr>
              <a:t>Le </a:t>
            </a:r>
            <a:r>
              <a:rPr lang="fr-FR" sz="1400" b="1" i="0" dirty="0">
                <a:effectLst/>
                <a:latin typeface="Montserrat" panose="00000500000000000000" pitchFamily="2" charset="0"/>
              </a:rPr>
              <a:t>montant</a:t>
            </a:r>
            <a:r>
              <a:rPr lang="fr-FR" sz="1400" b="0" i="0" dirty="0">
                <a:effectLst/>
                <a:latin typeface="Montserrat" panose="00000500000000000000" pitchFamily="2" charset="0"/>
              </a:rPr>
              <a:t> : somme </a:t>
            </a:r>
            <a:r>
              <a:rPr lang="fr-FR" sz="1400" dirty="0">
                <a:latin typeface="Montserrat" panose="00000500000000000000" pitchFamily="2" charset="0"/>
              </a:rPr>
              <a:t>d</a:t>
            </a:r>
            <a:r>
              <a:rPr lang="fr-FR" sz="1400" b="0" i="0" dirty="0">
                <a:effectLst/>
                <a:latin typeface="Montserrat" panose="00000500000000000000" pitchFamily="2" charset="0"/>
              </a:rPr>
              <a:t>es dépenses totales du client sans transport..</a:t>
            </a:r>
          </a:p>
        </p:txBody>
      </p:sp>
      <p:sp>
        <p:nvSpPr>
          <p:cNvPr id="9" name="Espace réservé du numéro de diapositive 8">
            <a:extLst>
              <a:ext uri="{FF2B5EF4-FFF2-40B4-BE49-F238E27FC236}">
                <a16:creationId xmlns:a16="http://schemas.microsoft.com/office/drawing/2014/main" id="{CD5AF182-32BE-484E-A006-99FEDCB7BDFB}"/>
              </a:ext>
            </a:extLst>
          </p:cNvPr>
          <p:cNvSpPr>
            <a:spLocks noGrp="1"/>
          </p:cNvSpPr>
          <p:nvPr>
            <p:ph type="sldNum" sz="quarter" idx="12"/>
          </p:nvPr>
        </p:nvSpPr>
        <p:spPr/>
        <p:txBody>
          <a:bodyPr/>
          <a:lstStyle/>
          <a:p>
            <a:fld id="{E3CBCD2A-895F-4418-8E13-0D616C108934}" type="slidenum">
              <a:rPr lang="fr-FR" smtClean="0"/>
              <a:t>18</a:t>
            </a:fld>
            <a:endParaRPr lang="fr-FR"/>
          </a:p>
        </p:txBody>
      </p:sp>
    </p:spTree>
    <p:extLst>
      <p:ext uri="{BB962C8B-B14F-4D97-AF65-F5344CB8AC3E}">
        <p14:creationId xmlns:p14="http://schemas.microsoft.com/office/powerpoint/2010/main" val="42020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a:extLst>
              <a:ext uri="{FF2B5EF4-FFF2-40B4-BE49-F238E27FC236}">
                <a16:creationId xmlns:a16="http://schemas.microsoft.com/office/drawing/2014/main" id="{CC00F6CD-4A38-484F-BB3D-D7FE5D7D1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0431" y="0"/>
            <a:ext cx="4210007" cy="304591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7793C22-7A17-4C61-8770-C7758FCAA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9" t="22829" r="9868" b="12390"/>
          <a:stretch/>
        </p:blipFill>
        <p:spPr bwMode="auto">
          <a:xfrm>
            <a:off x="7752080" y="3263974"/>
            <a:ext cx="4439920" cy="338380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90362FC9-A54C-4D01-8AA1-72D6C5AD5974}"/>
              </a:ext>
            </a:extLst>
          </p:cNvPr>
          <p:cNvSpPr txBox="1"/>
          <p:nvPr/>
        </p:nvSpPr>
        <p:spPr>
          <a:xfrm>
            <a:off x="-62624" y="-20320"/>
            <a:ext cx="5513916" cy="65024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Stratégie RFM : Clustering </a:t>
            </a:r>
            <a:r>
              <a:rPr lang="fr-FR" b="1" dirty="0" err="1">
                <a:ln/>
                <a:solidFill>
                  <a:srgbClr val="C00000"/>
                </a:solidFill>
                <a:latin typeface="Montserrat" panose="00000500000000000000" pitchFamily="2" charset="0"/>
              </a:rPr>
              <a:t>with</a:t>
            </a:r>
            <a:r>
              <a:rPr lang="fr-FR" b="1" dirty="0">
                <a:ln/>
                <a:solidFill>
                  <a:srgbClr val="C00000"/>
                </a:solidFill>
                <a:latin typeface="Montserrat" panose="00000500000000000000" pitchFamily="2" charset="0"/>
              </a:rPr>
              <a:t> </a:t>
            </a:r>
            <a:r>
              <a:rPr lang="fr-FR" b="1" dirty="0" err="1">
                <a:ln/>
                <a:solidFill>
                  <a:srgbClr val="C00000"/>
                </a:solidFill>
                <a:latin typeface="Montserrat" panose="00000500000000000000" pitchFamily="2" charset="0"/>
              </a:rPr>
              <a:t>Kmeans</a:t>
            </a:r>
            <a:endParaRPr lang="fr-FR" b="1" dirty="0">
              <a:ln/>
              <a:solidFill>
                <a:srgbClr val="C00000"/>
              </a:solidFill>
              <a:latin typeface="Montserrat" panose="00000500000000000000" pitchFamily="2" charset="0"/>
            </a:endParaRPr>
          </a:p>
          <a:p>
            <a:endParaRPr lang="fr-FR" b="1" dirty="0">
              <a:ln/>
              <a:solidFill>
                <a:srgbClr val="C00000"/>
              </a:solidFill>
              <a:latin typeface="Montserrat" panose="00000500000000000000" pitchFamily="2" charset="0"/>
            </a:endParaRPr>
          </a:p>
        </p:txBody>
      </p:sp>
      <p:sp>
        <p:nvSpPr>
          <p:cNvPr id="2" name="ZoneTexte 1">
            <a:extLst>
              <a:ext uri="{FF2B5EF4-FFF2-40B4-BE49-F238E27FC236}">
                <a16:creationId xmlns:a16="http://schemas.microsoft.com/office/drawing/2014/main" id="{E744C1D3-8478-49FD-AD8F-538E8A62B0AC}"/>
              </a:ext>
            </a:extLst>
          </p:cNvPr>
          <p:cNvSpPr txBox="1"/>
          <p:nvPr/>
        </p:nvSpPr>
        <p:spPr>
          <a:xfrm>
            <a:off x="-80727" y="233249"/>
            <a:ext cx="4520648" cy="743729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graphe« Silhouette plot » permet de visualiser la densité et la séparation des différents clusters avec un score de silhouette moyen de </a:t>
            </a:r>
            <a:r>
              <a:rPr lang="fr-FR" sz="1600" b="1" dirty="0">
                <a:solidFill>
                  <a:schemeClr val="accent1">
                    <a:lumMod val="75000"/>
                  </a:schemeClr>
                </a:solidFill>
                <a:latin typeface="Montserrat" panose="00000500000000000000" pitchFamily="2" charset="0"/>
              </a:rPr>
              <a:t>0.46</a:t>
            </a:r>
            <a:r>
              <a:rPr lang="fr-FR" sz="1600" dirty="0">
                <a:latin typeface="Montserrat" panose="00000500000000000000" pitchFamily="2" charset="0"/>
              </a:rPr>
              <a:t> .</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graphe   « </a:t>
            </a:r>
            <a:r>
              <a:rPr lang="fr-FR" sz="1600" dirty="0" err="1">
                <a:latin typeface="Montserrat" panose="00000500000000000000" pitchFamily="2" charset="0"/>
              </a:rPr>
              <a:t>Intercluster</a:t>
            </a:r>
            <a:r>
              <a:rPr lang="fr-FR" sz="1600" dirty="0">
                <a:latin typeface="Montserrat" panose="00000500000000000000" pitchFamily="2" charset="0"/>
              </a:rPr>
              <a:t> Distance » montre la projection des cluster sur les 2 premières </a:t>
            </a:r>
            <a:r>
              <a:rPr lang="fr-FR" sz="1600" dirty="0" err="1">
                <a:latin typeface="Montserrat" panose="00000500000000000000" pitchFamily="2" charset="0"/>
              </a:rPr>
              <a:t>composatntes</a:t>
            </a:r>
            <a:r>
              <a:rPr lang="fr-FR" sz="1600" dirty="0">
                <a:latin typeface="Montserrat" panose="00000500000000000000" pitchFamily="2" charset="0"/>
              </a:rPr>
              <a:t> principales de la MDS(</a:t>
            </a:r>
            <a:r>
              <a:rPr lang="fr-FR" sz="1600" dirty="0" err="1">
                <a:latin typeface="Montserrat" panose="00000500000000000000" pitchFamily="2" charset="0"/>
              </a:rPr>
              <a:t>Multidimensional</a:t>
            </a:r>
            <a:r>
              <a:rPr lang="fr-FR" sz="1600" dirty="0">
                <a:latin typeface="Montserrat" panose="00000500000000000000" pitchFamily="2" charset="0"/>
              </a:rPr>
              <a:t> </a:t>
            </a:r>
            <a:r>
              <a:rPr lang="fr-FR" sz="1600" dirty="0" err="1">
                <a:latin typeface="Montserrat" panose="00000500000000000000" pitchFamily="2" charset="0"/>
              </a:rPr>
              <a:t>Scaling</a:t>
            </a:r>
            <a:r>
              <a:rPr lang="fr-FR" sz="1600" dirty="0">
                <a:latin typeface="Montserrat" panose="00000500000000000000" pitchFamily="2" charset="0"/>
              </a:rPr>
              <a:t>).</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groupes sont globalement bien réparties et séparés.</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 2 (en rouge) est moins dense que les autres groupes. Probablement, ça représente les 3% des clients qui ont plus d’une commande. C’est très clair sur la présentation en 3D.</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Nous devons à présent analyser les différents clusters pour déterminer leurs caractéristiques.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algn="just">
              <a:lnSpc>
                <a:spcPct val="150000"/>
              </a:lnSpc>
            </a:pPr>
            <a:endParaRPr lang="fr-FR" sz="1600" dirty="0">
              <a:latin typeface="Montserrat" panose="00000500000000000000" pitchFamily="2" charset="0"/>
            </a:endParaRPr>
          </a:p>
        </p:txBody>
      </p:sp>
      <p:pic>
        <p:nvPicPr>
          <p:cNvPr id="6152" name="Picture 8">
            <a:extLst>
              <a:ext uri="{FF2B5EF4-FFF2-40B4-BE49-F238E27FC236}">
                <a16:creationId xmlns:a16="http://schemas.microsoft.com/office/drawing/2014/main" id="{906104F3-A69D-413C-BCB8-112599AD1F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921" y="3078388"/>
            <a:ext cx="3357367" cy="33838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E61ED1EF-C177-41B3-9303-A61285720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428" y="31453"/>
            <a:ext cx="2983003" cy="298300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1AEE327A-BB25-4749-9CDF-C8DF7D791804}"/>
              </a:ext>
            </a:extLst>
          </p:cNvPr>
          <p:cNvSpPr>
            <a:spLocks noGrp="1"/>
          </p:cNvSpPr>
          <p:nvPr>
            <p:ph type="sldNum" sz="quarter" idx="12"/>
          </p:nvPr>
        </p:nvSpPr>
        <p:spPr/>
        <p:txBody>
          <a:bodyPr/>
          <a:lstStyle/>
          <a:p>
            <a:fld id="{E3CBCD2A-895F-4418-8E13-0D616C108934}" type="slidenum">
              <a:rPr lang="fr-FR" smtClean="0"/>
              <a:t>19</a:t>
            </a:fld>
            <a:endParaRPr lang="fr-FR"/>
          </a:p>
        </p:txBody>
      </p:sp>
    </p:spTree>
    <p:extLst>
      <p:ext uri="{BB962C8B-B14F-4D97-AF65-F5344CB8AC3E}">
        <p14:creationId xmlns:p14="http://schemas.microsoft.com/office/powerpoint/2010/main" val="338620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227478616"/>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2</a:t>
            </a:fld>
            <a:endParaRPr lang="fr-FR"/>
          </a:p>
        </p:txBody>
      </p:sp>
    </p:spTree>
    <p:extLst>
      <p:ext uri="{BB962C8B-B14F-4D97-AF65-F5344CB8AC3E}">
        <p14:creationId xmlns:p14="http://schemas.microsoft.com/office/powerpoint/2010/main" val="1761471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94B136A-D8FC-49A3-9C88-829DB60976BC}"/>
              </a:ext>
            </a:extLst>
          </p:cNvPr>
          <p:cNvPicPr>
            <a:picLocks noChangeAspect="1"/>
          </p:cNvPicPr>
          <p:nvPr/>
        </p:nvPicPr>
        <p:blipFill rotWithShape="1">
          <a:blip r:embed="rId2"/>
          <a:srcRect r="8061"/>
          <a:stretch/>
        </p:blipFill>
        <p:spPr>
          <a:xfrm>
            <a:off x="5172256" y="986354"/>
            <a:ext cx="3327717" cy="1619250"/>
          </a:xfrm>
          <a:prstGeom prst="rect">
            <a:avLst/>
          </a:prstGeom>
        </p:spPr>
      </p:pic>
      <p:sp>
        <p:nvSpPr>
          <p:cNvPr id="9" name="ZoneTexte 8">
            <a:extLst>
              <a:ext uri="{FF2B5EF4-FFF2-40B4-BE49-F238E27FC236}">
                <a16:creationId xmlns:a16="http://schemas.microsoft.com/office/drawing/2014/main" id="{48AC2CAF-5BDF-45AF-947E-00F9349F7E83}"/>
              </a:ext>
            </a:extLst>
          </p:cNvPr>
          <p:cNvSpPr txBox="1"/>
          <p:nvPr/>
        </p:nvSpPr>
        <p:spPr>
          <a:xfrm>
            <a:off x="149024" y="359568"/>
            <a:ext cx="612648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Analyse des clusters</a:t>
            </a:r>
          </a:p>
        </p:txBody>
      </p:sp>
      <p:sp>
        <p:nvSpPr>
          <p:cNvPr id="10" name="ZoneTexte 9">
            <a:extLst>
              <a:ext uri="{FF2B5EF4-FFF2-40B4-BE49-F238E27FC236}">
                <a16:creationId xmlns:a16="http://schemas.microsoft.com/office/drawing/2014/main" id="{80D81BD1-7D69-4441-BD35-CAC5165DF1D3}"/>
              </a:ext>
            </a:extLst>
          </p:cNvPr>
          <p:cNvSpPr txBox="1"/>
          <p:nvPr/>
        </p:nvSpPr>
        <p:spPr>
          <a:xfrm>
            <a:off x="19142" y="21014"/>
            <a:ext cx="5491932"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Clustering </a:t>
            </a:r>
            <a:r>
              <a:rPr lang="fr-FR" sz="2000" b="1" dirty="0" err="1">
                <a:ln/>
                <a:solidFill>
                  <a:srgbClr val="C00000"/>
                </a:solidFill>
                <a:latin typeface="Montserrat" panose="00000500000000000000" pitchFamily="2" charset="0"/>
              </a:rPr>
              <a:t>with</a:t>
            </a:r>
            <a:r>
              <a:rPr lang="fr-FR" sz="2000" b="1" dirty="0">
                <a:ln/>
                <a:solidFill>
                  <a:srgbClr val="C00000"/>
                </a:solidFill>
                <a:latin typeface="Montserrat" panose="00000500000000000000" pitchFamily="2" charset="0"/>
              </a:rPr>
              <a:t> </a:t>
            </a:r>
            <a:r>
              <a:rPr lang="fr-FR" sz="2000" b="1" dirty="0" err="1">
                <a:ln/>
                <a:solidFill>
                  <a:srgbClr val="C00000"/>
                </a:solidFill>
                <a:latin typeface="Montserrat" panose="00000500000000000000" pitchFamily="2" charset="0"/>
              </a:rPr>
              <a:t>Kmeans</a:t>
            </a:r>
            <a:endParaRPr lang="fr-FR" sz="2000" b="1" dirty="0">
              <a:ln/>
              <a:solidFill>
                <a:srgbClr val="C00000"/>
              </a:solidFill>
              <a:latin typeface="Montserrat" panose="00000500000000000000" pitchFamily="2" charset="0"/>
            </a:endParaRPr>
          </a:p>
        </p:txBody>
      </p:sp>
      <p:pic>
        <p:nvPicPr>
          <p:cNvPr id="7180" name="Picture 12">
            <a:extLst>
              <a:ext uri="{FF2B5EF4-FFF2-40B4-BE49-F238E27FC236}">
                <a16:creationId xmlns:a16="http://schemas.microsoft.com/office/drawing/2014/main" id="{1DADAE12-EA35-44A9-8765-D557DE9C4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4" y="3348585"/>
            <a:ext cx="8502012" cy="3532526"/>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90FD9FD9-F00D-44E6-B3C1-4F80F80CE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7894" y="3528289"/>
            <a:ext cx="3624803" cy="3079947"/>
          </a:xfrm>
          <a:prstGeom prst="rect">
            <a:avLst/>
          </a:prstGeom>
          <a:noFill/>
          <a:extLst>
            <a:ext uri="{909E8E84-426E-40DD-AFC4-6F175D3DCCD1}">
              <a14:hiddenFill xmlns:a14="http://schemas.microsoft.com/office/drawing/2010/main">
                <a:solidFill>
                  <a:srgbClr val="FFFFFF"/>
                </a:solidFill>
              </a14:hiddenFill>
            </a:ext>
          </a:extLst>
        </p:spPr>
      </p:pic>
      <p:pic>
        <p:nvPicPr>
          <p:cNvPr id="7184" name="Picture 16">
            <a:extLst>
              <a:ext uri="{FF2B5EF4-FFF2-40B4-BE49-F238E27FC236}">
                <a16:creationId xmlns:a16="http://schemas.microsoft.com/office/drawing/2014/main" id="{BA412182-FE18-408E-8AE8-ABF92C973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3680" y="243373"/>
            <a:ext cx="3749178" cy="318562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F4114BF-327B-4663-ACFD-A4573FCF8F86}"/>
              </a:ext>
            </a:extLst>
          </p:cNvPr>
          <p:cNvSpPr txBox="1"/>
          <p:nvPr/>
        </p:nvSpPr>
        <p:spPr>
          <a:xfrm>
            <a:off x="-70934" y="689369"/>
            <a:ext cx="5507079" cy="263597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 2 représente les clients qui ont passé plus d’une commande. Ces clients représentent uniquement 3%.</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clusters 0 et 1 sont les clients qui ont une seule commande. Mais ceux du groupe 0 sont plus récents. Les clients du cluster 1 sont anciens.</a:t>
            </a:r>
          </a:p>
        </p:txBody>
      </p:sp>
      <p:sp>
        <p:nvSpPr>
          <p:cNvPr id="5" name="Espace réservé du numéro de diapositive 4">
            <a:extLst>
              <a:ext uri="{FF2B5EF4-FFF2-40B4-BE49-F238E27FC236}">
                <a16:creationId xmlns:a16="http://schemas.microsoft.com/office/drawing/2014/main" id="{A3CE7A6A-111A-4E45-A0F4-F8BDACCB0FDB}"/>
              </a:ext>
            </a:extLst>
          </p:cNvPr>
          <p:cNvSpPr>
            <a:spLocks noGrp="1"/>
          </p:cNvSpPr>
          <p:nvPr>
            <p:ph type="sldNum" sz="quarter" idx="12"/>
          </p:nvPr>
        </p:nvSpPr>
        <p:spPr/>
        <p:txBody>
          <a:bodyPr/>
          <a:lstStyle/>
          <a:p>
            <a:fld id="{E3CBCD2A-895F-4418-8E13-0D616C108934}" type="slidenum">
              <a:rPr lang="fr-FR" smtClean="0"/>
              <a:t>20</a:t>
            </a:fld>
            <a:endParaRPr lang="fr-FR"/>
          </a:p>
        </p:txBody>
      </p:sp>
    </p:spTree>
    <p:extLst>
      <p:ext uri="{BB962C8B-B14F-4D97-AF65-F5344CB8AC3E}">
        <p14:creationId xmlns:p14="http://schemas.microsoft.com/office/powerpoint/2010/main" val="192000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a:extLst>
              <a:ext uri="{FF2B5EF4-FFF2-40B4-BE49-F238E27FC236}">
                <a16:creationId xmlns:a16="http://schemas.microsoft.com/office/drawing/2014/main" id="{728FFF41-38B9-4E8E-8E68-F7D9FA11C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0" y="3018472"/>
            <a:ext cx="3520440" cy="352044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7CB4619C-010E-4CCC-BFDB-2F37FBC6E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5440" y="3018472"/>
            <a:ext cx="3647440" cy="364744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418811D2-0E46-4236-B2B3-FE539CED8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9260" y="3074035"/>
            <a:ext cx="3591877" cy="3591877"/>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7298C046-F4D1-445B-A402-F33D735BB257}"/>
              </a:ext>
            </a:extLst>
          </p:cNvPr>
          <p:cNvSpPr>
            <a:spLocks noGrp="1"/>
          </p:cNvSpPr>
          <p:nvPr>
            <p:ph type="sldNum" sz="quarter" idx="12"/>
          </p:nvPr>
        </p:nvSpPr>
        <p:spPr/>
        <p:txBody>
          <a:bodyPr/>
          <a:lstStyle/>
          <a:p>
            <a:fld id="{E3CBCD2A-895F-4418-8E13-0D616C108934}" type="slidenum">
              <a:rPr lang="fr-FR" smtClean="0"/>
              <a:t>21</a:t>
            </a:fld>
            <a:endParaRPr lang="fr-FR"/>
          </a:p>
        </p:txBody>
      </p:sp>
      <p:sp>
        <p:nvSpPr>
          <p:cNvPr id="8" name="ZoneTexte 7">
            <a:extLst>
              <a:ext uri="{FF2B5EF4-FFF2-40B4-BE49-F238E27FC236}">
                <a16:creationId xmlns:a16="http://schemas.microsoft.com/office/drawing/2014/main" id="{5BD007AA-7717-4FCF-B6F2-F17ACC1FACD6}"/>
              </a:ext>
            </a:extLst>
          </p:cNvPr>
          <p:cNvSpPr txBox="1"/>
          <p:nvPr/>
        </p:nvSpPr>
        <p:spPr>
          <a:xfrm>
            <a:off x="19142" y="21014"/>
            <a:ext cx="5491932"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Clustering </a:t>
            </a:r>
            <a:r>
              <a:rPr lang="fr-FR" sz="2000" b="1" dirty="0" err="1">
                <a:ln/>
                <a:solidFill>
                  <a:srgbClr val="C00000"/>
                </a:solidFill>
                <a:latin typeface="Montserrat" panose="00000500000000000000" pitchFamily="2" charset="0"/>
              </a:rPr>
              <a:t>with</a:t>
            </a:r>
            <a:r>
              <a:rPr lang="fr-FR" sz="2000" b="1" dirty="0">
                <a:ln/>
                <a:solidFill>
                  <a:srgbClr val="C00000"/>
                </a:solidFill>
                <a:latin typeface="Montserrat" panose="00000500000000000000" pitchFamily="2" charset="0"/>
              </a:rPr>
              <a:t> </a:t>
            </a:r>
            <a:r>
              <a:rPr lang="fr-FR" sz="2000" b="1" dirty="0" err="1">
                <a:ln/>
                <a:solidFill>
                  <a:srgbClr val="C00000"/>
                </a:solidFill>
                <a:latin typeface="Montserrat" panose="00000500000000000000" pitchFamily="2" charset="0"/>
              </a:rPr>
              <a:t>Kmeans</a:t>
            </a:r>
            <a:endParaRPr lang="fr-FR" sz="2000" b="1" dirty="0">
              <a:ln/>
              <a:solidFill>
                <a:srgbClr val="C00000"/>
              </a:solidFill>
              <a:latin typeface="Montserrat" panose="00000500000000000000" pitchFamily="2" charset="0"/>
            </a:endParaRPr>
          </a:p>
        </p:txBody>
      </p:sp>
      <p:sp>
        <p:nvSpPr>
          <p:cNvPr id="4" name="ZoneTexte 3">
            <a:extLst>
              <a:ext uri="{FF2B5EF4-FFF2-40B4-BE49-F238E27FC236}">
                <a16:creationId xmlns:a16="http://schemas.microsoft.com/office/drawing/2014/main" id="{8986FF59-C134-4970-BEFA-B7091679E488}"/>
              </a:ext>
            </a:extLst>
          </p:cNvPr>
          <p:cNvSpPr txBox="1"/>
          <p:nvPr/>
        </p:nvSpPr>
        <p:spPr>
          <a:xfrm>
            <a:off x="135049" y="399639"/>
            <a:ext cx="4617192"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Réduction dimensionnelle</a:t>
            </a:r>
          </a:p>
        </p:txBody>
      </p:sp>
      <p:sp>
        <p:nvSpPr>
          <p:cNvPr id="5" name="ZoneTexte 4">
            <a:extLst>
              <a:ext uri="{FF2B5EF4-FFF2-40B4-BE49-F238E27FC236}">
                <a16:creationId xmlns:a16="http://schemas.microsoft.com/office/drawing/2014/main" id="{BC30D96C-15C3-47F8-8868-B8D95F218D98}"/>
              </a:ext>
            </a:extLst>
          </p:cNvPr>
          <p:cNvSpPr txBox="1"/>
          <p:nvPr/>
        </p:nvSpPr>
        <p:spPr>
          <a:xfrm>
            <a:off x="135048" y="626750"/>
            <a:ext cx="11396552" cy="1158651"/>
          </a:xfrm>
          <a:prstGeom prst="rect">
            <a:avLst/>
          </a:prstGeom>
          <a:noFill/>
        </p:spPr>
        <p:txBody>
          <a:bodyPr wrap="square" rtlCol="0">
            <a:spAutoFit/>
          </a:bodyPr>
          <a:lstStyle/>
          <a:p>
            <a:pPr algn="just">
              <a:lnSpc>
                <a:spcPct val="150000"/>
              </a:lnSpc>
            </a:pPr>
            <a:r>
              <a:rPr lang="fr-FR" sz="1600" dirty="0" err="1">
                <a:latin typeface="Montserrat" panose="00000500000000000000" pitchFamily="2" charset="0"/>
              </a:rPr>
              <a:t>Recency</a:t>
            </a:r>
            <a:r>
              <a:rPr lang="fr-FR" sz="1600" dirty="0">
                <a:latin typeface="Montserrat" panose="00000500000000000000" pitchFamily="2" charset="0"/>
              </a:rPr>
              <a:t> est fortement corrélée avec DIM2 alors que DIM1 représente les variables </a:t>
            </a:r>
            <a:r>
              <a:rPr lang="fr-FR" sz="1600" dirty="0" err="1">
                <a:latin typeface="Montserrat" panose="00000500000000000000" pitchFamily="2" charset="0"/>
              </a:rPr>
              <a:t>Monetary</a:t>
            </a:r>
            <a:r>
              <a:rPr lang="fr-FR" sz="1600" dirty="0">
                <a:latin typeface="Montserrat" panose="00000500000000000000" pitchFamily="2" charset="0"/>
              </a:rPr>
              <a:t> et Frequency.</a:t>
            </a:r>
          </a:p>
          <a:p>
            <a:pPr algn="just">
              <a:lnSpc>
                <a:spcPct val="150000"/>
              </a:lnSpc>
            </a:pPr>
            <a:r>
              <a:rPr lang="fr-FR" sz="1600" dirty="0">
                <a:latin typeface="Montserrat" panose="00000500000000000000" pitchFamily="2" charset="0"/>
              </a:rPr>
              <a:t>La projection des clusters avec t-SNE est plus intéressante que celle avec PCA. En effet les clusters sont bien séparés et denses avec la méthode t-SNE.</a:t>
            </a:r>
          </a:p>
        </p:txBody>
      </p:sp>
    </p:spTree>
    <p:extLst>
      <p:ext uri="{BB962C8B-B14F-4D97-AF65-F5344CB8AC3E}">
        <p14:creationId xmlns:p14="http://schemas.microsoft.com/office/powerpoint/2010/main" val="110788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B3E1BB-0970-4BB2-8F1E-665D44343874}"/>
              </a:ext>
            </a:extLst>
          </p:cNvPr>
          <p:cNvSpPr txBox="1"/>
          <p:nvPr/>
        </p:nvSpPr>
        <p:spPr>
          <a:xfrm>
            <a:off x="-40640" y="-20320"/>
            <a:ext cx="5491932" cy="67710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Stratégie RFM : </a:t>
            </a:r>
            <a:r>
              <a:rPr lang="fr-FR" sz="2000" b="1" dirty="0">
                <a:ln/>
                <a:solidFill>
                  <a:srgbClr val="C00000"/>
                </a:solidFill>
                <a:latin typeface="Montserrat" panose="00000500000000000000" pitchFamily="2" charset="0"/>
              </a:rPr>
              <a:t>Clustering</a:t>
            </a:r>
            <a:r>
              <a:rPr lang="fr-FR" b="1" dirty="0">
                <a:ln/>
                <a:solidFill>
                  <a:srgbClr val="C00000"/>
                </a:solidFill>
                <a:latin typeface="Montserrat" panose="00000500000000000000" pitchFamily="2" charset="0"/>
              </a:rPr>
              <a:t> </a:t>
            </a:r>
            <a:r>
              <a:rPr lang="fr-FR" b="1" dirty="0" err="1">
                <a:ln/>
                <a:solidFill>
                  <a:srgbClr val="C00000"/>
                </a:solidFill>
                <a:latin typeface="Montserrat" panose="00000500000000000000" pitchFamily="2" charset="0"/>
              </a:rPr>
              <a:t>with</a:t>
            </a:r>
            <a:r>
              <a:rPr lang="fr-FR" b="1" dirty="0">
                <a:ln/>
                <a:solidFill>
                  <a:srgbClr val="C00000"/>
                </a:solidFill>
                <a:latin typeface="Montserrat" panose="00000500000000000000" pitchFamily="2" charset="0"/>
              </a:rPr>
              <a:t> </a:t>
            </a:r>
            <a:r>
              <a:rPr lang="fr-FR" b="1" dirty="0" err="1">
                <a:ln/>
                <a:solidFill>
                  <a:srgbClr val="C00000"/>
                </a:solidFill>
                <a:latin typeface="Montserrat" panose="00000500000000000000" pitchFamily="2" charset="0"/>
              </a:rPr>
              <a:t>Kmeans</a:t>
            </a:r>
            <a:endParaRPr lang="fr-FR" b="1" dirty="0">
              <a:ln/>
              <a:solidFill>
                <a:srgbClr val="C00000"/>
              </a:solidFill>
              <a:latin typeface="Montserrat" panose="00000500000000000000" pitchFamily="2" charset="0"/>
            </a:endParaRPr>
          </a:p>
          <a:p>
            <a:endParaRPr lang="fr-FR" b="1" dirty="0">
              <a:ln/>
              <a:solidFill>
                <a:srgbClr val="C00000"/>
              </a:solidFill>
              <a:latin typeface="Montserrat" panose="00000500000000000000" pitchFamily="2" charset="0"/>
            </a:endParaRPr>
          </a:p>
        </p:txBody>
      </p:sp>
      <p:sp>
        <p:nvSpPr>
          <p:cNvPr id="6" name="ZoneTexte 5">
            <a:extLst>
              <a:ext uri="{FF2B5EF4-FFF2-40B4-BE49-F238E27FC236}">
                <a16:creationId xmlns:a16="http://schemas.microsoft.com/office/drawing/2014/main" id="{3B0F4D0B-6A3D-4B62-891B-A7B5155F6E17}"/>
              </a:ext>
            </a:extLst>
          </p:cNvPr>
          <p:cNvSpPr txBox="1"/>
          <p:nvPr/>
        </p:nvSpPr>
        <p:spPr>
          <a:xfrm>
            <a:off x="149024" y="359568"/>
            <a:ext cx="612648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1600" b="1" dirty="0">
                <a:ln/>
                <a:solidFill>
                  <a:schemeClr val="accent1">
                    <a:lumMod val="75000"/>
                  </a:schemeClr>
                </a:solidFill>
                <a:latin typeface="Montserrat" panose="00000500000000000000" pitchFamily="2" charset="0"/>
              </a:rPr>
              <a:t>Stabilité de </a:t>
            </a:r>
            <a:r>
              <a:rPr lang="fr-FR" b="1" dirty="0">
                <a:ln/>
                <a:solidFill>
                  <a:schemeClr val="accent1">
                    <a:lumMod val="75000"/>
                  </a:schemeClr>
                </a:solidFill>
                <a:latin typeface="Montserrat" panose="00000500000000000000" pitchFamily="2" charset="0"/>
              </a:rPr>
              <a:t>l’algorithme</a:t>
            </a:r>
            <a:r>
              <a:rPr lang="fr-FR" sz="1600" b="1" dirty="0">
                <a:ln/>
                <a:solidFill>
                  <a:schemeClr val="accent1">
                    <a:lumMod val="75000"/>
                  </a:schemeClr>
                </a:solidFill>
                <a:latin typeface="Montserrat" panose="00000500000000000000" pitchFamily="2" charset="0"/>
              </a:rPr>
              <a:t> </a:t>
            </a:r>
            <a:r>
              <a:rPr lang="fr-FR" sz="1600" b="1" dirty="0" err="1">
                <a:ln/>
                <a:solidFill>
                  <a:schemeClr val="accent1">
                    <a:lumMod val="75000"/>
                  </a:schemeClr>
                </a:solidFill>
                <a:latin typeface="Montserrat" panose="00000500000000000000" pitchFamily="2" charset="0"/>
              </a:rPr>
              <a:t>KMeans</a:t>
            </a:r>
            <a:endParaRPr lang="fr-FR" sz="1600" b="1" dirty="0">
              <a:ln/>
              <a:solidFill>
                <a:schemeClr val="accent1">
                  <a:lumMod val="75000"/>
                </a:schemeClr>
              </a:solidFill>
              <a:latin typeface="Montserrat" panose="00000500000000000000" pitchFamily="2" charset="0"/>
            </a:endParaRPr>
          </a:p>
        </p:txBody>
      </p:sp>
      <p:pic>
        <p:nvPicPr>
          <p:cNvPr id="8" name="Image 7">
            <a:extLst>
              <a:ext uri="{FF2B5EF4-FFF2-40B4-BE49-F238E27FC236}">
                <a16:creationId xmlns:a16="http://schemas.microsoft.com/office/drawing/2014/main" id="{3A51409F-B78C-484B-90E0-ACA0BF8A66C3}"/>
              </a:ext>
            </a:extLst>
          </p:cNvPr>
          <p:cNvPicPr>
            <a:picLocks noChangeAspect="1"/>
          </p:cNvPicPr>
          <p:nvPr/>
        </p:nvPicPr>
        <p:blipFill rotWithShape="1">
          <a:blip r:embed="rId2"/>
          <a:srcRect r="9739"/>
          <a:stretch/>
        </p:blipFill>
        <p:spPr>
          <a:xfrm>
            <a:off x="143318" y="698122"/>
            <a:ext cx="5124016" cy="3095625"/>
          </a:xfrm>
          <a:prstGeom prst="rect">
            <a:avLst/>
          </a:prstGeom>
        </p:spPr>
      </p:pic>
      <p:sp>
        <p:nvSpPr>
          <p:cNvPr id="9" name="ZoneTexte 8">
            <a:extLst>
              <a:ext uri="{FF2B5EF4-FFF2-40B4-BE49-F238E27FC236}">
                <a16:creationId xmlns:a16="http://schemas.microsoft.com/office/drawing/2014/main" id="{E09CFF67-AA11-4927-A26D-305B58A8D39E}"/>
              </a:ext>
            </a:extLst>
          </p:cNvPr>
          <p:cNvSpPr txBox="1"/>
          <p:nvPr/>
        </p:nvSpPr>
        <p:spPr>
          <a:xfrm>
            <a:off x="5273040" y="164501"/>
            <a:ext cx="6750868" cy="62061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L’algorithme </a:t>
            </a:r>
            <a:r>
              <a:rPr lang="fr-FR" sz="1600" dirty="0" err="1">
                <a:latin typeface="Montserrat" panose="00000500000000000000" pitchFamily="2" charset="0"/>
              </a:rPr>
              <a:t>Kmeans</a:t>
            </a:r>
            <a:r>
              <a:rPr lang="fr-FR" sz="1600" dirty="0">
                <a:latin typeface="Montserrat" panose="00000500000000000000" pitchFamily="2" charset="0"/>
              </a:rPr>
              <a:t> est initialisé avec la méthode K-</a:t>
            </a:r>
            <a:r>
              <a:rPr lang="fr-FR" sz="1600" dirty="0" err="1">
                <a:latin typeface="Montserrat" panose="00000500000000000000" pitchFamily="2" charset="0"/>
              </a:rPr>
              <a:t>Means</a:t>
            </a:r>
            <a:r>
              <a:rPr lang="fr-FR" sz="1600" dirty="0">
                <a:latin typeface="Montserrat" panose="00000500000000000000" pitchFamily="2" charset="0"/>
              </a:rPr>
              <a:t>++, ce qui réduit les effets aléatoires de l’initialisation des centroïdes.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La stabiloté à l’initialisation a été testée en entrainant plusieurs fois le modèle sans fixer le </a:t>
            </a:r>
            <a:r>
              <a:rPr lang="fr-FR" sz="1600" dirty="0" err="1">
                <a:latin typeface="Montserrat" panose="00000500000000000000" pitchFamily="2" charset="0"/>
              </a:rPr>
              <a:t>random_state</a:t>
            </a:r>
            <a:r>
              <a:rPr lang="fr-FR" sz="1600" dirty="0">
                <a:latin typeface="Montserrat" panose="00000500000000000000" pitchFamily="2" charset="0"/>
              </a:rPr>
              <a:t>.</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Plusieurs métriques ont été relevées :</a:t>
            </a:r>
          </a:p>
          <a:p>
            <a:pPr marL="285750" indent="-285750">
              <a:buSzPct val="100000"/>
              <a:buFont typeface="Courier New" panose="02070309020205020404" pitchFamily="49" charset="0"/>
              <a:buChar char="­"/>
            </a:pPr>
            <a:r>
              <a:rPr lang="fr-FR" sz="1600" b="1" dirty="0" err="1">
                <a:latin typeface="Montserrat" panose="00000500000000000000" pitchFamily="2" charset="0"/>
              </a:rPr>
              <a:t>FitTime</a:t>
            </a:r>
            <a:r>
              <a:rPr lang="fr-FR" sz="1600" b="1" dirty="0">
                <a:latin typeface="Montserrat" panose="00000500000000000000" pitchFamily="2" charset="0"/>
              </a:rPr>
              <a:t> : </a:t>
            </a:r>
            <a:r>
              <a:rPr lang="fr-FR" sz="1600" dirty="0">
                <a:latin typeface="Montserrat" panose="00000500000000000000" pitchFamily="2" charset="0"/>
              </a:rPr>
              <a:t>durée d’entrainement du modèle</a:t>
            </a:r>
          </a:p>
          <a:p>
            <a:pPr marL="285750" indent="-285750">
              <a:buSzPct val="100000"/>
              <a:buFont typeface="Courier New" panose="02070309020205020404" pitchFamily="49" charset="0"/>
              <a:buChar char="­"/>
            </a:pPr>
            <a:r>
              <a:rPr lang="fr-FR" sz="1600" b="1" dirty="0" err="1">
                <a:latin typeface="Montserrat" panose="00000500000000000000" pitchFamily="2" charset="0"/>
              </a:rPr>
              <a:t>Inertia</a:t>
            </a:r>
            <a:r>
              <a:rPr lang="fr-FR" sz="1600" b="1" dirty="0">
                <a:latin typeface="Montserrat" panose="00000500000000000000" pitchFamily="2" charset="0"/>
              </a:rPr>
              <a:t> : </a:t>
            </a:r>
            <a:r>
              <a:rPr lang="fr-FR" sz="1600" dirty="0">
                <a:latin typeface="Montserrat" panose="00000500000000000000" pitchFamily="2" charset="0"/>
              </a:rPr>
              <a:t>somme des distances au carré par rapport au centre du cluster le plus proche</a:t>
            </a:r>
          </a:p>
          <a:p>
            <a:pPr marL="285750" indent="-285750">
              <a:buSzPct val="100000"/>
              <a:buFont typeface="Courier New" panose="02070309020205020404" pitchFamily="49" charset="0"/>
              <a:buChar char="­"/>
            </a:pPr>
            <a:r>
              <a:rPr lang="fr-FR" sz="1600" b="1" dirty="0">
                <a:latin typeface="Montserrat" panose="00000500000000000000" pitchFamily="2" charset="0"/>
              </a:rPr>
              <a:t>Homo : </a:t>
            </a:r>
            <a:r>
              <a:rPr lang="fr-FR" sz="1600" dirty="0">
                <a:latin typeface="Montserrat" panose="00000500000000000000" pitchFamily="2" charset="0"/>
              </a:rPr>
              <a:t>Homogeinity</a:t>
            </a:r>
          </a:p>
          <a:p>
            <a:pPr marL="285750" indent="-285750">
              <a:buSzPct val="100000"/>
              <a:buFont typeface="Courier New" panose="02070309020205020404" pitchFamily="49" charset="0"/>
              <a:buChar char="­"/>
            </a:pPr>
            <a:r>
              <a:rPr lang="fr-FR" sz="1600" b="1" dirty="0">
                <a:latin typeface="Montserrat" panose="00000500000000000000" pitchFamily="2" charset="0"/>
              </a:rPr>
              <a:t>ARI : </a:t>
            </a:r>
            <a:r>
              <a:rPr lang="fr-FR" sz="1600" dirty="0" err="1">
                <a:latin typeface="Montserrat" panose="00000500000000000000" pitchFamily="2" charset="0"/>
              </a:rPr>
              <a:t>Adjested</a:t>
            </a:r>
            <a:r>
              <a:rPr lang="fr-FR" sz="1600" dirty="0">
                <a:latin typeface="Montserrat" panose="00000500000000000000" pitchFamily="2" charset="0"/>
              </a:rPr>
              <a:t> Rand Index</a:t>
            </a:r>
          </a:p>
          <a:p>
            <a:pPr marL="285750" indent="-285750">
              <a:buSzPct val="100000"/>
              <a:buFont typeface="Courier New" panose="02070309020205020404" pitchFamily="49" charset="0"/>
              <a:buChar char="­"/>
            </a:pPr>
            <a:r>
              <a:rPr lang="fr-FR" sz="1600" b="1" dirty="0">
                <a:latin typeface="Montserrat" panose="00000500000000000000" pitchFamily="2" charset="0"/>
              </a:rPr>
              <a:t>AMI : </a:t>
            </a:r>
            <a:r>
              <a:rPr lang="fr-FR" sz="1600" dirty="0" err="1">
                <a:latin typeface="Montserrat" panose="00000500000000000000" pitchFamily="2" charset="0"/>
              </a:rPr>
              <a:t>Adjusted</a:t>
            </a:r>
            <a:r>
              <a:rPr lang="fr-FR" sz="1600" dirty="0">
                <a:latin typeface="Montserrat" panose="00000500000000000000" pitchFamily="2" charset="0"/>
              </a:rPr>
              <a:t> </a:t>
            </a:r>
            <a:r>
              <a:rPr lang="fr-FR" sz="1600" dirty="0" err="1">
                <a:latin typeface="Montserrat" panose="00000500000000000000" pitchFamily="2" charset="0"/>
              </a:rPr>
              <a:t>Mutual</a:t>
            </a:r>
            <a:r>
              <a:rPr lang="fr-FR" sz="1600" dirty="0">
                <a:latin typeface="Montserrat" panose="00000500000000000000" pitchFamily="2" charset="0"/>
              </a:rPr>
              <a:t> Info</a:t>
            </a:r>
          </a:p>
          <a:p>
            <a:pPr marL="285750" indent="-285750">
              <a:buSzPct val="100000"/>
              <a:buFont typeface="Courier New" panose="02070309020205020404" pitchFamily="49" charset="0"/>
              <a:buChar char="­"/>
            </a:pPr>
            <a:endParaRPr lang="fr-FR" sz="1600" b="1"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différentes itérations montrent des inerties proches, une bonne homogénéité et des scores ARI et AMI proches de 1.</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Nous pouvons en déduire que le modèle </a:t>
            </a:r>
            <a:r>
              <a:rPr lang="fr-FR" sz="1600" dirty="0" err="1">
                <a:latin typeface="Montserrat" panose="00000500000000000000" pitchFamily="2" charset="0"/>
              </a:rPr>
              <a:t>Kmeans</a:t>
            </a:r>
            <a:r>
              <a:rPr lang="fr-FR" sz="1600" dirty="0">
                <a:latin typeface="Montserrat" panose="00000500000000000000" pitchFamily="2" charset="0"/>
              </a:rPr>
              <a:t> est stable à l’initialisation. </a:t>
            </a:r>
          </a:p>
        </p:txBody>
      </p:sp>
      <p:sp>
        <p:nvSpPr>
          <p:cNvPr id="10" name="Espace réservé du numéro de diapositive 9">
            <a:extLst>
              <a:ext uri="{FF2B5EF4-FFF2-40B4-BE49-F238E27FC236}">
                <a16:creationId xmlns:a16="http://schemas.microsoft.com/office/drawing/2014/main" id="{2630E01C-2244-4ADF-9E61-91AB9788968D}"/>
              </a:ext>
            </a:extLst>
          </p:cNvPr>
          <p:cNvSpPr>
            <a:spLocks noGrp="1"/>
          </p:cNvSpPr>
          <p:nvPr>
            <p:ph type="sldNum" sz="quarter" idx="12"/>
          </p:nvPr>
        </p:nvSpPr>
        <p:spPr/>
        <p:txBody>
          <a:bodyPr/>
          <a:lstStyle/>
          <a:p>
            <a:fld id="{E3CBCD2A-895F-4418-8E13-0D616C108934}" type="slidenum">
              <a:rPr lang="fr-FR" smtClean="0"/>
              <a:t>22</a:t>
            </a:fld>
            <a:endParaRPr lang="fr-FR"/>
          </a:p>
        </p:txBody>
      </p:sp>
    </p:spTree>
    <p:extLst>
      <p:ext uri="{BB962C8B-B14F-4D97-AF65-F5344CB8AC3E}">
        <p14:creationId xmlns:p14="http://schemas.microsoft.com/office/powerpoint/2010/main" val="426795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82546F8D-74A7-490F-A84F-6FEB70CFD6F1}"/>
              </a:ext>
            </a:extLst>
          </p:cNvPr>
          <p:cNvSpPr txBox="1"/>
          <p:nvPr/>
        </p:nvSpPr>
        <p:spPr>
          <a:xfrm>
            <a:off x="91440" y="40104"/>
            <a:ext cx="5491932" cy="646331"/>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Stratégie RFM : Clustering </a:t>
            </a:r>
            <a:r>
              <a:rPr lang="fr-FR" b="1" dirty="0" err="1">
                <a:ln/>
                <a:solidFill>
                  <a:srgbClr val="C00000"/>
                </a:solidFill>
                <a:latin typeface="Montserrat" panose="00000500000000000000" pitchFamily="2" charset="0"/>
              </a:rPr>
              <a:t>with</a:t>
            </a:r>
            <a:r>
              <a:rPr lang="fr-FR" b="1" dirty="0">
                <a:ln/>
                <a:solidFill>
                  <a:srgbClr val="C00000"/>
                </a:solidFill>
                <a:latin typeface="Montserrat" panose="00000500000000000000" pitchFamily="2" charset="0"/>
              </a:rPr>
              <a:t> DBSCAN</a:t>
            </a:r>
          </a:p>
          <a:p>
            <a:endParaRPr lang="fr-FR" b="1" dirty="0">
              <a:ln/>
              <a:solidFill>
                <a:srgbClr val="C00000"/>
              </a:solidFill>
              <a:latin typeface="Montserrat" panose="00000500000000000000" pitchFamily="2" charset="0"/>
            </a:endParaRPr>
          </a:p>
        </p:txBody>
      </p:sp>
      <p:sp>
        <p:nvSpPr>
          <p:cNvPr id="10" name="ZoneTexte 9">
            <a:extLst>
              <a:ext uri="{FF2B5EF4-FFF2-40B4-BE49-F238E27FC236}">
                <a16:creationId xmlns:a16="http://schemas.microsoft.com/office/drawing/2014/main" id="{0A4A4ED2-8086-44E5-B6F4-B6458F56486A}"/>
              </a:ext>
            </a:extLst>
          </p:cNvPr>
          <p:cNvSpPr txBox="1"/>
          <p:nvPr/>
        </p:nvSpPr>
        <p:spPr>
          <a:xfrm>
            <a:off x="263342" y="421203"/>
            <a:ext cx="6126480" cy="338554"/>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1600" b="1" dirty="0">
                <a:ln/>
                <a:solidFill>
                  <a:schemeClr val="accent1">
                    <a:lumMod val="75000"/>
                  </a:schemeClr>
                </a:solidFill>
                <a:latin typeface="Montserrat" panose="00000500000000000000" pitchFamily="2" charset="0"/>
              </a:rPr>
              <a:t>Optimisation de la distance </a:t>
            </a:r>
            <a:r>
              <a:rPr lang="fr-FR" sz="1600" b="1" dirty="0" err="1">
                <a:ln/>
                <a:solidFill>
                  <a:schemeClr val="accent1">
                    <a:lumMod val="75000"/>
                  </a:schemeClr>
                </a:solidFill>
                <a:latin typeface="Montserrat" panose="00000500000000000000" pitchFamily="2" charset="0"/>
              </a:rPr>
              <a:t>eps</a:t>
            </a:r>
            <a:r>
              <a:rPr lang="el-GR" sz="1600" b="1" i="0" dirty="0">
                <a:solidFill>
                  <a:srgbClr val="000000"/>
                </a:solidFill>
                <a:effectLst/>
                <a:latin typeface="Metropolis"/>
              </a:rPr>
              <a:t> </a:t>
            </a:r>
            <a:endParaRPr lang="fr-FR" sz="1600" b="1" dirty="0">
              <a:ln/>
              <a:solidFill>
                <a:schemeClr val="accent1">
                  <a:lumMod val="75000"/>
                </a:schemeClr>
              </a:solidFill>
              <a:latin typeface="Montserrat" panose="00000500000000000000" pitchFamily="2" charset="0"/>
            </a:endParaRPr>
          </a:p>
        </p:txBody>
      </p:sp>
      <p:sp>
        <p:nvSpPr>
          <p:cNvPr id="12" name="ZoneTexte 11">
            <a:extLst>
              <a:ext uri="{FF2B5EF4-FFF2-40B4-BE49-F238E27FC236}">
                <a16:creationId xmlns:a16="http://schemas.microsoft.com/office/drawing/2014/main" id="{CFEFE043-1BF2-4474-AB9D-EDA260904AB8}"/>
              </a:ext>
            </a:extLst>
          </p:cNvPr>
          <p:cNvSpPr txBox="1"/>
          <p:nvPr/>
        </p:nvSpPr>
        <p:spPr>
          <a:xfrm>
            <a:off x="0" y="759757"/>
            <a:ext cx="6847840" cy="6329297"/>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600" i="0" dirty="0">
                <a:effectLst/>
                <a:latin typeface="Montserrat" panose="00000500000000000000" pitchFamily="2" charset="0"/>
              </a:rPr>
              <a:t>Le DBSCAN est un algorithme simple qui définit des clusters en utilisant l'estimation de la densité locale.</a:t>
            </a:r>
          </a:p>
          <a:p>
            <a:pPr marL="285750" indent="-285750" algn="just">
              <a:lnSpc>
                <a:spcPct val="150000"/>
              </a:lnSpc>
              <a:buFont typeface="Wingdings" panose="05000000000000000000" pitchFamily="2" charset="2"/>
              <a:buChar char="§"/>
            </a:pPr>
            <a:endParaRPr lang="fr-FR" sz="1600" i="0" dirty="0">
              <a:effectLst/>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i="0" dirty="0">
                <a:effectLst/>
                <a:latin typeface="Montserrat" panose="00000500000000000000" pitchFamily="2" charset="0"/>
              </a:rPr>
              <a:t>Epsilon quantifie une mesure du voisinage. Deux points sont voisins quand ils sont à une distance plus petite que epsilon l'un de l'autre.</a:t>
            </a:r>
          </a:p>
          <a:p>
            <a:pPr marL="285750" indent="-285750" algn="just">
              <a:lnSpc>
                <a:spcPct val="150000"/>
              </a:lnSpc>
              <a:buFont typeface="Wingdings" panose="05000000000000000000" pitchFamily="2" charset="2"/>
              <a:buChar char="§"/>
            </a:pPr>
            <a:endParaRPr lang="fr-FR" sz="1600" i="0" dirty="0">
              <a:effectLst/>
              <a:latin typeface="Montserrat" panose="00000500000000000000" pitchFamily="2" charset="0"/>
            </a:endParaRPr>
          </a:p>
          <a:p>
            <a:pPr marL="285750" indent="-285750" algn="just">
              <a:lnSpc>
                <a:spcPct val="150000"/>
              </a:lnSpc>
              <a:buFont typeface="Wingdings" panose="05000000000000000000" pitchFamily="2" charset="2"/>
              <a:buChar char="§"/>
            </a:pPr>
            <a:r>
              <a:rPr kumimoji="0" lang="fr-FR" altLang="fr-FR" sz="1600" b="0" i="0" u="none" strike="noStrike" cap="none" normalizeH="0" baseline="0" dirty="0">
                <a:ln>
                  <a:noFill/>
                </a:ln>
                <a:solidFill>
                  <a:srgbClr val="202124"/>
                </a:solidFill>
                <a:effectLst/>
                <a:latin typeface="Montserrat" panose="00000500000000000000" pitchFamily="2" charset="0"/>
              </a:rPr>
              <a:t>L'idée est de calculer la moyenne des distances de chaque point à ses k plus proches voisins. La valeur de k sera précisée et correspond à </a:t>
            </a:r>
            <a:r>
              <a:rPr kumimoji="0" lang="fr-FR" altLang="fr-FR" sz="1600" b="1" i="0" u="none" strike="noStrike" cap="none" normalizeH="0" baseline="0" dirty="0" err="1">
                <a:ln>
                  <a:noFill/>
                </a:ln>
                <a:solidFill>
                  <a:schemeClr val="accent1">
                    <a:lumMod val="75000"/>
                  </a:schemeClr>
                </a:solidFill>
                <a:effectLst/>
                <a:latin typeface="Montserrat" panose="00000500000000000000" pitchFamily="2" charset="0"/>
              </a:rPr>
              <a:t>min_samples</a:t>
            </a:r>
            <a:r>
              <a:rPr kumimoji="0" lang="fr-FR" altLang="fr-FR" sz="1600" b="1" i="0" u="none" strike="noStrike" cap="none" normalizeH="0" baseline="0" dirty="0">
                <a:ln>
                  <a:noFill/>
                </a:ln>
                <a:solidFill>
                  <a:schemeClr val="accent1">
                    <a:lumMod val="75000"/>
                  </a:schemeClr>
                </a:solidFill>
                <a:effectLst/>
                <a:latin typeface="Montserrat" panose="00000500000000000000" pitchFamily="2" charset="0"/>
              </a:rPr>
              <a:t> = 40</a:t>
            </a:r>
            <a:r>
              <a:rPr kumimoji="0" lang="fr-FR" altLang="fr-FR" sz="1600" b="0" i="0" u="none" strike="noStrike" cap="none" normalizeH="0" baseline="0" dirty="0">
                <a:ln>
                  <a:noFill/>
                </a:ln>
                <a:solidFill>
                  <a:srgbClr val="202124"/>
                </a:solidFill>
                <a:effectLst/>
                <a:latin typeface="Montserrat" panose="00000500000000000000" pitchFamily="2" charset="0"/>
              </a:rPr>
              <a:t>. Ensuite, ces k-distances sont tracées dans un ordre croissant. Le but est de déterminer le « </a:t>
            </a:r>
            <a:r>
              <a:rPr kumimoji="0" lang="fr-FR" altLang="fr-FR" sz="1600" b="0" i="0" u="none" strike="noStrike" cap="none" normalizeH="0" baseline="0" dirty="0" err="1">
                <a:ln>
                  <a:noFill/>
                </a:ln>
                <a:solidFill>
                  <a:srgbClr val="202124"/>
                </a:solidFill>
                <a:effectLst/>
                <a:latin typeface="Montserrat" panose="00000500000000000000" pitchFamily="2" charset="0"/>
              </a:rPr>
              <a:t>knee</a:t>
            </a:r>
            <a:r>
              <a:rPr kumimoji="0" lang="fr-FR" altLang="fr-FR" sz="1600" b="0" i="0" u="none" strike="noStrike" cap="none" normalizeH="0" baseline="0" dirty="0">
                <a:ln>
                  <a:noFill/>
                </a:ln>
                <a:solidFill>
                  <a:srgbClr val="202124"/>
                </a:solidFill>
                <a:effectLst/>
                <a:latin typeface="Montserrat" panose="00000500000000000000" pitchFamily="2" charset="0"/>
              </a:rPr>
              <a:t> », qui correspond au paramètre </a:t>
            </a:r>
            <a:r>
              <a:rPr kumimoji="0" lang="fr-FR" altLang="fr-FR" sz="1600" b="0" i="0" u="none" strike="noStrike" cap="none" normalizeH="0" baseline="0" dirty="0" err="1">
                <a:ln>
                  <a:noFill/>
                </a:ln>
                <a:solidFill>
                  <a:srgbClr val="202124"/>
                </a:solidFill>
                <a:effectLst/>
                <a:latin typeface="Montserrat" panose="00000500000000000000" pitchFamily="2" charset="0"/>
              </a:rPr>
              <a:t>eps</a:t>
            </a:r>
            <a:r>
              <a:rPr kumimoji="0" lang="fr-FR" altLang="fr-FR" sz="1600" b="0" i="0" u="none" strike="noStrike" cap="none" normalizeH="0" baseline="0" dirty="0">
                <a:ln>
                  <a:noFill/>
                </a:ln>
                <a:solidFill>
                  <a:srgbClr val="202124"/>
                </a:solidFill>
                <a:effectLst/>
                <a:latin typeface="Montserrat" panose="00000500000000000000" pitchFamily="2" charset="0"/>
              </a:rPr>
              <a:t> optimal. Un coude correspond à un seuil où un changement brusque se produit le long de la courbe de k-distance.</a:t>
            </a:r>
            <a:r>
              <a:rPr kumimoji="0" lang="fr-FR" altLang="fr-FR" sz="1600" b="0" i="0" u="none" strike="noStrike" cap="none" normalizeH="0" baseline="0" dirty="0">
                <a:ln>
                  <a:noFill/>
                </a:ln>
                <a:solidFill>
                  <a:schemeClr val="tx1"/>
                </a:solidFill>
                <a:effectLst/>
                <a:latin typeface="Montserrat" panose="00000500000000000000" pitchFamily="2" charset="0"/>
              </a:rPr>
              <a:t> </a:t>
            </a:r>
          </a:p>
          <a:p>
            <a:pPr marL="285750" indent="-285750" algn="just">
              <a:lnSpc>
                <a:spcPct val="150000"/>
              </a:lnSpc>
              <a:buFont typeface="Wingdings" panose="05000000000000000000" pitchFamily="2" charset="2"/>
              <a:buChar char="§"/>
            </a:pPr>
            <a:endParaRPr kumimoji="0" lang="fr-FR" altLang="fr-FR" sz="1600" b="0" i="0" u="none" strike="noStrike" cap="none" normalizeH="0" baseline="0" dirty="0">
              <a:ln>
                <a:noFill/>
              </a:ln>
              <a:solidFill>
                <a:schemeClr val="tx1"/>
              </a:solidFill>
              <a:effectLst/>
              <a:latin typeface="Montserrat" panose="00000500000000000000" pitchFamily="2" charset="0"/>
            </a:endParaRPr>
          </a:p>
          <a:p>
            <a:pPr marL="285750" indent="-285750" algn="just">
              <a:lnSpc>
                <a:spcPct val="150000"/>
              </a:lnSpc>
              <a:buFont typeface="Wingdings" panose="05000000000000000000" pitchFamily="2" charset="2"/>
              <a:buChar char="§"/>
            </a:pPr>
            <a:r>
              <a:rPr lang="fr-FR" altLang="fr-FR" sz="1600" dirty="0">
                <a:latin typeface="Montserrat" panose="00000500000000000000" pitchFamily="2" charset="0"/>
              </a:rPr>
              <a:t>La valeur optimale est </a:t>
            </a:r>
            <a:r>
              <a:rPr lang="fr-FR" altLang="fr-FR" sz="1600" b="1" dirty="0" err="1">
                <a:solidFill>
                  <a:schemeClr val="accent1">
                    <a:lumMod val="75000"/>
                  </a:schemeClr>
                </a:solidFill>
                <a:latin typeface="Montserrat" panose="00000500000000000000" pitchFamily="2" charset="0"/>
              </a:rPr>
              <a:t>eps</a:t>
            </a:r>
            <a:r>
              <a:rPr lang="fr-FR" altLang="fr-FR" sz="1600" b="1" dirty="0">
                <a:solidFill>
                  <a:schemeClr val="accent1">
                    <a:lumMod val="75000"/>
                  </a:schemeClr>
                </a:solidFill>
                <a:latin typeface="Montserrat" panose="00000500000000000000" pitchFamily="2" charset="0"/>
              </a:rPr>
              <a:t> = 0.146</a:t>
            </a:r>
            <a:endParaRPr kumimoji="0" lang="fr-FR" altLang="fr-FR" sz="1600" b="1" i="0" u="none" strike="noStrike" cap="none" normalizeH="0" baseline="0" dirty="0">
              <a:ln>
                <a:noFill/>
              </a:ln>
              <a:solidFill>
                <a:schemeClr val="accent1">
                  <a:lumMod val="75000"/>
                </a:schemeClr>
              </a:solidFill>
              <a:effectLst/>
              <a:latin typeface="Montserrat" panose="00000500000000000000" pitchFamily="2" charset="0"/>
            </a:endParaRP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p:txBody>
      </p:sp>
      <p:pic>
        <p:nvPicPr>
          <p:cNvPr id="9225" name="Picture 9">
            <a:extLst>
              <a:ext uri="{FF2B5EF4-FFF2-40B4-BE49-F238E27FC236}">
                <a16:creationId xmlns:a16="http://schemas.microsoft.com/office/drawing/2014/main" id="{AEAA1273-C357-42CA-B5B7-3F479D1DE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080" y="864242"/>
            <a:ext cx="4754880" cy="4754880"/>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numéro de diapositive 10">
            <a:extLst>
              <a:ext uri="{FF2B5EF4-FFF2-40B4-BE49-F238E27FC236}">
                <a16:creationId xmlns:a16="http://schemas.microsoft.com/office/drawing/2014/main" id="{7E87C70C-667D-455A-9AA3-5152627A2133}"/>
              </a:ext>
            </a:extLst>
          </p:cNvPr>
          <p:cNvSpPr>
            <a:spLocks noGrp="1"/>
          </p:cNvSpPr>
          <p:nvPr>
            <p:ph type="sldNum" sz="quarter" idx="12"/>
          </p:nvPr>
        </p:nvSpPr>
        <p:spPr/>
        <p:txBody>
          <a:bodyPr/>
          <a:lstStyle/>
          <a:p>
            <a:fld id="{E3CBCD2A-895F-4418-8E13-0D616C108934}" type="slidenum">
              <a:rPr lang="fr-FR" smtClean="0"/>
              <a:t>23</a:t>
            </a:fld>
            <a:endParaRPr lang="fr-FR"/>
          </a:p>
        </p:txBody>
      </p:sp>
    </p:spTree>
    <p:extLst>
      <p:ext uri="{BB962C8B-B14F-4D97-AF65-F5344CB8AC3E}">
        <p14:creationId xmlns:p14="http://schemas.microsoft.com/office/powerpoint/2010/main" val="488565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8BCA9B3-9EF3-4744-99E1-883E80F3FF3C}"/>
              </a:ext>
            </a:extLst>
          </p:cNvPr>
          <p:cNvSpPr txBox="1"/>
          <p:nvPr/>
        </p:nvSpPr>
        <p:spPr>
          <a:xfrm>
            <a:off x="331904" y="435758"/>
            <a:ext cx="612648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Analyse des clusters</a:t>
            </a:r>
          </a:p>
        </p:txBody>
      </p:sp>
      <p:sp>
        <p:nvSpPr>
          <p:cNvPr id="3" name="ZoneTexte 2">
            <a:extLst>
              <a:ext uri="{FF2B5EF4-FFF2-40B4-BE49-F238E27FC236}">
                <a16:creationId xmlns:a16="http://schemas.microsoft.com/office/drawing/2014/main" id="{6B2655CD-5ABE-4EB9-A67E-B7EBFB17CCFD}"/>
              </a:ext>
            </a:extLst>
          </p:cNvPr>
          <p:cNvSpPr txBox="1"/>
          <p:nvPr/>
        </p:nvSpPr>
        <p:spPr>
          <a:xfrm>
            <a:off x="152402" y="97204"/>
            <a:ext cx="626872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Clustering </a:t>
            </a:r>
            <a:r>
              <a:rPr lang="fr-FR" sz="2000" b="1" dirty="0" err="1">
                <a:ln/>
                <a:solidFill>
                  <a:srgbClr val="C00000"/>
                </a:solidFill>
                <a:latin typeface="Montserrat" panose="00000500000000000000" pitchFamily="2" charset="0"/>
              </a:rPr>
              <a:t>with</a:t>
            </a:r>
            <a:r>
              <a:rPr lang="fr-FR" sz="2000" b="1" dirty="0">
                <a:ln/>
                <a:solidFill>
                  <a:srgbClr val="C00000"/>
                </a:solidFill>
                <a:latin typeface="Montserrat" panose="00000500000000000000" pitchFamily="2" charset="0"/>
              </a:rPr>
              <a:t> DBSCAN</a:t>
            </a:r>
          </a:p>
        </p:txBody>
      </p:sp>
      <p:pic>
        <p:nvPicPr>
          <p:cNvPr id="18434" name="Picture 2">
            <a:extLst>
              <a:ext uri="{FF2B5EF4-FFF2-40B4-BE49-F238E27FC236}">
                <a16:creationId xmlns:a16="http://schemas.microsoft.com/office/drawing/2014/main" id="{9EE4AF85-6B93-4BD9-9A56-A95C74CD01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09" t="19492" r="10225" b="13616"/>
          <a:stretch/>
        </p:blipFill>
        <p:spPr bwMode="auto">
          <a:xfrm>
            <a:off x="8332409" y="3946060"/>
            <a:ext cx="3615751" cy="2897822"/>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3961D06D-035F-4B06-98D4-A54C5BFF4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9915" y="1464787"/>
            <a:ext cx="2468245" cy="246824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0E89B74A-20DC-4B4D-B88B-8FF0FF943F03}"/>
              </a:ext>
            </a:extLst>
          </p:cNvPr>
          <p:cNvPicPr>
            <a:picLocks noChangeAspect="1"/>
          </p:cNvPicPr>
          <p:nvPr/>
        </p:nvPicPr>
        <p:blipFill rotWithShape="1">
          <a:blip r:embed="rId4"/>
          <a:srcRect r="14463"/>
          <a:stretch/>
        </p:blipFill>
        <p:spPr>
          <a:xfrm>
            <a:off x="8063780" y="-11423"/>
            <a:ext cx="3975818" cy="1440568"/>
          </a:xfrm>
          <a:prstGeom prst="rect">
            <a:avLst/>
          </a:prstGeom>
        </p:spPr>
      </p:pic>
      <p:pic>
        <p:nvPicPr>
          <p:cNvPr id="18438" name="Picture 6">
            <a:extLst>
              <a:ext uri="{FF2B5EF4-FFF2-40B4-BE49-F238E27FC236}">
                <a16:creationId xmlns:a16="http://schemas.microsoft.com/office/drawing/2014/main" id="{B49803BF-6DCC-44D5-9138-9E5F9E7D3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2" y="3237321"/>
            <a:ext cx="8115300" cy="337185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E6ED10E-20C0-410E-B3F1-175220D1F712}"/>
              </a:ext>
            </a:extLst>
          </p:cNvPr>
          <p:cNvSpPr txBox="1"/>
          <p:nvPr/>
        </p:nvSpPr>
        <p:spPr>
          <a:xfrm>
            <a:off x="0" y="929638"/>
            <a:ext cx="7975598" cy="230768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L’algorithme DBSCAN a aboutit a 2 clusters uniquement. Ce groupement est basé surtout sur les montants dépensés par les clients.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clustering n’a pas pris en considération le nombre de commandes et le temps écoulés depuis le dernier achat </a:t>
            </a:r>
          </a:p>
          <a:p>
            <a:pPr algn="just">
              <a:lnSpc>
                <a:spcPct val="150000"/>
              </a:lnSpc>
            </a:pPr>
            <a:endParaRPr lang="fr-FR" sz="1600" dirty="0">
              <a:latin typeface="Montserrat" panose="00000500000000000000" pitchFamily="2" charset="0"/>
            </a:endParaRPr>
          </a:p>
        </p:txBody>
      </p:sp>
      <p:sp>
        <p:nvSpPr>
          <p:cNvPr id="9" name="Espace réservé du numéro de diapositive 8">
            <a:extLst>
              <a:ext uri="{FF2B5EF4-FFF2-40B4-BE49-F238E27FC236}">
                <a16:creationId xmlns:a16="http://schemas.microsoft.com/office/drawing/2014/main" id="{FD0732D4-2E7F-4AF7-8BC2-DCFD5D6DA7BD}"/>
              </a:ext>
            </a:extLst>
          </p:cNvPr>
          <p:cNvSpPr>
            <a:spLocks noGrp="1"/>
          </p:cNvSpPr>
          <p:nvPr>
            <p:ph type="sldNum" sz="quarter" idx="12"/>
          </p:nvPr>
        </p:nvSpPr>
        <p:spPr/>
        <p:txBody>
          <a:bodyPr/>
          <a:lstStyle/>
          <a:p>
            <a:fld id="{E3CBCD2A-895F-4418-8E13-0D616C108934}" type="slidenum">
              <a:rPr lang="fr-FR" smtClean="0"/>
              <a:t>24</a:t>
            </a:fld>
            <a:endParaRPr lang="fr-FR"/>
          </a:p>
        </p:txBody>
      </p:sp>
    </p:spTree>
    <p:extLst>
      <p:ext uri="{BB962C8B-B14F-4D97-AF65-F5344CB8AC3E}">
        <p14:creationId xmlns:p14="http://schemas.microsoft.com/office/powerpoint/2010/main" val="2751305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7AA28E78-4801-411C-BB56-4A39F603BC0B}"/>
              </a:ext>
            </a:extLst>
          </p:cNvPr>
          <p:cNvSpPr txBox="1"/>
          <p:nvPr/>
        </p:nvSpPr>
        <p:spPr>
          <a:xfrm>
            <a:off x="152402" y="97204"/>
            <a:ext cx="626872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a:t>
            </a:r>
            <a:r>
              <a:rPr lang="fr-FR" sz="2000" b="1" dirty="0" err="1">
                <a:ln/>
                <a:solidFill>
                  <a:srgbClr val="C00000"/>
                </a:solidFill>
                <a:latin typeface="Montserrat" panose="00000500000000000000" pitchFamily="2" charset="0"/>
              </a:rPr>
              <a:t>Hierarchical</a:t>
            </a:r>
            <a:r>
              <a:rPr lang="fr-FR" sz="2000" b="1" dirty="0">
                <a:ln/>
                <a:solidFill>
                  <a:srgbClr val="C00000"/>
                </a:solidFill>
                <a:latin typeface="Montserrat" panose="00000500000000000000" pitchFamily="2" charset="0"/>
              </a:rPr>
              <a:t> clustering</a:t>
            </a:r>
          </a:p>
        </p:txBody>
      </p:sp>
      <p:sp>
        <p:nvSpPr>
          <p:cNvPr id="12" name="ZoneTexte 11">
            <a:extLst>
              <a:ext uri="{FF2B5EF4-FFF2-40B4-BE49-F238E27FC236}">
                <a16:creationId xmlns:a16="http://schemas.microsoft.com/office/drawing/2014/main" id="{2F480F57-A1A3-4EBE-B9FF-42CA7E6F96D1}"/>
              </a:ext>
            </a:extLst>
          </p:cNvPr>
          <p:cNvSpPr txBox="1"/>
          <p:nvPr/>
        </p:nvSpPr>
        <p:spPr>
          <a:xfrm>
            <a:off x="-49999" y="474988"/>
            <a:ext cx="7475504" cy="2964401"/>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fr-FR" altLang="fr-FR" sz="1400" b="0" i="0" u="none" strike="noStrike" cap="none" normalizeH="0" baseline="0" dirty="0">
                <a:ln>
                  <a:noFill/>
                </a:ln>
                <a:effectLst/>
                <a:latin typeface="Montserrat" panose="00000500000000000000" pitchFamily="2" charset="0"/>
              </a:rPr>
              <a:t>Le regroupement hiérarchique commence par traiter chaque observation comme un groupe distinct. Ensuite, il exécute à plusieurs reprises les deux étapes suivantes : </a:t>
            </a:r>
          </a:p>
          <a:p>
            <a:pPr marR="0" lvl="0" algn="just" defTabSz="914400" rtl="0" eaLnBrk="0" fontAlgn="base" latinLnBrk="0" hangingPunct="0">
              <a:lnSpc>
                <a:spcPct val="150000"/>
              </a:lnSpc>
              <a:spcBef>
                <a:spcPct val="0"/>
              </a:spcBef>
              <a:spcAft>
                <a:spcPct val="0"/>
              </a:spcAft>
              <a:buClrTx/>
              <a:buSzTx/>
              <a:tabLst/>
            </a:pPr>
            <a:r>
              <a:rPr kumimoji="0" lang="fr-FR" altLang="fr-FR" sz="1400" b="0" i="0" u="none" strike="noStrike" cap="none" normalizeH="0" baseline="0" dirty="0">
                <a:ln>
                  <a:noFill/>
                </a:ln>
                <a:effectLst/>
                <a:latin typeface="Montserrat" panose="00000500000000000000" pitchFamily="2" charset="0"/>
              </a:rPr>
              <a:t>              - Identifier les deux clusters les plus proches.</a:t>
            </a:r>
          </a:p>
          <a:p>
            <a:pPr marR="0" lvl="0" algn="just" defTabSz="914400" rtl="0" eaLnBrk="0" fontAlgn="base" latinLnBrk="0" hangingPunct="0">
              <a:lnSpc>
                <a:spcPct val="150000"/>
              </a:lnSpc>
              <a:spcBef>
                <a:spcPct val="0"/>
              </a:spcBef>
              <a:spcAft>
                <a:spcPct val="0"/>
              </a:spcAft>
              <a:buClrTx/>
              <a:buSzTx/>
              <a:tabLst/>
            </a:pPr>
            <a:r>
              <a:rPr kumimoji="0" lang="fr-FR" altLang="fr-FR" sz="1400" b="0" i="0" u="none" strike="noStrike" cap="none" normalizeH="0" baseline="0" dirty="0">
                <a:ln>
                  <a:noFill/>
                </a:ln>
                <a:effectLst/>
                <a:latin typeface="Montserrat" panose="00000500000000000000" pitchFamily="2" charset="0"/>
              </a:rPr>
              <a:t>              - Fusionner les deux clusters les plus similaires. </a:t>
            </a:r>
          </a:p>
          <a:p>
            <a:pPr marR="0" lvl="0" algn="just" defTabSz="914400" rtl="0" eaLnBrk="0" fontAlgn="base" latinLnBrk="0" hangingPunct="0">
              <a:lnSpc>
                <a:spcPct val="150000"/>
              </a:lnSpc>
              <a:spcBef>
                <a:spcPct val="0"/>
              </a:spcBef>
              <a:spcAft>
                <a:spcPct val="0"/>
              </a:spcAft>
              <a:buClrTx/>
              <a:buSzTx/>
              <a:tabLst/>
            </a:pPr>
            <a:r>
              <a:rPr kumimoji="0" lang="fr-FR" altLang="fr-FR" sz="1400" b="0" i="0" u="none" strike="noStrike" cap="none" normalizeH="0" baseline="0" dirty="0">
                <a:ln>
                  <a:noFill/>
                </a:ln>
                <a:effectLst/>
                <a:latin typeface="Montserrat" panose="00000500000000000000" pitchFamily="2" charset="0"/>
              </a:rPr>
              <a:t>Ce processus itératif se poursuit jusqu'à ce que tous les clusters soient fusionnés.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fr-FR" sz="1400" b="0" i="0" dirty="0">
                <a:effectLst/>
                <a:latin typeface="Montserrat" panose="00000500000000000000" pitchFamily="2" charset="0"/>
              </a:rPr>
              <a:t>Le Dendrogramme est donc</a:t>
            </a:r>
            <a:r>
              <a:rPr lang="fr-FR" sz="1400" b="1" i="0" dirty="0">
                <a:effectLst/>
                <a:latin typeface="Montserrat" panose="00000500000000000000" pitchFamily="2" charset="0"/>
              </a:rPr>
              <a:t> le type de diagramme en arborescence</a:t>
            </a:r>
            <a:r>
              <a:rPr lang="fr-FR" sz="1400" b="0" i="0" dirty="0">
                <a:effectLst/>
                <a:latin typeface="Montserrat" panose="00000500000000000000" pitchFamily="2" charset="0"/>
              </a:rPr>
              <a:t> que l’on utilise pour présenter le clustering hiérarchique, à savoir les relations entre des ensembles de données similaires.</a:t>
            </a:r>
          </a:p>
        </p:txBody>
      </p:sp>
      <p:pic>
        <p:nvPicPr>
          <p:cNvPr id="10255" name="Picture 15">
            <a:extLst>
              <a:ext uri="{FF2B5EF4-FFF2-40B4-BE49-F238E27FC236}">
                <a16:creationId xmlns:a16="http://schemas.microsoft.com/office/drawing/2014/main" id="{D5AC1994-EB8F-4825-BA53-90DACE1FB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07" y="3920188"/>
            <a:ext cx="2937812" cy="293781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3">
            <a:extLst>
              <a:ext uri="{FF2B5EF4-FFF2-40B4-BE49-F238E27FC236}">
                <a16:creationId xmlns:a16="http://schemas.microsoft.com/office/drawing/2014/main" id="{8E91A3CF-9AF5-41BE-9582-2B050DDB10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43" t="19584" r="9568" b="14971"/>
          <a:stretch/>
        </p:blipFill>
        <p:spPr bwMode="auto">
          <a:xfrm>
            <a:off x="3587294" y="3732346"/>
            <a:ext cx="3982666" cy="3125654"/>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e 18">
            <a:extLst>
              <a:ext uri="{FF2B5EF4-FFF2-40B4-BE49-F238E27FC236}">
                <a16:creationId xmlns:a16="http://schemas.microsoft.com/office/drawing/2014/main" id="{4CC64733-34B6-438B-8C35-A4691BFE8759}"/>
              </a:ext>
            </a:extLst>
          </p:cNvPr>
          <p:cNvGrpSpPr/>
          <p:nvPr/>
        </p:nvGrpSpPr>
        <p:grpSpPr>
          <a:xfrm>
            <a:off x="7638864" y="0"/>
            <a:ext cx="4384129" cy="4693920"/>
            <a:chOff x="7638864" y="0"/>
            <a:chExt cx="4384129" cy="4693920"/>
          </a:xfrm>
        </p:grpSpPr>
        <p:grpSp>
          <p:nvGrpSpPr>
            <p:cNvPr id="14" name="Groupe 13">
              <a:extLst>
                <a:ext uri="{FF2B5EF4-FFF2-40B4-BE49-F238E27FC236}">
                  <a16:creationId xmlns:a16="http://schemas.microsoft.com/office/drawing/2014/main" id="{77669DED-39A8-457A-A5CA-1259900B0D65}"/>
                </a:ext>
              </a:extLst>
            </p:cNvPr>
            <p:cNvGrpSpPr/>
            <p:nvPr/>
          </p:nvGrpSpPr>
          <p:grpSpPr>
            <a:xfrm>
              <a:off x="7638864" y="0"/>
              <a:ext cx="4384129" cy="4606876"/>
              <a:chOff x="7655469" y="97204"/>
              <a:chExt cx="4384129" cy="4606876"/>
            </a:xfrm>
          </p:grpSpPr>
          <p:pic>
            <p:nvPicPr>
              <p:cNvPr id="10244" name="Picture 4">
                <a:extLst>
                  <a:ext uri="{FF2B5EF4-FFF2-40B4-BE49-F238E27FC236}">
                    <a16:creationId xmlns:a16="http://schemas.microsoft.com/office/drawing/2014/main" id="{5D1EFDEB-238D-4626-801A-49C57ECFF10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aturation sat="300000"/>
                        </a14:imgEffect>
                        <a14:imgEffect>
                          <a14:brightnessContrast bright="20000" contrast="-40000"/>
                        </a14:imgEffect>
                      </a14:imgLayer>
                    </a14:imgProps>
                  </a:ext>
                  <a:ext uri="{28A0092B-C50C-407E-A947-70E740481C1C}">
                    <a14:useLocalDpi xmlns:a14="http://schemas.microsoft.com/office/drawing/2010/main" val="0"/>
                  </a:ext>
                </a:extLst>
              </a:blip>
              <a:srcRect r="3343"/>
              <a:stretch/>
            </p:blipFill>
            <p:spPr bwMode="auto">
              <a:xfrm>
                <a:off x="7655469" y="97204"/>
                <a:ext cx="4384129" cy="45357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a:extLst>
                  <a:ext uri="{FF2B5EF4-FFF2-40B4-BE49-F238E27FC236}">
                    <a16:creationId xmlns:a16="http://schemas.microsoft.com/office/drawing/2014/main" id="{FE8FFCAF-FD30-4B68-B79E-D7D0C075A712}"/>
                  </a:ext>
                </a:extLst>
              </p:cNvPr>
              <p:cNvCxnSpPr>
                <a:cxnSpLocks/>
              </p:cNvCxnSpPr>
              <p:nvPr/>
            </p:nvCxnSpPr>
            <p:spPr>
              <a:xfrm>
                <a:off x="8981440" y="1402080"/>
                <a:ext cx="0" cy="3302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5" name="ZoneTexte 14">
              <a:extLst>
                <a:ext uri="{FF2B5EF4-FFF2-40B4-BE49-F238E27FC236}">
                  <a16:creationId xmlns:a16="http://schemas.microsoft.com/office/drawing/2014/main" id="{6D9BA19F-C06B-4339-B3B6-5E1ECF79ABCE}"/>
                </a:ext>
              </a:extLst>
            </p:cNvPr>
            <p:cNvSpPr txBox="1"/>
            <p:nvPr/>
          </p:nvSpPr>
          <p:spPr>
            <a:xfrm>
              <a:off x="8388210" y="1027877"/>
              <a:ext cx="1747519" cy="276999"/>
            </a:xfrm>
            <a:prstGeom prst="rect">
              <a:avLst/>
            </a:prstGeom>
            <a:noFill/>
          </p:spPr>
          <p:txBody>
            <a:bodyPr wrap="square" rtlCol="0">
              <a:spAutoFit/>
            </a:bodyPr>
            <a:lstStyle/>
            <a:p>
              <a:r>
                <a:rPr lang="fr-FR" sz="1200" dirty="0">
                  <a:latin typeface="Montserrat" panose="00000500000000000000" pitchFamily="2" charset="0"/>
                </a:rPr>
                <a:t>3 clusters</a:t>
              </a:r>
            </a:p>
          </p:txBody>
        </p:sp>
        <p:cxnSp>
          <p:nvCxnSpPr>
            <p:cNvPr id="25" name="Connecteur droit 24">
              <a:extLst>
                <a:ext uri="{FF2B5EF4-FFF2-40B4-BE49-F238E27FC236}">
                  <a16:creationId xmlns:a16="http://schemas.microsoft.com/office/drawing/2014/main" id="{71424711-597E-44A1-9E7D-F7A86ED388A2}"/>
                </a:ext>
              </a:extLst>
            </p:cNvPr>
            <p:cNvCxnSpPr>
              <a:cxnSpLocks/>
            </p:cNvCxnSpPr>
            <p:nvPr/>
          </p:nvCxnSpPr>
          <p:spPr>
            <a:xfrm>
              <a:off x="8286610" y="2352810"/>
              <a:ext cx="10160" cy="2218506"/>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E589795-E17B-4AA3-B17A-38FE65AD28AA}"/>
                </a:ext>
              </a:extLst>
            </p:cNvPr>
            <p:cNvCxnSpPr>
              <a:cxnSpLocks/>
            </p:cNvCxnSpPr>
            <p:nvPr/>
          </p:nvCxnSpPr>
          <p:spPr>
            <a:xfrm>
              <a:off x="9879235" y="961628"/>
              <a:ext cx="0" cy="3732292"/>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6CB09457-1AD5-4522-8C9F-8AF6819E6B43}"/>
                </a:ext>
              </a:extLst>
            </p:cNvPr>
            <p:cNvSpPr txBox="1"/>
            <p:nvPr/>
          </p:nvSpPr>
          <p:spPr>
            <a:xfrm>
              <a:off x="7825787" y="2079814"/>
              <a:ext cx="1747519" cy="276999"/>
            </a:xfrm>
            <a:prstGeom prst="rect">
              <a:avLst/>
            </a:prstGeom>
            <a:noFill/>
          </p:spPr>
          <p:txBody>
            <a:bodyPr wrap="square" rtlCol="0">
              <a:spAutoFit/>
            </a:bodyPr>
            <a:lstStyle/>
            <a:p>
              <a:r>
                <a:rPr lang="fr-FR" sz="1200" dirty="0">
                  <a:latin typeface="Montserrat" panose="00000500000000000000" pitchFamily="2" charset="0"/>
                </a:rPr>
                <a:t>2 clusters</a:t>
              </a:r>
            </a:p>
          </p:txBody>
        </p:sp>
        <p:sp>
          <p:nvSpPr>
            <p:cNvPr id="30" name="ZoneTexte 29">
              <a:extLst>
                <a:ext uri="{FF2B5EF4-FFF2-40B4-BE49-F238E27FC236}">
                  <a16:creationId xmlns:a16="http://schemas.microsoft.com/office/drawing/2014/main" id="{F32CB116-4FFF-4EF6-A329-55F837B2D95E}"/>
                </a:ext>
              </a:extLst>
            </p:cNvPr>
            <p:cNvSpPr txBox="1"/>
            <p:nvPr/>
          </p:nvSpPr>
          <p:spPr>
            <a:xfrm>
              <a:off x="9414369" y="664964"/>
              <a:ext cx="1747519" cy="276999"/>
            </a:xfrm>
            <a:prstGeom prst="rect">
              <a:avLst/>
            </a:prstGeom>
            <a:noFill/>
          </p:spPr>
          <p:txBody>
            <a:bodyPr wrap="square" rtlCol="0">
              <a:spAutoFit/>
            </a:bodyPr>
            <a:lstStyle/>
            <a:p>
              <a:r>
                <a:rPr lang="fr-FR" sz="1200" dirty="0">
                  <a:latin typeface="Montserrat" panose="00000500000000000000" pitchFamily="2" charset="0"/>
                </a:rPr>
                <a:t>4 clusters</a:t>
              </a:r>
            </a:p>
          </p:txBody>
        </p:sp>
      </p:grpSp>
      <p:sp>
        <p:nvSpPr>
          <p:cNvPr id="20" name="Ellipse 19">
            <a:extLst>
              <a:ext uri="{FF2B5EF4-FFF2-40B4-BE49-F238E27FC236}">
                <a16:creationId xmlns:a16="http://schemas.microsoft.com/office/drawing/2014/main" id="{34E7F2B8-0FBD-4699-907F-6816CCDA1691}"/>
              </a:ext>
            </a:extLst>
          </p:cNvPr>
          <p:cNvSpPr/>
          <p:nvPr/>
        </p:nvSpPr>
        <p:spPr>
          <a:xfrm>
            <a:off x="8350518" y="994480"/>
            <a:ext cx="930006" cy="36291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ZoneTexte 33">
            <a:extLst>
              <a:ext uri="{FF2B5EF4-FFF2-40B4-BE49-F238E27FC236}">
                <a16:creationId xmlns:a16="http://schemas.microsoft.com/office/drawing/2014/main" id="{AF8868F2-1879-4735-8731-5430E12ED343}"/>
              </a:ext>
            </a:extLst>
          </p:cNvPr>
          <p:cNvSpPr txBox="1"/>
          <p:nvPr/>
        </p:nvSpPr>
        <p:spPr>
          <a:xfrm>
            <a:off x="-37252" y="3303004"/>
            <a:ext cx="6131560" cy="379078"/>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fr-FR" altLang="fr-FR" sz="1400" u="none" strike="noStrike" cap="none" normalizeH="0" baseline="0" dirty="0">
                <a:ln>
                  <a:noFill/>
                </a:ln>
                <a:latin typeface="Montserrat" panose="00000500000000000000" pitchFamily="2" charset="0"/>
              </a:rPr>
              <a:t>À partir du dendrogramme, nous avons opté pour 3 </a:t>
            </a:r>
            <a:r>
              <a:rPr lang="fr-FR" altLang="fr-FR" sz="1400" dirty="0">
                <a:latin typeface="Montserrat" panose="00000500000000000000" pitchFamily="2" charset="0"/>
              </a:rPr>
              <a:t>clusters.</a:t>
            </a:r>
            <a:endParaRPr kumimoji="0" lang="fr-FR" altLang="fr-FR" sz="1400" b="0" i="0" u="none" strike="noStrike" cap="none" normalizeH="0" baseline="0" dirty="0">
              <a:ln>
                <a:noFill/>
              </a:ln>
              <a:effectLst/>
              <a:latin typeface="Montserrat" panose="00000500000000000000" pitchFamily="2" charset="0"/>
            </a:endParaRPr>
          </a:p>
        </p:txBody>
      </p:sp>
      <p:sp>
        <p:nvSpPr>
          <p:cNvPr id="22" name="Espace réservé du numéro de diapositive 21">
            <a:extLst>
              <a:ext uri="{FF2B5EF4-FFF2-40B4-BE49-F238E27FC236}">
                <a16:creationId xmlns:a16="http://schemas.microsoft.com/office/drawing/2014/main" id="{3D526D65-9B1B-4C5E-A1F2-1D12505DF7D2}"/>
              </a:ext>
            </a:extLst>
          </p:cNvPr>
          <p:cNvSpPr>
            <a:spLocks noGrp="1"/>
          </p:cNvSpPr>
          <p:nvPr>
            <p:ph type="sldNum" sz="quarter" idx="12"/>
          </p:nvPr>
        </p:nvSpPr>
        <p:spPr/>
        <p:txBody>
          <a:bodyPr/>
          <a:lstStyle/>
          <a:p>
            <a:fld id="{E3CBCD2A-895F-4418-8E13-0D616C108934}" type="slidenum">
              <a:rPr lang="fr-FR" smtClean="0"/>
              <a:t>25</a:t>
            </a:fld>
            <a:endParaRPr lang="fr-FR"/>
          </a:p>
        </p:txBody>
      </p:sp>
    </p:spTree>
    <p:extLst>
      <p:ext uri="{BB962C8B-B14F-4D97-AF65-F5344CB8AC3E}">
        <p14:creationId xmlns:p14="http://schemas.microsoft.com/office/powerpoint/2010/main" val="8961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par>
                                <p:cTn id="8" presetID="22" presetClass="entr" presetSubtype="8" fill="hold" nodeType="withEffect">
                                  <p:stCondLst>
                                    <p:cond delay="0"/>
                                  </p:stCondLst>
                                  <p:childTnLst>
                                    <p:set>
                                      <p:cBhvr>
                                        <p:cTn id="9" dur="1" fill="hold">
                                          <p:stCondLst>
                                            <p:cond delay="0"/>
                                          </p:stCondLst>
                                        </p:cTn>
                                        <p:tgtEl>
                                          <p:spTgt spid="10255"/>
                                        </p:tgtEl>
                                        <p:attrNameLst>
                                          <p:attrName>style.visibility</p:attrName>
                                        </p:attrNameLst>
                                      </p:cBhvr>
                                      <p:to>
                                        <p:strVal val="visible"/>
                                      </p:to>
                                    </p:set>
                                    <p:animEffect transition="in" filter="wipe(left)">
                                      <p:cBhvr>
                                        <p:cTn id="10" dur="500"/>
                                        <p:tgtEl>
                                          <p:spTgt spid="10255"/>
                                        </p:tgtEl>
                                      </p:cBhvr>
                                    </p:animEffect>
                                  </p:childTnLst>
                                </p:cTn>
                              </p:par>
                              <p:par>
                                <p:cTn id="11" presetID="22" presetClass="entr" presetSubtype="8"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2" name="Picture 8">
            <a:extLst>
              <a:ext uri="{FF2B5EF4-FFF2-40B4-BE49-F238E27FC236}">
                <a16:creationId xmlns:a16="http://schemas.microsoft.com/office/drawing/2014/main" id="{A43ED126-6AB0-42FB-BE8D-B61006D3D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199" y="2453958"/>
            <a:ext cx="3164522" cy="2213184"/>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36A8374C-FC3C-4A78-855B-64192730F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119" y="4667141"/>
            <a:ext cx="3042602" cy="2127916"/>
          </a:xfrm>
          <a:prstGeom prst="rect">
            <a:avLst/>
          </a:prstGeom>
          <a:noFill/>
          <a:extLst>
            <a:ext uri="{909E8E84-426E-40DD-AFC4-6F175D3DCCD1}">
              <a14:hiddenFill xmlns:a14="http://schemas.microsoft.com/office/drawing/2010/main">
                <a:solidFill>
                  <a:srgbClr val="FFFFFF"/>
                </a:solidFill>
              </a14:hiddenFill>
            </a:ext>
          </a:extLst>
        </p:spPr>
      </p:pic>
      <p:pic>
        <p:nvPicPr>
          <p:cNvPr id="11276" name="Picture 12">
            <a:extLst>
              <a:ext uri="{FF2B5EF4-FFF2-40B4-BE49-F238E27FC236}">
                <a16:creationId xmlns:a16="http://schemas.microsoft.com/office/drawing/2014/main" id="{2A0AF5CC-3F5C-4C33-B86F-9F7885487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6199" y="240775"/>
            <a:ext cx="3164522" cy="22131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7">
            <a:extLst>
              <a:ext uri="{FF2B5EF4-FFF2-40B4-BE49-F238E27FC236}">
                <a16:creationId xmlns:a16="http://schemas.microsoft.com/office/drawing/2014/main" id="{D098E9F7-63D3-41FF-A077-80702FB6B2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3486150"/>
            <a:ext cx="8115300" cy="3371850"/>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E27EABB7-5198-4DAB-8CB7-1AB485641893}"/>
              </a:ext>
            </a:extLst>
          </p:cNvPr>
          <p:cNvSpPr txBox="1"/>
          <p:nvPr/>
        </p:nvSpPr>
        <p:spPr>
          <a:xfrm>
            <a:off x="111442" y="40720"/>
            <a:ext cx="626872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a:t>
            </a:r>
            <a:r>
              <a:rPr lang="fr-FR" sz="2000" b="1" dirty="0" err="1">
                <a:ln/>
                <a:solidFill>
                  <a:srgbClr val="C00000"/>
                </a:solidFill>
                <a:latin typeface="Montserrat" panose="00000500000000000000" pitchFamily="2" charset="0"/>
              </a:rPr>
              <a:t>Hierarchical</a:t>
            </a:r>
            <a:r>
              <a:rPr lang="fr-FR" sz="2000" b="1" dirty="0">
                <a:ln/>
                <a:solidFill>
                  <a:srgbClr val="C00000"/>
                </a:solidFill>
                <a:latin typeface="Montserrat" panose="00000500000000000000" pitchFamily="2" charset="0"/>
              </a:rPr>
              <a:t> clustering</a:t>
            </a:r>
          </a:p>
        </p:txBody>
      </p:sp>
      <p:sp>
        <p:nvSpPr>
          <p:cNvPr id="12" name="ZoneTexte 11">
            <a:extLst>
              <a:ext uri="{FF2B5EF4-FFF2-40B4-BE49-F238E27FC236}">
                <a16:creationId xmlns:a16="http://schemas.microsoft.com/office/drawing/2014/main" id="{8D1D9703-F82E-414A-8726-1427A0D4B12D}"/>
              </a:ext>
            </a:extLst>
          </p:cNvPr>
          <p:cNvSpPr txBox="1"/>
          <p:nvPr/>
        </p:nvSpPr>
        <p:spPr>
          <a:xfrm>
            <a:off x="182562" y="440830"/>
            <a:ext cx="612648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Analyse des clusters</a:t>
            </a:r>
          </a:p>
        </p:txBody>
      </p:sp>
      <p:sp>
        <p:nvSpPr>
          <p:cNvPr id="6" name="ZoneTexte 5">
            <a:extLst>
              <a:ext uri="{FF2B5EF4-FFF2-40B4-BE49-F238E27FC236}">
                <a16:creationId xmlns:a16="http://schemas.microsoft.com/office/drawing/2014/main" id="{1B0814A9-B27F-42D8-971B-F7E6FB63D50B}"/>
              </a:ext>
            </a:extLst>
          </p:cNvPr>
          <p:cNvSpPr txBox="1"/>
          <p:nvPr/>
        </p:nvSpPr>
        <p:spPr>
          <a:xfrm>
            <a:off x="81279" y="909749"/>
            <a:ext cx="8615998" cy="2266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cluster 0 et 2 ont la même fréquence (une seule commande) avec une différence au niveau de l’ancienneté.</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 1 correspond aux clients ayant plus de deux commandes.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clustering hiérarchique est similaire à celui donné par </a:t>
            </a:r>
            <a:r>
              <a:rPr lang="fr-FR" sz="1600" dirty="0" err="1">
                <a:latin typeface="Montserrat" panose="00000500000000000000" pitchFamily="2" charset="0"/>
              </a:rPr>
              <a:t>Kmeans</a:t>
            </a:r>
            <a:r>
              <a:rPr lang="fr-FR" sz="1600" dirty="0">
                <a:latin typeface="Montserrat" panose="00000500000000000000" pitchFamily="2" charset="0"/>
              </a:rPr>
              <a:t>.</a:t>
            </a:r>
          </a:p>
        </p:txBody>
      </p:sp>
      <p:sp>
        <p:nvSpPr>
          <p:cNvPr id="8" name="Espace réservé du numéro de diapositive 7">
            <a:extLst>
              <a:ext uri="{FF2B5EF4-FFF2-40B4-BE49-F238E27FC236}">
                <a16:creationId xmlns:a16="http://schemas.microsoft.com/office/drawing/2014/main" id="{5B8ED216-E9A6-4A9F-909F-8E00A047F4E1}"/>
              </a:ext>
            </a:extLst>
          </p:cNvPr>
          <p:cNvSpPr>
            <a:spLocks noGrp="1"/>
          </p:cNvSpPr>
          <p:nvPr>
            <p:ph type="sldNum" sz="quarter" idx="12"/>
          </p:nvPr>
        </p:nvSpPr>
        <p:spPr/>
        <p:txBody>
          <a:bodyPr/>
          <a:lstStyle/>
          <a:p>
            <a:fld id="{E3CBCD2A-895F-4418-8E13-0D616C108934}" type="slidenum">
              <a:rPr lang="fr-FR" smtClean="0"/>
              <a:t>26</a:t>
            </a:fld>
            <a:endParaRPr lang="fr-FR"/>
          </a:p>
        </p:txBody>
      </p:sp>
    </p:spTree>
    <p:extLst>
      <p:ext uri="{BB962C8B-B14F-4D97-AF65-F5344CB8AC3E}">
        <p14:creationId xmlns:p14="http://schemas.microsoft.com/office/powerpoint/2010/main" val="3663548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367A57E-074A-4748-86CD-9E95021085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9573" y="224028"/>
            <a:ext cx="2661699" cy="26818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B5E42CB-AF4A-4F71-90D6-11B546588F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26811" y="222070"/>
            <a:ext cx="2688533" cy="268181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E4505D84-7D2A-4EE3-A1B6-87C23801535B}"/>
              </a:ext>
            </a:extLst>
          </p:cNvPr>
          <p:cNvPicPr>
            <a:picLocks noChangeAspect="1"/>
          </p:cNvPicPr>
          <p:nvPr/>
        </p:nvPicPr>
        <p:blipFill>
          <a:blip r:embed="rId4"/>
          <a:stretch>
            <a:fillRect/>
          </a:stretch>
        </p:blipFill>
        <p:spPr>
          <a:xfrm>
            <a:off x="6202672" y="3381319"/>
            <a:ext cx="5989328" cy="3054556"/>
          </a:xfrm>
          <a:prstGeom prst="rect">
            <a:avLst/>
          </a:prstGeom>
        </p:spPr>
      </p:pic>
      <p:sp>
        <p:nvSpPr>
          <p:cNvPr id="7" name="ZoneTexte 6">
            <a:extLst>
              <a:ext uri="{FF2B5EF4-FFF2-40B4-BE49-F238E27FC236}">
                <a16:creationId xmlns:a16="http://schemas.microsoft.com/office/drawing/2014/main" id="{5703BECC-550F-4343-9836-CBE3A74F6F72}"/>
              </a:ext>
            </a:extLst>
          </p:cNvPr>
          <p:cNvSpPr txBox="1"/>
          <p:nvPr/>
        </p:nvSpPr>
        <p:spPr>
          <a:xfrm>
            <a:off x="0" y="2408766"/>
            <a:ext cx="6064830" cy="4458656"/>
          </a:xfrm>
          <a:prstGeom prst="rect">
            <a:avLst/>
          </a:prstGeom>
          <a:noFill/>
        </p:spPr>
        <p:txBody>
          <a:bodyPr wrap="square">
            <a:spAutoFit/>
          </a:bodyPr>
          <a:lstStyle/>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CORE</a:t>
            </a:r>
            <a:r>
              <a:rPr lang="en-US" sz="1400" b="0" i="0" dirty="0">
                <a:effectLst/>
                <a:latin typeface="Montserrat" panose="00000500000000000000" pitchFamily="2" charset="0"/>
              </a:rPr>
              <a:t> - '123' - most recent, frequent, revenue generating - core customers that should be considered as most valuable clients.</a:t>
            </a:r>
          </a:p>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GONE</a:t>
            </a:r>
            <a:r>
              <a:rPr lang="en-US" sz="1400" b="0" i="0" dirty="0">
                <a:effectLst/>
                <a:latin typeface="Montserrat" panose="00000500000000000000" pitchFamily="2" charset="0"/>
              </a:rPr>
              <a:t> - '311', '312', '313' - gone, one-timers - those clients are probably gone.</a:t>
            </a:r>
          </a:p>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ROOKIE</a:t>
            </a:r>
            <a:r>
              <a:rPr lang="en-US" sz="1400" b="0" i="0" dirty="0">
                <a:effectLst/>
                <a:latin typeface="Montserrat" panose="00000500000000000000" pitchFamily="2" charset="0"/>
              </a:rPr>
              <a:t> - '111', '112', '113' - just have joined - new clients that have joined recently.</a:t>
            </a:r>
          </a:p>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WHALES</a:t>
            </a:r>
            <a:r>
              <a:rPr lang="en-US" sz="1400" b="0" i="0" dirty="0">
                <a:effectLst/>
                <a:latin typeface="Montserrat" panose="00000500000000000000" pitchFamily="2" charset="0"/>
              </a:rPr>
              <a:t> - '323', '213', '223 - most revenue generating - whales that generate revenue.</a:t>
            </a:r>
          </a:p>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LOYAL</a:t>
            </a:r>
            <a:r>
              <a:rPr lang="en-US" sz="1400" b="0" i="0" dirty="0">
                <a:effectLst/>
                <a:latin typeface="Montserrat" panose="00000500000000000000" pitchFamily="2" charset="0"/>
              </a:rPr>
              <a:t> - '221', '222', '321', '322'</a:t>
            </a:r>
          </a:p>
          <a:p>
            <a:pPr marL="171450" indent="-171450" algn="just">
              <a:lnSpc>
                <a:spcPct val="170000"/>
              </a:lnSpc>
              <a:spcAft>
                <a:spcPts val="600"/>
              </a:spcAft>
              <a:buFont typeface="Wingdings" panose="05000000000000000000" pitchFamily="2" charset="2"/>
              <a:buChar char="§"/>
            </a:pPr>
            <a:r>
              <a:rPr lang="en-US" sz="1400" b="1" i="1" dirty="0">
                <a:solidFill>
                  <a:schemeClr val="accent1">
                    <a:lumMod val="75000"/>
                  </a:schemeClr>
                </a:solidFill>
                <a:effectLst/>
                <a:latin typeface="Montserrat" panose="00000500000000000000" pitchFamily="2" charset="0"/>
              </a:rPr>
              <a:t>REGULAR</a:t>
            </a:r>
            <a:r>
              <a:rPr lang="en-US" sz="1400" b="0" i="0" dirty="0">
                <a:effectLst/>
                <a:latin typeface="Montserrat" panose="00000500000000000000" pitchFamily="2" charset="0"/>
              </a:rPr>
              <a:t> - '121', '122', '211', '212', - average users - just regular customers that don't stand out</a:t>
            </a:r>
          </a:p>
        </p:txBody>
      </p:sp>
      <p:sp>
        <p:nvSpPr>
          <p:cNvPr id="12" name="ZoneTexte 11">
            <a:extLst>
              <a:ext uri="{FF2B5EF4-FFF2-40B4-BE49-F238E27FC236}">
                <a16:creationId xmlns:a16="http://schemas.microsoft.com/office/drawing/2014/main" id="{68E407E9-BCD9-4413-9F64-8AE02151121C}"/>
              </a:ext>
            </a:extLst>
          </p:cNvPr>
          <p:cNvSpPr txBox="1"/>
          <p:nvPr/>
        </p:nvSpPr>
        <p:spPr>
          <a:xfrm>
            <a:off x="132080" y="22015"/>
            <a:ext cx="626872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RFM : Méthode de </a:t>
            </a:r>
            <a:r>
              <a:rPr lang="fr-FR" sz="2000" b="1" dirty="0" err="1">
                <a:ln/>
                <a:solidFill>
                  <a:srgbClr val="C00000"/>
                </a:solidFill>
                <a:latin typeface="Montserrat" panose="00000500000000000000" pitchFamily="2" charset="0"/>
              </a:rPr>
              <a:t>scoring</a:t>
            </a:r>
            <a:endParaRPr lang="fr-FR" sz="2000" b="1" dirty="0">
              <a:ln/>
              <a:solidFill>
                <a:srgbClr val="C00000"/>
              </a:solidFill>
              <a:latin typeface="Montserrat" panose="00000500000000000000" pitchFamily="2" charset="0"/>
            </a:endParaRPr>
          </a:p>
        </p:txBody>
      </p:sp>
      <p:sp>
        <p:nvSpPr>
          <p:cNvPr id="14" name="ZoneTexte 13">
            <a:extLst>
              <a:ext uri="{FF2B5EF4-FFF2-40B4-BE49-F238E27FC236}">
                <a16:creationId xmlns:a16="http://schemas.microsoft.com/office/drawing/2014/main" id="{33206F23-9333-4FC4-AE01-1ADB28DE16BC}"/>
              </a:ext>
            </a:extLst>
          </p:cNvPr>
          <p:cNvSpPr txBox="1"/>
          <p:nvPr/>
        </p:nvSpPr>
        <p:spPr>
          <a:xfrm>
            <a:off x="129540" y="422125"/>
            <a:ext cx="6504940" cy="1897314"/>
          </a:xfrm>
          <a:prstGeom prst="rect">
            <a:avLst/>
          </a:prstGeom>
          <a:noFill/>
        </p:spPr>
        <p:txBody>
          <a:bodyPr wrap="square">
            <a:spAutoFit/>
          </a:bodyPr>
          <a:lstStyle/>
          <a:p>
            <a:pPr algn="just">
              <a:lnSpc>
                <a:spcPct val="150000"/>
              </a:lnSpc>
            </a:pPr>
            <a:r>
              <a:rPr lang="fr-FR" sz="1600" i="0" dirty="0">
                <a:solidFill>
                  <a:srgbClr val="202124"/>
                </a:solidFill>
                <a:effectLst/>
                <a:latin typeface="Montserrat" panose="00000500000000000000" pitchFamily="2" charset="0"/>
              </a:rPr>
              <a:t>Le lead </a:t>
            </a:r>
            <a:r>
              <a:rPr lang="fr-FR" sz="1600" i="0" dirty="0" err="1">
                <a:solidFill>
                  <a:srgbClr val="202124"/>
                </a:solidFill>
                <a:effectLst/>
                <a:latin typeface="Montserrat" panose="00000500000000000000" pitchFamily="2" charset="0"/>
              </a:rPr>
              <a:t>scoring</a:t>
            </a:r>
            <a:r>
              <a:rPr lang="fr-FR" sz="1600" i="0" dirty="0">
                <a:solidFill>
                  <a:srgbClr val="202124"/>
                </a:solidFill>
                <a:effectLst/>
                <a:latin typeface="Montserrat" panose="00000500000000000000" pitchFamily="2" charset="0"/>
              </a:rPr>
              <a:t> consiste à calculer et assigner à chaque prospect un nombre de points (score) pour refléter leur potentiel de conversion et leur niveau d'intérêt pour votre business.</a:t>
            </a:r>
          </a:p>
          <a:p>
            <a:pPr algn="just">
              <a:lnSpc>
                <a:spcPct val="150000"/>
              </a:lnSpc>
            </a:pPr>
            <a:r>
              <a:rPr lang="fr-FR" sz="1600" dirty="0">
                <a:solidFill>
                  <a:srgbClr val="202124"/>
                </a:solidFill>
                <a:latin typeface="Montserrat" panose="00000500000000000000" pitchFamily="2" charset="0"/>
              </a:rPr>
              <a:t>Cette méthode a aboutit à la classification suivante : </a:t>
            </a:r>
            <a:endParaRPr lang="fr-FR" sz="1600" i="0" dirty="0">
              <a:solidFill>
                <a:srgbClr val="202124"/>
              </a:solidFill>
              <a:effectLst/>
              <a:latin typeface="Montserrat" panose="00000500000000000000" pitchFamily="2" charset="0"/>
            </a:endParaRPr>
          </a:p>
        </p:txBody>
      </p:sp>
      <p:sp>
        <p:nvSpPr>
          <p:cNvPr id="15" name="Espace réservé du numéro de diapositive 14">
            <a:extLst>
              <a:ext uri="{FF2B5EF4-FFF2-40B4-BE49-F238E27FC236}">
                <a16:creationId xmlns:a16="http://schemas.microsoft.com/office/drawing/2014/main" id="{1C0A7C10-3BAF-42F1-9D6F-46789B979D1C}"/>
              </a:ext>
            </a:extLst>
          </p:cNvPr>
          <p:cNvSpPr>
            <a:spLocks noGrp="1"/>
          </p:cNvSpPr>
          <p:nvPr>
            <p:ph type="sldNum" sz="quarter" idx="12"/>
          </p:nvPr>
        </p:nvSpPr>
        <p:spPr/>
        <p:txBody>
          <a:bodyPr/>
          <a:lstStyle/>
          <a:p>
            <a:fld id="{E3CBCD2A-895F-4418-8E13-0D616C108934}" type="slidenum">
              <a:rPr lang="fr-FR" smtClean="0"/>
              <a:t>27</a:t>
            </a:fld>
            <a:endParaRPr lang="fr-FR"/>
          </a:p>
        </p:txBody>
      </p:sp>
    </p:spTree>
    <p:extLst>
      <p:ext uri="{BB962C8B-B14F-4D97-AF65-F5344CB8AC3E}">
        <p14:creationId xmlns:p14="http://schemas.microsoft.com/office/powerpoint/2010/main" val="146139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9D60B97-A449-44D3-818A-97C0B1C3FB52}"/>
              </a:ext>
            </a:extLst>
          </p:cNvPr>
          <p:cNvSpPr txBox="1"/>
          <p:nvPr/>
        </p:nvSpPr>
        <p:spPr>
          <a:xfrm>
            <a:off x="0" y="0"/>
            <a:ext cx="6756400" cy="40011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2000" b="1" dirty="0">
                <a:ln/>
                <a:solidFill>
                  <a:srgbClr val="C00000"/>
                </a:solidFill>
                <a:latin typeface="Montserrat" panose="00000500000000000000" pitchFamily="2" charset="0"/>
              </a:rPr>
              <a:t>Stratégie comportementales</a:t>
            </a:r>
          </a:p>
        </p:txBody>
      </p:sp>
      <p:sp>
        <p:nvSpPr>
          <p:cNvPr id="4" name="ZoneTexte 3">
            <a:extLst>
              <a:ext uri="{FF2B5EF4-FFF2-40B4-BE49-F238E27FC236}">
                <a16:creationId xmlns:a16="http://schemas.microsoft.com/office/drawing/2014/main" id="{77C67232-57AE-4D5A-B46E-25C782394066}"/>
              </a:ext>
            </a:extLst>
          </p:cNvPr>
          <p:cNvSpPr txBox="1"/>
          <p:nvPr/>
        </p:nvSpPr>
        <p:spPr>
          <a:xfrm>
            <a:off x="0" y="455019"/>
            <a:ext cx="5831840" cy="669349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latin typeface="Montserrat" panose="00000500000000000000" pitchFamily="2" charset="0"/>
              </a:rPr>
              <a:t>Les variables sélectionnées sont : </a:t>
            </a:r>
          </a:p>
          <a:p>
            <a:pPr marL="285750" indent="-285750" algn="just">
              <a:lnSpc>
                <a:spcPct val="150000"/>
              </a:lnSpc>
              <a:buFont typeface="Courier New" panose="02070309020205020404" pitchFamily="49" charset="0"/>
              <a:buChar char="­"/>
            </a:pPr>
            <a:r>
              <a:rPr lang="fr-FR" dirty="0">
                <a:latin typeface="Montserrat" panose="00000500000000000000" pitchFamily="2" charset="0"/>
              </a:rPr>
              <a:t>Frequency</a:t>
            </a:r>
          </a:p>
          <a:p>
            <a:pPr marL="285750" indent="-285750" algn="just">
              <a:lnSpc>
                <a:spcPct val="150000"/>
              </a:lnSpc>
              <a:buFont typeface="Courier New" panose="02070309020205020404" pitchFamily="49" charset="0"/>
              <a:buChar char="­"/>
            </a:pPr>
            <a:r>
              <a:rPr lang="fr-FR" dirty="0" err="1">
                <a:latin typeface="Montserrat" panose="00000500000000000000" pitchFamily="2" charset="0"/>
              </a:rPr>
              <a:t>Monetary</a:t>
            </a:r>
            <a:endParaRPr lang="fr-FR" dirty="0">
              <a:latin typeface="Montserrat" panose="00000500000000000000" pitchFamily="2" charset="0"/>
            </a:endParaRPr>
          </a:p>
          <a:p>
            <a:pPr marL="285750" indent="-285750" algn="just">
              <a:lnSpc>
                <a:spcPct val="150000"/>
              </a:lnSpc>
              <a:buFont typeface="Courier New" panose="02070309020205020404" pitchFamily="49" charset="0"/>
              <a:buChar char="­"/>
            </a:pPr>
            <a:r>
              <a:rPr lang="fr-FR" dirty="0" err="1">
                <a:latin typeface="Montserrat" panose="00000500000000000000" pitchFamily="2" charset="0"/>
              </a:rPr>
              <a:t>Recency</a:t>
            </a:r>
            <a:endParaRPr lang="fr-FR" dirty="0">
              <a:latin typeface="Montserrat" panose="00000500000000000000" pitchFamily="2" charset="0"/>
            </a:endParaRPr>
          </a:p>
          <a:p>
            <a:pPr marL="285750" indent="-285750" algn="just">
              <a:lnSpc>
                <a:spcPct val="150000"/>
              </a:lnSpc>
              <a:buFont typeface="Courier New" panose="02070309020205020404" pitchFamily="49" charset="0"/>
              <a:buChar char="­"/>
            </a:pPr>
            <a:r>
              <a:rPr lang="fr-FR" dirty="0" err="1">
                <a:latin typeface="Montserrat" panose="00000500000000000000" pitchFamily="2" charset="0"/>
              </a:rPr>
              <a:t>mean_review_score</a:t>
            </a:r>
            <a:endParaRPr lang="fr-FR" dirty="0">
              <a:latin typeface="Montserrat" panose="00000500000000000000" pitchFamily="2" charset="0"/>
            </a:endParaRPr>
          </a:p>
          <a:p>
            <a:pPr marL="285750" indent="-285750" algn="just">
              <a:lnSpc>
                <a:spcPct val="150000"/>
              </a:lnSpc>
              <a:buFont typeface="Courier New" panose="02070309020205020404" pitchFamily="49" charset="0"/>
              <a:buChar char="­"/>
            </a:pPr>
            <a:r>
              <a:rPr lang="fr-FR" dirty="0" err="1">
                <a:latin typeface="Montserrat" panose="00000500000000000000" pitchFamily="2" charset="0"/>
              </a:rPr>
              <a:t>order_mean_delivery_delay</a:t>
            </a:r>
            <a:r>
              <a:rPr lang="fr-FR" dirty="0">
                <a:latin typeface="Montserrat" panose="00000500000000000000" pitchFamily="2" charset="0"/>
              </a:rPr>
              <a:t>(</a:t>
            </a:r>
            <a:r>
              <a:rPr lang="fr-FR" dirty="0" err="1">
                <a:latin typeface="Montserrat" panose="00000500000000000000" pitchFamily="2" charset="0"/>
              </a:rPr>
              <a:t>day</a:t>
            </a:r>
            <a:r>
              <a:rPr lang="fr-FR" dirty="0">
                <a:latin typeface="Montserrat" panose="00000500000000000000" pitchFamily="2" charset="0"/>
              </a:rPr>
              <a:t>)</a:t>
            </a:r>
          </a:p>
          <a:p>
            <a:pPr algn="just">
              <a:lnSpc>
                <a:spcPct val="150000"/>
              </a:lnSpc>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Aucun groupe clair est détecté sur le </a:t>
            </a:r>
            <a:r>
              <a:rPr lang="fr-FR" dirty="0" err="1">
                <a:latin typeface="Montserrat" panose="00000500000000000000" pitchFamily="2" charset="0"/>
              </a:rPr>
              <a:t>pairplot</a:t>
            </a:r>
            <a:r>
              <a:rPr lang="fr-FR" dirty="0">
                <a:latin typeface="Montserrat" panose="00000500000000000000" pitchFamily="2" charset="0"/>
              </a:rPr>
              <a:t>.</a:t>
            </a:r>
          </a:p>
          <a:p>
            <a:pPr marL="285750" indent="-285750" algn="just">
              <a:lnSpc>
                <a:spcPct val="150000"/>
              </a:lnSpc>
              <a:buFont typeface="Courier New" panose="02070309020205020404" pitchFamily="49" charset="0"/>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Le clustering a effectué par 3 méthodes (</a:t>
            </a:r>
            <a:r>
              <a:rPr lang="fr-FR" dirty="0" err="1">
                <a:latin typeface="Montserrat" panose="00000500000000000000" pitchFamily="2" charset="0"/>
              </a:rPr>
              <a:t>Kmeans</a:t>
            </a:r>
            <a:r>
              <a:rPr lang="fr-FR" dirty="0">
                <a:latin typeface="Montserrat" panose="00000500000000000000" pitchFamily="2" charset="0"/>
              </a:rPr>
              <a:t>, DBSCAN et hiérarchique). Dans cette partie on va représenter uniquement les résultats du modèle </a:t>
            </a:r>
            <a:r>
              <a:rPr lang="fr-FR" b="1" i="1" dirty="0" err="1">
                <a:solidFill>
                  <a:schemeClr val="accent1">
                    <a:lumMod val="75000"/>
                  </a:schemeClr>
                </a:solidFill>
                <a:latin typeface="Montserrat" panose="00000500000000000000" pitchFamily="2" charset="0"/>
              </a:rPr>
              <a:t>Kmeans</a:t>
            </a:r>
            <a:r>
              <a:rPr lang="fr-FR" dirty="0">
                <a:latin typeface="Montserrat" panose="00000500000000000000" pitchFamily="2" charset="0"/>
              </a:rPr>
              <a:t> avec réduction dimensionnelle à l’aide des algorithme </a:t>
            </a:r>
            <a:r>
              <a:rPr lang="fr-FR" b="1" i="1" dirty="0">
                <a:solidFill>
                  <a:schemeClr val="accent1">
                    <a:lumMod val="75000"/>
                  </a:schemeClr>
                </a:solidFill>
                <a:latin typeface="Montserrat" panose="00000500000000000000" pitchFamily="2" charset="0"/>
              </a:rPr>
              <a:t>PCA</a:t>
            </a:r>
            <a:r>
              <a:rPr lang="fr-FR" dirty="0">
                <a:latin typeface="Montserrat" panose="00000500000000000000" pitchFamily="2" charset="0"/>
              </a:rPr>
              <a:t> et </a:t>
            </a:r>
            <a:r>
              <a:rPr lang="fr-FR" b="1" i="1" dirty="0">
                <a:solidFill>
                  <a:schemeClr val="accent1">
                    <a:lumMod val="75000"/>
                  </a:schemeClr>
                </a:solidFill>
                <a:latin typeface="Montserrat" panose="00000500000000000000" pitchFamily="2" charset="0"/>
              </a:rPr>
              <a:t>t-SNE</a:t>
            </a:r>
            <a:r>
              <a:rPr lang="fr-FR" dirty="0">
                <a:latin typeface="Montserrat" panose="00000500000000000000" pitchFamily="2" charset="0"/>
              </a:rPr>
              <a:t>.</a:t>
            </a:r>
          </a:p>
          <a:p>
            <a:pPr marL="285750" indent="-285750" algn="just">
              <a:lnSpc>
                <a:spcPct val="150000"/>
              </a:lnSpc>
              <a:buFont typeface="Courier New" panose="02070309020205020404" pitchFamily="49" charset="0"/>
              <a:buChar char="­"/>
            </a:pPr>
            <a:endParaRPr lang="fr-FR" dirty="0">
              <a:latin typeface="Montserrat" panose="00000500000000000000" pitchFamily="2" charset="0"/>
            </a:endParaRPr>
          </a:p>
        </p:txBody>
      </p:sp>
      <p:pic>
        <p:nvPicPr>
          <p:cNvPr id="14340" name="Picture 4">
            <a:extLst>
              <a:ext uri="{FF2B5EF4-FFF2-40B4-BE49-F238E27FC236}">
                <a16:creationId xmlns:a16="http://schemas.microsoft.com/office/drawing/2014/main" id="{9FF380FE-0EA9-4E97-BAE2-ACA4C8F9F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3440" y="417524"/>
            <a:ext cx="6258560" cy="6258560"/>
          </a:xfrm>
          <a:prstGeom prst="rect">
            <a:avLst/>
          </a:prstGeom>
          <a:noFill/>
          <a:extLst>
            <a:ext uri="{909E8E84-426E-40DD-AFC4-6F175D3DCCD1}">
              <a14:hiddenFill xmlns:a14="http://schemas.microsoft.com/office/drawing/2010/main">
                <a:solidFill>
                  <a:srgbClr val="FFFFFF"/>
                </a:solidFill>
              </a14:hiddenFill>
            </a:ext>
          </a:extLst>
        </p:spPr>
      </p:pic>
      <p:sp>
        <p:nvSpPr>
          <p:cNvPr id="6" name="Espace réservé du numéro de diapositive 5">
            <a:extLst>
              <a:ext uri="{FF2B5EF4-FFF2-40B4-BE49-F238E27FC236}">
                <a16:creationId xmlns:a16="http://schemas.microsoft.com/office/drawing/2014/main" id="{447963DC-F68F-48D0-92D3-046BE7A470CB}"/>
              </a:ext>
            </a:extLst>
          </p:cNvPr>
          <p:cNvSpPr>
            <a:spLocks noGrp="1"/>
          </p:cNvSpPr>
          <p:nvPr>
            <p:ph type="sldNum" sz="quarter" idx="12"/>
          </p:nvPr>
        </p:nvSpPr>
        <p:spPr/>
        <p:txBody>
          <a:bodyPr/>
          <a:lstStyle/>
          <a:p>
            <a:fld id="{E3CBCD2A-895F-4418-8E13-0D616C108934}" type="slidenum">
              <a:rPr lang="fr-FR" smtClean="0"/>
              <a:t>28</a:t>
            </a:fld>
            <a:endParaRPr lang="fr-FR"/>
          </a:p>
        </p:txBody>
      </p:sp>
    </p:spTree>
    <p:extLst>
      <p:ext uri="{BB962C8B-B14F-4D97-AF65-F5344CB8AC3E}">
        <p14:creationId xmlns:p14="http://schemas.microsoft.com/office/powerpoint/2010/main" val="3296129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0E5283BD-3E2B-42F6-AD62-6AB009C49C90}"/>
              </a:ext>
            </a:extLst>
          </p:cNvPr>
          <p:cNvSpPr txBox="1"/>
          <p:nvPr/>
        </p:nvSpPr>
        <p:spPr>
          <a:xfrm>
            <a:off x="0" y="27616"/>
            <a:ext cx="6096000" cy="369332"/>
          </a:xfrm>
          <a:prstGeom prst="rect">
            <a:avLst/>
          </a:prstGeom>
          <a:noFill/>
        </p:spPr>
        <p:txBody>
          <a:bodyPr wrap="square">
            <a:spAutoFit/>
          </a:bodyPr>
          <a:lstStyle/>
          <a:p>
            <a:r>
              <a:rPr lang="fr-FR" sz="1800" b="1" dirty="0">
                <a:ln/>
                <a:solidFill>
                  <a:srgbClr val="C00000"/>
                </a:solidFill>
                <a:latin typeface="Montserrat" panose="00000500000000000000" pitchFamily="2" charset="0"/>
              </a:rPr>
              <a:t>Stratégie comportementales : </a:t>
            </a:r>
            <a:r>
              <a:rPr lang="fr-FR" sz="1800" b="1" dirty="0" err="1">
                <a:ln/>
                <a:solidFill>
                  <a:srgbClr val="C00000"/>
                </a:solidFill>
                <a:latin typeface="Montserrat" panose="00000500000000000000" pitchFamily="2" charset="0"/>
              </a:rPr>
              <a:t>Kmeans</a:t>
            </a:r>
            <a:r>
              <a:rPr lang="fr-FR" sz="1800" b="1" dirty="0">
                <a:ln/>
                <a:solidFill>
                  <a:srgbClr val="C00000"/>
                </a:solidFill>
                <a:latin typeface="Montserrat" panose="00000500000000000000" pitchFamily="2" charset="0"/>
              </a:rPr>
              <a:t> clustering</a:t>
            </a:r>
          </a:p>
        </p:txBody>
      </p:sp>
      <p:sp>
        <p:nvSpPr>
          <p:cNvPr id="8" name="ZoneTexte 7">
            <a:extLst>
              <a:ext uri="{FF2B5EF4-FFF2-40B4-BE49-F238E27FC236}">
                <a16:creationId xmlns:a16="http://schemas.microsoft.com/office/drawing/2014/main" id="{241D079C-0440-4039-B84A-0553E70C9D92}"/>
              </a:ext>
            </a:extLst>
          </p:cNvPr>
          <p:cNvSpPr txBox="1"/>
          <p:nvPr/>
        </p:nvSpPr>
        <p:spPr>
          <a:xfrm>
            <a:off x="365760" y="423426"/>
            <a:ext cx="6126480" cy="338554"/>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sz="1600" b="1" dirty="0">
                <a:ln/>
                <a:solidFill>
                  <a:schemeClr val="accent1">
                    <a:lumMod val="75000"/>
                  </a:schemeClr>
                </a:solidFill>
                <a:latin typeface="Montserrat" panose="00000500000000000000" pitchFamily="2" charset="0"/>
              </a:rPr>
              <a:t>Optimisation du nombre de clusters k</a:t>
            </a:r>
          </a:p>
        </p:txBody>
      </p:sp>
      <p:pic>
        <p:nvPicPr>
          <p:cNvPr id="21514" name="Picture 10">
            <a:extLst>
              <a:ext uri="{FF2B5EF4-FFF2-40B4-BE49-F238E27FC236}">
                <a16:creationId xmlns:a16="http://schemas.microsoft.com/office/drawing/2014/main" id="{2531B586-EB16-4503-A7AE-5C0B520D1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878" y="2968656"/>
            <a:ext cx="4025977" cy="3686143"/>
          </a:xfrm>
          <a:prstGeom prst="rect">
            <a:avLst/>
          </a:prstGeom>
          <a:noFill/>
          <a:extLst>
            <a:ext uri="{909E8E84-426E-40DD-AFC4-6F175D3DCCD1}">
              <a14:hiddenFill xmlns:a14="http://schemas.microsoft.com/office/drawing/2010/main">
                <a:solidFill>
                  <a:srgbClr val="FFFFFF"/>
                </a:solidFill>
              </a14:hiddenFill>
            </a:ext>
          </a:extLst>
        </p:spPr>
      </p:pic>
      <p:pic>
        <p:nvPicPr>
          <p:cNvPr id="21516" name="Picture 12">
            <a:extLst>
              <a:ext uri="{FF2B5EF4-FFF2-40B4-BE49-F238E27FC236}">
                <a16:creationId xmlns:a16="http://schemas.microsoft.com/office/drawing/2014/main" id="{FCA98535-6FD8-48B3-9156-59A337330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 y="2854088"/>
            <a:ext cx="4581525" cy="4003912"/>
          </a:xfrm>
          <a:prstGeom prst="rect">
            <a:avLst/>
          </a:prstGeom>
          <a:noFill/>
          <a:extLst>
            <a:ext uri="{909E8E84-426E-40DD-AFC4-6F175D3DCCD1}">
              <a14:hiddenFill xmlns:a14="http://schemas.microsoft.com/office/drawing/2010/main">
                <a:solidFill>
                  <a:srgbClr val="FFFFFF"/>
                </a:solidFill>
              </a14:hiddenFill>
            </a:ext>
          </a:extLst>
        </p:spPr>
      </p:pic>
      <p:pic>
        <p:nvPicPr>
          <p:cNvPr id="21512" name="Picture 8">
            <a:extLst>
              <a:ext uri="{FF2B5EF4-FFF2-40B4-BE49-F238E27FC236}">
                <a16:creationId xmlns:a16="http://schemas.microsoft.com/office/drawing/2014/main" id="{296BB70D-F7EE-44DF-A5E7-0FB2A581CE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83"/>
          <a:stretch/>
        </p:blipFill>
        <p:spPr bwMode="auto">
          <a:xfrm>
            <a:off x="4281964" y="2792597"/>
            <a:ext cx="3983355" cy="4038263"/>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566104B-F611-40C0-90A9-D3DF6BA5D9C4}"/>
              </a:ext>
            </a:extLst>
          </p:cNvPr>
          <p:cNvSpPr txBox="1"/>
          <p:nvPr/>
        </p:nvSpPr>
        <p:spPr>
          <a:xfrm>
            <a:off x="165495" y="750703"/>
            <a:ext cx="11660745" cy="2266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K=3 est choisi comme valeur optimale.</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groupes sont globalement bien réparties et séparés avec un score de silhouette moyen de </a:t>
            </a:r>
            <a:r>
              <a:rPr lang="fr-FR" sz="1600" b="1" dirty="0">
                <a:solidFill>
                  <a:schemeClr val="accent1">
                    <a:lumMod val="75000"/>
                  </a:schemeClr>
                </a:solidFill>
                <a:latin typeface="Montserrat" panose="00000500000000000000" pitchFamily="2" charset="0"/>
              </a:rPr>
              <a:t>0.409</a:t>
            </a:r>
            <a:r>
              <a:rPr lang="fr-FR" sz="1600" dirty="0">
                <a:latin typeface="Montserrat" panose="00000500000000000000" pitchFamily="2" charset="0"/>
              </a:rPr>
              <a:t> .</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 2 (en rouge) est moins dense que les autres groupes. </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cluster 0 montre quelques individus qui sont mal affectés.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algn="just">
              <a:lnSpc>
                <a:spcPct val="150000"/>
              </a:lnSpc>
            </a:pPr>
            <a:endParaRPr lang="fr-FR" sz="1600" dirty="0">
              <a:latin typeface="Montserrat" panose="00000500000000000000" pitchFamily="2" charset="0"/>
            </a:endParaRPr>
          </a:p>
        </p:txBody>
      </p:sp>
      <p:sp>
        <p:nvSpPr>
          <p:cNvPr id="4" name="Espace réservé du numéro de diapositive 3">
            <a:extLst>
              <a:ext uri="{FF2B5EF4-FFF2-40B4-BE49-F238E27FC236}">
                <a16:creationId xmlns:a16="http://schemas.microsoft.com/office/drawing/2014/main" id="{60D2C2FC-8CE6-41B9-A1BB-7F266BE480CD}"/>
              </a:ext>
            </a:extLst>
          </p:cNvPr>
          <p:cNvSpPr>
            <a:spLocks noGrp="1"/>
          </p:cNvSpPr>
          <p:nvPr>
            <p:ph type="sldNum" sz="quarter" idx="12"/>
          </p:nvPr>
        </p:nvSpPr>
        <p:spPr/>
        <p:txBody>
          <a:bodyPr/>
          <a:lstStyle/>
          <a:p>
            <a:fld id="{E3CBCD2A-895F-4418-8E13-0D616C108934}" type="slidenum">
              <a:rPr lang="fr-FR" smtClean="0"/>
              <a:t>29</a:t>
            </a:fld>
            <a:endParaRPr lang="fr-FR"/>
          </a:p>
        </p:txBody>
      </p:sp>
    </p:spTree>
    <p:extLst>
      <p:ext uri="{BB962C8B-B14F-4D97-AF65-F5344CB8AC3E}">
        <p14:creationId xmlns:p14="http://schemas.microsoft.com/office/powerpoint/2010/main" val="370448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3305217037"/>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3</a:t>
            </a:fld>
            <a:endParaRPr lang="fr-FR"/>
          </a:p>
        </p:txBody>
      </p:sp>
    </p:spTree>
    <p:extLst>
      <p:ext uri="{BB962C8B-B14F-4D97-AF65-F5344CB8AC3E}">
        <p14:creationId xmlns:p14="http://schemas.microsoft.com/office/powerpoint/2010/main" val="3548864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0" name="Picture 12">
            <a:extLst>
              <a:ext uri="{FF2B5EF4-FFF2-40B4-BE49-F238E27FC236}">
                <a16:creationId xmlns:a16="http://schemas.microsoft.com/office/drawing/2014/main" id="{74501851-2E89-4C9F-81B6-D9DA684661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r="6935" b="12108"/>
          <a:stretch/>
        </p:blipFill>
        <p:spPr bwMode="auto">
          <a:xfrm>
            <a:off x="9245203" y="2307629"/>
            <a:ext cx="2988728" cy="2227737"/>
          </a:xfrm>
          <a:prstGeom prst="rect">
            <a:avLst/>
          </a:prstGeom>
          <a:noFill/>
          <a:extLst>
            <a:ext uri="{909E8E84-426E-40DD-AFC4-6F175D3DCCD1}">
              <a14:hiddenFill xmlns:a14="http://schemas.microsoft.com/office/drawing/2010/main">
                <a:solidFill>
                  <a:srgbClr val="FFFFFF"/>
                </a:solidFill>
              </a14:hiddenFill>
            </a:ext>
          </a:extLst>
        </p:spPr>
      </p:pic>
      <p:pic>
        <p:nvPicPr>
          <p:cNvPr id="22542" name="Picture 14">
            <a:extLst>
              <a:ext uri="{FF2B5EF4-FFF2-40B4-BE49-F238E27FC236}">
                <a16:creationId xmlns:a16="http://schemas.microsoft.com/office/drawing/2014/main" id="{852AAA68-F43B-450B-A486-50711CBF18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24" t="21307" r="8347" b="9188"/>
          <a:stretch/>
        </p:blipFill>
        <p:spPr bwMode="auto">
          <a:xfrm>
            <a:off x="9297295" y="8773"/>
            <a:ext cx="2843905" cy="2227737"/>
          </a:xfrm>
          <a:prstGeom prst="rect">
            <a:avLst/>
          </a:prstGeom>
          <a:noFill/>
          <a:extLst>
            <a:ext uri="{909E8E84-426E-40DD-AFC4-6F175D3DCCD1}">
              <a14:hiddenFill xmlns:a14="http://schemas.microsoft.com/office/drawing/2010/main">
                <a:solidFill>
                  <a:srgbClr val="FFFFFF"/>
                </a:solidFill>
              </a14:hiddenFill>
            </a:ext>
          </a:extLst>
        </p:spPr>
      </p:pic>
      <p:pic>
        <p:nvPicPr>
          <p:cNvPr id="22544" name="Picture 16">
            <a:extLst>
              <a:ext uri="{FF2B5EF4-FFF2-40B4-BE49-F238E27FC236}">
                <a16:creationId xmlns:a16="http://schemas.microsoft.com/office/drawing/2014/main" id="{BA67A833-F2E6-411B-9327-61FD540766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1" t="21887" r="8136" b="12256"/>
          <a:stretch/>
        </p:blipFill>
        <p:spPr bwMode="auto">
          <a:xfrm>
            <a:off x="9276975" y="4583787"/>
            <a:ext cx="2936636" cy="215693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2FBE01A-850B-41B5-A658-A89DD0B9EECB}"/>
              </a:ext>
            </a:extLst>
          </p:cNvPr>
          <p:cNvPicPr>
            <a:picLocks noChangeAspect="1"/>
          </p:cNvPicPr>
          <p:nvPr/>
        </p:nvPicPr>
        <p:blipFill>
          <a:blip r:embed="rId5"/>
          <a:stretch>
            <a:fillRect/>
          </a:stretch>
        </p:blipFill>
        <p:spPr>
          <a:xfrm>
            <a:off x="149024" y="1937560"/>
            <a:ext cx="6323705" cy="1491440"/>
          </a:xfrm>
          <a:prstGeom prst="rect">
            <a:avLst/>
          </a:prstGeom>
        </p:spPr>
      </p:pic>
      <p:pic>
        <p:nvPicPr>
          <p:cNvPr id="22546" name="Picture 18">
            <a:extLst>
              <a:ext uri="{FF2B5EF4-FFF2-40B4-BE49-F238E27FC236}">
                <a16:creationId xmlns:a16="http://schemas.microsoft.com/office/drawing/2014/main" id="{C1038BAF-A8D5-4D6B-BA81-1C51D4C19C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024" y="3497937"/>
            <a:ext cx="8115300" cy="3371850"/>
          </a:xfrm>
          <a:prstGeom prst="rect">
            <a:avLst/>
          </a:prstGeom>
          <a:noFill/>
          <a:extLst>
            <a:ext uri="{909E8E84-426E-40DD-AFC4-6F175D3DCCD1}">
              <a14:hiddenFill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EB906607-104E-49DF-A016-BD36B67EA0C5}"/>
              </a:ext>
            </a:extLst>
          </p:cNvPr>
          <p:cNvSpPr txBox="1"/>
          <p:nvPr/>
        </p:nvSpPr>
        <p:spPr>
          <a:xfrm>
            <a:off x="0" y="27616"/>
            <a:ext cx="6096000" cy="369332"/>
          </a:xfrm>
          <a:prstGeom prst="rect">
            <a:avLst/>
          </a:prstGeom>
          <a:noFill/>
        </p:spPr>
        <p:txBody>
          <a:bodyPr wrap="square">
            <a:spAutoFit/>
          </a:bodyPr>
          <a:lstStyle/>
          <a:p>
            <a:r>
              <a:rPr lang="fr-FR" sz="1800" b="1" dirty="0">
                <a:ln/>
                <a:solidFill>
                  <a:srgbClr val="C00000"/>
                </a:solidFill>
                <a:latin typeface="Montserrat" panose="00000500000000000000" pitchFamily="2" charset="0"/>
              </a:rPr>
              <a:t>Stratégie comportementales : </a:t>
            </a:r>
            <a:r>
              <a:rPr lang="fr-FR" sz="1800" b="1" dirty="0" err="1">
                <a:ln/>
                <a:solidFill>
                  <a:srgbClr val="C00000"/>
                </a:solidFill>
                <a:latin typeface="Montserrat" panose="00000500000000000000" pitchFamily="2" charset="0"/>
              </a:rPr>
              <a:t>Kmeans</a:t>
            </a:r>
            <a:r>
              <a:rPr lang="fr-FR" sz="1800" b="1" dirty="0">
                <a:ln/>
                <a:solidFill>
                  <a:srgbClr val="C00000"/>
                </a:solidFill>
                <a:latin typeface="Montserrat" panose="00000500000000000000" pitchFamily="2" charset="0"/>
              </a:rPr>
              <a:t> clustering</a:t>
            </a:r>
          </a:p>
        </p:txBody>
      </p:sp>
      <p:sp>
        <p:nvSpPr>
          <p:cNvPr id="16" name="ZoneTexte 15">
            <a:extLst>
              <a:ext uri="{FF2B5EF4-FFF2-40B4-BE49-F238E27FC236}">
                <a16:creationId xmlns:a16="http://schemas.microsoft.com/office/drawing/2014/main" id="{E0EB83A0-3A77-4AC9-AAA4-25124E959506}"/>
              </a:ext>
            </a:extLst>
          </p:cNvPr>
          <p:cNvSpPr txBox="1"/>
          <p:nvPr/>
        </p:nvSpPr>
        <p:spPr>
          <a:xfrm>
            <a:off x="149024" y="359568"/>
            <a:ext cx="6126480"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Analyse des clusters</a:t>
            </a:r>
          </a:p>
        </p:txBody>
      </p:sp>
      <p:sp>
        <p:nvSpPr>
          <p:cNvPr id="6" name="Espace réservé du numéro de diapositive 5">
            <a:extLst>
              <a:ext uri="{FF2B5EF4-FFF2-40B4-BE49-F238E27FC236}">
                <a16:creationId xmlns:a16="http://schemas.microsoft.com/office/drawing/2014/main" id="{674A9621-8CBC-44B7-8CDC-3ACCEE4BC229}"/>
              </a:ext>
            </a:extLst>
          </p:cNvPr>
          <p:cNvSpPr>
            <a:spLocks noGrp="1"/>
          </p:cNvSpPr>
          <p:nvPr>
            <p:ph type="sldNum" sz="quarter" idx="12"/>
          </p:nvPr>
        </p:nvSpPr>
        <p:spPr/>
        <p:txBody>
          <a:bodyPr/>
          <a:lstStyle/>
          <a:p>
            <a:fld id="{E3CBCD2A-895F-4418-8E13-0D616C108934}" type="slidenum">
              <a:rPr lang="fr-FR" smtClean="0"/>
              <a:t>30</a:t>
            </a:fld>
            <a:endParaRPr lang="fr-FR"/>
          </a:p>
        </p:txBody>
      </p:sp>
      <p:sp>
        <p:nvSpPr>
          <p:cNvPr id="7" name="ZoneTexte 6">
            <a:extLst>
              <a:ext uri="{FF2B5EF4-FFF2-40B4-BE49-F238E27FC236}">
                <a16:creationId xmlns:a16="http://schemas.microsoft.com/office/drawing/2014/main" id="{6382AF81-35DD-4D2E-B638-751937DFFBA5}"/>
              </a:ext>
            </a:extLst>
          </p:cNvPr>
          <p:cNvSpPr txBox="1"/>
          <p:nvPr/>
        </p:nvSpPr>
        <p:spPr>
          <a:xfrm>
            <a:off x="50800" y="635889"/>
            <a:ext cx="8636000" cy="1671740"/>
          </a:xfrm>
          <a:prstGeom prst="rect">
            <a:avLst/>
          </a:prstGeom>
          <a:noFill/>
        </p:spPr>
        <p:txBody>
          <a:bodyPr wrap="square" rtlCol="0">
            <a:spAutoFit/>
          </a:bodyPr>
          <a:lstStyle/>
          <a:p>
            <a:pPr algn="just">
              <a:lnSpc>
                <a:spcPct val="150000"/>
              </a:lnSpc>
            </a:pPr>
            <a:r>
              <a:rPr lang="fr-FR" sz="1400" dirty="0">
                <a:latin typeface="Montserrat" panose="00000500000000000000" pitchFamily="2" charset="0"/>
              </a:rPr>
              <a:t>La majorité des clients qui ont passé plus de 2 commandes sont satisfaits par les produits </a:t>
            </a:r>
            <a:r>
              <a:rPr lang="fr-FR" sz="1400" dirty="0" err="1">
                <a:latin typeface="Montserrat" panose="00000500000000000000" pitchFamily="2" charset="0"/>
              </a:rPr>
              <a:t>Olist</a:t>
            </a:r>
            <a:r>
              <a:rPr lang="fr-FR" sz="1400" dirty="0">
                <a:latin typeface="Montserrat" panose="00000500000000000000" pitchFamily="2" charset="0"/>
              </a:rPr>
              <a:t>.</a:t>
            </a:r>
          </a:p>
          <a:p>
            <a:pPr algn="just">
              <a:lnSpc>
                <a:spcPct val="150000"/>
              </a:lnSpc>
            </a:pPr>
            <a:r>
              <a:rPr lang="fr-FR" sz="1400" dirty="0">
                <a:latin typeface="Montserrat" panose="00000500000000000000" pitchFamily="2" charset="0"/>
              </a:rPr>
              <a:t>Les clusters 0 et 1 sont des clients ayant une seule commande avec </a:t>
            </a:r>
            <a:r>
              <a:rPr lang="fr-FR" sz="1400" dirty="0" err="1">
                <a:latin typeface="Montserrat" panose="00000500000000000000" pitchFamily="2" charset="0"/>
              </a:rPr>
              <a:t>recency</a:t>
            </a:r>
            <a:r>
              <a:rPr lang="fr-FR" sz="1400" dirty="0">
                <a:latin typeface="Montserrat" panose="00000500000000000000" pitchFamily="2" charset="0"/>
              </a:rPr>
              <a:t> et </a:t>
            </a:r>
            <a:r>
              <a:rPr lang="fr-FR" sz="1400" dirty="0" err="1">
                <a:latin typeface="Montserrat" panose="00000500000000000000" pitchFamily="2" charset="0"/>
              </a:rPr>
              <a:t>monetary</a:t>
            </a:r>
            <a:r>
              <a:rPr lang="fr-FR" sz="1400" dirty="0">
                <a:latin typeface="Montserrat" panose="00000500000000000000" pitchFamily="2" charset="0"/>
              </a:rPr>
              <a:t> proches. Cependant, le cluster 1 représente les clients mécontents. Ceci est du au délais de livraison importants.</a:t>
            </a:r>
          </a:p>
          <a:p>
            <a:pPr algn="just">
              <a:lnSpc>
                <a:spcPct val="150000"/>
              </a:lnSpc>
            </a:pPr>
            <a:endParaRPr lang="fr-FR" sz="1400" dirty="0">
              <a:latin typeface="Montserrat" panose="00000500000000000000" pitchFamily="2" charset="0"/>
            </a:endParaRPr>
          </a:p>
        </p:txBody>
      </p:sp>
    </p:spTree>
    <p:extLst>
      <p:ext uri="{BB962C8B-B14F-4D97-AF65-F5344CB8AC3E}">
        <p14:creationId xmlns:p14="http://schemas.microsoft.com/office/powerpoint/2010/main" val="1616266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8" name="Picture 8">
            <a:extLst>
              <a:ext uri="{FF2B5EF4-FFF2-40B4-BE49-F238E27FC236}">
                <a16:creationId xmlns:a16="http://schemas.microsoft.com/office/drawing/2014/main" id="{AEDEFF88-D364-4675-953C-DF2F6F2D3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688611"/>
            <a:ext cx="3398518" cy="3419368"/>
          </a:xfrm>
          <a:prstGeom prst="rect">
            <a:avLst/>
          </a:prstGeom>
          <a:noFill/>
          <a:extLst>
            <a:ext uri="{909E8E84-426E-40DD-AFC4-6F175D3DCCD1}">
              <a14:hiddenFill xmlns:a14="http://schemas.microsoft.com/office/drawing/2010/main">
                <a:solidFill>
                  <a:srgbClr val="FFFFFF"/>
                </a:solidFill>
              </a14:hiddenFill>
            </a:ext>
          </a:extLst>
        </p:spPr>
      </p:pic>
      <p:pic>
        <p:nvPicPr>
          <p:cNvPr id="20490" name="Picture 10">
            <a:extLst>
              <a:ext uri="{FF2B5EF4-FFF2-40B4-BE49-F238E27FC236}">
                <a16:creationId xmlns:a16="http://schemas.microsoft.com/office/drawing/2014/main" id="{A1C163CE-EDF1-412F-8621-2F556B7F8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860" y="719997"/>
            <a:ext cx="3763010" cy="3763010"/>
          </a:xfrm>
          <a:prstGeom prst="rect">
            <a:avLst/>
          </a:prstGeom>
          <a:noFill/>
          <a:extLst>
            <a:ext uri="{909E8E84-426E-40DD-AFC4-6F175D3DCCD1}">
              <a14:hiddenFill xmlns:a14="http://schemas.microsoft.com/office/drawing/2010/main">
                <a:solidFill>
                  <a:srgbClr val="FFFFFF"/>
                </a:solidFill>
              </a14:hiddenFill>
            </a:ext>
          </a:extLst>
        </p:spPr>
      </p:pic>
      <p:pic>
        <p:nvPicPr>
          <p:cNvPr id="20492" name="Picture 12">
            <a:extLst>
              <a:ext uri="{FF2B5EF4-FFF2-40B4-BE49-F238E27FC236}">
                <a16:creationId xmlns:a16="http://schemas.microsoft.com/office/drawing/2014/main" id="{54ABDF7C-2F14-4FD2-8DFF-307079D73F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2616" y="719997"/>
            <a:ext cx="3900170" cy="3900170"/>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4A07DF6C-2BDA-4DF4-9D79-D92EDA59C2F0}"/>
              </a:ext>
            </a:extLst>
          </p:cNvPr>
          <p:cNvSpPr>
            <a:spLocks noGrp="1"/>
          </p:cNvSpPr>
          <p:nvPr>
            <p:ph type="sldNum" sz="quarter" idx="12"/>
          </p:nvPr>
        </p:nvSpPr>
        <p:spPr/>
        <p:txBody>
          <a:bodyPr/>
          <a:lstStyle/>
          <a:p>
            <a:fld id="{E3CBCD2A-895F-4418-8E13-0D616C108934}" type="slidenum">
              <a:rPr lang="fr-FR" smtClean="0"/>
              <a:t>31</a:t>
            </a:fld>
            <a:endParaRPr lang="fr-FR"/>
          </a:p>
        </p:txBody>
      </p:sp>
      <p:sp>
        <p:nvSpPr>
          <p:cNvPr id="9" name="ZoneTexte 8">
            <a:extLst>
              <a:ext uri="{FF2B5EF4-FFF2-40B4-BE49-F238E27FC236}">
                <a16:creationId xmlns:a16="http://schemas.microsoft.com/office/drawing/2014/main" id="{E90140E0-9949-4200-8699-CE23F639CA2F}"/>
              </a:ext>
            </a:extLst>
          </p:cNvPr>
          <p:cNvSpPr txBox="1"/>
          <p:nvPr/>
        </p:nvSpPr>
        <p:spPr>
          <a:xfrm>
            <a:off x="-40848" y="3894619"/>
            <a:ext cx="4536646" cy="3400931"/>
          </a:xfrm>
          <a:prstGeom prst="rect">
            <a:avLst/>
          </a:prstGeom>
          <a:noFill/>
        </p:spPr>
        <p:txBody>
          <a:bodyPr wrap="square" rtlCol="0">
            <a:spAutoFit/>
          </a:bodyPr>
          <a:lstStyle/>
          <a:p>
            <a:pPr marL="57150" indent="-285750" algn="just">
              <a:lnSpc>
                <a:spcPct val="150000"/>
              </a:lnSpc>
              <a:spcAft>
                <a:spcPts val="600"/>
              </a:spcAft>
              <a:buFont typeface="Wingdings" panose="05000000000000000000" pitchFamily="2" charset="2"/>
              <a:buChar char="§"/>
            </a:pPr>
            <a:r>
              <a:rPr lang="en-US" sz="1400" dirty="0">
                <a:latin typeface="Montserrat" panose="00000500000000000000" pitchFamily="2" charset="0"/>
              </a:rPr>
              <a:t>Afin de </a:t>
            </a:r>
            <a:r>
              <a:rPr lang="en-US" sz="1400" dirty="0" err="1">
                <a:latin typeface="Montserrat" panose="00000500000000000000" pitchFamily="2" charset="0"/>
              </a:rPr>
              <a:t>déterminer</a:t>
            </a:r>
            <a:r>
              <a:rPr lang="en-US" sz="1400" dirty="0">
                <a:latin typeface="Montserrat" panose="00000500000000000000" pitchFamily="2" charset="0"/>
              </a:rPr>
              <a:t> le </a:t>
            </a:r>
            <a:r>
              <a:rPr lang="en-US" sz="1400" dirty="0" err="1">
                <a:latin typeface="Montserrat" panose="00000500000000000000" pitchFamily="2" charset="0"/>
              </a:rPr>
              <a:t>nombre</a:t>
            </a:r>
            <a:r>
              <a:rPr lang="en-US" sz="1400" dirty="0">
                <a:latin typeface="Montserrat" panose="00000500000000000000" pitchFamily="2" charset="0"/>
              </a:rPr>
              <a:t> de </a:t>
            </a:r>
            <a:r>
              <a:rPr lang="en-US" sz="1400" dirty="0" err="1">
                <a:latin typeface="Montserrat" panose="00000500000000000000" pitchFamily="2" charset="0"/>
              </a:rPr>
              <a:t>composantes</a:t>
            </a:r>
            <a:r>
              <a:rPr lang="en-US" sz="1400" dirty="0">
                <a:latin typeface="Montserrat" panose="00000500000000000000" pitchFamily="2" charset="0"/>
              </a:rPr>
              <a:t> </a:t>
            </a:r>
            <a:r>
              <a:rPr lang="en-US" sz="1400" dirty="0" err="1">
                <a:latin typeface="Montserrat" panose="00000500000000000000" pitchFamily="2" charset="0"/>
              </a:rPr>
              <a:t>nécessaires</a:t>
            </a:r>
            <a:r>
              <a:rPr lang="en-US" sz="1400" dirty="0">
                <a:latin typeface="Montserrat" panose="00000500000000000000" pitchFamily="2" charset="0"/>
              </a:rPr>
              <a:t> à </a:t>
            </a:r>
            <a:r>
              <a:rPr lang="en-US" sz="1400" dirty="0" err="1">
                <a:latin typeface="Montserrat" panose="00000500000000000000" pitchFamily="2" charset="0"/>
              </a:rPr>
              <a:t>l’analyse</a:t>
            </a:r>
            <a:r>
              <a:rPr lang="en-US" sz="1400" dirty="0">
                <a:latin typeface="Montserrat" panose="00000500000000000000" pitchFamily="2" charset="0"/>
              </a:rPr>
              <a:t>, nous </a:t>
            </a:r>
            <a:r>
              <a:rPr lang="en-US" sz="1400" dirty="0" err="1">
                <a:latin typeface="Montserrat" panose="00000500000000000000" pitchFamily="2" charset="0"/>
              </a:rPr>
              <a:t>projetons</a:t>
            </a:r>
            <a:r>
              <a:rPr lang="en-US" sz="1400" b="0" i="0" dirty="0">
                <a:effectLst/>
                <a:latin typeface="Montserrat" panose="00000500000000000000" pitchFamily="2" charset="0"/>
              </a:rPr>
              <a:t> les </a:t>
            </a:r>
            <a:r>
              <a:rPr lang="en-US" sz="1400" b="0" i="0" dirty="0" err="1">
                <a:effectLst/>
                <a:latin typeface="Montserrat" panose="00000500000000000000" pitchFamily="2" charset="0"/>
              </a:rPr>
              <a:t>données</a:t>
            </a:r>
            <a:r>
              <a:rPr lang="en-US" sz="1400" b="0" i="0" dirty="0">
                <a:effectLst/>
                <a:latin typeface="Montserrat" panose="00000500000000000000" pitchFamily="2" charset="0"/>
              </a:rPr>
              <a:t> sur les axes </a:t>
            </a:r>
            <a:r>
              <a:rPr lang="en-US" sz="1400" b="0" i="0" dirty="0" err="1">
                <a:effectLst/>
                <a:latin typeface="Montserrat" panose="00000500000000000000" pitchFamily="2" charset="0"/>
              </a:rPr>
              <a:t>principaux</a:t>
            </a:r>
            <a:r>
              <a:rPr lang="en-US" sz="1400" b="0" i="0" dirty="0">
                <a:effectLst/>
                <a:latin typeface="Montserrat" panose="00000500000000000000" pitchFamily="2" charset="0"/>
              </a:rPr>
              <a:t> </a:t>
            </a:r>
            <a:r>
              <a:rPr lang="en-US" sz="1400" b="0" i="0" dirty="0" err="1">
                <a:effectLst/>
                <a:latin typeface="Montserrat" panose="00000500000000000000" pitchFamily="2" charset="0"/>
              </a:rPr>
              <a:t>d’inertie</a:t>
            </a:r>
            <a:r>
              <a:rPr lang="en-US" sz="1400" b="0" i="0" dirty="0">
                <a:effectLst/>
                <a:latin typeface="Montserrat" panose="00000500000000000000" pitchFamily="2" charset="0"/>
              </a:rPr>
              <a:t> qui </a:t>
            </a:r>
            <a:r>
              <a:rPr lang="en-US" sz="1400" b="0" i="0" dirty="0" err="1">
                <a:effectLst/>
                <a:latin typeface="Montserrat" panose="00000500000000000000" pitchFamily="2" charset="0"/>
              </a:rPr>
              <a:t>sont</a:t>
            </a:r>
            <a:r>
              <a:rPr lang="en-US" sz="1400" b="0" i="0" dirty="0">
                <a:effectLst/>
                <a:latin typeface="Montserrat" panose="00000500000000000000" pitchFamily="2" charset="0"/>
              </a:rPr>
              <a:t> </a:t>
            </a:r>
            <a:r>
              <a:rPr lang="en-US" sz="1400" b="0" i="0" dirty="0" err="1">
                <a:effectLst/>
                <a:latin typeface="Montserrat" panose="00000500000000000000" pitchFamily="2" charset="0"/>
              </a:rPr>
              <a:t>ordonnés</a:t>
            </a:r>
            <a:r>
              <a:rPr lang="en-US" sz="1400" b="0" i="0" dirty="0">
                <a:effectLst/>
                <a:latin typeface="Montserrat" panose="00000500000000000000" pitchFamily="2" charset="0"/>
              </a:rPr>
              <a:t> </a:t>
            </a:r>
            <a:r>
              <a:rPr lang="en-US" sz="1400" b="0" i="0" dirty="0" err="1">
                <a:effectLst/>
                <a:latin typeface="Montserrat" panose="00000500000000000000" pitchFamily="2" charset="0"/>
              </a:rPr>
              <a:t>selon</a:t>
            </a:r>
            <a:r>
              <a:rPr lang="en-US" sz="1400" b="0" i="0" dirty="0">
                <a:effectLst/>
                <a:latin typeface="Montserrat" panose="00000500000000000000" pitchFamily="2" charset="0"/>
              </a:rPr>
              <a:t> </a:t>
            </a:r>
            <a:r>
              <a:rPr lang="en-US" sz="1400" b="0" i="0" dirty="0" err="1">
                <a:effectLst/>
                <a:latin typeface="Montserrat" panose="00000500000000000000" pitchFamily="2" charset="0"/>
              </a:rPr>
              <a:t>l’inertie</a:t>
            </a:r>
            <a:r>
              <a:rPr lang="en-US" sz="1400" b="0" i="0" dirty="0">
                <a:effectLst/>
                <a:latin typeface="Montserrat" panose="00000500000000000000" pitchFamily="2" charset="0"/>
              </a:rPr>
              <a:t> du </a:t>
            </a:r>
            <a:r>
              <a:rPr lang="en-US" sz="1400" b="0" i="0" dirty="0" err="1">
                <a:effectLst/>
                <a:latin typeface="Montserrat" panose="00000500000000000000" pitchFamily="2" charset="0"/>
              </a:rPr>
              <a:t>nuage</a:t>
            </a:r>
            <a:r>
              <a:rPr lang="en-US" sz="1400" b="0" i="0" dirty="0">
                <a:effectLst/>
                <a:latin typeface="Montserrat" panose="00000500000000000000" pitchFamily="2" charset="0"/>
              </a:rPr>
              <a:t> </a:t>
            </a:r>
            <a:r>
              <a:rPr lang="en-US" sz="1400" b="0" i="0" dirty="0" err="1">
                <a:effectLst/>
                <a:latin typeface="Montserrat" panose="00000500000000000000" pitchFamily="2" charset="0"/>
              </a:rPr>
              <a:t>projeté</a:t>
            </a:r>
            <a:r>
              <a:rPr lang="en-US" sz="1400" b="0" i="0" dirty="0">
                <a:effectLst/>
                <a:latin typeface="Montserrat" panose="00000500000000000000" pitchFamily="2" charset="0"/>
              </a:rPr>
              <a:t> de la plus </a:t>
            </a:r>
            <a:r>
              <a:rPr lang="en-US" sz="1400" b="0" i="0" dirty="0" err="1">
                <a:effectLst/>
                <a:latin typeface="Montserrat" panose="00000500000000000000" pitchFamily="2" charset="0"/>
              </a:rPr>
              <a:t>grande</a:t>
            </a:r>
            <a:r>
              <a:rPr lang="en-US" sz="1400" b="0" i="0" dirty="0">
                <a:effectLst/>
                <a:latin typeface="Montserrat" panose="00000500000000000000" pitchFamily="2" charset="0"/>
              </a:rPr>
              <a:t> à la plus petite : </a:t>
            </a:r>
            <a:r>
              <a:rPr lang="en-US" sz="1400" b="0" i="0" dirty="0" err="1">
                <a:effectLst/>
                <a:latin typeface="Montserrat" panose="00000500000000000000" pitchFamily="2" charset="0"/>
              </a:rPr>
              <a:t>c’est</a:t>
            </a:r>
            <a:r>
              <a:rPr lang="en-US" sz="1400" b="0" i="0" dirty="0">
                <a:effectLst/>
                <a:latin typeface="Montserrat" panose="00000500000000000000" pitchFamily="2" charset="0"/>
              </a:rPr>
              <a:t> </a:t>
            </a:r>
            <a:r>
              <a:rPr lang="en-US" sz="1400" b="0" i="0" dirty="0" err="1">
                <a:effectLst/>
                <a:latin typeface="Montserrat" panose="00000500000000000000" pitchFamily="2" charset="0"/>
              </a:rPr>
              <a:t>l’éboulis</a:t>
            </a:r>
            <a:r>
              <a:rPr lang="en-US" sz="1400" b="0" i="0" dirty="0">
                <a:effectLst/>
                <a:latin typeface="Montserrat" panose="00000500000000000000" pitchFamily="2" charset="0"/>
              </a:rPr>
              <a:t> des </a:t>
            </a:r>
            <a:r>
              <a:rPr lang="en-US" sz="1400" b="0" i="0" dirty="0" err="1">
                <a:effectLst/>
                <a:latin typeface="Montserrat" panose="00000500000000000000" pitchFamily="2" charset="0"/>
              </a:rPr>
              <a:t>valeurs</a:t>
            </a:r>
            <a:r>
              <a:rPr lang="en-US" sz="1400" b="0" i="0" dirty="0">
                <a:effectLst/>
                <a:latin typeface="Montserrat" panose="00000500000000000000" pitchFamily="2" charset="0"/>
              </a:rPr>
              <a:t> </a:t>
            </a:r>
            <a:r>
              <a:rPr lang="en-US" sz="1400" b="0" i="0" dirty="0" err="1">
                <a:effectLst/>
                <a:latin typeface="Montserrat" panose="00000500000000000000" pitchFamily="2" charset="0"/>
              </a:rPr>
              <a:t>propres</a:t>
            </a:r>
            <a:r>
              <a:rPr lang="en-US" sz="1400" b="0" i="0" dirty="0">
                <a:effectLst/>
                <a:latin typeface="Montserrat" panose="00000500000000000000" pitchFamily="2" charset="0"/>
              </a:rPr>
              <a:t>.</a:t>
            </a:r>
          </a:p>
          <a:p>
            <a:pPr marL="57150" indent="-285750" algn="just">
              <a:lnSpc>
                <a:spcPct val="150000"/>
              </a:lnSpc>
              <a:spcAft>
                <a:spcPts val="600"/>
              </a:spcAft>
              <a:buFont typeface="Wingdings" panose="05000000000000000000" pitchFamily="2" charset="2"/>
              <a:buChar char="§"/>
            </a:pPr>
            <a:r>
              <a:rPr lang="en-US" sz="1400" dirty="0">
                <a:latin typeface="Montserrat" panose="00000500000000000000" pitchFamily="2" charset="0"/>
              </a:rPr>
              <a:t>On remarque que les 4 premières </a:t>
            </a:r>
            <a:r>
              <a:rPr lang="en-US" sz="1400" dirty="0" err="1">
                <a:latin typeface="Montserrat" panose="00000500000000000000" pitchFamily="2" charset="0"/>
              </a:rPr>
              <a:t>composantee</a:t>
            </a:r>
            <a:r>
              <a:rPr lang="en-US" sz="1400" dirty="0">
                <a:latin typeface="Montserrat" panose="00000500000000000000" pitchFamily="2" charset="0"/>
              </a:rPr>
              <a:t> </a:t>
            </a:r>
            <a:r>
              <a:rPr lang="en-US" sz="1400" dirty="0" err="1">
                <a:latin typeface="Montserrat" panose="00000500000000000000" pitchFamily="2" charset="0"/>
              </a:rPr>
              <a:t>couvre</a:t>
            </a:r>
            <a:r>
              <a:rPr lang="en-US" sz="1400" dirty="0">
                <a:latin typeface="Montserrat" panose="00000500000000000000" pitchFamily="2" charset="0"/>
              </a:rPr>
              <a:t> plus de  85% </a:t>
            </a:r>
            <a:r>
              <a:rPr lang="en-US" sz="1400" dirty="0" err="1">
                <a:latin typeface="Montserrat" panose="00000500000000000000" pitchFamily="2" charset="0"/>
              </a:rPr>
              <a:t>d’informations</a:t>
            </a:r>
            <a:r>
              <a:rPr lang="en-US" sz="1400" dirty="0">
                <a:latin typeface="Montserrat" panose="00000500000000000000" pitchFamily="2" charset="0"/>
              </a:rPr>
              <a:t>.</a:t>
            </a:r>
          </a:p>
          <a:p>
            <a:pPr marL="285750" indent="-285750" algn="just">
              <a:buFont typeface="Wingdings" panose="05000000000000000000" pitchFamily="2" charset="2"/>
              <a:buChar char="§"/>
            </a:pPr>
            <a:endParaRPr lang="fr-FR" sz="1600" dirty="0"/>
          </a:p>
        </p:txBody>
      </p:sp>
      <p:sp>
        <p:nvSpPr>
          <p:cNvPr id="10" name="ZoneTexte 9">
            <a:extLst>
              <a:ext uri="{FF2B5EF4-FFF2-40B4-BE49-F238E27FC236}">
                <a16:creationId xmlns:a16="http://schemas.microsoft.com/office/drawing/2014/main" id="{1F2F030E-CA42-4287-9747-C554E097ECB6}"/>
              </a:ext>
            </a:extLst>
          </p:cNvPr>
          <p:cNvSpPr txBox="1"/>
          <p:nvPr/>
        </p:nvSpPr>
        <p:spPr>
          <a:xfrm>
            <a:off x="0" y="27616"/>
            <a:ext cx="6096000" cy="369332"/>
          </a:xfrm>
          <a:prstGeom prst="rect">
            <a:avLst/>
          </a:prstGeom>
          <a:noFill/>
        </p:spPr>
        <p:txBody>
          <a:bodyPr wrap="square">
            <a:spAutoFit/>
          </a:bodyPr>
          <a:lstStyle/>
          <a:p>
            <a:r>
              <a:rPr lang="fr-FR" sz="1800" b="1" dirty="0">
                <a:ln/>
                <a:solidFill>
                  <a:srgbClr val="C00000"/>
                </a:solidFill>
                <a:latin typeface="Montserrat" panose="00000500000000000000" pitchFamily="2" charset="0"/>
              </a:rPr>
              <a:t>Stratégie comportementales : </a:t>
            </a:r>
            <a:r>
              <a:rPr lang="fr-FR" sz="1800" b="1" dirty="0" err="1">
                <a:ln/>
                <a:solidFill>
                  <a:srgbClr val="C00000"/>
                </a:solidFill>
                <a:latin typeface="Montserrat" panose="00000500000000000000" pitchFamily="2" charset="0"/>
              </a:rPr>
              <a:t>Kmeans</a:t>
            </a:r>
            <a:r>
              <a:rPr lang="fr-FR" sz="1800" b="1" dirty="0">
                <a:ln/>
                <a:solidFill>
                  <a:srgbClr val="C00000"/>
                </a:solidFill>
                <a:latin typeface="Montserrat" panose="00000500000000000000" pitchFamily="2" charset="0"/>
              </a:rPr>
              <a:t> clustering</a:t>
            </a:r>
          </a:p>
        </p:txBody>
      </p:sp>
      <p:sp>
        <p:nvSpPr>
          <p:cNvPr id="11" name="ZoneTexte 10">
            <a:extLst>
              <a:ext uri="{FF2B5EF4-FFF2-40B4-BE49-F238E27FC236}">
                <a16:creationId xmlns:a16="http://schemas.microsoft.com/office/drawing/2014/main" id="{8734DC6A-8395-4814-989E-8C3A0285F4D6}"/>
              </a:ext>
            </a:extLst>
          </p:cNvPr>
          <p:cNvSpPr txBox="1"/>
          <p:nvPr/>
        </p:nvSpPr>
        <p:spPr>
          <a:xfrm>
            <a:off x="135049" y="399639"/>
            <a:ext cx="4617192"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Réduction dimensionnelle</a:t>
            </a:r>
          </a:p>
        </p:txBody>
      </p:sp>
      <p:cxnSp>
        <p:nvCxnSpPr>
          <p:cNvPr id="4" name="Connecteur droit 3">
            <a:extLst>
              <a:ext uri="{FF2B5EF4-FFF2-40B4-BE49-F238E27FC236}">
                <a16:creationId xmlns:a16="http://schemas.microsoft.com/office/drawing/2014/main" id="{BFE2D6FE-3AA1-4204-8CE0-3187B885F1C9}"/>
              </a:ext>
            </a:extLst>
          </p:cNvPr>
          <p:cNvCxnSpPr/>
          <p:nvPr/>
        </p:nvCxnSpPr>
        <p:spPr>
          <a:xfrm>
            <a:off x="4572000" y="706225"/>
            <a:ext cx="0" cy="613717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5" name="ZoneTexte 4">
            <a:extLst>
              <a:ext uri="{FF2B5EF4-FFF2-40B4-BE49-F238E27FC236}">
                <a16:creationId xmlns:a16="http://schemas.microsoft.com/office/drawing/2014/main" id="{9F668427-70DA-4E35-811B-C1DA75D4882B}"/>
              </a:ext>
            </a:extLst>
          </p:cNvPr>
          <p:cNvSpPr txBox="1"/>
          <p:nvPr/>
        </p:nvSpPr>
        <p:spPr>
          <a:xfrm>
            <a:off x="4648203" y="4515684"/>
            <a:ext cx="7287359" cy="19383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DIM1 représente Le délai de livraison (</a:t>
            </a:r>
            <a:r>
              <a:rPr lang="fr-FR" sz="1600" dirty="0" err="1">
                <a:latin typeface="Montserrat" panose="00000500000000000000" pitchFamily="2" charset="0"/>
              </a:rPr>
              <a:t>anticorrélé</a:t>
            </a:r>
            <a:r>
              <a:rPr lang="fr-FR" sz="1600" dirty="0">
                <a:latin typeface="Montserrat" panose="00000500000000000000" pitchFamily="2" charset="0"/>
              </a:rPr>
              <a:t>) &amp; la satisfaction des clients(fortement corrélé).</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Frequency est </a:t>
            </a:r>
            <a:r>
              <a:rPr lang="fr-FR" sz="1600" dirty="0" err="1">
                <a:latin typeface="Montserrat" panose="00000500000000000000" pitchFamily="2" charset="0"/>
              </a:rPr>
              <a:t>fortrement</a:t>
            </a:r>
            <a:r>
              <a:rPr lang="fr-FR" sz="1600" dirty="0">
                <a:latin typeface="Montserrat" panose="00000500000000000000" pitchFamily="2" charset="0"/>
              </a:rPr>
              <a:t> corrélée avec DIM2.</a:t>
            </a:r>
          </a:p>
          <a:p>
            <a:pPr marL="285750" indent="-285750" algn="just">
              <a:lnSpc>
                <a:spcPct val="150000"/>
              </a:lnSpc>
              <a:buFont typeface="Wingdings" panose="05000000000000000000" pitchFamily="2" charset="2"/>
              <a:buChar char="§"/>
            </a:pPr>
            <a:r>
              <a:rPr lang="fr-FR" sz="1600" dirty="0" err="1">
                <a:latin typeface="Montserrat" panose="00000500000000000000" pitchFamily="2" charset="0"/>
              </a:rPr>
              <a:t>Monetary</a:t>
            </a:r>
            <a:r>
              <a:rPr lang="fr-FR" sz="1600" dirty="0">
                <a:latin typeface="Montserrat" panose="00000500000000000000" pitchFamily="2" charset="0"/>
              </a:rPr>
              <a:t> est fortement corrélée avec DIM3.</a:t>
            </a:r>
          </a:p>
          <a:p>
            <a:pPr marL="285750" indent="-285750" algn="just">
              <a:lnSpc>
                <a:spcPct val="150000"/>
              </a:lnSpc>
              <a:buFont typeface="Wingdings" panose="05000000000000000000" pitchFamily="2" charset="2"/>
              <a:buChar char="§"/>
            </a:pPr>
            <a:r>
              <a:rPr lang="fr-FR" sz="1600" dirty="0" err="1">
                <a:latin typeface="Montserrat" panose="00000500000000000000" pitchFamily="2" charset="0"/>
              </a:rPr>
              <a:t>Recency</a:t>
            </a:r>
            <a:r>
              <a:rPr lang="fr-FR" sz="1600" dirty="0">
                <a:latin typeface="Montserrat" panose="00000500000000000000" pitchFamily="2" charset="0"/>
              </a:rPr>
              <a:t> est représentée par DIM4.</a:t>
            </a:r>
          </a:p>
        </p:txBody>
      </p:sp>
    </p:spTree>
    <p:extLst>
      <p:ext uri="{BB962C8B-B14F-4D97-AF65-F5344CB8AC3E}">
        <p14:creationId xmlns:p14="http://schemas.microsoft.com/office/powerpoint/2010/main" val="4218476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6BBB4B9-4AE8-48AD-9ED5-736326412575}"/>
              </a:ext>
            </a:extLst>
          </p:cNvPr>
          <p:cNvSpPr>
            <a:spLocks noGrp="1"/>
          </p:cNvSpPr>
          <p:nvPr>
            <p:ph type="sldNum" sz="quarter" idx="12"/>
          </p:nvPr>
        </p:nvSpPr>
        <p:spPr/>
        <p:txBody>
          <a:bodyPr/>
          <a:lstStyle/>
          <a:p>
            <a:fld id="{E3CBCD2A-895F-4418-8E13-0D616C108934}" type="slidenum">
              <a:rPr lang="fr-FR" smtClean="0"/>
              <a:t>32</a:t>
            </a:fld>
            <a:endParaRPr lang="fr-FR"/>
          </a:p>
        </p:txBody>
      </p:sp>
      <p:sp>
        <p:nvSpPr>
          <p:cNvPr id="8" name="ZoneTexte 7">
            <a:extLst>
              <a:ext uri="{FF2B5EF4-FFF2-40B4-BE49-F238E27FC236}">
                <a16:creationId xmlns:a16="http://schemas.microsoft.com/office/drawing/2014/main" id="{D6F8F8FF-0212-4997-9F61-04313F219842}"/>
              </a:ext>
            </a:extLst>
          </p:cNvPr>
          <p:cNvSpPr txBox="1"/>
          <p:nvPr/>
        </p:nvSpPr>
        <p:spPr>
          <a:xfrm>
            <a:off x="0" y="27616"/>
            <a:ext cx="6096000" cy="369332"/>
          </a:xfrm>
          <a:prstGeom prst="rect">
            <a:avLst/>
          </a:prstGeom>
          <a:noFill/>
        </p:spPr>
        <p:txBody>
          <a:bodyPr wrap="square">
            <a:spAutoFit/>
          </a:bodyPr>
          <a:lstStyle/>
          <a:p>
            <a:r>
              <a:rPr lang="fr-FR" sz="1800" b="1" dirty="0">
                <a:ln/>
                <a:solidFill>
                  <a:srgbClr val="C00000"/>
                </a:solidFill>
                <a:latin typeface="Montserrat" panose="00000500000000000000" pitchFamily="2" charset="0"/>
              </a:rPr>
              <a:t>Stratégie comportementales</a:t>
            </a:r>
          </a:p>
        </p:txBody>
      </p:sp>
      <p:sp>
        <p:nvSpPr>
          <p:cNvPr id="3" name="ZoneTexte 2">
            <a:extLst>
              <a:ext uri="{FF2B5EF4-FFF2-40B4-BE49-F238E27FC236}">
                <a16:creationId xmlns:a16="http://schemas.microsoft.com/office/drawing/2014/main" id="{95C4C393-F132-407D-97B9-190114DE87FC}"/>
              </a:ext>
            </a:extLst>
          </p:cNvPr>
          <p:cNvSpPr txBox="1"/>
          <p:nvPr/>
        </p:nvSpPr>
        <p:spPr>
          <a:xfrm>
            <a:off x="243840" y="396948"/>
            <a:ext cx="585216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PCA &amp; t-SNE comparaison</a:t>
            </a:r>
          </a:p>
        </p:txBody>
      </p:sp>
      <p:sp>
        <p:nvSpPr>
          <p:cNvPr id="4" name="ZoneTexte 3">
            <a:extLst>
              <a:ext uri="{FF2B5EF4-FFF2-40B4-BE49-F238E27FC236}">
                <a16:creationId xmlns:a16="http://schemas.microsoft.com/office/drawing/2014/main" id="{F264D705-C05B-4266-BC56-1292E442CFE3}"/>
              </a:ext>
            </a:extLst>
          </p:cNvPr>
          <p:cNvSpPr txBox="1"/>
          <p:nvPr/>
        </p:nvSpPr>
        <p:spPr>
          <a:xfrm>
            <a:off x="-36195" y="761510"/>
            <a:ext cx="5124450" cy="522130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La réduction dimensionnelle avec PCA n’a pas amélioré la séparation des clusters (même score silhouette avant réduction). Cependant, la méthode t-SNE donne des clusters bien séparés et denses avec une augmentation du score silhouette de 0.409 à 0.44 .</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PCA et t-SNE ont aboutit à 3 clusters avec une densité différentes des groupes.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méthodes de réductions dimensionnelles utilisées permettent des réduire le temps d’entrainement de l’algorithme </a:t>
            </a:r>
            <a:r>
              <a:rPr lang="fr-FR" sz="1600" dirty="0" err="1">
                <a:latin typeface="Montserrat" panose="00000500000000000000" pitchFamily="2" charset="0"/>
              </a:rPr>
              <a:t>Kmeans</a:t>
            </a:r>
            <a:r>
              <a:rPr lang="fr-FR" sz="1600" dirty="0">
                <a:latin typeface="Montserrat" panose="00000500000000000000" pitchFamily="2" charset="0"/>
              </a:rPr>
              <a:t>.</a:t>
            </a:r>
          </a:p>
        </p:txBody>
      </p:sp>
      <p:pic>
        <p:nvPicPr>
          <p:cNvPr id="23568" name="Picture 16">
            <a:extLst>
              <a:ext uri="{FF2B5EF4-FFF2-40B4-BE49-F238E27FC236}">
                <a16:creationId xmlns:a16="http://schemas.microsoft.com/office/drawing/2014/main" id="{0FD5008A-AB77-45B5-B0AD-8EF1CB92E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200" y="42028"/>
            <a:ext cx="3539492" cy="3539492"/>
          </a:xfrm>
          <a:prstGeom prst="rect">
            <a:avLst/>
          </a:prstGeom>
          <a:noFill/>
          <a:extLst>
            <a:ext uri="{909E8E84-426E-40DD-AFC4-6F175D3DCCD1}">
              <a14:hiddenFill xmlns:a14="http://schemas.microsoft.com/office/drawing/2010/main">
                <a:solidFill>
                  <a:srgbClr val="FFFFFF"/>
                </a:solidFill>
              </a14:hiddenFill>
            </a:ext>
          </a:extLst>
        </p:spPr>
      </p:pic>
      <p:pic>
        <p:nvPicPr>
          <p:cNvPr id="23570" name="Picture 18">
            <a:extLst>
              <a:ext uri="{FF2B5EF4-FFF2-40B4-BE49-F238E27FC236}">
                <a16:creationId xmlns:a16="http://schemas.microsoft.com/office/drawing/2014/main" id="{F9DFC8BD-91B1-48F9-B9C6-35B104F94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8727" y="34349"/>
            <a:ext cx="3079433" cy="3394651"/>
          </a:xfrm>
          <a:prstGeom prst="rect">
            <a:avLst/>
          </a:prstGeom>
          <a:noFill/>
          <a:extLst>
            <a:ext uri="{909E8E84-426E-40DD-AFC4-6F175D3DCCD1}">
              <a14:hiddenFill xmlns:a14="http://schemas.microsoft.com/office/drawing/2010/main">
                <a:solidFill>
                  <a:srgbClr val="FFFFFF"/>
                </a:solidFill>
              </a14:hiddenFill>
            </a:ext>
          </a:extLst>
        </p:spPr>
      </p:pic>
      <p:pic>
        <p:nvPicPr>
          <p:cNvPr id="23572" name="Picture 20">
            <a:extLst>
              <a:ext uri="{FF2B5EF4-FFF2-40B4-BE49-F238E27FC236}">
                <a16:creationId xmlns:a16="http://schemas.microsoft.com/office/drawing/2014/main" id="{9CF73CC5-6854-4AE5-8153-D523E4E691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087" y="3389812"/>
            <a:ext cx="3500437" cy="3500437"/>
          </a:xfrm>
          <a:prstGeom prst="rect">
            <a:avLst/>
          </a:prstGeom>
          <a:noFill/>
          <a:extLst>
            <a:ext uri="{909E8E84-426E-40DD-AFC4-6F175D3DCCD1}">
              <a14:hiddenFill xmlns:a14="http://schemas.microsoft.com/office/drawing/2010/main">
                <a:solidFill>
                  <a:srgbClr val="FFFFFF"/>
                </a:solidFill>
              </a14:hiddenFill>
            </a:ext>
          </a:extLst>
        </p:spPr>
      </p:pic>
      <p:pic>
        <p:nvPicPr>
          <p:cNvPr id="23574" name="Picture 22">
            <a:extLst>
              <a:ext uri="{FF2B5EF4-FFF2-40B4-BE49-F238E27FC236}">
                <a16:creationId xmlns:a16="http://schemas.microsoft.com/office/drawing/2014/main" id="{E7538640-4ACD-4B84-A37D-83DDC588B1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7787" y="3536758"/>
            <a:ext cx="3235324" cy="3330558"/>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90A0956-8713-4328-A097-AEDC9C6CB1D0}"/>
              </a:ext>
            </a:extLst>
          </p:cNvPr>
          <p:cNvSpPr txBox="1"/>
          <p:nvPr/>
        </p:nvSpPr>
        <p:spPr>
          <a:xfrm>
            <a:off x="11106150" y="2266950"/>
            <a:ext cx="561975" cy="371475"/>
          </a:xfrm>
          <a:prstGeom prst="rect">
            <a:avLst/>
          </a:prstGeom>
          <a:noFill/>
        </p:spPr>
        <p:txBody>
          <a:bodyPr wrap="square" rtlCol="0">
            <a:spAutoFit/>
          </a:bodyPr>
          <a:lstStyle/>
          <a:p>
            <a:r>
              <a:rPr lang="fr-FR" dirty="0"/>
              <a:t>PCA</a:t>
            </a:r>
          </a:p>
        </p:txBody>
      </p:sp>
      <p:sp>
        <p:nvSpPr>
          <p:cNvPr id="18" name="ZoneTexte 17">
            <a:extLst>
              <a:ext uri="{FF2B5EF4-FFF2-40B4-BE49-F238E27FC236}">
                <a16:creationId xmlns:a16="http://schemas.microsoft.com/office/drawing/2014/main" id="{7055FF7F-FC91-458E-BC43-879CBB5B015E}"/>
              </a:ext>
            </a:extLst>
          </p:cNvPr>
          <p:cNvSpPr txBox="1"/>
          <p:nvPr/>
        </p:nvSpPr>
        <p:spPr>
          <a:xfrm>
            <a:off x="7169629" y="4770698"/>
            <a:ext cx="838200" cy="369332"/>
          </a:xfrm>
          <a:prstGeom prst="rect">
            <a:avLst/>
          </a:prstGeom>
          <a:noFill/>
        </p:spPr>
        <p:txBody>
          <a:bodyPr wrap="square" rtlCol="0">
            <a:spAutoFit/>
          </a:bodyPr>
          <a:lstStyle/>
          <a:p>
            <a:r>
              <a:rPr lang="fr-FR" dirty="0"/>
              <a:t>t-SNE</a:t>
            </a:r>
          </a:p>
        </p:txBody>
      </p:sp>
    </p:spTree>
    <p:extLst>
      <p:ext uri="{BB962C8B-B14F-4D97-AF65-F5344CB8AC3E}">
        <p14:creationId xmlns:p14="http://schemas.microsoft.com/office/powerpoint/2010/main" val="122570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3051404804"/>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33</a:t>
            </a:fld>
            <a:endParaRPr lang="fr-FR"/>
          </a:p>
        </p:txBody>
      </p:sp>
    </p:spTree>
    <p:extLst>
      <p:ext uri="{BB962C8B-B14F-4D97-AF65-F5344CB8AC3E}">
        <p14:creationId xmlns:p14="http://schemas.microsoft.com/office/powerpoint/2010/main" val="2242739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3BDC6B6-D18C-4A8E-AF2D-627514643C62}"/>
              </a:ext>
            </a:extLst>
          </p:cNvPr>
          <p:cNvSpPr txBox="1"/>
          <p:nvPr/>
        </p:nvSpPr>
        <p:spPr>
          <a:xfrm>
            <a:off x="-71120" y="638810"/>
            <a:ext cx="11784546" cy="115865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Dans le but d’établir un contrat de maintenance de l’algorithme de clustering, nous devons testé sa stabilité dans le temps. Le jeu de données d’</a:t>
            </a:r>
            <a:r>
              <a:rPr lang="fr-FR" sz="1600" dirty="0" err="1">
                <a:latin typeface="Montserrat" panose="00000500000000000000" pitchFamily="2" charset="0"/>
              </a:rPr>
              <a:t>Olist</a:t>
            </a:r>
            <a:r>
              <a:rPr lang="fr-FR" sz="1600" dirty="0">
                <a:latin typeface="Montserrat" panose="00000500000000000000" pitchFamily="2" charset="0"/>
              </a:rPr>
              <a:t> s’étale du 03/10/2016 jusqu’à 29/08/2018 soit une période de 23 mois.</a:t>
            </a:r>
          </a:p>
          <a:p>
            <a:pPr algn="just">
              <a:lnSpc>
                <a:spcPct val="150000"/>
              </a:lnSpc>
            </a:pPr>
            <a:r>
              <a:rPr lang="fr-FR" sz="1600" dirty="0">
                <a:latin typeface="Montserrat" panose="00000500000000000000" pitchFamily="2" charset="0"/>
              </a:rPr>
              <a:t>     Nous avons fixé une période initiale T0 de 6 mois.</a:t>
            </a:r>
          </a:p>
        </p:txBody>
      </p:sp>
      <p:sp>
        <p:nvSpPr>
          <p:cNvPr id="4" name="ZoneTexte 3">
            <a:extLst>
              <a:ext uri="{FF2B5EF4-FFF2-40B4-BE49-F238E27FC236}">
                <a16:creationId xmlns:a16="http://schemas.microsoft.com/office/drawing/2014/main" id="{6122ACCD-2AC9-4399-BA06-B1117F21B6A8}"/>
              </a:ext>
            </a:extLst>
          </p:cNvPr>
          <p:cNvSpPr txBox="1"/>
          <p:nvPr/>
        </p:nvSpPr>
        <p:spPr>
          <a:xfrm>
            <a:off x="71120" y="0"/>
            <a:ext cx="6096000" cy="707886"/>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lvl="0"/>
            <a:r>
              <a:rPr lang="fr-FR" sz="2000" b="1" dirty="0">
                <a:ln/>
                <a:solidFill>
                  <a:srgbClr val="C00000"/>
                </a:solidFill>
                <a:latin typeface="Montserrat" panose="00000500000000000000" pitchFamily="2" charset="0"/>
              </a:rPr>
              <a:t>Maintenance du modèle</a:t>
            </a:r>
          </a:p>
          <a:p>
            <a:pPr lvl="0"/>
            <a:endParaRPr lang="fr-FR" sz="2000" b="1" dirty="0">
              <a:ln/>
              <a:solidFill>
                <a:srgbClr val="C00000"/>
              </a:solidFill>
            </a:endParaRPr>
          </a:p>
        </p:txBody>
      </p:sp>
      <p:sp>
        <p:nvSpPr>
          <p:cNvPr id="5" name="ZoneTexte 4">
            <a:extLst>
              <a:ext uri="{FF2B5EF4-FFF2-40B4-BE49-F238E27FC236}">
                <a16:creationId xmlns:a16="http://schemas.microsoft.com/office/drawing/2014/main" id="{F0CF6B92-8DC2-46B2-93B6-94B0FB31A504}"/>
              </a:ext>
            </a:extLst>
          </p:cNvPr>
          <p:cNvSpPr txBox="1"/>
          <p:nvPr/>
        </p:nvSpPr>
        <p:spPr>
          <a:xfrm>
            <a:off x="71120" y="350758"/>
            <a:ext cx="6822440" cy="369332"/>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b="1" dirty="0">
                <a:ln/>
                <a:solidFill>
                  <a:schemeClr val="accent1">
                    <a:lumMod val="75000"/>
                  </a:schemeClr>
                </a:solidFill>
                <a:latin typeface="Montserrat" panose="00000500000000000000" pitchFamily="2" charset="0"/>
              </a:rPr>
              <a:t>Stabilité temporelle de l’algorithme </a:t>
            </a:r>
            <a:r>
              <a:rPr lang="fr-FR" b="1" dirty="0" err="1">
                <a:ln/>
                <a:solidFill>
                  <a:schemeClr val="accent1">
                    <a:lumMod val="75000"/>
                  </a:schemeClr>
                </a:solidFill>
                <a:latin typeface="Montserrat" panose="00000500000000000000" pitchFamily="2" charset="0"/>
              </a:rPr>
              <a:t>KMeans</a:t>
            </a:r>
            <a:endParaRPr lang="fr-FR" b="1" dirty="0">
              <a:ln/>
              <a:solidFill>
                <a:schemeClr val="accent1">
                  <a:lumMod val="75000"/>
                </a:schemeClr>
              </a:solidFill>
              <a:latin typeface="Montserrat" panose="00000500000000000000" pitchFamily="2" charset="0"/>
            </a:endParaRPr>
          </a:p>
        </p:txBody>
      </p:sp>
      <p:pic>
        <p:nvPicPr>
          <p:cNvPr id="24580" name="Picture 4">
            <a:extLst>
              <a:ext uri="{FF2B5EF4-FFF2-40B4-BE49-F238E27FC236}">
                <a16:creationId xmlns:a16="http://schemas.microsoft.com/office/drawing/2014/main" id="{95A8D750-D3D5-401E-85AA-E558077A4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3551" y="1797461"/>
            <a:ext cx="6924675" cy="47625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6685FC6D-6B10-4C30-B27A-0921BED02110}"/>
              </a:ext>
            </a:extLst>
          </p:cNvPr>
          <p:cNvSpPr txBox="1"/>
          <p:nvPr/>
        </p:nvSpPr>
        <p:spPr>
          <a:xfrm>
            <a:off x="-71120" y="1676826"/>
            <a:ext cx="4643120" cy="526746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L’algorithme des </a:t>
            </a:r>
            <a:r>
              <a:rPr lang="fr-FR" sz="1600" dirty="0" err="1">
                <a:latin typeface="Montserrat" panose="00000500000000000000" pitchFamily="2" charset="0"/>
              </a:rPr>
              <a:t>Kmeans</a:t>
            </a:r>
            <a:r>
              <a:rPr lang="fr-FR" sz="1600" dirty="0">
                <a:latin typeface="Montserrat" panose="00000500000000000000" pitchFamily="2" charset="0"/>
              </a:rPr>
              <a:t> est itéré sur toute la périodes avec des intervalle de 15 jours (Ti = T0+15n) avec n le </a:t>
            </a:r>
            <a:r>
              <a:rPr lang="fr-FR" dirty="0">
                <a:latin typeface="Montserrat" panose="00000500000000000000" pitchFamily="2" charset="0"/>
              </a:rPr>
              <a:t>nombre</a:t>
            </a:r>
            <a:r>
              <a:rPr lang="fr-FR" sz="1600" dirty="0">
                <a:latin typeface="Montserrat" panose="00000500000000000000" pitchFamily="2" charset="0"/>
              </a:rPr>
              <a:t> d’itérations.</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 score ARI est calculer pour comparer les labels et vérifier à quel moment les clients changent de segments.</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D’après le graphe, nous avons une inflexion au bout de 220 jours. Il faudra donc prévoir la maintenance du programme de segmentation tous les 220 jours (~7mois).</a:t>
            </a: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À chaque maintenance, il sera nécessaire de redéfinir les clusters.</a:t>
            </a:r>
          </a:p>
        </p:txBody>
      </p:sp>
      <p:sp>
        <p:nvSpPr>
          <p:cNvPr id="7" name="Espace réservé du numéro de diapositive 6">
            <a:extLst>
              <a:ext uri="{FF2B5EF4-FFF2-40B4-BE49-F238E27FC236}">
                <a16:creationId xmlns:a16="http://schemas.microsoft.com/office/drawing/2014/main" id="{B8B1B535-BFAA-4AF1-92CC-D0A37EE04908}"/>
              </a:ext>
            </a:extLst>
          </p:cNvPr>
          <p:cNvSpPr>
            <a:spLocks noGrp="1"/>
          </p:cNvSpPr>
          <p:nvPr>
            <p:ph type="sldNum" sz="quarter" idx="12"/>
          </p:nvPr>
        </p:nvSpPr>
        <p:spPr/>
        <p:txBody>
          <a:bodyPr/>
          <a:lstStyle/>
          <a:p>
            <a:fld id="{E3CBCD2A-895F-4418-8E13-0D616C108934}" type="slidenum">
              <a:rPr lang="fr-FR" smtClean="0"/>
              <a:t>34</a:t>
            </a:fld>
            <a:endParaRPr lang="fr-FR"/>
          </a:p>
        </p:txBody>
      </p:sp>
    </p:spTree>
    <p:extLst>
      <p:ext uri="{BB962C8B-B14F-4D97-AF65-F5344CB8AC3E}">
        <p14:creationId xmlns:p14="http://schemas.microsoft.com/office/powerpoint/2010/main" val="2199220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2980450101"/>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35</a:t>
            </a:fld>
            <a:endParaRPr lang="fr-FR"/>
          </a:p>
        </p:txBody>
      </p:sp>
    </p:spTree>
    <p:extLst>
      <p:ext uri="{BB962C8B-B14F-4D97-AF65-F5344CB8AC3E}">
        <p14:creationId xmlns:p14="http://schemas.microsoft.com/office/powerpoint/2010/main" val="38422250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CFFA43C-BA90-4115-B9BC-B83F4FA10D50}"/>
              </a:ext>
            </a:extLst>
          </p:cNvPr>
          <p:cNvSpPr>
            <a:spLocks noGrp="1"/>
          </p:cNvSpPr>
          <p:nvPr>
            <p:ph type="sldNum" sz="quarter" idx="12"/>
          </p:nvPr>
        </p:nvSpPr>
        <p:spPr/>
        <p:txBody>
          <a:bodyPr/>
          <a:lstStyle/>
          <a:p>
            <a:fld id="{E3CBCD2A-895F-4418-8E13-0D616C108934}" type="slidenum">
              <a:rPr lang="fr-FR" smtClean="0"/>
              <a:t>36</a:t>
            </a:fld>
            <a:endParaRPr lang="fr-FR"/>
          </a:p>
        </p:txBody>
      </p:sp>
      <p:pic>
        <p:nvPicPr>
          <p:cNvPr id="26626" name="Picture 2" descr="Pourquoi segmenter son marché, sa clientèle ? Cours gratuitCours marketing,  eMarketing et Webmarketing">
            <a:extLst>
              <a:ext uri="{FF2B5EF4-FFF2-40B4-BE49-F238E27FC236}">
                <a16:creationId xmlns:a16="http://schemas.microsoft.com/office/drawing/2014/main" id="{8192637F-F3A6-475A-95E4-E5B44A562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46698"/>
            <a:ext cx="3324525" cy="23812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ZoneTexte 3">
            <a:extLst>
              <a:ext uri="{FF2B5EF4-FFF2-40B4-BE49-F238E27FC236}">
                <a16:creationId xmlns:a16="http://schemas.microsoft.com/office/drawing/2014/main" id="{722BC1CC-F266-4CEF-A981-8CD4909E4235}"/>
              </a:ext>
            </a:extLst>
          </p:cNvPr>
          <p:cNvSpPr txBox="1"/>
          <p:nvPr/>
        </p:nvSpPr>
        <p:spPr>
          <a:xfrm>
            <a:off x="241618" y="89417"/>
            <a:ext cx="6096000" cy="830997"/>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lvl="0"/>
            <a:r>
              <a:rPr lang="fr-FR" sz="2400" b="1" dirty="0">
                <a:ln/>
                <a:solidFill>
                  <a:srgbClr val="C00000"/>
                </a:solidFill>
                <a:latin typeface="Montserrat" panose="00000500000000000000" pitchFamily="2" charset="0"/>
              </a:rPr>
              <a:t>Conclusion générale </a:t>
            </a:r>
          </a:p>
          <a:p>
            <a:pPr lvl="0"/>
            <a:endParaRPr lang="fr-FR" sz="2400" b="1" dirty="0">
              <a:ln/>
              <a:solidFill>
                <a:srgbClr val="C00000"/>
              </a:solidFill>
            </a:endParaRPr>
          </a:p>
        </p:txBody>
      </p:sp>
      <p:sp>
        <p:nvSpPr>
          <p:cNvPr id="3" name="ZoneTexte 2">
            <a:extLst>
              <a:ext uri="{FF2B5EF4-FFF2-40B4-BE49-F238E27FC236}">
                <a16:creationId xmlns:a16="http://schemas.microsoft.com/office/drawing/2014/main" id="{B51B2AB4-616E-43B4-AD80-6A5EDE0F5DD3}"/>
              </a:ext>
            </a:extLst>
          </p:cNvPr>
          <p:cNvSpPr txBox="1"/>
          <p:nvPr/>
        </p:nvSpPr>
        <p:spPr>
          <a:xfrm>
            <a:off x="0" y="2596739"/>
            <a:ext cx="11397934" cy="378501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La réduction dimensionnelle avec l’algorithme t-SNE a donné des clusters bien séparés et denses.</a:t>
            </a:r>
          </a:p>
          <a:p>
            <a:pPr marL="285750" indent="-285750" algn="just">
              <a:lnSpc>
                <a:spcPct val="150000"/>
              </a:lnSpc>
              <a:buFont typeface="Wingdings" panose="05000000000000000000" pitchFamily="2" charset="2"/>
              <a:buChar char="§"/>
            </a:pPr>
            <a:endParaRPr lang="fr-FR"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dirty="0">
                <a:latin typeface="Montserrat" panose="00000500000000000000" pitchFamily="2" charset="0"/>
              </a:rPr>
              <a:t>Au fil du temps, le modèle utilisé pour prédire les clusters n’est plus fiables et ses performances diminue au cours du temps : c’est le data drift. Ceci est du peut être à la collection des données ou le fait que le comportement des clients varie selon la </a:t>
            </a:r>
            <a:r>
              <a:rPr lang="fr-FR" dirty="0" err="1">
                <a:latin typeface="Montserrat" panose="00000500000000000000" pitchFamily="2" charset="0"/>
              </a:rPr>
              <a:t>saison,etc</a:t>
            </a:r>
            <a:r>
              <a:rPr lang="fr-FR" dirty="0">
                <a:latin typeface="Montserrat" panose="00000500000000000000" pitchFamily="2" charset="0"/>
              </a:rPr>
              <a:t>. Afin de garder les meilleurs performances de notre modèle, Il faut prévoir une maintenance tous les 220 jours. Cette maintenance peut être faite en changeant le modèle ou en ajoutant d’autres </a:t>
            </a:r>
            <a:r>
              <a:rPr lang="fr-FR" dirty="0" err="1">
                <a:latin typeface="Montserrat" panose="00000500000000000000" pitchFamily="2" charset="0"/>
              </a:rPr>
              <a:t>features</a:t>
            </a:r>
            <a:r>
              <a:rPr lang="fr-FR" dirty="0">
                <a:latin typeface="Montserrat" panose="00000500000000000000" pitchFamily="2" charset="0"/>
              </a:rPr>
              <a:t>…</a:t>
            </a:r>
          </a:p>
        </p:txBody>
      </p:sp>
      <p:sp>
        <p:nvSpPr>
          <p:cNvPr id="7" name="ZoneTexte 6">
            <a:extLst>
              <a:ext uri="{FF2B5EF4-FFF2-40B4-BE49-F238E27FC236}">
                <a16:creationId xmlns:a16="http://schemas.microsoft.com/office/drawing/2014/main" id="{A248EC29-C95A-4359-AD30-649DE73EC7D8}"/>
              </a:ext>
            </a:extLst>
          </p:cNvPr>
          <p:cNvSpPr txBox="1"/>
          <p:nvPr/>
        </p:nvSpPr>
        <p:spPr>
          <a:xfrm>
            <a:off x="-1" y="504915"/>
            <a:ext cx="8610601" cy="2123017"/>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latin typeface="Montserrat" panose="00000500000000000000" pitchFamily="2" charset="0"/>
              </a:rPr>
              <a:t>Les algorithmes </a:t>
            </a:r>
            <a:r>
              <a:rPr lang="fr-FR" dirty="0" err="1">
                <a:latin typeface="Montserrat" panose="00000500000000000000" pitchFamily="2" charset="0"/>
              </a:rPr>
              <a:t>Kmeans</a:t>
            </a:r>
            <a:r>
              <a:rPr lang="fr-FR" dirty="0">
                <a:latin typeface="Montserrat" panose="00000500000000000000" pitchFamily="2" charset="0"/>
              </a:rPr>
              <a:t> et hiérarchique permettent de bien segmenter les clients. La compréhension des différents comportements(satisfaction, montant dépensé, nombre de commandes,  ancienneté du client, délai de livraison ) aide l’équipe marketing à bien cibler les utilisateurs.</a:t>
            </a:r>
          </a:p>
        </p:txBody>
      </p:sp>
    </p:spTree>
    <p:extLst>
      <p:ext uri="{BB962C8B-B14F-4D97-AF65-F5344CB8AC3E}">
        <p14:creationId xmlns:p14="http://schemas.microsoft.com/office/powerpoint/2010/main" val="3271349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Une image contenant personne, posant, sport, groupe&#10;&#10;Description générée automatiquement">
            <a:extLst>
              <a:ext uri="{FF2B5EF4-FFF2-40B4-BE49-F238E27FC236}">
                <a16:creationId xmlns:a16="http://schemas.microsoft.com/office/drawing/2014/main" id="{1FC2FCBF-399C-485F-ABE5-095C469CA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6875"/>
            <a:ext cx="11277600" cy="3524250"/>
          </a:xfrm>
          <a:prstGeom prst="rect">
            <a:avLst/>
          </a:prstGeom>
        </p:spPr>
      </p:pic>
      <p:sp>
        <p:nvSpPr>
          <p:cNvPr id="4" name="ZoneTexte 3">
            <a:extLst>
              <a:ext uri="{FF2B5EF4-FFF2-40B4-BE49-F238E27FC236}">
                <a16:creationId xmlns:a16="http://schemas.microsoft.com/office/drawing/2014/main" id="{949ABD59-7C0C-4AA8-B035-EF13F04A561C}"/>
              </a:ext>
            </a:extLst>
          </p:cNvPr>
          <p:cNvSpPr txBox="1"/>
          <p:nvPr/>
        </p:nvSpPr>
        <p:spPr>
          <a:xfrm>
            <a:off x="528320" y="456659"/>
            <a:ext cx="8402320" cy="707886"/>
          </a:xfrm>
          <a:prstGeom prst="rect">
            <a:avLst/>
          </a:prstGeom>
          <a:noFill/>
        </p:spPr>
        <p:txBody>
          <a:bodyPr wrap="square" rtlCol="0">
            <a:spAutoFit/>
          </a:bodyPr>
          <a:lstStyle/>
          <a:p>
            <a:r>
              <a:rPr lang="fr-FR" sz="4000" b="1" spc="50" dirty="0">
                <a:ln w="0"/>
                <a:solidFill>
                  <a:schemeClr val="bg2"/>
                </a:solidFill>
                <a:effectLst>
                  <a:innerShdw blurRad="63500" dist="50800" dir="13500000">
                    <a:srgbClr val="000000">
                      <a:alpha val="50000"/>
                    </a:srgbClr>
                  </a:innerShdw>
                </a:effectLst>
                <a:latin typeface="Montserrat" panose="00000500000000000000" pitchFamily="2" charset="0"/>
              </a:rPr>
              <a:t>Merci pour votre attention </a:t>
            </a:r>
          </a:p>
        </p:txBody>
      </p:sp>
      <p:sp>
        <p:nvSpPr>
          <p:cNvPr id="5" name="Espace réservé du numéro de diapositive 4">
            <a:extLst>
              <a:ext uri="{FF2B5EF4-FFF2-40B4-BE49-F238E27FC236}">
                <a16:creationId xmlns:a16="http://schemas.microsoft.com/office/drawing/2014/main" id="{21B0BE83-8C7C-497C-A9CE-BC3DB86A1323}"/>
              </a:ext>
            </a:extLst>
          </p:cNvPr>
          <p:cNvSpPr>
            <a:spLocks noGrp="1"/>
          </p:cNvSpPr>
          <p:nvPr>
            <p:ph type="sldNum" sz="quarter" idx="12"/>
          </p:nvPr>
        </p:nvSpPr>
        <p:spPr/>
        <p:txBody>
          <a:bodyPr/>
          <a:lstStyle/>
          <a:p>
            <a:fld id="{E3CBCD2A-895F-4418-8E13-0D616C108934}" type="slidenum">
              <a:rPr lang="fr-FR" smtClean="0"/>
              <a:t>37</a:t>
            </a:fld>
            <a:endParaRPr lang="fr-FR"/>
          </a:p>
        </p:txBody>
      </p:sp>
    </p:spTree>
    <p:extLst>
      <p:ext uri="{BB962C8B-B14F-4D97-AF65-F5344CB8AC3E}">
        <p14:creationId xmlns:p14="http://schemas.microsoft.com/office/powerpoint/2010/main" val="144816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3" descr="Une image contenant personne, posant, sport, groupe&#10;&#10;Description générée automatiquement">
            <a:extLst>
              <a:ext uri="{FF2B5EF4-FFF2-40B4-BE49-F238E27FC236}">
                <a16:creationId xmlns:a16="http://schemas.microsoft.com/office/drawing/2014/main" id="{78C95D88-F310-427D-87D7-F1BDAD539FD7}"/>
              </a:ext>
            </a:extLst>
          </p:cNvPr>
          <p:cNvPicPr>
            <a:picLocks noChangeAspect="1"/>
          </p:cNvPicPr>
          <p:nvPr/>
        </p:nvPicPr>
        <p:blipFill rotWithShape="1">
          <a:blip r:embed="rId2">
            <a:extLst>
              <a:ext uri="{28A0092B-C50C-407E-A947-70E740481C1C}">
                <a14:useLocalDpi xmlns:a14="http://schemas.microsoft.com/office/drawing/2010/main" val="0"/>
              </a:ext>
            </a:extLst>
          </a:blip>
          <a:srcRect t="2304" b="30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solidFill>
            <a:srgbClr val="FFFFFF">
              <a:shade val="85000"/>
            </a:srgbClr>
          </a:solidFill>
        </p:spPr>
      </p:pic>
      <p:sp>
        <p:nvSpPr>
          <p:cNvPr id="3" name="ZoneTexte 2">
            <a:extLst>
              <a:ext uri="{FF2B5EF4-FFF2-40B4-BE49-F238E27FC236}">
                <a16:creationId xmlns:a16="http://schemas.microsoft.com/office/drawing/2014/main" id="{2654F70F-50A4-4D61-AC19-8E8E8374FD55}"/>
              </a:ext>
            </a:extLst>
          </p:cNvPr>
          <p:cNvSpPr txBox="1"/>
          <p:nvPr/>
        </p:nvSpPr>
        <p:spPr>
          <a:xfrm>
            <a:off x="156807" y="4371975"/>
            <a:ext cx="11663718" cy="2452687"/>
          </a:xfrm>
          <a:prstGeom prst="rect">
            <a:avLst/>
          </a:prstGeom>
        </p:spPr>
        <p:txBody>
          <a:bodyPr vert="horz" lIns="91440" tIns="45720" rIns="91440" bIns="45720" rtlCol="0" anchor="ctr">
            <a:normAutofit/>
          </a:bodyPr>
          <a:lstStyle/>
          <a:p>
            <a:pPr lvl="0" algn="just">
              <a:lnSpc>
                <a:spcPct val="150000"/>
              </a:lnSpc>
              <a:spcBef>
                <a:spcPct val="0"/>
              </a:spcBef>
              <a:spcAft>
                <a:spcPts val="600"/>
              </a:spcAft>
            </a:pPr>
            <a:r>
              <a:rPr lang="en-US" b="0" i="0" dirty="0">
                <a:effectLst/>
                <a:latin typeface="Montserrat" panose="00000500000000000000" pitchFamily="2" charset="0"/>
              </a:rPr>
              <a:t>Elle </a:t>
            </a:r>
            <a:r>
              <a:rPr lang="en-US" b="0" i="0" dirty="0" err="1">
                <a:effectLst/>
                <a:latin typeface="Montserrat" panose="00000500000000000000" pitchFamily="2" charset="0"/>
              </a:rPr>
              <a:t>souhaite</a:t>
            </a:r>
            <a:r>
              <a:rPr lang="en-US" b="0" i="0" dirty="0">
                <a:effectLst/>
                <a:latin typeface="Montserrat" panose="00000500000000000000" pitchFamily="2" charset="0"/>
              </a:rPr>
              <a:t> </a:t>
            </a:r>
            <a:r>
              <a:rPr lang="en-US" b="0" i="0" dirty="0" err="1">
                <a:effectLst/>
                <a:latin typeface="Montserrat" panose="00000500000000000000" pitchFamily="2" charset="0"/>
              </a:rPr>
              <a:t>fournir</a:t>
            </a:r>
            <a:r>
              <a:rPr lang="en-US" b="0" i="0" dirty="0">
                <a:effectLst/>
                <a:latin typeface="Montserrat" panose="00000500000000000000" pitchFamily="2" charset="0"/>
              </a:rPr>
              <a:t> à </a:t>
            </a:r>
            <a:r>
              <a:rPr lang="en-US" b="0" i="0" dirty="0" err="1">
                <a:effectLst/>
                <a:latin typeface="Montserrat" panose="00000500000000000000" pitchFamily="2" charset="0"/>
              </a:rPr>
              <a:t>ses</a:t>
            </a:r>
            <a:r>
              <a:rPr lang="en-US" b="0" i="0" dirty="0">
                <a:effectLst/>
                <a:latin typeface="Montserrat" panose="00000500000000000000" pitchFamily="2" charset="0"/>
              </a:rPr>
              <a:t> </a:t>
            </a:r>
            <a:r>
              <a:rPr lang="en-US" b="0" i="0" dirty="0" err="1">
                <a:effectLst/>
                <a:latin typeface="Montserrat" panose="00000500000000000000" pitchFamily="2" charset="0"/>
              </a:rPr>
              <a:t>équipes</a:t>
            </a:r>
            <a:r>
              <a:rPr lang="en-US" b="0" i="0" dirty="0">
                <a:effectLst/>
                <a:latin typeface="Montserrat" panose="00000500000000000000" pitchFamily="2" charset="0"/>
              </a:rPr>
              <a:t> </a:t>
            </a:r>
            <a:r>
              <a:rPr lang="en-US" b="0" i="0" dirty="0" err="1">
                <a:effectLst/>
                <a:latin typeface="Montserrat" panose="00000500000000000000" pitchFamily="2" charset="0"/>
              </a:rPr>
              <a:t>d'e</a:t>
            </a:r>
            <a:r>
              <a:rPr lang="en-US" b="0" i="0" dirty="0">
                <a:effectLst/>
                <a:latin typeface="Montserrat" panose="00000500000000000000" pitchFamily="2" charset="0"/>
              </a:rPr>
              <a:t>-commerce </a:t>
            </a:r>
            <a:r>
              <a:rPr lang="en-US" b="0" i="0" dirty="0" err="1">
                <a:effectLst/>
                <a:latin typeface="Montserrat" panose="00000500000000000000" pitchFamily="2" charset="0"/>
              </a:rPr>
              <a:t>une</a:t>
            </a:r>
            <a:r>
              <a:rPr lang="en-US" b="0" i="0" dirty="0">
                <a:effectLst/>
                <a:latin typeface="Montserrat" panose="00000500000000000000" pitchFamily="2" charset="0"/>
              </a:rPr>
              <a:t> </a:t>
            </a:r>
            <a:r>
              <a:rPr lang="en-US" b="1" i="0" dirty="0">
                <a:effectLst/>
                <a:latin typeface="Montserrat" panose="00000500000000000000" pitchFamily="2" charset="0"/>
              </a:rPr>
              <a:t>segmentation des clients</a:t>
            </a:r>
            <a:r>
              <a:rPr lang="en-US" b="0" i="0" dirty="0">
                <a:effectLst/>
                <a:latin typeface="Montserrat" panose="00000500000000000000" pitchFamily="2" charset="0"/>
              </a:rPr>
              <a:t> </a:t>
            </a:r>
            <a:r>
              <a:rPr lang="en-US" b="0" i="0" dirty="0" err="1">
                <a:effectLst/>
                <a:latin typeface="Montserrat" panose="00000500000000000000" pitchFamily="2" charset="0"/>
              </a:rPr>
              <a:t>qu’elles</a:t>
            </a:r>
            <a:r>
              <a:rPr lang="en-US" b="0" i="0" dirty="0">
                <a:effectLst/>
                <a:latin typeface="Montserrat" panose="00000500000000000000" pitchFamily="2" charset="0"/>
              </a:rPr>
              <a:t> </a:t>
            </a:r>
            <a:r>
              <a:rPr lang="en-US" b="0" i="0" dirty="0" err="1">
                <a:effectLst/>
                <a:latin typeface="Montserrat" panose="00000500000000000000" pitchFamily="2" charset="0"/>
              </a:rPr>
              <a:t>pourront</a:t>
            </a:r>
            <a:r>
              <a:rPr lang="en-US" b="0" i="0" dirty="0">
                <a:effectLst/>
                <a:latin typeface="Montserrat" panose="00000500000000000000" pitchFamily="2" charset="0"/>
              </a:rPr>
              <a:t> </a:t>
            </a:r>
            <a:r>
              <a:rPr lang="en-US" b="0" i="0" dirty="0" err="1">
                <a:effectLst/>
                <a:latin typeface="Montserrat" panose="00000500000000000000" pitchFamily="2" charset="0"/>
              </a:rPr>
              <a:t>utiliser</a:t>
            </a:r>
            <a:r>
              <a:rPr lang="en-US" b="0" i="0" dirty="0">
                <a:effectLst/>
                <a:latin typeface="Montserrat" panose="00000500000000000000" pitchFamily="2" charset="0"/>
              </a:rPr>
              <a:t> au </a:t>
            </a:r>
            <a:r>
              <a:rPr lang="en-US" b="0" i="0" dirty="0" err="1">
                <a:effectLst/>
                <a:latin typeface="Montserrat" panose="00000500000000000000" pitchFamily="2" charset="0"/>
              </a:rPr>
              <a:t>quotidien</a:t>
            </a:r>
            <a:r>
              <a:rPr lang="en-US" b="0" i="0" dirty="0">
                <a:effectLst/>
                <a:latin typeface="Montserrat" panose="00000500000000000000" pitchFamily="2" charset="0"/>
              </a:rPr>
              <a:t> pour </a:t>
            </a:r>
            <a:r>
              <a:rPr lang="en-US" b="0" i="0" dirty="0" err="1">
                <a:effectLst/>
                <a:latin typeface="Montserrat" panose="00000500000000000000" pitchFamily="2" charset="0"/>
              </a:rPr>
              <a:t>leurs</a:t>
            </a:r>
            <a:r>
              <a:rPr lang="en-US" b="0" i="0" dirty="0">
                <a:effectLst/>
                <a:latin typeface="Montserrat" panose="00000500000000000000" pitchFamily="2" charset="0"/>
              </a:rPr>
              <a:t> </a:t>
            </a:r>
            <a:r>
              <a:rPr lang="en-US" b="0" i="0" dirty="0" err="1">
                <a:effectLst/>
                <a:latin typeface="Montserrat" panose="00000500000000000000" pitchFamily="2" charset="0"/>
              </a:rPr>
              <a:t>campagnes</a:t>
            </a:r>
            <a:r>
              <a:rPr lang="en-US" b="0" i="0" dirty="0">
                <a:effectLst/>
                <a:latin typeface="Montserrat" panose="00000500000000000000" pitchFamily="2" charset="0"/>
              </a:rPr>
              <a:t> de communication.</a:t>
            </a:r>
            <a:endParaRPr lang="en-US" b="1" dirty="0">
              <a:ln/>
              <a:latin typeface="Montserrat" panose="00000500000000000000" pitchFamily="2" charset="0"/>
            </a:endParaRPr>
          </a:p>
        </p:txBody>
      </p:sp>
      <p:pic>
        <p:nvPicPr>
          <p:cNvPr id="34" name="Picture 2" descr="Olist asegura 310 millones de Reales en la Ronda de Financiación de la  Serie D liderada por SoftBank Latin America Fund | QEPD.news">
            <a:extLst>
              <a:ext uri="{FF2B5EF4-FFF2-40B4-BE49-F238E27FC236}">
                <a16:creationId xmlns:a16="http://schemas.microsoft.com/office/drawing/2014/main" id="{A1593978-655F-46BC-8FC5-6AFAEB736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4479849"/>
            <a:ext cx="1285874" cy="857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6" name="ZoneTexte 35">
            <a:extLst>
              <a:ext uri="{FF2B5EF4-FFF2-40B4-BE49-F238E27FC236}">
                <a16:creationId xmlns:a16="http://schemas.microsoft.com/office/drawing/2014/main" id="{06154B4F-461E-400C-8578-7CA2C4DED065}"/>
              </a:ext>
            </a:extLst>
          </p:cNvPr>
          <p:cNvSpPr txBox="1"/>
          <p:nvPr/>
        </p:nvSpPr>
        <p:spPr>
          <a:xfrm>
            <a:off x="1219199" y="4843650"/>
            <a:ext cx="10772775" cy="341632"/>
          </a:xfrm>
          <a:prstGeom prst="rect">
            <a:avLst/>
          </a:prstGeom>
          <a:noFill/>
        </p:spPr>
        <p:txBody>
          <a:bodyPr wrap="square">
            <a:spAutoFit/>
          </a:bodyPr>
          <a:lstStyle/>
          <a:p>
            <a:pPr lvl="0" algn="just">
              <a:lnSpc>
                <a:spcPct val="90000"/>
              </a:lnSpc>
              <a:spcBef>
                <a:spcPct val="0"/>
              </a:spcBef>
              <a:spcAft>
                <a:spcPts val="600"/>
              </a:spcAft>
            </a:pPr>
            <a:r>
              <a:rPr lang="fr-FR" sz="1800" b="0" i="0" dirty="0">
                <a:effectLst/>
                <a:latin typeface="Montserrat" panose="00000500000000000000" pitchFamily="2" charset="0"/>
              </a:rPr>
              <a:t>, une entreprise brésilienne qui propose une solution de vente sur les marketplaces en ligne.</a:t>
            </a:r>
          </a:p>
        </p:txBody>
      </p:sp>
      <p:sp>
        <p:nvSpPr>
          <p:cNvPr id="42" name="ZoneTexte 41">
            <a:extLst>
              <a:ext uri="{FF2B5EF4-FFF2-40B4-BE49-F238E27FC236}">
                <a16:creationId xmlns:a16="http://schemas.microsoft.com/office/drawing/2014/main" id="{5590FB6A-874E-4B41-9C12-E62A5BDF8042}"/>
              </a:ext>
            </a:extLst>
          </p:cNvPr>
          <p:cNvSpPr txBox="1"/>
          <p:nvPr/>
        </p:nvSpPr>
        <p:spPr>
          <a:xfrm>
            <a:off x="0" y="3624408"/>
            <a:ext cx="4832802" cy="828083"/>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lvl="0">
              <a:lnSpc>
                <a:spcPct val="90000"/>
              </a:lnSpc>
              <a:spcBef>
                <a:spcPct val="0"/>
              </a:spcBef>
              <a:spcAft>
                <a:spcPts val="600"/>
              </a:spcAft>
            </a:pPr>
            <a:r>
              <a:rPr lang="en-US" sz="2400" b="1" kern="1200" dirty="0" err="1">
                <a:ln/>
                <a:solidFill>
                  <a:srgbClr val="C00000"/>
                </a:solidFill>
                <a:latin typeface="Montserrat" panose="00000500000000000000" pitchFamily="2" charset="0"/>
                <a:ea typeface="+mj-ea"/>
                <a:cs typeface="+mj-cs"/>
              </a:rPr>
              <a:t>Présentation</a:t>
            </a:r>
            <a:r>
              <a:rPr lang="en-US" sz="2400" b="1" kern="1200" dirty="0">
                <a:ln/>
                <a:solidFill>
                  <a:srgbClr val="C00000"/>
                </a:solidFill>
                <a:latin typeface="Montserrat" panose="00000500000000000000" pitchFamily="2" charset="0"/>
                <a:ea typeface="+mj-ea"/>
                <a:cs typeface="+mj-cs"/>
              </a:rPr>
              <a:t> du </a:t>
            </a:r>
            <a:r>
              <a:rPr lang="en-US" sz="2400" b="1" kern="1200" dirty="0" err="1">
                <a:ln/>
                <a:solidFill>
                  <a:srgbClr val="C00000"/>
                </a:solidFill>
                <a:latin typeface="Montserrat" panose="00000500000000000000" pitchFamily="2" charset="0"/>
                <a:ea typeface="+mj-ea"/>
                <a:cs typeface="+mj-cs"/>
              </a:rPr>
              <a:t>projet</a:t>
            </a:r>
            <a:endParaRPr lang="en-US" sz="2400" b="1" kern="1200" dirty="0">
              <a:ln/>
              <a:solidFill>
                <a:srgbClr val="C00000"/>
              </a:solidFill>
              <a:latin typeface="Montserrat" panose="00000500000000000000" pitchFamily="2" charset="0"/>
              <a:ea typeface="+mj-ea"/>
              <a:cs typeface="+mj-cs"/>
            </a:endParaRPr>
          </a:p>
        </p:txBody>
      </p:sp>
      <p:sp>
        <p:nvSpPr>
          <p:cNvPr id="2" name="Espace réservé du numéro de diapositive 1">
            <a:extLst>
              <a:ext uri="{FF2B5EF4-FFF2-40B4-BE49-F238E27FC236}">
                <a16:creationId xmlns:a16="http://schemas.microsoft.com/office/drawing/2014/main" id="{9E7B1EC8-89EF-4B8F-9F6C-AA2FCB1992F5}"/>
              </a:ext>
            </a:extLst>
          </p:cNvPr>
          <p:cNvSpPr>
            <a:spLocks noGrp="1"/>
          </p:cNvSpPr>
          <p:nvPr>
            <p:ph type="sldNum" sz="quarter" idx="12"/>
          </p:nvPr>
        </p:nvSpPr>
        <p:spPr/>
        <p:txBody>
          <a:bodyPr/>
          <a:lstStyle/>
          <a:p>
            <a:fld id="{E3CBCD2A-895F-4418-8E13-0D616C108934}" type="slidenum">
              <a:rPr lang="fr-FR" smtClean="0"/>
              <a:t>4</a:t>
            </a:fld>
            <a:endParaRPr lang="fr-FR"/>
          </a:p>
        </p:txBody>
      </p:sp>
    </p:spTree>
    <p:extLst>
      <p:ext uri="{BB962C8B-B14F-4D97-AF65-F5344CB8AC3E}">
        <p14:creationId xmlns:p14="http://schemas.microsoft.com/office/powerpoint/2010/main" val="68215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E129EC8-93CD-4EF4-9F60-4B209CCCD6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29" t="3" r="30026" b="-4"/>
          <a:stretch/>
        </p:blipFill>
        <p:spPr bwMode="auto">
          <a:xfrm>
            <a:off x="-17120" y="2978016"/>
            <a:ext cx="2613880" cy="2953839"/>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9FF5C55D-7C4E-4DE2-AF53-672C3EB9D1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12" r="1200"/>
          <a:stretch/>
        </p:blipFill>
        <p:spPr bwMode="auto">
          <a:xfrm>
            <a:off x="245394" y="104602"/>
            <a:ext cx="2552883" cy="2181915"/>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128C3F09-ADF5-4849-8D52-2DEEA5C505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153B9BC-1C73-478A-AC4C-827B1BECB134}" type="slidenum">
              <a:rPr lang="en-US">
                <a:solidFill>
                  <a:srgbClr val="FFFFFF"/>
                </a:solidFill>
              </a:rPr>
              <a:pPr>
                <a:spcAft>
                  <a:spcPts val="600"/>
                </a:spcAft>
              </a:pPr>
              <a:t>5</a:t>
            </a:fld>
            <a:endParaRPr lang="en-US">
              <a:solidFill>
                <a:srgbClr val="FFFFFF"/>
              </a:solidFill>
            </a:endParaRPr>
          </a:p>
        </p:txBody>
      </p:sp>
      <p:sp>
        <p:nvSpPr>
          <p:cNvPr id="38" name="ZoneTexte 37">
            <a:extLst>
              <a:ext uri="{FF2B5EF4-FFF2-40B4-BE49-F238E27FC236}">
                <a16:creationId xmlns:a16="http://schemas.microsoft.com/office/drawing/2014/main" id="{124FA477-9A20-479E-8EA8-ABC4585F690A}"/>
              </a:ext>
            </a:extLst>
          </p:cNvPr>
          <p:cNvSpPr txBox="1"/>
          <p:nvPr/>
        </p:nvSpPr>
        <p:spPr>
          <a:xfrm>
            <a:off x="2722077" y="2945220"/>
            <a:ext cx="9546492" cy="3600345"/>
          </a:xfrm>
          <a:prstGeom prst="rect">
            <a:avLst/>
          </a:prstGeom>
          <a:noFill/>
        </p:spPr>
        <p:txBody>
          <a:bodyPr wrap="square">
            <a:spAutoFit/>
          </a:bodyPr>
          <a:lstStyle/>
          <a:p>
            <a:pPr algn="just" eaLnBrk="1" hangingPunct="1">
              <a:lnSpc>
                <a:spcPct val="150000"/>
              </a:lnSpc>
              <a:spcAft>
                <a:spcPts val="600"/>
              </a:spcAft>
            </a:pPr>
            <a:endParaRPr kumimoji="0" lang="en-US" altLang="fr-FR" sz="1800" i="0" u="none" strike="noStrike" normalizeH="0" baseline="0" dirty="0">
              <a:ln/>
              <a:latin typeface="Montserrat" panose="00000500000000000000" pitchFamily="2" charset="0"/>
            </a:endParaRPr>
          </a:p>
          <a:p>
            <a:pPr marL="57150" lvl="0" indent="-285750" algn="just" fontAlgn="base">
              <a:lnSpc>
                <a:spcPct val="150000"/>
              </a:lnSpc>
              <a:spcBef>
                <a:spcPct val="0"/>
              </a:spcBef>
              <a:spcAft>
                <a:spcPts val="600"/>
              </a:spcAft>
              <a:buFont typeface="Wingdings" panose="05000000000000000000" pitchFamily="2" charset="2"/>
              <a:buChar char="§"/>
            </a:pPr>
            <a:r>
              <a:rPr lang="fr-FR" i="0" dirty="0">
                <a:latin typeface="Montserrat" panose="00000500000000000000" pitchFamily="2" charset="0"/>
              </a:rPr>
              <a:t>Comprendre les différents types d’utilisateurs grâce à leur comportement et à leurs données personnelles. Pour cela, des méthodes non supervisées ont été utilisées pour regrouper des clients de profils similaires. </a:t>
            </a:r>
          </a:p>
          <a:p>
            <a:pPr marL="57150" marR="0" lvl="0" indent="-285750" algn="just" eaLnBrk="1" fontAlgn="base" hangingPunct="1">
              <a:lnSpc>
                <a:spcPct val="150000"/>
              </a:lnSpc>
              <a:spcBef>
                <a:spcPct val="0"/>
              </a:spcBef>
              <a:spcAft>
                <a:spcPts val="600"/>
              </a:spcAft>
              <a:buClrTx/>
              <a:buSzTx/>
              <a:buFont typeface="Wingdings" panose="05000000000000000000" pitchFamily="2" charset="2"/>
              <a:buChar char="§"/>
              <a:tabLst/>
            </a:pPr>
            <a:r>
              <a:rPr lang="fr-FR" i="0" dirty="0">
                <a:latin typeface="Montserrat" panose="00000500000000000000" pitchFamily="2" charset="0"/>
              </a:rPr>
              <a:t>Fournir à l’équipe marketing une description actionnable de la segmentation et de sa logique sous-jacente pour une utilisation optimale.</a:t>
            </a:r>
          </a:p>
          <a:p>
            <a:pPr marL="57150" marR="0" lvl="0" indent="-285750" algn="just" eaLnBrk="1" fontAlgn="base" hangingPunct="1">
              <a:lnSpc>
                <a:spcPct val="150000"/>
              </a:lnSpc>
              <a:spcBef>
                <a:spcPct val="0"/>
              </a:spcBef>
              <a:spcAft>
                <a:spcPts val="600"/>
              </a:spcAft>
              <a:buClrTx/>
              <a:buSzTx/>
              <a:buFont typeface="Wingdings" panose="05000000000000000000" pitchFamily="2" charset="2"/>
              <a:buChar char="§"/>
              <a:tabLst/>
            </a:pPr>
            <a:r>
              <a:rPr lang="fr-FR" i="0" dirty="0">
                <a:latin typeface="Montserrat" panose="00000500000000000000" pitchFamily="2" charset="0"/>
              </a:rPr>
              <a:t>Proposer un contrat de maintenance basée sur une analyse de la stabilité des segments au cours du temps.</a:t>
            </a:r>
          </a:p>
        </p:txBody>
      </p:sp>
      <p:sp>
        <p:nvSpPr>
          <p:cNvPr id="11" name="ZoneTexte 10">
            <a:extLst>
              <a:ext uri="{FF2B5EF4-FFF2-40B4-BE49-F238E27FC236}">
                <a16:creationId xmlns:a16="http://schemas.microsoft.com/office/drawing/2014/main" id="{DF04FA1A-5779-4927-8E11-B6067D283FA8}"/>
              </a:ext>
            </a:extLst>
          </p:cNvPr>
          <p:cNvSpPr txBox="1"/>
          <p:nvPr/>
        </p:nvSpPr>
        <p:spPr>
          <a:xfrm>
            <a:off x="2950675" y="-86584"/>
            <a:ext cx="9088923" cy="5019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marR="0" lvl="0" algn="just" eaLnBrk="1" fontAlgn="base" hangingPunct="1">
              <a:lnSpc>
                <a:spcPct val="150000"/>
              </a:lnSpc>
              <a:spcBef>
                <a:spcPct val="0"/>
              </a:spcBef>
              <a:spcAft>
                <a:spcPts val="600"/>
              </a:spcAft>
              <a:buClrTx/>
              <a:buSzTx/>
              <a:tabLst/>
            </a:pPr>
            <a:r>
              <a:rPr kumimoji="0" lang="en-US" altLang="fr-FR" sz="2000" b="1" i="0" u="none" strike="noStrike" normalizeH="0" baseline="0" dirty="0" err="1">
                <a:ln/>
                <a:solidFill>
                  <a:srgbClr val="C00000"/>
                </a:solidFill>
                <a:latin typeface="Montserrat" panose="00000500000000000000" pitchFamily="2" charset="0"/>
              </a:rPr>
              <a:t>Problématiques</a:t>
            </a:r>
            <a:endParaRPr kumimoji="0" lang="en-US" altLang="fr-FR" sz="1800" b="1" i="0" u="none" strike="noStrike" normalizeH="0" baseline="0" dirty="0">
              <a:ln/>
              <a:solidFill>
                <a:srgbClr val="C00000"/>
              </a:solidFill>
              <a:latin typeface="Montserrat" panose="00000500000000000000" pitchFamily="2" charset="0"/>
            </a:endParaRPr>
          </a:p>
        </p:txBody>
      </p:sp>
      <p:sp>
        <p:nvSpPr>
          <p:cNvPr id="13" name="ZoneTexte 12">
            <a:extLst>
              <a:ext uri="{FF2B5EF4-FFF2-40B4-BE49-F238E27FC236}">
                <a16:creationId xmlns:a16="http://schemas.microsoft.com/office/drawing/2014/main" id="{C7E54275-54DA-4CE8-A983-FCD1C76A36A3}"/>
              </a:ext>
            </a:extLst>
          </p:cNvPr>
          <p:cNvSpPr txBox="1"/>
          <p:nvPr/>
        </p:nvSpPr>
        <p:spPr>
          <a:xfrm>
            <a:off x="2955132" y="340292"/>
            <a:ext cx="9179718" cy="1710533"/>
          </a:xfrm>
          <a:prstGeom prst="rect">
            <a:avLst/>
          </a:prstGeom>
          <a:noFill/>
        </p:spPr>
        <p:txBody>
          <a:bodyPr wrap="square">
            <a:spAutoFit/>
          </a:bodyPr>
          <a:lstStyle/>
          <a:p>
            <a:pPr algn="just">
              <a:lnSpc>
                <a:spcPct val="150000"/>
              </a:lnSpc>
            </a:pPr>
            <a:r>
              <a:rPr lang="fr-FR" b="0" i="0" dirty="0">
                <a:effectLst/>
                <a:latin typeface="Montserrat" panose="00000500000000000000" pitchFamily="2" charset="0"/>
              </a:rPr>
              <a:t>Proposer une segmentation sur l’ensemble des clients</a:t>
            </a:r>
            <a:r>
              <a:rPr lang="fr-FR" dirty="0">
                <a:latin typeface="Montserrat" panose="00000500000000000000" pitchFamily="2" charset="0"/>
              </a:rPr>
              <a:t> qui</a:t>
            </a:r>
            <a:r>
              <a:rPr lang="fr-FR" b="0" i="0" dirty="0">
                <a:effectLst/>
                <a:latin typeface="Montserrat" panose="00000500000000000000" pitchFamily="2" charset="0"/>
              </a:rPr>
              <a:t> doit être exploitable et facile à utiliser par l’équipe Marketing de </a:t>
            </a:r>
            <a:r>
              <a:rPr lang="fr-FR" b="0" i="0" dirty="0" err="1">
                <a:effectLst/>
                <a:latin typeface="Montserrat" panose="00000500000000000000" pitchFamily="2" charset="0"/>
              </a:rPr>
              <a:t>Olist</a:t>
            </a:r>
            <a:r>
              <a:rPr lang="fr-FR" b="0" i="0" dirty="0">
                <a:effectLst/>
                <a:latin typeface="Montserrat" panose="00000500000000000000" pitchFamily="2" charset="0"/>
              </a:rPr>
              <a:t>. Elle doit au minimum pouvoir différencier les bons et moins bons clients en termes de </a:t>
            </a:r>
            <a:r>
              <a:rPr lang="fr-FR" b="1" i="1" u="sng" dirty="0">
                <a:effectLst/>
                <a:latin typeface="Montserrat" panose="00000500000000000000" pitchFamily="2" charset="0"/>
              </a:rPr>
              <a:t>commandes </a:t>
            </a:r>
            <a:r>
              <a:rPr lang="fr-FR" b="0" i="0" dirty="0">
                <a:effectLst/>
                <a:latin typeface="Montserrat" panose="00000500000000000000" pitchFamily="2" charset="0"/>
              </a:rPr>
              <a:t>et de </a:t>
            </a:r>
            <a:r>
              <a:rPr lang="fr-FR" b="1" i="1" u="sng" dirty="0">
                <a:effectLst/>
                <a:latin typeface="Montserrat" panose="00000500000000000000" pitchFamily="2" charset="0"/>
              </a:rPr>
              <a:t>satisfaction</a:t>
            </a:r>
            <a:r>
              <a:rPr lang="fr-FR" b="0" i="0" dirty="0">
                <a:effectLst/>
                <a:latin typeface="Montserrat" panose="00000500000000000000" pitchFamily="2" charset="0"/>
              </a:rPr>
              <a:t>.</a:t>
            </a:r>
            <a:endParaRPr lang="fr-FR" dirty="0"/>
          </a:p>
        </p:txBody>
      </p:sp>
      <p:sp>
        <p:nvSpPr>
          <p:cNvPr id="14" name="ZoneTexte 13">
            <a:extLst>
              <a:ext uri="{FF2B5EF4-FFF2-40B4-BE49-F238E27FC236}">
                <a16:creationId xmlns:a16="http://schemas.microsoft.com/office/drawing/2014/main" id="{9CAB91F1-D1C8-4A22-8CD4-6F8C85E67A35}"/>
              </a:ext>
            </a:extLst>
          </p:cNvPr>
          <p:cNvSpPr txBox="1"/>
          <p:nvPr/>
        </p:nvSpPr>
        <p:spPr>
          <a:xfrm>
            <a:off x="2950676" y="2795809"/>
            <a:ext cx="9088923" cy="5019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pPr marR="0" lvl="0" algn="just" eaLnBrk="1" fontAlgn="base" hangingPunct="1">
              <a:lnSpc>
                <a:spcPct val="150000"/>
              </a:lnSpc>
              <a:spcBef>
                <a:spcPct val="0"/>
              </a:spcBef>
              <a:spcAft>
                <a:spcPts val="600"/>
              </a:spcAft>
              <a:buClrTx/>
              <a:buSzTx/>
              <a:tabLst/>
            </a:pPr>
            <a:r>
              <a:rPr kumimoji="0" lang="en-US" altLang="fr-FR" sz="2000" b="1" i="0" u="none" strike="noStrike" normalizeH="0" baseline="0" dirty="0" err="1">
                <a:ln/>
                <a:solidFill>
                  <a:srgbClr val="C00000"/>
                </a:solidFill>
                <a:latin typeface="Montserrat" panose="00000500000000000000" pitchFamily="2" charset="0"/>
              </a:rPr>
              <a:t>Objectifs</a:t>
            </a:r>
            <a:endParaRPr kumimoji="0" lang="en-US" altLang="fr-FR" sz="1800" b="1" i="0" u="none" strike="noStrike" normalizeH="0" baseline="0" dirty="0">
              <a:ln/>
              <a:solidFill>
                <a:srgbClr val="C00000"/>
              </a:solidFill>
              <a:latin typeface="Montserrat" panose="00000500000000000000" pitchFamily="2" charset="0"/>
            </a:endParaRPr>
          </a:p>
        </p:txBody>
      </p:sp>
    </p:spTree>
    <p:extLst>
      <p:ext uri="{BB962C8B-B14F-4D97-AF65-F5344CB8AC3E}">
        <p14:creationId xmlns:p14="http://schemas.microsoft.com/office/powerpoint/2010/main" val="382645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D135834-24DE-47A1-A2AE-29D8656CF623}"/>
              </a:ext>
            </a:extLst>
          </p:cNvPr>
          <p:cNvSpPr txBox="1"/>
          <p:nvPr/>
        </p:nvSpPr>
        <p:spPr>
          <a:xfrm>
            <a:off x="450850" y="177426"/>
            <a:ext cx="6111875"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fr-FR" sz="3200" b="1" dirty="0">
                <a:ln/>
                <a:solidFill>
                  <a:srgbClr val="C00000"/>
                </a:solidFill>
              </a:rPr>
              <a:t>Sommaire </a:t>
            </a:r>
          </a:p>
          <a:p>
            <a:endParaRPr lang="fr-FR" sz="3200" b="1" dirty="0">
              <a:ln/>
              <a:solidFill>
                <a:srgbClr val="C00000"/>
              </a:solidFill>
            </a:endParaRPr>
          </a:p>
        </p:txBody>
      </p:sp>
      <p:graphicFrame>
        <p:nvGraphicFramePr>
          <p:cNvPr id="2" name="Diagramme 1">
            <a:extLst>
              <a:ext uri="{FF2B5EF4-FFF2-40B4-BE49-F238E27FC236}">
                <a16:creationId xmlns:a16="http://schemas.microsoft.com/office/drawing/2014/main" id="{EA3DD11D-F642-406A-833E-304202114817}"/>
              </a:ext>
            </a:extLst>
          </p:cNvPr>
          <p:cNvGraphicFramePr/>
          <p:nvPr>
            <p:extLst>
              <p:ext uri="{D42A27DB-BD31-4B8C-83A1-F6EECF244321}">
                <p14:modId xmlns:p14="http://schemas.microsoft.com/office/powerpoint/2010/main" val="3384838843"/>
              </p:ext>
            </p:extLst>
          </p:nvPr>
        </p:nvGraphicFramePr>
        <p:xfrm>
          <a:off x="450850" y="843491"/>
          <a:ext cx="10502900" cy="5837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space réservé du numéro de diapositive 2">
            <a:extLst>
              <a:ext uri="{FF2B5EF4-FFF2-40B4-BE49-F238E27FC236}">
                <a16:creationId xmlns:a16="http://schemas.microsoft.com/office/drawing/2014/main" id="{737F07CE-56FA-42E4-9EDF-EF3DF9C5E56F}"/>
              </a:ext>
            </a:extLst>
          </p:cNvPr>
          <p:cNvSpPr>
            <a:spLocks noGrp="1"/>
          </p:cNvSpPr>
          <p:nvPr>
            <p:ph type="sldNum" sz="quarter" idx="12"/>
          </p:nvPr>
        </p:nvSpPr>
        <p:spPr/>
        <p:txBody>
          <a:bodyPr/>
          <a:lstStyle/>
          <a:p>
            <a:fld id="{1153B9BC-1C73-478A-AC4C-827B1BECB134}" type="slidenum">
              <a:rPr lang="fr-FR" smtClean="0"/>
              <a:t>6</a:t>
            </a:fld>
            <a:endParaRPr lang="fr-FR"/>
          </a:p>
        </p:txBody>
      </p:sp>
    </p:spTree>
    <p:extLst>
      <p:ext uri="{BB962C8B-B14F-4D97-AF65-F5344CB8AC3E}">
        <p14:creationId xmlns:p14="http://schemas.microsoft.com/office/powerpoint/2010/main" val="175168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272E0D8-E415-4A07-A214-9CD5A6657AB3}"/>
              </a:ext>
            </a:extLst>
          </p:cNvPr>
          <p:cNvSpPr txBox="1"/>
          <p:nvPr/>
        </p:nvSpPr>
        <p:spPr>
          <a:xfrm>
            <a:off x="0" y="-12067"/>
            <a:ext cx="6116854" cy="369332"/>
          </a:xfrm>
          <a:prstGeom prst="rect">
            <a:avLst/>
          </a:prstGeom>
          <a:noFill/>
        </p:spPr>
        <p:txBody>
          <a:bodyPr wrap="square">
            <a:spAutoFit/>
            <a:scene3d>
              <a:camera prst="orthographicFront"/>
              <a:lightRig rig="soft" dir="t">
                <a:rot lat="0" lon="0" rev="15600000"/>
              </a:lightRig>
            </a:scene3d>
            <a:sp3d extrusionH="57150" prstMaterial="softEdge">
              <a:bevelT w="25400" h="38100"/>
            </a:sp3d>
          </a:bodyPr>
          <a:lstStyle/>
          <a:p>
            <a:r>
              <a:rPr lang="fr-FR" b="1" dirty="0">
                <a:ln/>
                <a:solidFill>
                  <a:srgbClr val="C00000"/>
                </a:solidFill>
                <a:latin typeface="Montserrat" panose="00000500000000000000" pitchFamily="2" charset="0"/>
              </a:rPr>
              <a:t>Découverte des données</a:t>
            </a:r>
          </a:p>
        </p:txBody>
      </p:sp>
      <p:sp>
        <p:nvSpPr>
          <p:cNvPr id="3" name="ZoneTexte 2">
            <a:extLst>
              <a:ext uri="{FF2B5EF4-FFF2-40B4-BE49-F238E27FC236}">
                <a16:creationId xmlns:a16="http://schemas.microsoft.com/office/drawing/2014/main" id="{85DCC234-6A89-4D56-B8F3-D9367F047C03}"/>
              </a:ext>
            </a:extLst>
          </p:cNvPr>
          <p:cNvSpPr txBox="1"/>
          <p:nvPr/>
        </p:nvSpPr>
        <p:spPr>
          <a:xfrm>
            <a:off x="9525" y="203900"/>
            <a:ext cx="12096750" cy="2829749"/>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
            </a:pPr>
            <a:r>
              <a:rPr lang="fr-FR" sz="1400" b="0" i="0" dirty="0" err="1">
                <a:effectLst/>
                <a:latin typeface="Montserrat" panose="00000500000000000000" pitchFamily="2" charset="0"/>
              </a:rPr>
              <a:t>Olist</a:t>
            </a:r>
            <a:r>
              <a:rPr lang="fr-FR" sz="1400" b="0" i="0" dirty="0">
                <a:effectLst/>
                <a:latin typeface="Montserrat" panose="00000500000000000000" pitchFamily="2" charset="0"/>
              </a:rPr>
              <a:t> </a:t>
            </a:r>
            <a:r>
              <a:rPr lang="fr-FR" sz="1400" dirty="0">
                <a:latin typeface="Montserrat" panose="00000500000000000000" pitchFamily="2" charset="0"/>
              </a:rPr>
              <a:t>nous a</a:t>
            </a:r>
            <a:r>
              <a:rPr lang="fr-FR" sz="1400" b="0" i="0" dirty="0">
                <a:effectLst/>
                <a:latin typeface="Montserrat" panose="00000500000000000000" pitchFamily="2" charset="0"/>
              </a:rPr>
              <a:t> fournit une</a:t>
            </a:r>
            <a:r>
              <a:rPr lang="fr-FR" sz="1400" i="0" dirty="0">
                <a:effectLst/>
                <a:latin typeface="Montserrat" panose="00000500000000000000" pitchFamily="2" charset="0"/>
              </a:rPr>
              <a:t> base de données anonymisée </a:t>
            </a:r>
            <a:r>
              <a:rPr lang="fr-FR" sz="1400" b="0" i="0" dirty="0">
                <a:effectLst/>
                <a:latin typeface="Montserrat" panose="00000500000000000000" pitchFamily="2" charset="0"/>
              </a:rPr>
              <a:t>comportant des informations sur l’historique de commandes, les produits achetés, les commentaires de satisfaction, et la localisation des clients depuis octobre 2016.</a:t>
            </a:r>
          </a:p>
          <a:p>
            <a:pPr marL="285750" marR="0" lvl="0" indent="-285750" algn="just"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fr-FR" altLang="fr-FR" sz="1400" b="0" i="0" u="none" strike="noStrike" cap="none" normalizeH="0" baseline="0" dirty="0">
                <a:ln>
                  <a:noFill/>
                </a:ln>
                <a:solidFill>
                  <a:schemeClr val="tx1"/>
                </a:solidFill>
                <a:effectLst/>
                <a:latin typeface="Montserrat" panose="00000500000000000000" pitchFamily="2" charset="0"/>
              </a:rPr>
              <a:t>Les données sont à télécharger sur </a:t>
            </a:r>
            <a:r>
              <a:rPr kumimoji="0" lang="fr-FR" altLang="fr-FR" sz="1400" b="0" i="0" u="none" strike="noStrike" cap="none" normalizeH="0" baseline="0" dirty="0" err="1">
                <a:ln>
                  <a:noFill/>
                </a:ln>
                <a:solidFill>
                  <a:schemeClr val="tx1"/>
                </a:solidFill>
                <a:effectLst/>
                <a:latin typeface="Montserrat" panose="00000500000000000000" pitchFamily="2" charset="0"/>
              </a:rPr>
              <a:t>Kaggle</a:t>
            </a:r>
            <a:r>
              <a:rPr lang="fr-FR" altLang="fr-FR" sz="1400" dirty="0">
                <a:latin typeface="Montserrat" panose="00000500000000000000" pitchFamily="2" charset="0"/>
              </a:rPr>
              <a:t> : </a:t>
            </a:r>
            <a:r>
              <a:rPr kumimoji="0" lang="fr-FR" altLang="fr-FR" sz="1400" b="0" i="0" u="none" strike="noStrike" cap="none" normalizeH="0" baseline="0" dirty="0">
                <a:ln>
                  <a:noFill/>
                </a:ln>
                <a:solidFill>
                  <a:schemeClr val="tx1"/>
                </a:solidFill>
                <a:effectLst/>
                <a:latin typeface="Montserrat" panose="00000500000000000000" pitchFamily="2" charset="0"/>
                <a:hlinkClick r:id="rId2"/>
              </a:rPr>
              <a:t>https://www.kaggle.com/datasets/olistbr/brazilian-ecommerce</a:t>
            </a:r>
            <a:endParaRPr kumimoji="0" lang="fr-FR" altLang="fr-FR" sz="1400" b="0" i="0" u="none" strike="noStrike" cap="none" normalizeH="0" baseline="0" dirty="0">
              <a:ln>
                <a:noFill/>
              </a:ln>
              <a:solidFill>
                <a:schemeClr val="tx1"/>
              </a:solidFill>
              <a:effectLst/>
              <a:latin typeface="Montserrat" panose="00000500000000000000" pitchFamily="2" charset="0"/>
            </a:endParaRPr>
          </a:p>
          <a:p>
            <a:pPr marL="285750" indent="-285750" algn="just">
              <a:lnSpc>
                <a:spcPct val="150000"/>
              </a:lnSpc>
              <a:buFont typeface="Wingdings" panose="05000000000000000000" pitchFamily="2" charset="2"/>
              <a:buChar char="§"/>
            </a:pPr>
            <a:r>
              <a:rPr lang="fr-FR" sz="1400" dirty="0">
                <a:latin typeface="Montserrat" panose="00000500000000000000" pitchFamily="2" charset="0"/>
              </a:rPr>
              <a:t>Les données fournies par </a:t>
            </a:r>
            <a:r>
              <a:rPr lang="fr-FR" sz="1400" dirty="0" err="1">
                <a:latin typeface="Montserrat" panose="00000500000000000000" pitchFamily="2" charset="0"/>
              </a:rPr>
              <a:t>Olist</a:t>
            </a:r>
            <a:r>
              <a:rPr lang="fr-FR" sz="1400" dirty="0">
                <a:latin typeface="Montserrat" panose="00000500000000000000" pitchFamily="2" charset="0"/>
              </a:rPr>
              <a:t> sont réparties dans plusieurs tables :</a:t>
            </a:r>
          </a:p>
          <a:p>
            <a:pPr marL="285750" indent="-285750" algn="just">
              <a:lnSpc>
                <a:spcPct val="150000"/>
              </a:lnSpc>
              <a:buFont typeface="Courier New" panose="02070309020205020404" pitchFamily="49" charset="0"/>
              <a:buChar char="­"/>
            </a:pPr>
            <a:endParaRPr lang="fr-FR" sz="1400" dirty="0">
              <a:latin typeface="Montserrat" panose="00000500000000000000" pitchFamily="2" charset="0"/>
            </a:endParaRPr>
          </a:p>
          <a:p>
            <a:pPr marR="0" lvl="0" algn="just" defTabSz="914400" rtl="0" eaLnBrk="0" fontAlgn="base" latinLnBrk="0" hangingPunct="0">
              <a:lnSpc>
                <a:spcPct val="200000"/>
              </a:lnSpc>
              <a:spcBef>
                <a:spcPct val="0"/>
              </a:spcBef>
              <a:spcAft>
                <a:spcPct val="0"/>
              </a:spcAft>
              <a:buClrTx/>
              <a:buSzTx/>
              <a:tabLst/>
            </a:pPr>
            <a:r>
              <a:rPr kumimoji="0" lang="fr-FR" altLang="fr-FR" sz="1400" b="0" i="0" u="none" strike="noStrike" cap="none" normalizeH="0" baseline="0" dirty="0">
                <a:ln>
                  <a:noFill/>
                </a:ln>
                <a:solidFill>
                  <a:schemeClr val="tx1"/>
                </a:solidFill>
                <a:effectLst/>
                <a:latin typeface="Montserrat" panose="00000500000000000000" pitchFamily="2" charset="0"/>
              </a:rPr>
              <a:t> </a:t>
            </a:r>
          </a:p>
          <a:p>
            <a:pPr algn="just">
              <a:lnSpc>
                <a:spcPct val="200000"/>
              </a:lnSpc>
            </a:pPr>
            <a:endParaRPr lang="fr-FR" sz="1400" dirty="0">
              <a:latin typeface="Montserrat" panose="00000500000000000000" pitchFamily="2" charset="0"/>
            </a:endParaRPr>
          </a:p>
        </p:txBody>
      </p:sp>
      <p:sp>
        <p:nvSpPr>
          <p:cNvPr id="11" name="ZoneTexte 10">
            <a:extLst>
              <a:ext uri="{FF2B5EF4-FFF2-40B4-BE49-F238E27FC236}">
                <a16:creationId xmlns:a16="http://schemas.microsoft.com/office/drawing/2014/main" id="{0E869FDB-BA63-4CFA-88D7-600448290087}"/>
              </a:ext>
            </a:extLst>
          </p:cNvPr>
          <p:cNvSpPr txBox="1"/>
          <p:nvPr/>
        </p:nvSpPr>
        <p:spPr>
          <a:xfrm>
            <a:off x="-16077" y="1248880"/>
            <a:ext cx="7468721" cy="1158651"/>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
            </a:pPr>
            <a:endParaRPr lang="fr-FR" sz="1600" dirty="0">
              <a:latin typeface="Montserrat" panose="00000500000000000000" pitchFamily="2" charset="0"/>
            </a:endParaRPr>
          </a:p>
          <a:p>
            <a:pPr algn="just">
              <a:lnSpc>
                <a:spcPct val="150000"/>
              </a:lnSpc>
            </a:pPr>
            <a:endParaRPr lang="fr-FR" sz="1600" dirty="0">
              <a:latin typeface="Montserrat" panose="00000500000000000000" pitchFamily="2" charset="0"/>
            </a:endParaRPr>
          </a:p>
          <a:p>
            <a:pPr algn="just">
              <a:lnSpc>
                <a:spcPct val="150000"/>
              </a:lnSpc>
            </a:pPr>
            <a:endParaRPr lang="fr-FR" sz="1600" dirty="0">
              <a:latin typeface="Montserrat" panose="00000500000000000000" pitchFamily="2" charset="0"/>
            </a:endParaRPr>
          </a:p>
        </p:txBody>
      </p:sp>
      <p:graphicFrame>
        <p:nvGraphicFramePr>
          <p:cNvPr id="5" name="Diagramme 4">
            <a:extLst>
              <a:ext uri="{FF2B5EF4-FFF2-40B4-BE49-F238E27FC236}">
                <a16:creationId xmlns:a16="http://schemas.microsoft.com/office/drawing/2014/main" id="{6BE14AE0-6C1E-424A-B258-6009313DEF1C}"/>
              </a:ext>
            </a:extLst>
          </p:cNvPr>
          <p:cNvGraphicFramePr/>
          <p:nvPr>
            <p:extLst>
              <p:ext uri="{D42A27DB-BD31-4B8C-83A1-F6EECF244321}">
                <p14:modId xmlns:p14="http://schemas.microsoft.com/office/powerpoint/2010/main" val="158472480"/>
              </p:ext>
            </p:extLst>
          </p:nvPr>
        </p:nvGraphicFramePr>
        <p:xfrm>
          <a:off x="82807" y="1410297"/>
          <a:ext cx="5851167" cy="4590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extLst>
              <a:ext uri="{FF2B5EF4-FFF2-40B4-BE49-F238E27FC236}">
                <a16:creationId xmlns:a16="http://schemas.microsoft.com/office/drawing/2014/main" id="{9F5B3F41-A96E-4CC4-B753-284D8614E4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73133" y="2966721"/>
            <a:ext cx="6442668" cy="3877004"/>
          </a:xfrm>
          <a:prstGeom prst="rect">
            <a:avLst/>
          </a:prstGeom>
          <a:ln>
            <a:noFill/>
          </a:ln>
          <a:effectLst>
            <a:softEdge rad="112500"/>
          </a:effectLst>
        </p:spPr>
      </p:pic>
      <p:grpSp>
        <p:nvGrpSpPr>
          <p:cNvPr id="9" name="Groupe 8">
            <a:extLst>
              <a:ext uri="{FF2B5EF4-FFF2-40B4-BE49-F238E27FC236}">
                <a16:creationId xmlns:a16="http://schemas.microsoft.com/office/drawing/2014/main" id="{E79445D8-4CA9-4112-BF23-9F9BF9C4EA95}"/>
              </a:ext>
            </a:extLst>
          </p:cNvPr>
          <p:cNvGrpSpPr/>
          <p:nvPr/>
        </p:nvGrpSpPr>
        <p:grpSpPr>
          <a:xfrm>
            <a:off x="7861302" y="4041228"/>
            <a:ext cx="785493" cy="1751674"/>
            <a:chOff x="6470603" y="2293021"/>
            <a:chExt cx="857250" cy="2344511"/>
          </a:xfrm>
        </p:grpSpPr>
        <p:sp>
          <p:nvSpPr>
            <p:cNvPr id="10" name="Ellipse 9">
              <a:extLst>
                <a:ext uri="{FF2B5EF4-FFF2-40B4-BE49-F238E27FC236}">
                  <a16:creationId xmlns:a16="http://schemas.microsoft.com/office/drawing/2014/main" id="{875B035F-A573-4D51-8C8E-DBE482BC2FAB}"/>
                </a:ext>
              </a:extLst>
            </p:cNvPr>
            <p:cNvSpPr/>
            <p:nvPr/>
          </p:nvSpPr>
          <p:spPr>
            <a:xfrm>
              <a:off x="6470603" y="2293021"/>
              <a:ext cx="857250" cy="37455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81C51EE7-895A-4F67-92A7-F5EA94EE9432}"/>
                </a:ext>
              </a:extLst>
            </p:cNvPr>
            <p:cNvSpPr/>
            <p:nvPr/>
          </p:nvSpPr>
          <p:spPr>
            <a:xfrm>
              <a:off x="6470603" y="4262981"/>
              <a:ext cx="857250" cy="37455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3" name="ZoneTexte 12">
            <a:extLst>
              <a:ext uri="{FF2B5EF4-FFF2-40B4-BE49-F238E27FC236}">
                <a16:creationId xmlns:a16="http://schemas.microsoft.com/office/drawing/2014/main" id="{E3A19763-67FE-4B29-9823-4AF73BE74DA6}"/>
              </a:ext>
            </a:extLst>
          </p:cNvPr>
          <p:cNvSpPr txBox="1"/>
          <p:nvPr/>
        </p:nvSpPr>
        <p:spPr>
          <a:xfrm>
            <a:off x="5918835" y="2207886"/>
            <a:ext cx="6116320" cy="1025409"/>
          </a:xfrm>
          <a:prstGeom prst="rect">
            <a:avLst/>
          </a:prstGeom>
          <a:noFill/>
        </p:spPr>
        <p:txBody>
          <a:bodyPr wrap="square">
            <a:spAutoFit/>
          </a:bodyPr>
          <a:lstStyle/>
          <a:p>
            <a:pPr algn="just">
              <a:lnSpc>
                <a:spcPct val="150000"/>
              </a:lnSpc>
            </a:pPr>
            <a:r>
              <a:rPr lang="fr-FR" sz="1400" dirty="0">
                <a:latin typeface="Montserrat" panose="00000500000000000000" pitchFamily="2" charset="0"/>
              </a:rPr>
              <a:t>Selon le SGBD, les différents jeux de données sont reliés par des « </a:t>
            </a:r>
            <a:r>
              <a:rPr lang="fr-FR" sz="1400" b="1" i="1" u="sng" dirty="0" err="1">
                <a:solidFill>
                  <a:schemeClr val="accent1">
                    <a:lumMod val="75000"/>
                  </a:schemeClr>
                </a:solidFill>
                <a:latin typeface="Montserrat" panose="00000500000000000000" pitchFamily="2" charset="0"/>
              </a:rPr>
              <a:t>Primary</a:t>
            </a:r>
            <a:r>
              <a:rPr lang="fr-FR" sz="1400" b="1" i="1" u="sng" dirty="0">
                <a:solidFill>
                  <a:schemeClr val="accent1">
                    <a:lumMod val="75000"/>
                  </a:schemeClr>
                </a:solidFill>
                <a:latin typeface="Montserrat" panose="00000500000000000000" pitchFamily="2" charset="0"/>
              </a:rPr>
              <a:t> key </a:t>
            </a:r>
            <a:r>
              <a:rPr lang="fr-FR" sz="1400" dirty="0">
                <a:latin typeface="Montserrat" panose="00000500000000000000" pitchFamily="2" charset="0"/>
              </a:rPr>
              <a:t>» afin de faire la jointure des fichiers.</a:t>
            </a:r>
          </a:p>
          <a:p>
            <a:pPr algn="just">
              <a:lnSpc>
                <a:spcPct val="150000"/>
              </a:lnSpc>
            </a:pPr>
            <a:endParaRPr lang="fr-FR" sz="1400" dirty="0">
              <a:latin typeface="Montserrat" panose="00000500000000000000" pitchFamily="2" charset="0"/>
            </a:endParaRPr>
          </a:p>
        </p:txBody>
      </p:sp>
      <p:sp>
        <p:nvSpPr>
          <p:cNvPr id="8" name="Espace réservé du numéro de diapositive 7">
            <a:extLst>
              <a:ext uri="{FF2B5EF4-FFF2-40B4-BE49-F238E27FC236}">
                <a16:creationId xmlns:a16="http://schemas.microsoft.com/office/drawing/2014/main" id="{7914063C-5948-43B4-A505-C9161BC6A1F2}"/>
              </a:ext>
            </a:extLst>
          </p:cNvPr>
          <p:cNvSpPr>
            <a:spLocks noGrp="1"/>
          </p:cNvSpPr>
          <p:nvPr>
            <p:ph type="sldNum" sz="quarter" idx="12"/>
          </p:nvPr>
        </p:nvSpPr>
        <p:spPr/>
        <p:txBody>
          <a:bodyPr/>
          <a:lstStyle/>
          <a:p>
            <a:fld id="{E3CBCD2A-895F-4418-8E13-0D616C108934}" type="slidenum">
              <a:rPr lang="fr-FR" smtClean="0"/>
              <a:t>7</a:t>
            </a:fld>
            <a:endParaRPr lang="fr-FR"/>
          </a:p>
        </p:txBody>
      </p:sp>
    </p:spTree>
    <p:extLst>
      <p:ext uri="{BB962C8B-B14F-4D97-AF65-F5344CB8AC3E}">
        <p14:creationId xmlns:p14="http://schemas.microsoft.com/office/powerpoint/2010/main" val="2891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a:extLst>
              <a:ext uri="{FF2B5EF4-FFF2-40B4-BE49-F238E27FC236}">
                <a16:creationId xmlns:a16="http://schemas.microsoft.com/office/drawing/2014/main" id="{570E7B42-5E4F-4F98-95C4-00F281FE96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527"/>
          <a:stretch/>
        </p:blipFill>
        <p:spPr bwMode="auto">
          <a:xfrm>
            <a:off x="8930079" y="533913"/>
            <a:ext cx="2512992" cy="2952750"/>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e 80">
            <a:extLst>
              <a:ext uri="{FF2B5EF4-FFF2-40B4-BE49-F238E27FC236}">
                <a16:creationId xmlns:a16="http://schemas.microsoft.com/office/drawing/2014/main" id="{8034254E-1F69-491F-BA91-FE2A41FC8DE6}"/>
              </a:ext>
            </a:extLst>
          </p:cNvPr>
          <p:cNvGrpSpPr/>
          <p:nvPr/>
        </p:nvGrpSpPr>
        <p:grpSpPr>
          <a:xfrm>
            <a:off x="144239" y="954400"/>
            <a:ext cx="10279440" cy="5283520"/>
            <a:chOff x="370560" y="344800"/>
            <a:chExt cx="10279440" cy="5283520"/>
          </a:xfrm>
        </p:grpSpPr>
        <p:grpSp>
          <p:nvGrpSpPr>
            <p:cNvPr id="53" name="Groupe 52">
              <a:extLst>
                <a:ext uri="{FF2B5EF4-FFF2-40B4-BE49-F238E27FC236}">
                  <a16:creationId xmlns:a16="http://schemas.microsoft.com/office/drawing/2014/main" id="{174B44BC-B892-41EC-9E25-933C5FFE5FA5}"/>
                </a:ext>
              </a:extLst>
            </p:cNvPr>
            <p:cNvGrpSpPr/>
            <p:nvPr/>
          </p:nvGrpSpPr>
          <p:grpSpPr>
            <a:xfrm>
              <a:off x="2566560" y="4584899"/>
              <a:ext cx="991440" cy="853440"/>
              <a:chOff x="2818560" y="4574880"/>
              <a:chExt cx="991440" cy="853440"/>
            </a:xfrm>
          </p:grpSpPr>
          <p:cxnSp>
            <p:nvCxnSpPr>
              <p:cNvPr id="54" name="Connecteur droit 53">
                <a:extLst>
                  <a:ext uri="{FF2B5EF4-FFF2-40B4-BE49-F238E27FC236}">
                    <a16:creationId xmlns:a16="http://schemas.microsoft.com/office/drawing/2014/main" id="{51BF43F2-FE3A-476C-B17E-8E0BE89E1721}"/>
                  </a:ext>
                </a:extLst>
              </p:cNvPr>
              <p:cNvCxnSpPr>
                <a:cxnSpLocks/>
              </p:cNvCxnSpPr>
              <p:nvPr/>
            </p:nvCxnSpPr>
            <p:spPr>
              <a:xfrm>
                <a:off x="2818560" y="457488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FDDB4BF1-E9E4-4897-B198-D0174AA6EBDE}"/>
                  </a:ext>
                </a:extLst>
              </p:cNvPr>
              <p:cNvCxnSpPr>
                <a:cxnSpLocks/>
              </p:cNvCxnSpPr>
              <p:nvPr/>
            </p:nvCxnSpPr>
            <p:spPr>
              <a:xfrm>
                <a:off x="2818560" y="542832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667AC066-660F-43F1-BDAF-03AA2A6F64E0}"/>
                  </a:ext>
                </a:extLst>
              </p:cNvPr>
              <p:cNvCxnSpPr>
                <a:cxnSpLocks/>
              </p:cNvCxnSpPr>
              <p:nvPr/>
            </p:nvCxnSpPr>
            <p:spPr>
              <a:xfrm>
                <a:off x="3793920" y="4574880"/>
                <a:ext cx="0" cy="853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e 68">
              <a:extLst>
                <a:ext uri="{FF2B5EF4-FFF2-40B4-BE49-F238E27FC236}">
                  <a16:creationId xmlns:a16="http://schemas.microsoft.com/office/drawing/2014/main" id="{737B8CF3-9543-4BBF-A3A3-528FF1C0A213}"/>
                </a:ext>
              </a:extLst>
            </p:cNvPr>
            <p:cNvGrpSpPr/>
            <p:nvPr/>
          </p:nvGrpSpPr>
          <p:grpSpPr>
            <a:xfrm>
              <a:off x="370560" y="344800"/>
              <a:ext cx="8310560" cy="5283520"/>
              <a:chOff x="370560" y="344800"/>
              <a:chExt cx="8310560" cy="5283520"/>
            </a:xfrm>
          </p:grpSpPr>
          <p:grpSp>
            <p:nvGrpSpPr>
              <p:cNvPr id="63" name="Groupe 62">
                <a:extLst>
                  <a:ext uri="{FF2B5EF4-FFF2-40B4-BE49-F238E27FC236}">
                    <a16:creationId xmlns:a16="http://schemas.microsoft.com/office/drawing/2014/main" id="{71247543-975D-4427-8ECD-EAAE044BF554}"/>
                  </a:ext>
                </a:extLst>
              </p:cNvPr>
              <p:cNvGrpSpPr/>
              <p:nvPr/>
            </p:nvGrpSpPr>
            <p:grpSpPr>
              <a:xfrm>
                <a:off x="370560" y="344800"/>
                <a:ext cx="7320560" cy="5283520"/>
                <a:chOff x="370560" y="344800"/>
                <a:chExt cx="7320560" cy="5283520"/>
              </a:xfrm>
            </p:grpSpPr>
            <p:grpSp>
              <p:nvGrpSpPr>
                <p:cNvPr id="20" name="Groupe 19">
                  <a:extLst>
                    <a:ext uri="{FF2B5EF4-FFF2-40B4-BE49-F238E27FC236}">
                      <a16:creationId xmlns:a16="http://schemas.microsoft.com/office/drawing/2014/main" id="{CBA34EE8-9ABB-479A-9FD5-69CD3FE164FA}"/>
                    </a:ext>
                  </a:extLst>
                </p:cNvPr>
                <p:cNvGrpSpPr/>
                <p:nvPr/>
              </p:nvGrpSpPr>
              <p:grpSpPr>
                <a:xfrm>
                  <a:off x="370560" y="344800"/>
                  <a:ext cx="2196000" cy="5283520"/>
                  <a:chOff x="370560" y="344800"/>
                  <a:chExt cx="2448000" cy="5283520"/>
                </a:xfrm>
              </p:grpSpPr>
              <p:sp>
                <p:nvSpPr>
                  <p:cNvPr id="3" name="Rectangle : coins arrondis 2">
                    <a:extLst>
                      <a:ext uri="{FF2B5EF4-FFF2-40B4-BE49-F238E27FC236}">
                        <a16:creationId xmlns:a16="http://schemas.microsoft.com/office/drawing/2014/main" id="{6270F4E6-BE35-4544-9391-7B82363181C6}"/>
                      </a:ext>
                    </a:extLst>
                  </p:cNvPr>
                  <p:cNvSpPr/>
                  <p:nvPr/>
                </p:nvSpPr>
                <p:spPr>
                  <a:xfrm>
                    <a:off x="370560" y="434088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latin typeface="Montserrat" panose="00000500000000000000" pitchFamily="2" charset="0"/>
                      </a:rPr>
                      <a:t>Products</a:t>
                    </a:r>
                  </a:p>
                </p:txBody>
              </p:sp>
              <p:sp>
                <p:nvSpPr>
                  <p:cNvPr id="14" name="Rectangle : coins arrondis 13">
                    <a:extLst>
                      <a:ext uri="{FF2B5EF4-FFF2-40B4-BE49-F238E27FC236}">
                        <a16:creationId xmlns:a16="http://schemas.microsoft.com/office/drawing/2014/main" id="{4B0CC57D-0BFB-4E53-A47E-69D9D5BFB5BD}"/>
                      </a:ext>
                    </a:extLst>
                  </p:cNvPr>
                  <p:cNvSpPr/>
                  <p:nvPr/>
                </p:nvSpPr>
                <p:spPr>
                  <a:xfrm>
                    <a:off x="370560" y="516032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Category_translation</a:t>
                    </a:r>
                    <a:r>
                      <a:rPr lang="fr-FR" sz="1400" b="1" dirty="0">
                        <a:latin typeface="Montserrat" panose="00000500000000000000" pitchFamily="2" charset="0"/>
                      </a:rPr>
                      <a:t> </a:t>
                    </a:r>
                  </a:p>
                </p:txBody>
              </p:sp>
              <p:sp>
                <p:nvSpPr>
                  <p:cNvPr id="15" name="Rectangle : coins arrondis 14">
                    <a:extLst>
                      <a:ext uri="{FF2B5EF4-FFF2-40B4-BE49-F238E27FC236}">
                        <a16:creationId xmlns:a16="http://schemas.microsoft.com/office/drawing/2014/main" id="{92532761-8776-41FD-997C-2B504E6BEE22}"/>
                      </a:ext>
                    </a:extLst>
                  </p:cNvPr>
                  <p:cNvSpPr/>
                  <p:nvPr/>
                </p:nvSpPr>
                <p:spPr>
                  <a:xfrm>
                    <a:off x="370560" y="34480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Orders</a:t>
                    </a:r>
                    <a:r>
                      <a:rPr lang="fr-FR" sz="1400" b="1" dirty="0">
                        <a:latin typeface="Montserrat" panose="00000500000000000000" pitchFamily="2" charset="0"/>
                      </a:rPr>
                      <a:t> </a:t>
                    </a:r>
                  </a:p>
                </p:txBody>
              </p:sp>
              <p:sp>
                <p:nvSpPr>
                  <p:cNvPr id="16" name="Rectangle : coins arrondis 15">
                    <a:extLst>
                      <a:ext uri="{FF2B5EF4-FFF2-40B4-BE49-F238E27FC236}">
                        <a16:creationId xmlns:a16="http://schemas.microsoft.com/office/drawing/2014/main" id="{016ED385-7838-4C52-9E03-919A176F7501}"/>
                      </a:ext>
                    </a:extLst>
                  </p:cNvPr>
                  <p:cNvSpPr/>
                  <p:nvPr/>
                </p:nvSpPr>
                <p:spPr>
                  <a:xfrm>
                    <a:off x="370560" y="113728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Order_items</a:t>
                    </a:r>
                    <a:endParaRPr lang="fr-FR" sz="1400" b="1" dirty="0">
                      <a:latin typeface="Montserrat" panose="00000500000000000000" pitchFamily="2" charset="0"/>
                    </a:endParaRPr>
                  </a:p>
                </p:txBody>
              </p:sp>
              <p:sp>
                <p:nvSpPr>
                  <p:cNvPr id="17" name="Rectangle : coins arrondis 16">
                    <a:extLst>
                      <a:ext uri="{FF2B5EF4-FFF2-40B4-BE49-F238E27FC236}">
                        <a16:creationId xmlns:a16="http://schemas.microsoft.com/office/drawing/2014/main" id="{E583325B-9B4E-49D8-890B-4DDD83FA6000}"/>
                      </a:ext>
                    </a:extLst>
                  </p:cNvPr>
                  <p:cNvSpPr/>
                  <p:nvPr/>
                </p:nvSpPr>
                <p:spPr>
                  <a:xfrm>
                    <a:off x="370560" y="195072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Order_payment</a:t>
                    </a:r>
                    <a:endParaRPr lang="fr-FR" sz="1400" b="1" dirty="0">
                      <a:latin typeface="Montserrat" panose="00000500000000000000" pitchFamily="2" charset="0"/>
                    </a:endParaRPr>
                  </a:p>
                </p:txBody>
              </p:sp>
              <p:sp>
                <p:nvSpPr>
                  <p:cNvPr id="19" name="Rectangle : coins arrondis 18">
                    <a:extLst>
                      <a:ext uri="{FF2B5EF4-FFF2-40B4-BE49-F238E27FC236}">
                        <a16:creationId xmlns:a16="http://schemas.microsoft.com/office/drawing/2014/main" id="{1D991F72-6ACB-4C9C-94DE-32C93BB6FC22}"/>
                      </a:ext>
                    </a:extLst>
                  </p:cNvPr>
                  <p:cNvSpPr/>
                  <p:nvPr/>
                </p:nvSpPr>
                <p:spPr>
                  <a:xfrm>
                    <a:off x="370560" y="357760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Customers</a:t>
                    </a:r>
                    <a:r>
                      <a:rPr lang="fr-FR" sz="1400" b="1" dirty="0">
                        <a:latin typeface="Montserrat" panose="00000500000000000000" pitchFamily="2" charset="0"/>
                      </a:rPr>
                      <a:t> </a:t>
                    </a:r>
                  </a:p>
                </p:txBody>
              </p:sp>
              <p:sp>
                <p:nvSpPr>
                  <p:cNvPr id="18" name="Rectangle : coins arrondis 17">
                    <a:extLst>
                      <a:ext uri="{FF2B5EF4-FFF2-40B4-BE49-F238E27FC236}">
                        <a16:creationId xmlns:a16="http://schemas.microsoft.com/office/drawing/2014/main" id="{525186DF-EBB0-487F-83DA-56A98E5C281F}"/>
                      </a:ext>
                    </a:extLst>
                  </p:cNvPr>
                  <p:cNvSpPr/>
                  <p:nvPr/>
                </p:nvSpPr>
                <p:spPr>
                  <a:xfrm>
                    <a:off x="370560" y="2764160"/>
                    <a:ext cx="2448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Order_review</a:t>
                    </a:r>
                    <a:endParaRPr lang="fr-FR" sz="1400" b="1" dirty="0">
                      <a:latin typeface="Montserrat" panose="00000500000000000000" pitchFamily="2" charset="0"/>
                    </a:endParaRPr>
                  </a:p>
                </p:txBody>
              </p:sp>
            </p:grpSp>
            <p:grpSp>
              <p:nvGrpSpPr>
                <p:cNvPr id="26" name="Groupe 25">
                  <a:extLst>
                    <a:ext uri="{FF2B5EF4-FFF2-40B4-BE49-F238E27FC236}">
                      <a16:creationId xmlns:a16="http://schemas.microsoft.com/office/drawing/2014/main" id="{75564251-1C41-4C3A-8994-63C2E2DFB114}"/>
                    </a:ext>
                  </a:extLst>
                </p:cNvPr>
                <p:cNvGrpSpPr/>
                <p:nvPr/>
              </p:nvGrpSpPr>
              <p:grpSpPr>
                <a:xfrm>
                  <a:off x="2493440" y="2715320"/>
                  <a:ext cx="3307080" cy="523220"/>
                  <a:chOff x="2391840" y="2077853"/>
                  <a:chExt cx="3307080" cy="523220"/>
                </a:xfrm>
              </p:grpSpPr>
              <p:cxnSp>
                <p:nvCxnSpPr>
                  <p:cNvPr id="22" name="Connecteur droit avec flèche 21">
                    <a:extLst>
                      <a:ext uri="{FF2B5EF4-FFF2-40B4-BE49-F238E27FC236}">
                        <a16:creationId xmlns:a16="http://schemas.microsoft.com/office/drawing/2014/main" id="{DB7ACC5B-3E60-4128-A0CB-C3F1D790BBE5}"/>
                      </a:ext>
                    </a:extLst>
                  </p:cNvPr>
                  <p:cNvCxnSpPr>
                    <a:cxnSpLocks/>
                  </p:cNvCxnSpPr>
                  <p:nvPr/>
                </p:nvCxnSpPr>
                <p:spPr>
                  <a:xfrm flipV="1">
                    <a:off x="2473680" y="2360693"/>
                    <a:ext cx="2700000" cy="5999"/>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24" name="ZoneTexte 23">
                    <a:extLst>
                      <a:ext uri="{FF2B5EF4-FFF2-40B4-BE49-F238E27FC236}">
                        <a16:creationId xmlns:a16="http://schemas.microsoft.com/office/drawing/2014/main" id="{D4240AEA-B4E2-478B-A699-3C62F295380A}"/>
                      </a:ext>
                    </a:extLst>
                  </p:cNvPr>
                  <p:cNvSpPr txBox="1"/>
                  <p:nvPr/>
                </p:nvSpPr>
                <p:spPr>
                  <a:xfrm>
                    <a:off x="2391840" y="2077853"/>
                    <a:ext cx="3307080" cy="523220"/>
                  </a:xfrm>
                  <a:prstGeom prst="rect">
                    <a:avLst/>
                  </a:prstGeom>
                  <a:noFill/>
                </p:spPr>
                <p:txBody>
                  <a:bodyPr wrap="square" rtlCol="0">
                    <a:spAutoFit/>
                  </a:bodyPr>
                  <a:lstStyle/>
                  <a:p>
                    <a:r>
                      <a:rPr lang="fr-FR" sz="1400" dirty="0" err="1">
                        <a:latin typeface="Montserrat" panose="00000500000000000000" pitchFamily="2" charset="0"/>
                      </a:rPr>
                      <a:t>Groupby</a:t>
                    </a:r>
                    <a:r>
                      <a:rPr lang="fr-FR" sz="1400" dirty="0">
                        <a:latin typeface="Montserrat" panose="00000500000000000000" pitchFamily="2" charset="0"/>
                      </a:rPr>
                      <a:t>(‘</a:t>
                    </a:r>
                    <a:r>
                      <a:rPr lang="fr-FR" sz="1400" dirty="0" err="1">
                        <a:latin typeface="Montserrat" panose="00000500000000000000" pitchFamily="2" charset="0"/>
                      </a:rPr>
                      <a:t>order_id</a:t>
                    </a:r>
                    <a:r>
                      <a:rPr lang="fr-FR" sz="1400" dirty="0">
                        <a:latin typeface="Montserrat" panose="00000500000000000000" pitchFamily="2" charset="0"/>
                      </a:rPr>
                      <a:t>) pour avoir </a:t>
                    </a:r>
                  </a:p>
                  <a:p>
                    <a:r>
                      <a:rPr lang="fr-FR" sz="1400" dirty="0">
                        <a:latin typeface="Montserrat" panose="00000500000000000000" pitchFamily="2" charset="0"/>
                      </a:rPr>
                      <a:t>score moyen par commande </a:t>
                    </a:r>
                  </a:p>
                </p:txBody>
              </p:sp>
            </p:grpSp>
            <p:grpSp>
              <p:nvGrpSpPr>
                <p:cNvPr id="28" name="Groupe 27">
                  <a:extLst>
                    <a:ext uri="{FF2B5EF4-FFF2-40B4-BE49-F238E27FC236}">
                      <a16:creationId xmlns:a16="http://schemas.microsoft.com/office/drawing/2014/main" id="{39D1DB21-8B1B-41F6-AF3C-E44E4B2AE031}"/>
                    </a:ext>
                  </a:extLst>
                </p:cNvPr>
                <p:cNvGrpSpPr/>
                <p:nvPr/>
              </p:nvGrpSpPr>
              <p:grpSpPr>
                <a:xfrm>
                  <a:off x="2523920" y="1941380"/>
                  <a:ext cx="3916680" cy="523220"/>
                  <a:chOff x="2767760" y="2723700"/>
                  <a:chExt cx="3916680" cy="523220"/>
                </a:xfrm>
              </p:grpSpPr>
              <p:cxnSp>
                <p:nvCxnSpPr>
                  <p:cNvPr id="29" name="Connecteur droit avec flèche 28">
                    <a:extLst>
                      <a:ext uri="{FF2B5EF4-FFF2-40B4-BE49-F238E27FC236}">
                        <a16:creationId xmlns:a16="http://schemas.microsoft.com/office/drawing/2014/main" id="{D8ED6E85-CA22-4BB4-AFB9-835CF91451DB}"/>
                      </a:ext>
                    </a:extLst>
                  </p:cNvPr>
                  <p:cNvCxnSpPr>
                    <a:cxnSpLocks/>
                  </p:cNvCxnSpPr>
                  <p:nvPr/>
                </p:nvCxnSpPr>
                <p:spPr>
                  <a:xfrm>
                    <a:off x="2818560" y="2998160"/>
                    <a:ext cx="2738960"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30" name="ZoneTexte 29">
                    <a:extLst>
                      <a:ext uri="{FF2B5EF4-FFF2-40B4-BE49-F238E27FC236}">
                        <a16:creationId xmlns:a16="http://schemas.microsoft.com/office/drawing/2014/main" id="{DEF518D3-1936-43A5-A67F-134A0009AFBC}"/>
                      </a:ext>
                    </a:extLst>
                  </p:cNvPr>
                  <p:cNvSpPr txBox="1"/>
                  <p:nvPr/>
                </p:nvSpPr>
                <p:spPr>
                  <a:xfrm>
                    <a:off x="2767760" y="2723700"/>
                    <a:ext cx="3916680" cy="523220"/>
                  </a:xfrm>
                  <a:prstGeom prst="rect">
                    <a:avLst/>
                  </a:prstGeom>
                  <a:noFill/>
                </p:spPr>
                <p:txBody>
                  <a:bodyPr wrap="square" rtlCol="0">
                    <a:spAutoFit/>
                  </a:bodyPr>
                  <a:lstStyle/>
                  <a:p>
                    <a:r>
                      <a:rPr lang="fr-FR" sz="1400" dirty="0" err="1">
                        <a:latin typeface="Montserrat" panose="00000500000000000000" pitchFamily="2" charset="0"/>
                      </a:rPr>
                      <a:t>Groupby</a:t>
                    </a:r>
                    <a:r>
                      <a:rPr lang="fr-FR" sz="1400" dirty="0">
                        <a:latin typeface="Montserrat" panose="00000500000000000000" pitchFamily="2" charset="0"/>
                      </a:rPr>
                      <a:t>(‘</a:t>
                    </a:r>
                    <a:r>
                      <a:rPr lang="fr-FR" sz="1400" dirty="0" err="1">
                        <a:latin typeface="Montserrat" panose="00000500000000000000" pitchFamily="2" charset="0"/>
                      </a:rPr>
                      <a:t>order_id</a:t>
                    </a:r>
                    <a:r>
                      <a:rPr lang="fr-FR" sz="1400" dirty="0">
                        <a:latin typeface="Montserrat" panose="00000500000000000000" pitchFamily="2" charset="0"/>
                      </a:rPr>
                      <a:t>) pour avoir </a:t>
                    </a:r>
                  </a:p>
                  <a:p>
                    <a:r>
                      <a:rPr lang="fr-FR" sz="1400" dirty="0">
                        <a:latin typeface="Montserrat" panose="00000500000000000000" pitchFamily="2" charset="0"/>
                      </a:rPr>
                      <a:t>Nombre d’échéance par commande </a:t>
                    </a:r>
                  </a:p>
                </p:txBody>
              </p:sp>
            </p:grpSp>
            <p:sp>
              <p:nvSpPr>
                <p:cNvPr id="50" name="Rectangle : coins arrondis 49">
                  <a:extLst>
                    <a:ext uri="{FF2B5EF4-FFF2-40B4-BE49-F238E27FC236}">
                      <a16:creationId xmlns:a16="http://schemas.microsoft.com/office/drawing/2014/main" id="{6DD5447A-9994-48E2-8FF3-0D5742996DF4}"/>
                    </a:ext>
                  </a:extLst>
                </p:cNvPr>
                <p:cNvSpPr/>
                <p:nvPr/>
              </p:nvSpPr>
              <p:spPr>
                <a:xfrm>
                  <a:off x="5321840" y="1999506"/>
                  <a:ext cx="1764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Order_payment</a:t>
                  </a:r>
                  <a:endParaRPr lang="fr-FR" sz="1400" b="1" dirty="0">
                    <a:latin typeface="Montserrat" panose="00000500000000000000" pitchFamily="2" charset="0"/>
                  </a:endParaRPr>
                </a:p>
              </p:txBody>
            </p:sp>
            <p:sp>
              <p:nvSpPr>
                <p:cNvPr id="51" name="Rectangle : coins arrondis 50">
                  <a:extLst>
                    <a:ext uri="{FF2B5EF4-FFF2-40B4-BE49-F238E27FC236}">
                      <a16:creationId xmlns:a16="http://schemas.microsoft.com/office/drawing/2014/main" id="{876FC750-D8FC-437E-BF2B-72467A69A118}"/>
                    </a:ext>
                  </a:extLst>
                </p:cNvPr>
                <p:cNvSpPr/>
                <p:nvPr/>
              </p:nvSpPr>
              <p:spPr>
                <a:xfrm>
                  <a:off x="5282360" y="2778470"/>
                  <a:ext cx="1764000" cy="46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err="1">
                      <a:latin typeface="Montserrat" panose="00000500000000000000" pitchFamily="2" charset="0"/>
                    </a:rPr>
                    <a:t>Order_review</a:t>
                  </a:r>
                  <a:endParaRPr lang="fr-FR" sz="1400" b="1" dirty="0">
                    <a:latin typeface="Montserrat" panose="00000500000000000000" pitchFamily="2" charset="0"/>
                  </a:endParaRPr>
                </a:p>
              </p:txBody>
            </p:sp>
            <p:grpSp>
              <p:nvGrpSpPr>
                <p:cNvPr id="62" name="Groupe 61">
                  <a:extLst>
                    <a:ext uri="{FF2B5EF4-FFF2-40B4-BE49-F238E27FC236}">
                      <a16:creationId xmlns:a16="http://schemas.microsoft.com/office/drawing/2014/main" id="{CB2387FD-E30E-4BDB-9F8F-049F4C8002E0}"/>
                    </a:ext>
                  </a:extLst>
                </p:cNvPr>
                <p:cNvGrpSpPr/>
                <p:nvPr/>
              </p:nvGrpSpPr>
              <p:grpSpPr>
                <a:xfrm>
                  <a:off x="2566560" y="551981"/>
                  <a:ext cx="5124560" cy="1604560"/>
                  <a:chOff x="2566560" y="551981"/>
                  <a:chExt cx="5124560" cy="1604560"/>
                </a:xfrm>
              </p:grpSpPr>
              <p:grpSp>
                <p:nvGrpSpPr>
                  <p:cNvPr id="40" name="Groupe 39">
                    <a:extLst>
                      <a:ext uri="{FF2B5EF4-FFF2-40B4-BE49-F238E27FC236}">
                        <a16:creationId xmlns:a16="http://schemas.microsoft.com/office/drawing/2014/main" id="{CE8DD0CA-E5D5-4EF3-A2CE-2701CD9CDFD7}"/>
                      </a:ext>
                    </a:extLst>
                  </p:cNvPr>
                  <p:cNvGrpSpPr/>
                  <p:nvPr/>
                </p:nvGrpSpPr>
                <p:grpSpPr>
                  <a:xfrm>
                    <a:off x="2566560" y="551981"/>
                    <a:ext cx="991440" cy="853440"/>
                    <a:chOff x="2818560" y="4574880"/>
                    <a:chExt cx="991440" cy="853440"/>
                  </a:xfrm>
                </p:grpSpPr>
                <p:cxnSp>
                  <p:nvCxnSpPr>
                    <p:cNvPr id="41" name="Connecteur droit 40">
                      <a:extLst>
                        <a:ext uri="{FF2B5EF4-FFF2-40B4-BE49-F238E27FC236}">
                          <a16:creationId xmlns:a16="http://schemas.microsoft.com/office/drawing/2014/main" id="{3622D198-A3DF-4A0D-A07A-F1159EBEB60A}"/>
                        </a:ext>
                      </a:extLst>
                    </p:cNvPr>
                    <p:cNvCxnSpPr>
                      <a:cxnSpLocks/>
                    </p:cNvCxnSpPr>
                    <p:nvPr/>
                  </p:nvCxnSpPr>
                  <p:spPr>
                    <a:xfrm>
                      <a:off x="2818560" y="457488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9FDDA3C5-3511-4180-B9F1-72869C3C245F}"/>
                        </a:ext>
                      </a:extLst>
                    </p:cNvPr>
                    <p:cNvCxnSpPr>
                      <a:cxnSpLocks/>
                    </p:cNvCxnSpPr>
                    <p:nvPr/>
                  </p:nvCxnSpPr>
                  <p:spPr>
                    <a:xfrm>
                      <a:off x="2818560" y="542832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C186ED9D-E691-4E58-81BB-221D32B1FA0F}"/>
                        </a:ext>
                      </a:extLst>
                    </p:cNvPr>
                    <p:cNvCxnSpPr>
                      <a:cxnSpLocks/>
                    </p:cNvCxnSpPr>
                    <p:nvPr/>
                  </p:nvCxnSpPr>
                  <p:spPr>
                    <a:xfrm>
                      <a:off x="3793920" y="4574880"/>
                      <a:ext cx="0" cy="8534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8" name="Connecteur droit 57">
                    <a:extLst>
                      <a:ext uri="{FF2B5EF4-FFF2-40B4-BE49-F238E27FC236}">
                        <a16:creationId xmlns:a16="http://schemas.microsoft.com/office/drawing/2014/main" id="{54150D04-08A5-41C0-8A0A-DA6D9D3250A9}"/>
                      </a:ext>
                    </a:extLst>
                  </p:cNvPr>
                  <p:cNvCxnSpPr/>
                  <p:nvPr/>
                </p:nvCxnSpPr>
                <p:spPr>
                  <a:xfrm>
                    <a:off x="3558000" y="978701"/>
                    <a:ext cx="4133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Connecteur droit 58">
                    <a:extLst>
                      <a:ext uri="{FF2B5EF4-FFF2-40B4-BE49-F238E27FC236}">
                        <a16:creationId xmlns:a16="http://schemas.microsoft.com/office/drawing/2014/main" id="{6F78CA89-BD80-4845-80FF-F20AC8F192F9}"/>
                      </a:ext>
                    </a:extLst>
                  </p:cNvPr>
                  <p:cNvCxnSpPr>
                    <a:cxnSpLocks/>
                  </p:cNvCxnSpPr>
                  <p:nvPr/>
                </p:nvCxnSpPr>
                <p:spPr>
                  <a:xfrm>
                    <a:off x="7691120" y="968541"/>
                    <a:ext cx="0" cy="11880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Connecteur droit 60">
                    <a:extLst>
                      <a:ext uri="{FF2B5EF4-FFF2-40B4-BE49-F238E27FC236}">
                        <a16:creationId xmlns:a16="http://schemas.microsoft.com/office/drawing/2014/main" id="{CCECE8DF-2152-415A-8B09-89CDBAB4FA1C}"/>
                      </a:ext>
                    </a:extLst>
                  </p:cNvPr>
                  <p:cNvCxnSpPr>
                    <a:cxnSpLocks/>
                  </p:cNvCxnSpPr>
                  <p:nvPr/>
                </p:nvCxnSpPr>
                <p:spPr>
                  <a:xfrm>
                    <a:off x="7077680" y="2156541"/>
                    <a:ext cx="612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64" name="Groupe 63">
                <a:extLst>
                  <a:ext uri="{FF2B5EF4-FFF2-40B4-BE49-F238E27FC236}">
                    <a16:creationId xmlns:a16="http://schemas.microsoft.com/office/drawing/2014/main" id="{85971565-AC6F-4012-99CD-25E12A001000}"/>
                  </a:ext>
                </a:extLst>
              </p:cNvPr>
              <p:cNvGrpSpPr/>
              <p:nvPr/>
            </p:nvGrpSpPr>
            <p:grpSpPr>
              <a:xfrm>
                <a:off x="7046360" y="1562540"/>
                <a:ext cx="1634760" cy="1458000"/>
                <a:chOff x="2175240" y="4574879"/>
                <a:chExt cx="1634760" cy="1458000"/>
              </a:xfrm>
            </p:grpSpPr>
            <p:cxnSp>
              <p:nvCxnSpPr>
                <p:cNvPr id="65" name="Connecteur droit 64">
                  <a:extLst>
                    <a:ext uri="{FF2B5EF4-FFF2-40B4-BE49-F238E27FC236}">
                      <a16:creationId xmlns:a16="http://schemas.microsoft.com/office/drawing/2014/main" id="{25BC56CF-4815-49C6-B18A-E85A6888BDD5}"/>
                    </a:ext>
                  </a:extLst>
                </p:cNvPr>
                <p:cNvCxnSpPr>
                  <a:cxnSpLocks/>
                </p:cNvCxnSpPr>
                <p:nvPr/>
              </p:nvCxnSpPr>
              <p:spPr>
                <a:xfrm>
                  <a:off x="2818560" y="457488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861C8AC-545E-440B-910D-A224B47F5DAD}"/>
                    </a:ext>
                  </a:extLst>
                </p:cNvPr>
                <p:cNvCxnSpPr>
                  <a:cxnSpLocks/>
                </p:cNvCxnSpPr>
                <p:nvPr/>
              </p:nvCxnSpPr>
              <p:spPr>
                <a:xfrm>
                  <a:off x="2175240" y="6028720"/>
                  <a:ext cx="1620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51B314E7-84E6-43A6-A414-405ED140E4E9}"/>
                    </a:ext>
                  </a:extLst>
                </p:cNvPr>
                <p:cNvCxnSpPr>
                  <a:cxnSpLocks/>
                </p:cNvCxnSpPr>
                <p:nvPr/>
              </p:nvCxnSpPr>
              <p:spPr>
                <a:xfrm>
                  <a:off x="3793920" y="4574879"/>
                  <a:ext cx="0" cy="14580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70" name="Groupe 69">
              <a:extLst>
                <a:ext uri="{FF2B5EF4-FFF2-40B4-BE49-F238E27FC236}">
                  <a16:creationId xmlns:a16="http://schemas.microsoft.com/office/drawing/2014/main" id="{403D95B2-9551-49B3-84F0-DBC1F7C153ED}"/>
                </a:ext>
              </a:extLst>
            </p:cNvPr>
            <p:cNvGrpSpPr/>
            <p:nvPr/>
          </p:nvGrpSpPr>
          <p:grpSpPr>
            <a:xfrm>
              <a:off x="2564559" y="2233506"/>
              <a:ext cx="7092000" cy="1578094"/>
              <a:chOff x="-3280602" y="4574880"/>
              <a:chExt cx="7092000" cy="1578094"/>
            </a:xfrm>
          </p:grpSpPr>
          <p:cxnSp>
            <p:nvCxnSpPr>
              <p:cNvPr id="71" name="Connecteur droit 70">
                <a:extLst>
                  <a:ext uri="{FF2B5EF4-FFF2-40B4-BE49-F238E27FC236}">
                    <a16:creationId xmlns:a16="http://schemas.microsoft.com/office/drawing/2014/main" id="{8A286B49-9F96-46D1-A18E-FF8E34354885}"/>
                  </a:ext>
                </a:extLst>
              </p:cNvPr>
              <p:cNvCxnSpPr>
                <a:cxnSpLocks/>
              </p:cNvCxnSpPr>
              <p:nvPr/>
            </p:nvCxnSpPr>
            <p:spPr>
              <a:xfrm>
                <a:off x="2818560" y="4574880"/>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1E2D9073-9004-4B28-B772-23CC686CD892}"/>
                  </a:ext>
                </a:extLst>
              </p:cNvPr>
              <p:cNvCxnSpPr>
                <a:cxnSpLocks/>
              </p:cNvCxnSpPr>
              <p:nvPr/>
            </p:nvCxnSpPr>
            <p:spPr>
              <a:xfrm>
                <a:off x="3793920" y="4574880"/>
                <a:ext cx="0" cy="1578094"/>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62079EB1-9F68-4FEA-9CE3-D24466F30649}"/>
                  </a:ext>
                </a:extLst>
              </p:cNvPr>
              <p:cNvCxnSpPr>
                <a:cxnSpLocks/>
              </p:cNvCxnSpPr>
              <p:nvPr/>
            </p:nvCxnSpPr>
            <p:spPr>
              <a:xfrm>
                <a:off x="-3280602" y="6152974"/>
                <a:ext cx="7092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6" name="Groupe 75">
              <a:extLst>
                <a:ext uri="{FF2B5EF4-FFF2-40B4-BE49-F238E27FC236}">
                  <a16:creationId xmlns:a16="http://schemas.microsoft.com/office/drawing/2014/main" id="{3032A8AC-9896-448E-827B-1C3396352920}"/>
                </a:ext>
              </a:extLst>
            </p:cNvPr>
            <p:cNvGrpSpPr/>
            <p:nvPr/>
          </p:nvGrpSpPr>
          <p:grpSpPr>
            <a:xfrm>
              <a:off x="3558000" y="3020540"/>
              <a:ext cx="7092000" cy="2034005"/>
              <a:chOff x="-3280602" y="4118969"/>
              <a:chExt cx="7092000" cy="2034005"/>
            </a:xfrm>
          </p:grpSpPr>
          <p:cxnSp>
            <p:nvCxnSpPr>
              <p:cNvPr id="77" name="Connecteur droit 76">
                <a:extLst>
                  <a:ext uri="{FF2B5EF4-FFF2-40B4-BE49-F238E27FC236}">
                    <a16:creationId xmlns:a16="http://schemas.microsoft.com/office/drawing/2014/main" id="{2AB43F0E-FA41-45B9-9BDD-664EE29738DC}"/>
                  </a:ext>
                </a:extLst>
              </p:cNvPr>
              <p:cNvCxnSpPr>
                <a:cxnSpLocks/>
              </p:cNvCxnSpPr>
              <p:nvPr/>
            </p:nvCxnSpPr>
            <p:spPr>
              <a:xfrm>
                <a:off x="2819958" y="4118969"/>
                <a:ext cx="99144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82B4FFF7-5B62-41B8-9AD4-984AFD72BD83}"/>
                  </a:ext>
                </a:extLst>
              </p:cNvPr>
              <p:cNvCxnSpPr>
                <a:cxnSpLocks/>
              </p:cNvCxnSpPr>
              <p:nvPr/>
            </p:nvCxnSpPr>
            <p:spPr>
              <a:xfrm>
                <a:off x="-3280602" y="6152974"/>
                <a:ext cx="7092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Connecteur droit 78">
                <a:extLst>
                  <a:ext uri="{FF2B5EF4-FFF2-40B4-BE49-F238E27FC236}">
                    <a16:creationId xmlns:a16="http://schemas.microsoft.com/office/drawing/2014/main" id="{68E8C280-0E35-40FD-A5B7-686530356C95}"/>
                  </a:ext>
                </a:extLst>
              </p:cNvPr>
              <p:cNvCxnSpPr>
                <a:cxnSpLocks/>
              </p:cNvCxnSpPr>
              <p:nvPr/>
            </p:nvCxnSpPr>
            <p:spPr>
              <a:xfrm flipH="1">
                <a:off x="3793920" y="4118969"/>
                <a:ext cx="17478" cy="2034005"/>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83" name="ZoneTexte 82">
            <a:extLst>
              <a:ext uri="{FF2B5EF4-FFF2-40B4-BE49-F238E27FC236}">
                <a16:creationId xmlns:a16="http://schemas.microsoft.com/office/drawing/2014/main" id="{E8704DA5-8E24-4DC1-84DE-723086789FD8}"/>
              </a:ext>
            </a:extLst>
          </p:cNvPr>
          <p:cNvSpPr txBox="1"/>
          <p:nvPr/>
        </p:nvSpPr>
        <p:spPr>
          <a:xfrm>
            <a:off x="10380684" y="3454852"/>
            <a:ext cx="1918282" cy="923330"/>
          </a:xfrm>
          <a:prstGeom prst="rect">
            <a:avLst/>
          </a:prstGeom>
          <a:noFill/>
        </p:spPr>
        <p:txBody>
          <a:bodyPr wrap="square" rtlCol="0">
            <a:spAutoFit/>
          </a:bodyPr>
          <a:lstStyle/>
          <a:p>
            <a:pPr algn="ctr"/>
            <a:r>
              <a:rPr lang="fr-FR" dirty="0" err="1">
                <a:latin typeface="Montserrat" panose="00000500000000000000" pitchFamily="2" charset="0"/>
              </a:rPr>
              <a:t>Dataset</a:t>
            </a:r>
            <a:r>
              <a:rPr lang="fr-FR" dirty="0">
                <a:latin typeface="Montserrat" panose="00000500000000000000" pitchFamily="2" charset="0"/>
              </a:rPr>
              <a:t> 107820 lignes 20 colonnes</a:t>
            </a:r>
          </a:p>
        </p:txBody>
      </p:sp>
      <p:sp>
        <p:nvSpPr>
          <p:cNvPr id="85" name="ZoneTexte 84">
            <a:extLst>
              <a:ext uri="{FF2B5EF4-FFF2-40B4-BE49-F238E27FC236}">
                <a16:creationId xmlns:a16="http://schemas.microsoft.com/office/drawing/2014/main" id="{9E8E74EC-244E-472C-A7D4-3023461EEFEF}"/>
              </a:ext>
            </a:extLst>
          </p:cNvPr>
          <p:cNvSpPr txBox="1"/>
          <p:nvPr/>
        </p:nvSpPr>
        <p:spPr>
          <a:xfrm>
            <a:off x="144239" y="25957"/>
            <a:ext cx="12154725" cy="1292020"/>
          </a:xfrm>
          <a:prstGeom prst="rect">
            <a:avLst/>
          </a:prstGeom>
          <a:noFill/>
        </p:spPr>
        <p:txBody>
          <a:bodyPr wrap="square">
            <a:spAutoFit/>
          </a:bodyPr>
          <a:lstStyle/>
          <a:p>
            <a:pPr>
              <a:lnSpc>
                <a:spcPct val="150000"/>
              </a:lnSpc>
            </a:pPr>
            <a:r>
              <a:rPr lang="fr-FR" sz="1800" dirty="0">
                <a:latin typeface="Montserrat" panose="00000500000000000000" pitchFamily="2" charset="0"/>
              </a:rPr>
              <a:t>Les différentes tables ont été rassemblées dans un seul </a:t>
            </a:r>
            <a:r>
              <a:rPr lang="fr-FR" sz="1800" dirty="0" err="1">
                <a:latin typeface="Montserrat" panose="00000500000000000000" pitchFamily="2" charset="0"/>
              </a:rPr>
              <a:t>dataframe</a:t>
            </a:r>
            <a:r>
              <a:rPr lang="fr-FR" sz="1800" dirty="0">
                <a:latin typeface="Montserrat" panose="00000500000000000000" pitchFamily="2" charset="0"/>
              </a:rPr>
              <a:t> ayant un client par lignes en utilisant les commandes </a:t>
            </a:r>
            <a:r>
              <a:rPr lang="fr-FR" sz="1800" b="1" i="1" u="sng" dirty="0" err="1">
                <a:solidFill>
                  <a:schemeClr val="accent1">
                    <a:lumMod val="75000"/>
                  </a:schemeClr>
                </a:solidFill>
                <a:latin typeface="Montserrat" panose="00000500000000000000" pitchFamily="2" charset="0"/>
              </a:rPr>
              <a:t>groupby</a:t>
            </a:r>
            <a:r>
              <a:rPr lang="fr-FR" sz="1800" dirty="0">
                <a:latin typeface="Montserrat" panose="00000500000000000000" pitchFamily="2" charset="0"/>
              </a:rPr>
              <a:t> et </a:t>
            </a:r>
            <a:r>
              <a:rPr lang="fr-FR" sz="1800" b="1" i="1" u="sng" dirty="0">
                <a:solidFill>
                  <a:schemeClr val="accent1">
                    <a:lumMod val="75000"/>
                  </a:schemeClr>
                </a:solidFill>
                <a:latin typeface="Montserrat" panose="00000500000000000000" pitchFamily="2" charset="0"/>
              </a:rPr>
              <a:t>merge</a:t>
            </a:r>
            <a:r>
              <a:rPr lang="fr-FR" sz="1800" dirty="0">
                <a:latin typeface="Montserrat" panose="00000500000000000000" pitchFamily="2" charset="0"/>
              </a:rPr>
              <a:t> de pandas.</a:t>
            </a:r>
          </a:p>
          <a:p>
            <a:pPr>
              <a:lnSpc>
                <a:spcPct val="150000"/>
              </a:lnSpc>
            </a:pPr>
            <a:endParaRPr lang="fr-FR" sz="1800" dirty="0">
              <a:latin typeface="Montserrat" panose="00000500000000000000" pitchFamily="2" charset="0"/>
            </a:endParaRPr>
          </a:p>
        </p:txBody>
      </p:sp>
      <p:sp>
        <p:nvSpPr>
          <p:cNvPr id="5" name="ZoneTexte 4">
            <a:extLst>
              <a:ext uri="{FF2B5EF4-FFF2-40B4-BE49-F238E27FC236}">
                <a16:creationId xmlns:a16="http://schemas.microsoft.com/office/drawing/2014/main" id="{A058BC5D-D0FD-4D93-A1A8-A4C8DFBB9201}"/>
              </a:ext>
            </a:extLst>
          </p:cNvPr>
          <p:cNvSpPr txBox="1"/>
          <p:nvPr/>
        </p:nvSpPr>
        <p:spPr>
          <a:xfrm>
            <a:off x="11365996" y="2030214"/>
            <a:ext cx="932970" cy="369332"/>
          </a:xfrm>
          <a:prstGeom prst="rect">
            <a:avLst/>
          </a:prstGeom>
          <a:noFill/>
        </p:spPr>
        <p:txBody>
          <a:bodyPr wrap="square" rtlCol="0">
            <a:spAutoFit/>
          </a:bodyPr>
          <a:lstStyle/>
          <a:p>
            <a:r>
              <a:rPr lang="fr-FR" dirty="0" err="1"/>
              <a:t>Other</a:t>
            </a:r>
            <a:endParaRPr lang="fr-FR" dirty="0"/>
          </a:p>
        </p:txBody>
      </p:sp>
      <p:sp>
        <p:nvSpPr>
          <p:cNvPr id="7" name="ZoneTexte 6">
            <a:extLst>
              <a:ext uri="{FF2B5EF4-FFF2-40B4-BE49-F238E27FC236}">
                <a16:creationId xmlns:a16="http://schemas.microsoft.com/office/drawing/2014/main" id="{A96BB238-E14E-474D-9838-0B2F153A82C6}"/>
              </a:ext>
            </a:extLst>
          </p:cNvPr>
          <p:cNvSpPr txBox="1"/>
          <p:nvPr/>
        </p:nvSpPr>
        <p:spPr>
          <a:xfrm>
            <a:off x="5717660" y="6186332"/>
            <a:ext cx="7786245" cy="369332"/>
          </a:xfrm>
          <a:prstGeom prst="rect">
            <a:avLst/>
          </a:prstGeom>
          <a:noFill/>
        </p:spPr>
        <p:txBody>
          <a:bodyPr wrap="square" rtlCol="0">
            <a:spAutoFit/>
          </a:bodyPr>
          <a:lstStyle/>
          <a:p>
            <a:r>
              <a:rPr lang="fr-FR" dirty="0">
                <a:latin typeface="Montserrat" panose="00000500000000000000" pitchFamily="2" charset="0"/>
              </a:rPr>
              <a:t>La majorité des client ont passé une seule commande.</a:t>
            </a:r>
          </a:p>
        </p:txBody>
      </p:sp>
      <p:sp>
        <p:nvSpPr>
          <p:cNvPr id="8" name="Espace réservé du numéro de diapositive 7">
            <a:extLst>
              <a:ext uri="{FF2B5EF4-FFF2-40B4-BE49-F238E27FC236}">
                <a16:creationId xmlns:a16="http://schemas.microsoft.com/office/drawing/2014/main" id="{F199A991-2401-4705-A46A-15A6C9D582F5}"/>
              </a:ext>
            </a:extLst>
          </p:cNvPr>
          <p:cNvSpPr>
            <a:spLocks noGrp="1"/>
          </p:cNvSpPr>
          <p:nvPr>
            <p:ph type="sldNum" sz="quarter" idx="12"/>
          </p:nvPr>
        </p:nvSpPr>
        <p:spPr/>
        <p:txBody>
          <a:bodyPr/>
          <a:lstStyle/>
          <a:p>
            <a:fld id="{E3CBCD2A-895F-4418-8E13-0D616C108934}" type="slidenum">
              <a:rPr lang="fr-FR" smtClean="0"/>
              <a:t>8</a:t>
            </a:fld>
            <a:endParaRPr lang="fr-FR"/>
          </a:p>
        </p:txBody>
      </p:sp>
    </p:spTree>
    <p:extLst>
      <p:ext uri="{BB962C8B-B14F-4D97-AF65-F5344CB8AC3E}">
        <p14:creationId xmlns:p14="http://schemas.microsoft.com/office/powerpoint/2010/main" val="37208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wipe(left)">
                                      <p:cBhvr>
                                        <p:cTn id="16"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0" name="Picture 8">
            <a:extLst>
              <a:ext uri="{FF2B5EF4-FFF2-40B4-BE49-F238E27FC236}">
                <a16:creationId xmlns:a16="http://schemas.microsoft.com/office/drawing/2014/main" id="{8EF1FCA6-D54B-48BE-BFC3-E79972EC0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9178" y="3508775"/>
            <a:ext cx="2278268" cy="2802762"/>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a:extLst>
              <a:ext uri="{FF2B5EF4-FFF2-40B4-BE49-F238E27FC236}">
                <a16:creationId xmlns:a16="http://schemas.microsoft.com/office/drawing/2014/main" id="{C5739DEF-AA3D-4F99-8EC1-E42726009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5910" y="302395"/>
            <a:ext cx="3745770" cy="2304199"/>
          </a:xfrm>
          <a:prstGeom prst="rect">
            <a:avLst/>
          </a:prstGeom>
          <a:noFill/>
          <a:extLst>
            <a:ext uri="{909E8E84-426E-40DD-AFC4-6F175D3DCCD1}">
              <a14:hiddenFill xmlns:a14="http://schemas.microsoft.com/office/drawing/2010/main">
                <a:solidFill>
                  <a:srgbClr val="FFFFFF"/>
                </a:solidFill>
              </a14:hiddenFill>
            </a:ext>
          </a:extLst>
        </p:spPr>
      </p:pic>
      <p:pic>
        <p:nvPicPr>
          <p:cNvPr id="13324" name="Picture 12">
            <a:extLst>
              <a:ext uri="{FF2B5EF4-FFF2-40B4-BE49-F238E27FC236}">
                <a16:creationId xmlns:a16="http://schemas.microsoft.com/office/drawing/2014/main" id="{53A18328-FB32-4A67-AD88-2C6B6B269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7346" y="418161"/>
            <a:ext cx="3031305" cy="2303563"/>
          </a:xfrm>
          <a:prstGeom prst="rect">
            <a:avLst/>
          </a:prstGeom>
          <a:noFill/>
          <a:extLst>
            <a:ext uri="{909E8E84-426E-40DD-AFC4-6F175D3DCCD1}">
              <a14:hiddenFill xmlns:a14="http://schemas.microsoft.com/office/drawing/2010/main">
                <a:solidFill>
                  <a:srgbClr val="FFFFFF"/>
                </a:solidFill>
              </a14:hiddenFill>
            </a:ext>
          </a:extLst>
        </p:spPr>
      </p:pic>
      <p:pic>
        <p:nvPicPr>
          <p:cNvPr id="13326" name="Picture 14">
            <a:extLst>
              <a:ext uri="{FF2B5EF4-FFF2-40B4-BE49-F238E27FC236}">
                <a16:creationId xmlns:a16="http://schemas.microsoft.com/office/drawing/2014/main" id="{A5B914E7-0E57-4B08-B94C-44BEC67A8C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3360" y="3667761"/>
            <a:ext cx="3843015" cy="231281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a:extLst>
              <a:ext uri="{FF2B5EF4-FFF2-40B4-BE49-F238E27FC236}">
                <a16:creationId xmlns:a16="http://schemas.microsoft.com/office/drawing/2014/main" id="{A9181C7C-4616-4CDD-B976-0CE716E80307}"/>
              </a:ext>
            </a:extLst>
          </p:cNvPr>
          <p:cNvCxnSpPr>
            <a:cxnSpLocks/>
          </p:cNvCxnSpPr>
          <p:nvPr/>
        </p:nvCxnSpPr>
        <p:spPr>
          <a:xfrm>
            <a:off x="8249920" y="-9200"/>
            <a:ext cx="81280" cy="686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642D8684-B0B2-44B4-80A8-ACE254FE08AE}"/>
              </a:ext>
            </a:extLst>
          </p:cNvPr>
          <p:cNvCxnSpPr>
            <a:cxnSpLocks/>
          </p:cNvCxnSpPr>
          <p:nvPr/>
        </p:nvCxnSpPr>
        <p:spPr>
          <a:xfrm flipH="1" flipV="1">
            <a:off x="4683760" y="3364777"/>
            <a:ext cx="7596000" cy="2886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B57B915E-948E-4049-AA35-19320D6C3A0B}"/>
              </a:ext>
            </a:extLst>
          </p:cNvPr>
          <p:cNvCxnSpPr>
            <a:cxnSpLocks/>
          </p:cNvCxnSpPr>
          <p:nvPr/>
        </p:nvCxnSpPr>
        <p:spPr>
          <a:xfrm>
            <a:off x="4693920" y="-9200"/>
            <a:ext cx="23586" cy="6867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D637C0A4-D144-4317-90A0-1C0D396E57C7}"/>
              </a:ext>
            </a:extLst>
          </p:cNvPr>
          <p:cNvSpPr txBox="1"/>
          <p:nvPr/>
        </p:nvSpPr>
        <p:spPr>
          <a:xfrm>
            <a:off x="101513" y="64773"/>
            <a:ext cx="4419596" cy="8175956"/>
          </a:xfrm>
          <a:prstGeom prst="rect">
            <a:avLst/>
          </a:prstGeom>
          <a:noFill/>
        </p:spPr>
        <p:txBody>
          <a:bodyPr wrap="square" rtlCol="0">
            <a:spAutoFit/>
          </a:bodyPr>
          <a:lstStyle/>
          <a:p>
            <a:pPr algn="just">
              <a:lnSpc>
                <a:spcPct val="150000"/>
              </a:lnSpc>
            </a:pPr>
            <a:r>
              <a:rPr lang="fr-FR" sz="1600" dirty="0">
                <a:latin typeface="Montserrat" panose="00000500000000000000" pitchFamily="2" charset="0"/>
              </a:rPr>
              <a:t>Nous avons effectué une analyse exploratoire des données pour chaque </a:t>
            </a:r>
            <a:r>
              <a:rPr lang="fr-FR" sz="1600" dirty="0" err="1">
                <a:latin typeface="Montserrat" panose="00000500000000000000" pitchFamily="2" charset="0"/>
              </a:rPr>
              <a:t>dataset</a:t>
            </a:r>
            <a:r>
              <a:rPr lang="fr-FR" sz="1600" dirty="0">
                <a:latin typeface="Montserrat" panose="00000500000000000000" pitchFamily="2" charset="0"/>
              </a:rPr>
              <a:t>. </a:t>
            </a:r>
          </a:p>
          <a:p>
            <a:pPr algn="just">
              <a:lnSpc>
                <a:spcPct val="150000"/>
              </a:lnSpc>
            </a:pPr>
            <a:r>
              <a:rPr lang="fr-FR" sz="1600" dirty="0">
                <a:latin typeface="Montserrat" panose="00000500000000000000" pitchFamily="2" charset="0"/>
              </a:rPr>
              <a:t>L’analyse temporelle du </a:t>
            </a:r>
            <a:r>
              <a:rPr lang="fr-FR" sz="1600" dirty="0" err="1">
                <a:latin typeface="Montserrat" panose="00000500000000000000" pitchFamily="2" charset="0"/>
              </a:rPr>
              <a:t>dataset</a:t>
            </a:r>
            <a:r>
              <a:rPr lang="fr-FR" sz="1600" dirty="0">
                <a:latin typeface="Montserrat" panose="00000500000000000000" pitchFamily="2" charset="0"/>
              </a:rPr>
              <a:t> </a:t>
            </a:r>
            <a:r>
              <a:rPr lang="fr-FR" sz="1600" dirty="0" err="1">
                <a:latin typeface="Montserrat" panose="00000500000000000000" pitchFamily="2" charset="0"/>
              </a:rPr>
              <a:t>orders</a:t>
            </a:r>
            <a:r>
              <a:rPr lang="fr-FR" sz="1600" dirty="0">
                <a:latin typeface="Montserrat" panose="00000500000000000000" pitchFamily="2" charset="0"/>
              </a:rPr>
              <a:t> montre que :</a:t>
            </a:r>
          </a:p>
          <a:p>
            <a:pPr algn="just">
              <a:lnSpc>
                <a:spcPct val="150000"/>
              </a:lnSpc>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clients semblent commander plus en semaine qu’en week-end.</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commandes évoluent tout au long de l’année avec une baisse pour les 4 dernier mois.</a:t>
            </a:r>
          </a:p>
          <a:p>
            <a:pPr marL="285750" indent="-285750" algn="just">
              <a:lnSpc>
                <a:spcPct val="150000"/>
              </a:lnSpc>
              <a:buFont typeface="Wingdings" panose="05000000000000000000" pitchFamily="2" charset="2"/>
              <a:buChar char="§"/>
            </a:pPr>
            <a:endParaRPr lang="fr-FR" sz="1600" dirty="0">
              <a:latin typeface="Montserrat" panose="00000500000000000000" pitchFamily="2" charset="0"/>
            </a:endParaRPr>
          </a:p>
          <a:p>
            <a:pPr marL="285750" indent="-285750" algn="just">
              <a:lnSpc>
                <a:spcPct val="150000"/>
              </a:lnSpc>
              <a:buFont typeface="Wingdings" panose="05000000000000000000" pitchFamily="2" charset="2"/>
              <a:buChar char="§"/>
            </a:pPr>
            <a:r>
              <a:rPr lang="fr-FR" sz="1600" dirty="0">
                <a:latin typeface="Montserrat" panose="00000500000000000000" pitchFamily="2" charset="0"/>
              </a:rPr>
              <a:t>Les commandes s’étalent du 03/10/2016 jusqu’à 29/08/2018,  la raison pour laquelle le nombre de commandes en 2016 et très inférieurs par rapport à 2017 et 2018.</a:t>
            </a:r>
          </a:p>
          <a:p>
            <a:pPr algn="just">
              <a:lnSpc>
                <a:spcPct val="150000"/>
              </a:lnSpc>
            </a:pPr>
            <a:endParaRPr lang="fr-FR" sz="1600" dirty="0">
              <a:latin typeface="Montserrat" panose="00000500000000000000" pitchFamily="2" charset="0"/>
            </a:endParaRPr>
          </a:p>
          <a:p>
            <a:pPr algn="just">
              <a:lnSpc>
                <a:spcPct val="150000"/>
              </a:lnSpc>
            </a:pPr>
            <a:r>
              <a:rPr lang="fr-FR" sz="1600" dirty="0">
                <a:latin typeface="Montserrat" panose="00000500000000000000" pitchFamily="2" charset="0"/>
              </a:rPr>
              <a:t>.</a:t>
            </a:r>
            <a:endParaRPr kumimoji="0" lang="fr-FR" altLang="fr-FR" sz="1600" b="0" i="0" u="none" strike="noStrike" cap="none" normalizeH="0" baseline="0" dirty="0">
              <a:ln>
                <a:noFill/>
              </a:ln>
              <a:solidFill>
                <a:schemeClr val="tx1"/>
              </a:solidFill>
              <a:effectLst/>
              <a:latin typeface="Montserrat" panose="00000500000000000000" pitchFamily="2" charset="0"/>
            </a:endParaRPr>
          </a:p>
          <a:p>
            <a:pPr algn="just">
              <a:lnSpc>
                <a:spcPct val="150000"/>
              </a:lnSpc>
            </a:pPr>
            <a:endParaRPr lang="fr-FR" sz="1600" dirty="0">
              <a:latin typeface="Montserrat" panose="00000500000000000000" pitchFamily="2" charset="0"/>
            </a:endParaRPr>
          </a:p>
          <a:p>
            <a:pPr algn="just">
              <a:lnSpc>
                <a:spcPct val="150000"/>
              </a:lnSpc>
            </a:pPr>
            <a:endParaRPr lang="fr-FR" sz="1600" dirty="0">
              <a:latin typeface="Montserrat" panose="00000500000000000000" pitchFamily="2" charset="0"/>
            </a:endParaRPr>
          </a:p>
        </p:txBody>
      </p:sp>
      <p:sp>
        <p:nvSpPr>
          <p:cNvPr id="10" name="Rectangle 21">
            <a:extLst>
              <a:ext uri="{FF2B5EF4-FFF2-40B4-BE49-F238E27FC236}">
                <a16:creationId xmlns:a16="http://schemas.microsoft.com/office/drawing/2014/main" id="{11BD6ED3-56F0-4087-8529-424753F69ABD}"/>
              </a:ext>
            </a:extLst>
          </p:cNvPr>
          <p:cNvSpPr>
            <a:spLocks noChangeArrowheads="1"/>
          </p:cNvSpPr>
          <p:nvPr/>
        </p:nvSpPr>
        <p:spPr bwMode="auto">
          <a:xfrm>
            <a:off x="0" y="64773"/>
            <a:ext cx="65" cy="327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Montserrat" panose="00000500000000000000" pitchFamily="2" charset="0"/>
            </a:endParaRPr>
          </a:p>
        </p:txBody>
      </p:sp>
      <p:sp>
        <p:nvSpPr>
          <p:cNvPr id="14" name="Espace réservé du numéro de diapositive 13">
            <a:extLst>
              <a:ext uri="{FF2B5EF4-FFF2-40B4-BE49-F238E27FC236}">
                <a16:creationId xmlns:a16="http://schemas.microsoft.com/office/drawing/2014/main" id="{505A56EA-7532-47B2-AF85-3E0756379A5C}"/>
              </a:ext>
            </a:extLst>
          </p:cNvPr>
          <p:cNvSpPr>
            <a:spLocks noGrp="1"/>
          </p:cNvSpPr>
          <p:nvPr>
            <p:ph type="sldNum" sz="quarter" idx="12"/>
          </p:nvPr>
        </p:nvSpPr>
        <p:spPr/>
        <p:txBody>
          <a:bodyPr/>
          <a:lstStyle/>
          <a:p>
            <a:fld id="{E3CBCD2A-895F-4418-8E13-0D616C108934}" type="slidenum">
              <a:rPr lang="fr-FR" smtClean="0"/>
              <a:t>9</a:t>
            </a:fld>
            <a:endParaRPr lang="fr-FR"/>
          </a:p>
        </p:txBody>
      </p:sp>
    </p:spTree>
    <p:extLst>
      <p:ext uri="{BB962C8B-B14F-4D97-AF65-F5344CB8AC3E}">
        <p14:creationId xmlns:p14="http://schemas.microsoft.com/office/powerpoint/2010/main" val="18633718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8879</TotalTime>
  <Words>3073</Words>
  <Application>Microsoft Office PowerPoint</Application>
  <PresentationFormat>Grand écran</PresentationFormat>
  <Paragraphs>378</Paragraphs>
  <Slides>37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37</vt:i4>
      </vt:variant>
    </vt:vector>
  </HeadingPairs>
  <TitlesOfParts>
    <vt:vector size="45" baseType="lpstr">
      <vt:lpstr>Arial</vt:lpstr>
      <vt:lpstr>Calibri</vt:lpstr>
      <vt:lpstr>Calibri Light</vt:lpstr>
      <vt:lpstr>Courier New</vt:lpstr>
      <vt:lpstr>Metropolis</vt:lpstr>
      <vt:lpstr>Montserrat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segmentation : les cinq points essentiels    Quand on veut vendre « tout à tout le monde », on ne vend rien à personne. Pour vendre de façon efficace, vous devez donc « segmenter » votre cible. Cela signifie faire des choix et ne pas servir tout le monde. Vous pouvez cependant servir plusieurs segments de cible.    Un segment de clientèle est un groupe homogène de personnes / d’entreprises qui ont les mêmes besoins, que vous pouvez servir via le même canal de distribution, qui seront sensibles à la même communication, qui accepteront de payer le même prix et avec lesquels vous aurez le même type de relations. Ce n'est donc pas "les TPE", les "jeunes", les "séniors"...    Chaque segment a des traits particuliers. Cela va vous aider à comprendre les différents types de clientèle et ainsi ajuster votre offre et vos messages de communication.   Il n'existe pas une "bonne" segmentation, vous devrez choisir la segmentation la plus adaptée.   Les critères de segmentation sont de plusieurs types : comportementaux, socio-démographiques, psychologiques... A vous de choisir ceux qui sont adaptés à votre offre.   </dc:title>
  <dc:creator>Sabrine BETTAIEB</dc:creator>
  <cp:lastModifiedBy>Sabrine BETTAIEB</cp:lastModifiedBy>
  <cp:revision>3</cp:revision>
  <dcterms:created xsi:type="dcterms:W3CDTF">2022-04-06T08:19:06Z</dcterms:created>
  <dcterms:modified xsi:type="dcterms:W3CDTF">2022-04-19T07:46:48Z</dcterms:modified>
</cp:coreProperties>
</file>