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1" r:id="rId2"/>
    <p:sldId id="268" r:id="rId3"/>
    <p:sldId id="297" r:id="rId4"/>
    <p:sldId id="266" r:id="rId5"/>
    <p:sldId id="285" r:id="rId6"/>
    <p:sldId id="262" r:id="rId7"/>
    <p:sldId id="271" r:id="rId8"/>
    <p:sldId id="286" r:id="rId9"/>
    <p:sldId id="263" r:id="rId10"/>
    <p:sldId id="270" r:id="rId11"/>
    <p:sldId id="287" r:id="rId12"/>
    <p:sldId id="281" r:id="rId13"/>
    <p:sldId id="282" r:id="rId14"/>
    <p:sldId id="264" r:id="rId15"/>
    <p:sldId id="284" r:id="rId16"/>
    <p:sldId id="283" r:id="rId17"/>
    <p:sldId id="303" r:id="rId18"/>
    <p:sldId id="288" r:id="rId19"/>
    <p:sldId id="292" r:id="rId20"/>
    <p:sldId id="293" r:id="rId21"/>
    <p:sldId id="289" r:id="rId22"/>
    <p:sldId id="296" r:id="rId23"/>
    <p:sldId id="298" r:id="rId24"/>
    <p:sldId id="257" r:id="rId25"/>
    <p:sldId id="290" r:id="rId26"/>
    <p:sldId id="302" r:id="rId27"/>
    <p:sldId id="299"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2E71A-E981-4AB8-89CE-78CC78F58FA4}" v="1" dt="2022-06-13T17:59:49.03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e BETTAIEB" userId="ddcf6deb328acef7" providerId="LiveId" clId="{1DC2E71A-E981-4AB8-89CE-78CC78F58FA4}"/>
    <pc:docChg chg="modSld">
      <pc:chgData name="Sabrine BETTAIEB" userId="ddcf6deb328acef7" providerId="LiveId" clId="{1DC2E71A-E981-4AB8-89CE-78CC78F58FA4}" dt="2022-06-13T17:59:49.029" v="0"/>
      <pc:docMkLst>
        <pc:docMk/>
      </pc:docMkLst>
      <pc:sldChg chg="addSp">
        <pc:chgData name="Sabrine BETTAIEB" userId="ddcf6deb328acef7" providerId="LiveId" clId="{1DC2E71A-E981-4AB8-89CE-78CC78F58FA4}" dt="2022-06-13T17:59:49.029" v="0"/>
        <pc:sldMkLst>
          <pc:docMk/>
          <pc:sldMk cId="3560731039" sldId="256"/>
        </pc:sldMkLst>
        <pc:picChg chg="add">
          <ac:chgData name="Sabrine BETTAIEB" userId="ddcf6deb328acef7" providerId="LiveId" clId="{1DC2E71A-E981-4AB8-89CE-78CC78F58FA4}" dt="2022-06-13T17:59:49.029" v="0"/>
          <ac:picMkLst>
            <pc:docMk/>
            <pc:sldMk cId="3560731039" sldId="256"/>
            <ac:picMk id="1026" creationId="{C8DAFD15-A24C-EA50-2FCB-74EB0C1F30A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ata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ata1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ata2.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ata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ata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ata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ata9.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1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1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2.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_rels/drawing9.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fif"/><Relationship Id="rId2" Type="http://schemas.openxmlformats.org/officeDocument/2006/relationships/image" Target="../media/image5.jpg"/><Relationship Id="rId1" Type="http://schemas.openxmlformats.org/officeDocument/2006/relationships/image" Target="../media/image4.png"/><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 </a:t>
          </a:r>
          <a:r>
            <a:rPr lang="fr-FR" sz="2800" dirty="0" err="1">
              <a:latin typeface="Montserrat" panose="00000500000000000000" pitchFamily="2" charset="0"/>
            </a:rPr>
            <a:t>Preprocessing</a:t>
          </a:r>
          <a:r>
            <a:rPr lang="fr-FR" sz="2800" dirty="0">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dirty="0">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dirty="0">
              <a:latin typeface="Montserrat" panose="00000500000000000000" pitchFamily="2" charset="0"/>
            </a:rPr>
            <a:t>7 - Conclusion</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 </a:t>
          </a:r>
          <a:r>
            <a:rPr lang="fr-FR" sz="2800" dirty="0" err="1">
              <a:latin typeface="Montserrat" panose="00000500000000000000" pitchFamily="2" charset="0"/>
            </a:rPr>
            <a:t>Preprocessing</a:t>
          </a:r>
          <a:r>
            <a:rPr lang="fr-FR" sz="2800" dirty="0">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b="1" dirty="0">
              <a:solidFill>
                <a:srgbClr val="C00000"/>
              </a:solidFill>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dirty="0">
              <a:latin typeface="Montserrat" panose="00000500000000000000" pitchFamily="2" charset="0"/>
            </a:rPr>
            <a:t>Conclusion</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 </a:t>
          </a:r>
          <a:r>
            <a:rPr lang="fr-FR" sz="2800" dirty="0" err="1">
              <a:latin typeface="Montserrat" panose="00000500000000000000" pitchFamily="2" charset="0"/>
            </a:rPr>
            <a:t>Preprocessing</a:t>
          </a:r>
          <a:r>
            <a:rPr lang="fr-FR" sz="2800" dirty="0">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dirty="0">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b="1" dirty="0">
              <a:solidFill>
                <a:srgbClr val="C00000"/>
              </a:solidFill>
              <a:latin typeface="Montserrat" panose="00000500000000000000" pitchFamily="2" charset="0"/>
            </a:rPr>
            <a:t>7 – Conclusion &amp; perspectives</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b="1" dirty="0">
              <a:solidFill>
                <a:srgbClr val="C00000"/>
              </a:solidFill>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 </a:t>
          </a:r>
          <a:r>
            <a:rPr lang="fr-FR" sz="2800" dirty="0" err="1">
              <a:latin typeface="Montserrat" panose="00000500000000000000" pitchFamily="2" charset="0"/>
            </a:rPr>
            <a:t>Preprocessing</a:t>
          </a:r>
          <a:r>
            <a:rPr lang="fr-FR" sz="2800" dirty="0">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dirty="0">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dirty="0">
              <a:latin typeface="Montserrat" panose="00000500000000000000" pitchFamily="2" charset="0"/>
            </a:rPr>
            <a:t>7 - Conclusion</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b="1" dirty="0">
              <a:solidFill>
                <a:srgbClr val="C00000"/>
              </a:solidFill>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 </a:t>
          </a:r>
          <a:r>
            <a:rPr lang="fr-FR" sz="2800" dirty="0" err="1">
              <a:latin typeface="Montserrat" panose="00000500000000000000" pitchFamily="2" charset="0"/>
            </a:rPr>
            <a:t>Preprocessing</a:t>
          </a:r>
          <a:r>
            <a:rPr lang="fr-FR" sz="2800" dirty="0">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dirty="0">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dirty="0">
              <a:latin typeface="Montserrat" panose="00000500000000000000" pitchFamily="2" charset="0"/>
            </a:rPr>
            <a:t>Conclusion</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b="1" dirty="0">
              <a:solidFill>
                <a:srgbClr val="C00000"/>
              </a:solidFill>
              <a:latin typeface="Montserrat" panose="00000500000000000000" pitchFamily="2" charset="0"/>
            </a:rPr>
            <a:t>3 - </a:t>
          </a:r>
          <a:r>
            <a:rPr lang="fr-FR" sz="2800" b="1" dirty="0" err="1">
              <a:solidFill>
                <a:srgbClr val="C00000"/>
              </a:solidFill>
              <a:latin typeface="Montserrat" panose="00000500000000000000" pitchFamily="2" charset="0"/>
            </a:rPr>
            <a:t>Preprocessing</a:t>
          </a:r>
          <a:r>
            <a:rPr lang="fr-FR" sz="2800" b="1" dirty="0">
              <a:solidFill>
                <a:srgbClr val="C00000"/>
              </a:solidFill>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dirty="0">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dirty="0">
              <a:latin typeface="Montserrat" panose="00000500000000000000" pitchFamily="2" charset="0"/>
            </a:rPr>
            <a:t>Conclusion</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819DE9-9F87-4AD7-923C-CDC41D1957B5}" type="doc">
      <dgm:prSet loTypeId="urn:microsoft.com/office/officeart/2005/8/layout/hProcess9" loCatId="process" qsTypeId="urn:microsoft.com/office/officeart/2005/8/quickstyle/simple5" qsCatId="simple" csTypeId="urn:microsoft.com/office/officeart/2005/8/colors/colorful5" csCatId="colorful" phldr="1"/>
      <dgm:spPr/>
    </dgm:pt>
    <dgm:pt modelId="{05E4E7B5-7408-4A76-8224-DE46F089899A}">
      <dgm:prSet phldrT="[Texte]"/>
      <dgm:spPr/>
      <dgm:t>
        <a:bodyPr/>
        <a:lstStyle/>
        <a:p>
          <a:r>
            <a:rPr lang="fr-FR" b="1" dirty="0">
              <a:latin typeface="Montserrat" panose="00000500000000000000" pitchFamily="2" charset="0"/>
            </a:rPr>
            <a:t>Gestion des </a:t>
          </a:r>
          <a:r>
            <a:rPr lang="fr-FR" b="1" dirty="0" err="1">
              <a:latin typeface="Montserrat" panose="00000500000000000000" pitchFamily="2" charset="0"/>
            </a:rPr>
            <a:t>outliers</a:t>
          </a:r>
          <a:endParaRPr lang="fr-FR" b="1" dirty="0">
            <a:latin typeface="Montserrat" panose="00000500000000000000" pitchFamily="2" charset="0"/>
          </a:endParaRPr>
        </a:p>
      </dgm:t>
    </dgm:pt>
    <dgm:pt modelId="{DBC233F3-A405-4705-9CE2-13CE20128C97}" type="parTrans" cxnId="{68FA821F-2CBA-4AB5-AB5E-9D93224CE3DC}">
      <dgm:prSet/>
      <dgm:spPr/>
      <dgm:t>
        <a:bodyPr/>
        <a:lstStyle/>
        <a:p>
          <a:endParaRPr lang="fr-FR" b="1">
            <a:latin typeface="Montserrat" panose="00000500000000000000" pitchFamily="2" charset="0"/>
          </a:endParaRPr>
        </a:p>
      </dgm:t>
    </dgm:pt>
    <dgm:pt modelId="{532CDF51-CD05-4BEA-B98D-E5846E21BDEE}" type="sibTrans" cxnId="{68FA821F-2CBA-4AB5-AB5E-9D93224CE3DC}">
      <dgm:prSet/>
      <dgm:spPr/>
      <dgm:t>
        <a:bodyPr/>
        <a:lstStyle/>
        <a:p>
          <a:endParaRPr lang="fr-FR" b="1">
            <a:latin typeface="Montserrat" panose="00000500000000000000" pitchFamily="2" charset="0"/>
          </a:endParaRPr>
        </a:p>
      </dgm:t>
    </dgm:pt>
    <dgm:pt modelId="{0D217F35-A2AF-4B06-B223-3A7BAD625F38}">
      <dgm:prSet phldrT="[Texte]"/>
      <dgm:spPr/>
      <dgm:t>
        <a:bodyPr/>
        <a:lstStyle/>
        <a:p>
          <a:r>
            <a:rPr lang="fr-FR" b="1" dirty="0" err="1">
              <a:latin typeface="Montserrat" panose="00000500000000000000" pitchFamily="2" charset="0"/>
            </a:rPr>
            <a:t>Features</a:t>
          </a:r>
          <a:r>
            <a:rPr lang="fr-FR" b="1" dirty="0">
              <a:latin typeface="Montserrat" panose="00000500000000000000" pitchFamily="2" charset="0"/>
            </a:rPr>
            <a:t> engineering</a:t>
          </a:r>
        </a:p>
      </dgm:t>
    </dgm:pt>
    <dgm:pt modelId="{33D0E770-C0D2-4ACC-925F-077EE96FE46C}" type="parTrans" cxnId="{28C6B28B-4283-4AD9-B600-7BF7BE2571D2}">
      <dgm:prSet/>
      <dgm:spPr/>
      <dgm:t>
        <a:bodyPr/>
        <a:lstStyle/>
        <a:p>
          <a:endParaRPr lang="fr-FR" b="1">
            <a:latin typeface="Montserrat" panose="00000500000000000000" pitchFamily="2" charset="0"/>
          </a:endParaRPr>
        </a:p>
      </dgm:t>
    </dgm:pt>
    <dgm:pt modelId="{2F93B798-F9DE-417B-B943-705029112FFC}" type="sibTrans" cxnId="{28C6B28B-4283-4AD9-B600-7BF7BE2571D2}">
      <dgm:prSet/>
      <dgm:spPr/>
      <dgm:t>
        <a:bodyPr/>
        <a:lstStyle/>
        <a:p>
          <a:endParaRPr lang="fr-FR" b="1">
            <a:latin typeface="Montserrat" panose="00000500000000000000" pitchFamily="2" charset="0"/>
          </a:endParaRPr>
        </a:p>
      </dgm:t>
    </dgm:pt>
    <dgm:pt modelId="{80B9CFF1-2426-45FB-B319-7E2896B891B8}">
      <dgm:prSet phldrT="[Texte]"/>
      <dgm:spPr/>
      <dgm:t>
        <a:bodyPr/>
        <a:lstStyle/>
        <a:p>
          <a:r>
            <a:rPr lang="fr-FR" b="1" dirty="0" err="1">
              <a:latin typeface="Montserrat" panose="00000500000000000000" pitchFamily="2" charset="0"/>
            </a:rPr>
            <a:t>Feature</a:t>
          </a:r>
          <a:r>
            <a:rPr lang="fr-FR" b="1" dirty="0">
              <a:latin typeface="Montserrat" panose="00000500000000000000" pitchFamily="2" charset="0"/>
            </a:rPr>
            <a:t> </a:t>
          </a:r>
          <a:r>
            <a:rPr lang="fr-FR" b="1" dirty="0" err="1">
              <a:latin typeface="Montserrat" panose="00000500000000000000" pitchFamily="2" charset="0"/>
            </a:rPr>
            <a:t>scaling</a:t>
          </a:r>
          <a:endParaRPr lang="fr-FR" b="1" dirty="0">
            <a:latin typeface="Montserrat" panose="00000500000000000000" pitchFamily="2" charset="0"/>
          </a:endParaRPr>
        </a:p>
      </dgm:t>
    </dgm:pt>
    <dgm:pt modelId="{EA6A4669-0683-4BCE-94E4-94F9E2BF1599}" type="parTrans" cxnId="{6C1586C9-4500-4600-96F7-4D99B7E9DB92}">
      <dgm:prSet/>
      <dgm:spPr/>
      <dgm:t>
        <a:bodyPr/>
        <a:lstStyle/>
        <a:p>
          <a:endParaRPr lang="fr-FR" b="1">
            <a:latin typeface="Montserrat" panose="00000500000000000000" pitchFamily="2" charset="0"/>
          </a:endParaRPr>
        </a:p>
      </dgm:t>
    </dgm:pt>
    <dgm:pt modelId="{5004A056-F99B-4189-B3FA-8A2404E71673}" type="sibTrans" cxnId="{6C1586C9-4500-4600-96F7-4D99B7E9DB92}">
      <dgm:prSet/>
      <dgm:spPr/>
      <dgm:t>
        <a:bodyPr/>
        <a:lstStyle/>
        <a:p>
          <a:endParaRPr lang="fr-FR" b="1">
            <a:latin typeface="Montserrat" panose="00000500000000000000" pitchFamily="2" charset="0"/>
          </a:endParaRPr>
        </a:p>
      </dgm:t>
    </dgm:pt>
    <dgm:pt modelId="{5B50A409-F625-481A-89F8-CB7560E7B66C}">
      <dgm:prSet phldrT="[Texte]"/>
      <dgm:spPr/>
      <dgm:t>
        <a:bodyPr/>
        <a:lstStyle/>
        <a:p>
          <a:r>
            <a:rPr lang="fr-FR" b="1" dirty="0">
              <a:latin typeface="Montserrat" panose="00000500000000000000" pitchFamily="2" charset="0"/>
            </a:rPr>
            <a:t>Split data</a:t>
          </a:r>
        </a:p>
      </dgm:t>
    </dgm:pt>
    <dgm:pt modelId="{17AEE642-B878-4043-93E3-E2B40832E616}" type="parTrans" cxnId="{5374AF9D-C666-44B8-9004-64D353F1B0FF}">
      <dgm:prSet/>
      <dgm:spPr/>
      <dgm:t>
        <a:bodyPr/>
        <a:lstStyle/>
        <a:p>
          <a:endParaRPr lang="fr-FR" b="1">
            <a:latin typeface="Montserrat" panose="00000500000000000000" pitchFamily="2" charset="0"/>
          </a:endParaRPr>
        </a:p>
      </dgm:t>
    </dgm:pt>
    <dgm:pt modelId="{338039A1-117D-4DC6-942F-02FC3372619B}" type="sibTrans" cxnId="{5374AF9D-C666-44B8-9004-64D353F1B0FF}">
      <dgm:prSet/>
      <dgm:spPr/>
      <dgm:t>
        <a:bodyPr/>
        <a:lstStyle/>
        <a:p>
          <a:endParaRPr lang="fr-FR" b="1">
            <a:latin typeface="Montserrat" panose="00000500000000000000" pitchFamily="2" charset="0"/>
          </a:endParaRPr>
        </a:p>
      </dgm:t>
    </dgm:pt>
    <dgm:pt modelId="{1617E066-2AEF-4735-827D-3E19B4556F3C}">
      <dgm:prSet phldrT="[Texte]"/>
      <dgm:spPr/>
      <dgm:t>
        <a:bodyPr/>
        <a:lstStyle/>
        <a:p>
          <a:r>
            <a:rPr lang="fr-FR" b="1" dirty="0">
              <a:latin typeface="Montserrat" panose="00000500000000000000" pitchFamily="2" charset="0"/>
            </a:rPr>
            <a:t>Encodage des variables catégorielles</a:t>
          </a:r>
        </a:p>
        <a:p>
          <a:endParaRPr lang="fr-FR" b="1" dirty="0">
            <a:latin typeface="Montserrat" panose="00000500000000000000" pitchFamily="2" charset="0"/>
          </a:endParaRPr>
        </a:p>
      </dgm:t>
    </dgm:pt>
    <dgm:pt modelId="{44C2E110-EFF9-4F4A-9F9F-1A15BB1D8E6F}" type="parTrans" cxnId="{D3A43CAE-4C15-49D2-B612-BDAD0C55C65D}">
      <dgm:prSet/>
      <dgm:spPr/>
      <dgm:t>
        <a:bodyPr/>
        <a:lstStyle/>
        <a:p>
          <a:endParaRPr lang="fr-FR"/>
        </a:p>
      </dgm:t>
    </dgm:pt>
    <dgm:pt modelId="{C57E7301-5B41-4709-813E-4BDEAD386C08}" type="sibTrans" cxnId="{D3A43CAE-4C15-49D2-B612-BDAD0C55C65D}">
      <dgm:prSet/>
      <dgm:spPr/>
      <dgm:t>
        <a:bodyPr/>
        <a:lstStyle/>
        <a:p>
          <a:endParaRPr lang="fr-FR"/>
        </a:p>
      </dgm:t>
    </dgm:pt>
    <dgm:pt modelId="{ED27327D-AF9B-4248-9852-251E35E18B5F}">
      <dgm:prSet phldrT="[Texte]"/>
      <dgm:spPr/>
      <dgm:t>
        <a:bodyPr/>
        <a:lstStyle/>
        <a:p>
          <a:r>
            <a:rPr lang="fr-FR" b="1" dirty="0">
              <a:latin typeface="Montserrat" panose="00000500000000000000" pitchFamily="2" charset="0"/>
            </a:rPr>
            <a:t>Valeurs manquantes</a:t>
          </a:r>
        </a:p>
      </dgm:t>
    </dgm:pt>
    <dgm:pt modelId="{B4D9890B-8E3D-44AF-9F27-1AC2FEA32898}" type="parTrans" cxnId="{F729B091-2F4B-4059-ABD2-C83C49016C0F}">
      <dgm:prSet/>
      <dgm:spPr/>
      <dgm:t>
        <a:bodyPr/>
        <a:lstStyle/>
        <a:p>
          <a:endParaRPr lang="fr-FR"/>
        </a:p>
      </dgm:t>
    </dgm:pt>
    <dgm:pt modelId="{760C4BE3-C41D-459D-A898-287A9B9FAD63}" type="sibTrans" cxnId="{F729B091-2F4B-4059-ABD2-C83C49016C0F}">
      <dgm:prSet/>
      <dgm:spPr/>
      <dgm:t>
        <a:bodyPr/>
        <a:lstStyle/>
        <a:p>
          <a:endParaRPr lang="fr-FR"/>
        </a:p>
      </dgm:t>
    </dgm:pt>
    <dgm:pt modelId="{2C02FA91-4180-4250-9014-FEF856576297}">
      <dgm:prSet phldrT="[Texte]"/>
      <dgm:spPr/>
      <dgm:t>
        <a:bodyPr/>
        <a:lstStyle/>
        <a:p>
          <a:r>
            <a:rPr lang="fr-FR" b="1" dirty="0" err="1">
              <a:latin typeface="Montserrat" panose="00000500000000000000" pitchFamily="2" charset="0"/>
            </a:rPr>
            <a:t>Features</a:t>
          </a:r>
          <a:r>
            <a:rPr lang="fr-FR" b="1" dirty="0">
              <a:latin typeface="Montserrat" panose="00000500000000000000" pitchFamily="2" charset="0"/>
            </a:rPr>
            <a:t> </a:t>
          </a:r>
          <a:r>
            <a:rPr lang="fr-FR" b="1" dirty="0" err="1">
              <a:latin typeface="Montserrat" panose="00000500000000000000" pitchFamily="2" charset="0"/>
            </a:rPr>
            <a:t>selection</a:t>
          </a:r>
          <a:r>
            <a:rPr lang="fr-FR" b="1" dirty="0">
              <a:latin typeface="Montserrat" panose="00000500000000000000" pitchFamily="2" charset="0"/>
            </a:rPr>
            <a:t> </a:t>
          </a:r>
        </a:p>
      </dgm:t>
    </dgm:pt>
    <dgm:pt modelId="{593E996B-B40F-4C04-A8AE-0EC7987713C8}" type="parTrans" cxnId="{CFEEAB14-03AA-4154-B3BD-F9AF8654CB6A}">
      <dgm:prSet/>
      <dgm:spPr/>
      <dgm:t>
        <a:bodyPr/>
        <a:lstStyle/>
        <a:p>
          <a:endParaRPr lang="fr-FR"/>
        </a:p>
      </dgm:t>
    </dgm:pt>
    <dgm:pt modelId="{FEDE4891-70AA-4939-9027-B42C1EB7FA1C}" type="sibTrans" cxnId="{CFEEAB14-03AA-4154-B3BD-F9AF8654CB6A}">
      <dgm:prSet/>
      <dgm:spPr/>
      <dgm:t>
        <a:bodyPr/>
        <a:lstStyle/>
        <a:p>
          <a:endParaRPr lang="fr-FR"/>
        </a:p>
      </dgm:t>
    </dgm:pt>
    <dgm:pt modelId="{41F36745-CC6B-4C29-AAF9-1D81E6DCC646}" type="pres">
      <dgm:prSet presAssocID="{19819DE9-9F87-4AD7-923C-CDC41D1957B5}" presName="CompostProcess" presStyleCnt="0">
        <dgm:presLayoutVars>
          <dgm:dir/>
          <dgm:resizeHandles val="exact"/>
        </dgm:presLayoutVars>
      </dgm:prSet>
      <dgm:spPr/>
    </dgm:pt>
    <dgm:pt modelId="{F282719E-ACC5-4F23-8340-D5772CBE36EC}" type="pres">
      <dgm:prSet presAssocID="{19819DE9-9F87-4AD7-923C-CDC41D1957B5}" presName="arrow" presStyleLbl="bgShp" presStyleIdx="0" presStyleCnt="1" custScaleX="117647" custLinFactNeighborY="-174"/>
      <dgm:spPr/>
    </dgm:pt>
    <dgm:pt modelId="{B7D97CB9-A9EC-4EF0-80D1-DEB2B739C0B6}" type="pres">
      <dgm:prSet presAssocID="{19819DE9-9F87-4AD7-923C-CDC41D1957B5}" presName="linearProcess" presStyleCnt="0"/>
      <dgm:spPr/>
    </dgm:pt>
    <dgm:pt modelId="{BB2D3BDC-64F0-433D-9B07-137850C32827}" type="pres">
      <dgm:prSet presAssocID="{05E4E7B5-7408-4A76-8224-DE46F089899A}" presName="textNode" presStyleLbl="node1" presStyleIdx="0" presStyleCnt="7">
        <dgm:presLayoutVars>
          <dgm:bulletEnabled val="1"/>
        </dgm:presLayoutVars>
      </dgm:prSet>
      <dgm:spPr/>
    </dgm:pt>
    <dgm:pt modelId="{DF065684-BFFE-45D2-BF9A-7BABA34A3799}" type="pres">
      <dgm:prSet presAssocID="{532CDF51-CD05-4BEA-B98D-E5846E21BDEE}" presName="sibTrans" presStyleCnt="0"/>
      <dgm:spPr/>
    </dgm:pt>
    <dgm:pt modelId="{826C268D-3299-4884-A23C-72D72E720284}" type="pres">
      <dgm:prSet presAssocID="{0D217F35-A2AF-4B06-B223-3A7BAD625F38}" presName="textNode" presStyleLbl="node1" presStyleIdx="1" presStyleCnt="7">
        <dgm:presLayoutVars>
          <dgm:bulletEnabled val="1"/>
        </dgm:presLayoutVars>
      </dgm:prSet>
      <dgm:spPr/>
    </dgm:pt>
    <dgm:pt modelId="{0EB436BA-F760-4072-B5FB-506F17204669}" type="pres">
      <dgm:prSet presAssocID="{2F93B798-F9DE-417B-B943-705029112FFC}" presName="sibTrans" presStyleCnt="0"/>
      <dgm:spPr/>
    </dgm:pt>
    <dgm:pt modelId="{11AEC7B1-E4E4-4D2E-89F2-92CBD722BA1A}" type="pres">
      <dgm:prSet presAssocID="{1617E066-2AEF-4735-827D-3E19B4556F3C}" presName="textNode" presStyleLbl="node1" presStyleIdx="2" presStyleCnt="7">
        <dgm:presLayoutVars>
          <dgm:bulletEnabled val="1"/>
        </dgm:presLayoutVars>
      </dgm:prSet>
      <dgm:spPr/>
    </dgm:pt>
    <dgm:pt modelId="{3492FF98-1941-435B-8C5D-AD0B3DB1114A}" type="pres">
      <dgm:prSet presAssocID="{C57E7301-5B41-4709-813E-4BDEAD386C08}" presName="sibTrans" presStyleCnt="0"/>
      <dgm:spPr/>
    </dgm:pt>
    <dgm:pt modelId="{9566D26D-B08D-4EFE-890D-05ED0E28E0E4}" type="pres">
      <dgm:prSet presAssocID="{ED27327D-AF9B-4248-9852-251E35E18B5F}" presName="textNode" presStyleLbl="node1" presStyleIdx="3" presStyleCnt="7">
        <dgm:presLayoutVars>
          <dgm:bulletEnabled val="1"/>
        </dgm:presLayoutVars>
      </dgm:prSet>
      <dgm:spPr/>
    </dgm:pt>
    <dgm:pt modelId="{E57EF5A6-6C36-4232-BC4A-CD044E3C4142}" type="pres">
      <dgm:prSet presAssocID="{760C4BE3-C41D-459D-A898-287A9B9FAD63}" presName="sibTrans" presStyleCnt="0"/>
      <dgm:spPr/>
    </dgm:pt>
    <dgm:pt modelId="{C54E7172-701E-41DF-BD91-5CF7CD358DFB}" type="pres">
      <dgm:prSet presAssocID="{2C02FA91-4180-4250-9014-FEF856576297}" presName="textNode" presStyleLbl="node1" presStyleIdx="4" presStyleCnt="7">
        <dgm:presLayoutVars>
          <dgm:bulletEnabled val="1"/>
        </dgm:presLayoutVars>
      </dgm:prSet>
      <dgm:spPr/>
    </dgm:pt>
    <dgm:pt modelId="{AEF6AB37-3E4A-41D4-93A6-2D3503DEE1CD}" type="pres">
      <dgm:prSet presAssocID="{FEDE4891-70AA-4939-9027-B42C1EB7FA1C}" presName="sibTrans" presStyleCnt="0"/>
      <dgm:spPr/>
    </dgm:pt>
    <dgm:pt modelId="{F5BC6A9D-7888-4040-B9D3-C6A3FFB5A834}" type="pres">
      <dgm:prSet presAssocID="{80B9CFF1-2426-45FB-B319-7E2896B891B8}" presName="textNode" presStyleLbl="node1" presStyleIdx="5" presStyleCnt="7">
        <dgm:presLayoutVars>
          <dgm:bulletEnabled val="1"/>
        </dgm:presLayoutVars>
      </dgm:prSet>
      <dgm:spPr/>
    </dgm:pt>
    <dgm:pt modelId="{35EC13AC-9023-4DF7-B097-628EBBAC1769}" type="pres">
      <dgm:prSet presAssocID="{5004A056-F99B-4189-B3FA-8A2404E71673}" presName="sibTrans" presStyleCnt="0"/>
      <dgm:spPr/>
    </dgm:pt>
    <dgm:pt modelId="{FFC4A865-914A-408C-865E-9B552AF93C3D}" type="pres">
      <dgm:prSet presAssocID="{5B50A409-F625-481A-89F8-CB7560E7B66C}" presName="textNode" presStyleLbl="node1" presStyleIdx="6" presStyleCnt="7">
        <dgm:presLayoutVars>
          <dgm:bulletEnabled val="1"/>
        </dgm:presLayoutVars>
      </dgm:prSet>
      <dgm:spPr/>
    </dgm:pt>
  </dgm:ptLst>
  <dgm:cxnLst>
    <dgm:cxn modelId="{BA252501-3707-4202-A8F9-1E7B2962DC2C}" type="presOf" srcId="{80B9CFF1-2426-45FB-B319-7E2896B891B8}" destId="{F5BC6A9D-7888-4040-B9D3-C6A3FFB5A834}" srcOrd="0" destOrd="0" presId="urn:microsoft.com/office/officeart/2005/8/layout/hProcess9"/>
    <dgm:cxn modelId="{3A00F20F-7ABA-4CFF-8DCC-04D031C0652F}" type="presOf" srcId="{05E4E7B5-7408-4A76-8224-DE46F089899A}" destId="{BB2D3BDC-64F0-433D-9B07-137850C32827}" srcOrd="0" destOrd="0" presId="urn:microsoft.com/office/officeart/2005/8/layout/hProcess9"/>
    <dgm:cxn modelId="{095FFA11-4F46-4B2D-8B67-0C51B81456DF}" type="presOf" srcId="{2C02FA91-4180-4250-9014-FEF856576297}" destId="{C54E7172-701E-41DF-BD91-5CF7CD358DFB}" srcOrd="0" destOrd="0" presId="urn:microsoft.com/office/officeart/2005/8/layout/hProcess9"/>
    <dgm:cxn modelId="{CFEEAB14-03AA-4154-B3BD-F9AF8654CB6A}" srcId="{19819DE9-9F87-4AD7-923C-CDC41D1957B5}" destId="{2C02FA91-4180-4250-9014-FEF856576297}" srcOrd="4" destOrd="0" parTransId="{593E996B-B40F-4C04-A8AE-0EC7987713C8}" sibTransId="{FEDE4891-70AA-4939-9027-B42C1EB7FA1C}"/>
    <dgm:cxn modelId="{88130215-5510-4E0B-99CC-339774696C6D}" type="presOf" srcId="{5B50A409-F625-481A-89F8-CB7560E7B66C}" destId="{FFC4A865-914A-408C-865E-9B552AF93C3D}" srcOrd="0" destOrd="0" presId="urn:microsoft.com/office/officeart/2005/8/layout/hProcess9"/>
    <dgm:cxn modelId="{68FA821F-2CBA-4AB5-AB5E-9D93224CE3DC}" srcId="{19819DE9-9F87-4AD7-923C-CDC41D1957B5}" destId="{05E4E7B5-7408-4A76-8224-DE46F089899A}" srcOrd="0" destOrd="0" parTransId="{DBC233F3-A405-4705-9CE2-13CE20128C97}" sibTransId="{532CDF51-CD05-4BEA-B98D-E5846E21BDEE}"/>
    <dgm:cxn modelId="{A6041A63-815C-48E8-AEBC-5786DDFF2630}" type="presOf" srcId="{19819DE9-9F87-4AD7-923C-CDC41D1957B5}" destId="{41F36745-CC6B-4C29-AAF9-1D81E6DCC646}" srcOrd="0" destOrd="0" presId="urn:microsoft.com/office/officeart/2005/8/layout/hProcess9"/>
    <dgm:cxn modelId="{28C6B28B-4283-4AD9-B600-7BF7BE2571D2}" srcId="{19819DE9-9F87-4AD7-923C-CDC41D1957B5}" destId="{0D217F35-A2AF-4B06-B223-3A7BAD625F38}" srcOrd="1" destOrd="0" parTransId="{33D0E770-C0D2-4ACC-925F-077EE96FE46C}" sibTransId="{2F93B798-F9DE-417B-B943-705029112FFC}"/>
    <dgm:cxn modelId="{F729B091-2F4B-4059-ABD2-C83C49016C0F}" srcId="{19819DE9-9F87-4AD7-923C-CDC41D1957B5}" destId="{ED27327D-AF9B-4248-9852-251E35E18B5F}" srcOrd="3" destOrd="0" parTransId="{B4D9890B-8E3D-44AF-9F27-1AC2FEA32898}" sibTransId="{760C4BE3-C41D-459D-A898-287A9B9FAD63}"/>
    <dgm:cxn modelId="{5374AF9D-C666-44B8-9004-64D353F1B0FF}" srcId="{19819DE9-9F87-4AD7-923C-CDC41D1957B5}" destId="{5B50A409-F625-481A-89F8-CB7560E7B66C}" srcOrd="6" destOrd="0" parTransId="{17AEE642-B878-4043-93E3-E2B40832E616}" sibTransId="{338039A1-117D-4DC6-942F-02FC3372619B}"/>
    <dgm:cxn modelId="{1088E79D-9360-4011-A21E-91C2DBD0720F}" type="presOf" srcId="{1617E066-2AEF-4735-827D-3E19B4556F3C}" destId="{11AEC7B1-E4E4-4D2E-89F2-92CBD722BA1A}" srcOrd="0" destOrd="0" presId="urn:microsoft.com/office/officeart/2005/8/layout/hProcess9"/>
    <dgm:cxn modelId="{D3A43CAE-4C15-49D2-B612-BDAD0C55C65D}" srcId="{19819DE9-9F87-4AD7-923C-CDC41D1957B5}" destId="{1617E066-2AEF-4735-827D-3E19B4556F3C}" srcOrd="2" destOrd="0" parTransId="{44C2E110-EFF9-4F4A-9F9F-1A15BB1D8E6F}" sibTransId="{C57E7301-5B41-4709-813E-4BDEAD386C08}"/>
    <dgm:cxn modelId="{FFC7DCB5-A1D7-4F9D-BCD5-4C30BFF36F5E}" type="presOf" srcId="{ED27327D-AF9B-4248-9852-251E35E18B5F}" destId="{9566D26D-B08D-4EFE-890D-05ED0E28E0E4}" srcOrd="0" destOrd="0" presId="urn:microsoft.com/office/officeart/2005/8/layout/hProcess9"/>
    <dgm:cxn modelId="{6C1586C9-4500-4600-96F7-4D99B7E9DB92}" srcId="{19819DE9-9F87-4AD7-923C-CDC41D1957B5}" destId="{80B9CFF1-2426-45FB-B319-7E2896B891B8}" srcOrd="5" destOrd="0" parTransId="{EA6A4669-0683-4BCE-94E4-94F9E2BF1599}" sibTransId="{5004A056-F99B-4189-B3FA-8A2404E71673}"/>
    <dgm:cxn modelId="{180178F1-1FA7-4ADA-85FA-CAEF158FC5E2}" type="presOf" srcId="{0D217F35-A2AF-4B06-B223-3A7BAD625F38}" destId="{826C268D-3299-4884-A23C-72D72E720284}" srcOrd="0" destOrd="0" presId="urn:microsoft.com/office/officeart/2005/8/layout/hProcess9"/>
    <dgm:cxn modelId="{8EB757F4-B502-4708-8E74-F4F3B438FA9E}" type="presParOf" srcId="{41F36745-CC6B-4C29-AAF9-1D81E6DCC646}" destId="{F282719E-ACC5-4F23-8340-D5772CBE36EC}" srcOrd="0" destOrd="0" presId="urn:microsoft.com/office/officeart/2005/8/layout/hProcess9"/>
    <dgm:cxn modelId="{AA7AB43C-DC5A-43FA-88DB-01128BDD9AA4}" type="presParOf" srcId="{41F36745-CC6B-4C29-AAF9-1D81E6DCC646}" destId="{B7D97CB9-A9EC-4EF0-80D1-DEB2B739C0B6}" srcOrd="1" destOrd="0" presId="urn:microsoft.com/office/officeart/2005/8/layout/hProcess9"/>
    <dgm:cxn modelId="{6ED48D79-38B9-4581-ACC2-36933967C498}" type="presParOf" srcId="{B7D97CB9-A9EC-4EF0-80D1-DEB2B739C0B6}" destId="{BB2D3BDC-64F0-433D-9B07-137850C32827}" srcOrd="0" destOrd="0" presId="urn:microsoft.com/office/officeart/2005/8/layout/hProcess9"/>
    <dgm:cxn modelId="{55FEC443-283C-4430-97C4-82B22624FEDF}" type="presParOf" srcId="{B7D97CB9-A9EC-4EF0-80D1-DEB2B739C0B6}" destId="{DF065684-BFFE-45D2-BF9A-7BABA34A3799}" srcOrd="1" destOrd="0" presId="urn:microsoft.com/office/officeart/2005/8/layout/hProcess9"/>
    <dgm:cxn modelId="{82D009C0-4864-4825-A638-E2AAB029AF96}" type="presParOf" srcId="{B7D97CB9-A9EC-4EF0-80D1-DEB2B739C0B6}" destId="{826C268D-3299-4884-A23C-72D72E720284}" srcOrd="2" destOrd="0" presId="urn:microsoft.com/office/officeart/2005/8/layout/hProcess9"/>
    <dgm:cxn modelId="{5459C318-AFB7-4B7E-ACDC-6CA3B8C6A52C}" type="presParOf" srcId="{B7D97CB9-A9EC-4EF0-80D1-DEB2B739C0B6}" destId="{0EB436BA-F760-4072-B5FB-506F17204669}" srcOrd="3" destOrd="0" presId="urn:microsoft.com/office/officeart/2005/8/layout/hProcess9"/>
    <dgm:cxn modelId="{05CCD036-C536-42E2-9D5E-25CE146448C2}" type="presParOf" srcId="{B7D97CB9-A9EC-4EF0-80D1-DEB2B739C0B6}" destId="{11AEC7B1-E4E4-4D2E-89F2-92CBD722BA1A}" srcOrd="4" destOrd="0" presId="urn:microsoft.com/office/officeart/2005/8/layout/hProcess9"/>
    <dgm:cxn modelId="{E38EA121-D775-4490-A54B-ECBE9DE63318}" type="presParOf" srcId="{B7D97CB9-A9EC-4EF0-80D1-DEB2B739C0B6}" destId="{3492FF98-1941-435B-8C5D-AD0B3DB1114A}" srcOrd="5" destOrd="0" presId="urn:microsoft.com/office/officeart/2005/8/layout/hProcess9"/>
    <dgm:cxn modelId="{A895168E-A51B-493E-94DD-18F89BE43EA1}" type="presParOf" srcId="{B7D97CB9-A9EC-4EF0-80D1-DEB2B739C0B6}" destId="{9566D26D-B08D-4EFE-890D-05ED0E28E0E4}" srcOrd="6" destOrd="0" presId="urn:microsoft.com/office/officeart/2005/8/layout/hProcess9"/>
    <dgm:cxn modelId="{C0362A4B-82A4-4E8D-9CFD-7FE044156283}" type="presParOf" srcId="{B7D97CB9-A9EC-4EF0-80D1-DEB2B739C0B6}" destId="{E57EF5A6-6C36-4232-BC4A-CD044E3C4142}" srcOrd="7" destOrd="0" presId="urn:microsoft.com/office/officeart/2005/8/layout/hProcess9"/>
    <dgm:cxn modelId="{5BB89E22-F375-4F7D-A57D-8758E8C2D356}" type="presParOf" srcId="{B7D97CB9-A9EC-4EF0-80D1-DEB2B739C0B6}" destId="{C54E7172-701E-41DF-BD91-5CF7CD358DFB}" srcOrd="8" destOrd="0" presId="urn:microsoft.com/office/officeart/2005/8/layout/hProcess9"/>
    <dgm:cxn modelId="{99249DEB-021E-4B7D-83B4-EACFBD074C73}" type="presParOf" srcId="{B7D97CB9-A9EC-4EF0-80D1-DEB2B739C0B6}" destId="{AEF6AB37-3E4A-41D4-93A6-2D3503DEE1CD}" srcOrd="9" destOrd="0" presId="urn:microsoft.com/office/officeart/2005/8/layout/hProcess9"/>
    <dgm:cxn modelId="{588EBC01-BFDF-4DA0-B20D-0CB6F469973C}" type="presParOf" srcId="{B7D97CB9-A9EC-4EF0-80D1-DEB2B739C0B6}" destId="{F5BC6A9D-7888-4040-B9D3-C6A3FFB5A834}" srcOrd="10" destOrd="0" presId="urn:microsoft.com/office/officeart/2005/8/layout/hProcess9"/>
    <dgm:cxn modelId="{2902E0FC-E34A-4A85-9D39-BB4688269B50}" type="presParOf" srcId="{B7D97CB9-A9EC-4EF0-80D1-DEB2B739C0B6}" destId="{35EC13AC-9023-4DF7-B097-628EBBAC1769}" srcOrd="11" destOrd="0" presId="urn:microsoft.com/office/officeart/2005/8/layout/hProcess9"/>
    <dgm:cxn modelId="{5366EAB2-EEF5-4D17-A899-9DF4EACF8500}" type="presParOf" srcId="{B7D97CB9-A9EC-4EF0-80D1-DEB2B739C0B6}" destId="{FFC4A865-914A-408C-865E-9B552AF93C3D}"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b="1" dirty="0">
              <a:solidFill>
                <a:srgbClr val="C00000"/>
              </a:solidFill>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 </a:t>
          </a:r>
          <a:r>
            <a:rPr lang="fr-FR" sz="2800" dirty="0" err="1">
              <a:latin typeface="Montserrat" panose="00000500000000000000" pitchFamily="2" charset="0"/>
            </a:rPr>
            <a:t>Preprocessing</a:t>
          </a:r>
          <a:r>
            <a:rPr lang="fr-FR" sz="2800" dirty="0">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dirty="0">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dirty="0">
              <a:latin typeface="Montserrat" panose="00000500000000000000" pitchFamily="2" charset="0"/>
            </a:rPr>
            <a:t>Conclusion</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6F0E2A-DE60-444E-AFA5-29F4609CC8B6}" type="doc">
      <dgm:prSet loTypeId="urn:microsoft.com/office/officeart/2005/8/layout/hProcess7" loCatId="process" qsTypeId="urn:microsoft.com/office/officeart/2005/8/quickstyle/simple5" qsCatId="simple" csTypeId="urn:microsoft.com/office/officeart/2005/8/colors/colorful5" csCatId="colorful" phldr="1"/>
      <dgm:spPr/>
      <dgm:t>
        <a:bodyPr/>
        <a:lstStyle/>
        <a:p>
          <a:endParaRPr lang="fr-FR"/>
        </a:p>
      </dgm:t>
    </dgm:pt>
    <dgm:pt modelId="{D946B1DE-67E8-4727-A3A4-FE71049DCA94}">
      <dgm:prSet phldrT="[Texte]" custT="1"/>
      <dgm:spPr/>
      <dgm:t>
        <a:bodyPr/>
        <a:lstStyle/>
        <a:p>
          <a:pPr algn="ctr"/>
          <a:endParaRPr lang="fr-FR" sz="1800" b="1" dirty="0">
            <a:solidFill>
              <a:schemeClr val="tx1"/>
            </a:solidFill>
            <a:latin typeface="Montserrat" panose="00000500000000000000" pitchFamily="2" charset="0"/>
          </a:endParaRPr>
        </a:p>
      </dgm:t>
    </dgm:pt>
    <dgm:pt modelId="{0AD7238F-C6A5-4896-9755-C1E68874CBE4}" type="parTrans" cxnId="{22441EBC-C742-4C1C-9BA4-7C15EEA10DE8}">
      <dgm:prSet/>
      <dgm:spPr/>
      <dgm:t>
        <a:bodyPr/>
        <a:lstStyle/>
        <a:p>
          <a:pPr algn="ctr"/>
          <a:endParaRPr lang="fr-FR" sz="1800" b="1"/>
        </a:p>
      </dgm:t>
    </dgm:pt>
    <dgm:pt modelId="{921B7DEB-B001-402D-B3F9-51C2D84935A9}" type="sibTrans" cxnId="{22441EBC-C742-4C1C-9BA4-7C15EEA10DE8}">
      <dgm:prSet/>
      <dgm:spPr/>
      <dgm:t>
        <a:bodyPr/>
        <a:lstStyle/>
        <a:p>
          <a:pPr algn="ctr"/>
          <a:endParaRPr lang="fr-FR" sz="1800" b="1"/>
        </a:p>
      </dgm:t>
    </dgm:pt>
    <dgm:pt modelId="{763CD848-BE70-4E64-85D5-929E141842F1}">
      <dgm:prSet phldrT="[Texte]" custT="1"/>
      <dgm:spPr/>
      <dgm:t>
        <a:bodyPr/>
        <a:lstStyle/>
        <a:p>
          <a:pPr algn="ctr">
            <a:lnSpc>
              <a:spcPct val="150000"/>
            </a:lnSpc>
          </a:pPr>
          <a:r>
            <a:rPr lang="fr-FR" sz="1800" b="1" dirty="0">
              <a:latin typeface="Montserrat" panose="00000500000000000000" pitchFamily="2" charset="0"/>
            </a:rPr>
            <a:t>Tester plusieurs modèles </a:t>
          </a:r>
        </a:p>
      </dgm:t>
    </dgm:pt>
    <dgm:pt modelId="{CB9FEE44-B56E-4C94-9D9C-AA7ACE3D55CE}" type="parTrans" cxnId="{1E0F3644-C942-4677-94E6-8F3CC7DEB8C3}">
      <dgm:prSet/>
      <dgm:spPr/>
      <dgm:t>
        <a:bodyPr/>
        <a:lstStyle/>
        <a:p>
          <a:pPr algn="ctr"/>
          <a:endParaRPr lang="fr-FR" sz="1800" b="1"/>
        </a:p>
      </dgm:t>
    </dgm:pt>
    <dgm:pt modelId="{97FB7D8A-CDE7-4E5F-8264-574561E0768C}" type="sibTrans" cxnId="{1E0F3644-C942-4677-94E6-8F3CC7DEB8C3}">
      <dgm:prSet/>
      <dgm:spPr/>
      <dgm:t>
        <a:bodyPr/>
        <a:lstStyle/>
        <a:p>
          <a:pPr algn="ctr"/>
          <a:endParaRPr lang="fr-FR" sz="1800" b="1"/>
        </a:p>
      </dgm:t>
    </dgm:pt>
    <dgm:pt modelId="{58BE4E97-D094-4CCF-8185-570D2A16D5A7}">
      <dgm:prSet phldrT="[Texte]" custT="1"/>
      <dgm:spPr/>
      <dgm:t>
        <a:bodyPr/>
        <a:lstStyle/>
        <a:p>
          <a:pPr algn="ctr"/>
          <a:endParaRPr lang="fr-FR" sz="1800" b="1" dirty="0">
            <a:solidFill>
              <a:schemeClr val="tx1"/>
            </a:solidFill>
            <a:latin typeface="Montserrat" panose="00000500000000000000" pitchFamily="2" charset="0"/>
          </a:endParaRPr>
        </a:p>
      </dgm:t>
    </dgm:pt>
    <dgm:pt modelId="{42977479-35FE-4F21-A540-8275C77D5248}" type="parTrans" cxnId="{BB19A1BD-F3B8-49BD-A534-B92C975DBEB6}">
      <dgm:prSet/>
      <dgm:spPr/>
      <dgm:t>
        <a:bodyPr/>
        <a:lstStyle/>
        <a:p>
          <a:pPr algn="ctr"/>
          <a:endParaRPr lang="fr-FR" sz="1800" b="1"/>
        </a:p>
      </dgm:t>
    </dgm:pt>
    <dgm:pt modelId="{08C693C4-FC01-4B5A-AB3C-9BE3F2425157}" type="sibTrans" cxnId="{BB19A1BD-F3B8-49BD-A534-B92C975DBEB6}">
      <dgm:prSet/>
      <dgm:spPr/>
      <dgm:t>
        <a:bodyPr/>
        <a:lstStyle/>
        <a:p>
          <a:pPr algn="ctr"/>
          <a:endParaRPr lang="fr-FR" sz="1800" b="1"/>
        </a:p>
      </dgm:t>
    </dgm:pt>
    <dgm:pt modelId="{2B0D11F6-3A27-46D8-9267-7F87F00A73A7}">
      <dgm:prSet phldrT="[Texte]" custT="1"/>
      <dgm:spPr/>
      <dgm:t>
        <a:bodyPr/>
        <a:lstStyle/>
        <a:p>
          <a:pPr algn="ctr">
            <a:lnSpc>
              <a:spcPct val="150000"/>
            </a:lnSpc>
          </a:pPr>
          <a:r>
            <a:rPr lang="fr-FR" sz="1800" b="1" dirty="0">
              <a:latin typeface="Montserrat" panose="00000500000000000000" pitchFamily="2" charset="0"/>
            </a:rPr>
            <a:t>Sélection le meilleur modèle</a:t>
          </a:r>
        </a:p>
      </dgm:t>
    </dgm:pt>
    <dgm:pt modelId="{7EF16F31-719A-4A8C-93A2-402AB0F5CFFD}" type="parTrans" cxnId="{2C17BF69-D8EA-4192-9FFF-C000D91A8BEA}">
      <dgm:prSet/>
      <dgm:spPr/>
      <dgm:t>
        <a:bodyPr/>
        <a:lstStyle/>
        <a:p>
          <a:pPr algn="ctr"/>
          <a:endParaRPr lang="fr-FR" sz="1800" b="1"/>
        </a:p>
      </dgm:t>
    </dgm:pt>
    <dgm:pt modelId="{CC0AEB70-5E14-4B7C-9128-D065197A0FC7}" type="sibTrans" cxnId="{2C17BF69-D8EA-4192-9FFF-C000D91A8BEA}">
      <dgm:prSet/>
      <dgm:spPr/>
      <dgm:t>
        <a:bodyPr/>
        <a:lstStyle/>
        <a:p>
          <a:pPr algn="ctr"/>
          <a:endParaRPr lang="fr-FR" sz="1800" b="1"/>
        </a:p>
      </dgm:t>
    </dgm:pt>
    <dgm:pt modelId="{B95D4593-FF9D-4B1E-9452-D6C26504D498}">
      <dgm:prSet phldrT="[Texte]" custT="1"/>
      <dgm:spPr/>
      <dgm:t>
        <a:bodyPr/>
        <a:lstStyle/>
        <a:p>
          <a:pPr algn="ctr"/>
          <a:endParaRPr lang="fr-FR" sz="1800" b="1" dirty="0">
            <a:solidFill>
              <a:schemeClr val="tx1"/>
            </a:solidFill>
            <a:latin typeface="Montserrat" panose="00000500000000000000" pitchFamily="2" charset="0"/>
          </a:endParaRPr>
        </a:p>
      </dgm:t>
    </dgm:pt>
    <dgm:pt modelId="{D9883A69-68CB-4A92-BDE4-C7E59CAB150C}" type="parTrans" cxnId="{0B4BF549-D30E-4171-AA87-29CCD7D0AA2E}">
      <dgm:prSet/>
      <dgm:spPr/>
      <dgm:t>
        <a:bodyPr/>
        <a:lstStyle/>
        <a:p>
          <a:pPr algn="ctr"/>
          <a:endParaRPr lang="fr-FR" sz="1800" b="1"/>
        </a:p>
      </dgm:t>
    </dgm:pt>
    <dgm:pt modelId="{1F8EE947-790F-4B26-B272-7249B096DE4B}" type="sibTrans" cxnId="{0B4BF549-D30E-4171-AA87-29CCD7D0AA2E}">
      <dgm:prSet/>
      <dgm:spPr/>
      <dgm:t>
        <a:bodyPr/>
        <a:lstStyle/>
        <a:p>
          <a:pPr algn="ctr"/>
          <a:endParaRPr lang="fr-FR" sz="1800" b="1"/>
        </a:p>
      </dgm:t>
    </dgm:pt>
    <dgm:pt modelId="{9D22FE32-DB8D-45BC-8BF7-88D2C3C7B7B1}">
      <dgm:prSet phldrT="[Texte]" custT="1"/>
      <dgm:spPr/>
      <dgm:t>
        <a:bodyPr/>
        <a:lstStyle/>
        <a:p>
          <a:pPr algn="ctr">
            <a:lnSpc>
              <a:spcPct val="150000"/>
            </a:lnSpc>
          </a:pPr>
          <a:r>
            <a:rPr lang="fr-FR" sz="1800" b="1" dirty="0">
              <a:latin typeface="Montserrat" panose="00000500000000000000" pitchFamily="2" charset="0"/>
            </a:rPr>
            <a:t>Optimiser le modèle </a:t>
          </a:r>
        </a:p>
      </dgm:t>
    </dgm:pt>
    <dgm:pt modelId="{F8553035-1D6C-44B3-A462-D76A745F57EB}" type="parTrans" cxnId="{80241F90-0350-4710-A1C2-4B1A791BCA1C}">
      <dgm:prSet/>
      <dgm:spPr/>
      <dgm:t>
        <a:bodyPr/>
        <a:lstStyle/>
        <a:p>
          <a:pPr algn="ctr"/>
          <a:endParaRPr lang="fr-FR" sz="1800" b="1"/>
        </a:p>
      </dgm:t>
    </dgm:pt>
    <dgm:pt modelId="{F01C2C70-8255-4822-923E-6B9BF50A4651}" type="sibTrans" cxnId="{80241F90-0350-4710-A1C2-4B1A791BCA1C}">
      <dgm:prSet/>
      <dgm:spPr/>
      <dgm:t>
        <a:bodyPr/>
        <a:lstStyle/>
        <a:p>
          <a:pPr algn="ctr"/>
          <a:endParaRPr lang="fr-FR" sz="1800" b="1"/>
        </a:p>
      </dgm:t>
    </dgm:pt>
    <dgm:pt modelId="{2C8AE530-081D-47C0-AB7B-EE0AE80BAEF0}">
      <dgm:prSet phldrT="[Texte]" custT="1"/>
      <dgm:spPr/>
      <dgm:t>
        <a:bodyPr/>
        <a:lstStyle/>
        <a:p>
          <a:endParaRPr lang="fr-FR" sz="1800" b="1" dirty="0">
            <a:solidFill>
              <a:schemeClr val="tx1"/>
            </a:solidFill>
            <a:latin typeface="Montserrat" panose="00000500000000000000" pitchFamily="2" charset="0"/>
          </a:endParaRPr>
        </a:p>
      </dgm:t>
    </dgm:pt>
    <dgm:pt modelId="{C4CCAB09-25EF-4784-B378-3C16211B6F3B}" type="parTrans" cxnId="{3A9A10F6-62F8-478B-B81C-B3405E64FEA5}">
      <dgm:prSet/>
      <dgm:spPr/>
      <dgm:t>
        <a:bodyPr/>
        <a:lstStyle/>
        <a:p>
          <a:endParaRPr lang="fr-FR" sz="1800"/>
        </a:p>
      </dgm:t>
    </dgm:pt>
    <dgm:pt modelId="{6374A387-A562-4F55-9CEA-EF69276D744C}" type="sibTrans" cxnId="{3A9A10F6-62F8-478B-B81C-B3405E64FEA5}">
      <dgm:prSet/>
      <dgm:spPr/>
      <dgm:t>
        <a:bodyPr/>
        <a:lstStyle/>
        <a:p>
          <a:endParaRPr lang="fr-FR" sz="1800"/>
        </a:p>
      </dgm:t>
    </dgm:pt>
    <dgm:pt modelId="{A62429F5-B868-4FAF-960C-ACC658ED21A4}" type="pres">
      <dgm:prSet presAssocID="{FC6F0E2A-DE60-444E-AFA5-29F4609CC8B6}" presName="Name0" presStyleCnt="0">
        <dgm:presLayoutVars>
          <dgm:dir/>
          <dgm:animLvl val="lvl"/>
          <dgm:resizeHandles val="exact"/>
        </dgm:presLayoutVars>
      </dgm:prSet>
      <dgm:spPr/>
    </dgm:pt>
    <dgm:pt modelId="{CE3D66C8-B7A9-41FB-88F3-A9EBD6CE326D}" type="pres">
      <dgm:prSet presAssocID="{D946B1DE-67E8-4727-A3A4-FE71049DCA94}" presName="compositeNode" presStyleCnt="0">
        <dgm:presLayoutVars>
          <dgm:bulletEnabled val="1"/>
        </dgm:presLayoutVars>
      </dgm:prSet>
      <dgm:spPr/>
    </dgm:pt>
    <dgm:pt modelId="{F8FD8A56-4F29-4445-8BB5-292DEC123A6B}" type="pres">
      <dgm:prSet presAssocID="{D946B1DE-67E8-4727-A3A4-FE71049DCA94}" presName="bgRect" presStyleLbl="node1" presStyleIdx="0" presStyleCnt="4" custScaleX="99640"/>
      <dgm:spPr/>
    </dgm:pt>
    <dgm:pt modelId="{6AE9CF89-F76A-4181-8934-DA76E86295EC}" type="pres">
      <dgm:prSet presAssocID="{D946B1DE-67E8-4727-A3A4-FE71049DCA94}" presName="parentNode" presStyleLbl="node1" presStyleIdx="0" presStyleCnt="4">
        <dgm:presLayoutVars>
          <dgm:chMax val="0"/>
          <dgm:bulletEnabled val="1"/>
        </dgm:presLayoutVars>
      </dgm:prSet>
      <dgm:spPr/>
    </dgm:pt>
    <dgm:pt modelId="{4FDB8C21-3B39-4061-8086-D23637774DD3}" type="pres">
      <dgm:prSet presAssocID="{D946B1DE-67E8-4727-A3A4-FE71049DCA94}" presName="childNode" presStyleLbl="node1" presStyleIdx="0" presStyleCnt="4">
        <dgm:presLayoutVars>
          <dgm:bulletEnabled val="1"/>
        </dgm:presLayoutVars>
      </dgm:prSet>
      <dgm:spPr/>
    </dgm:pt>
    <dgm:pt modelId="{EC47B184-F9DF-4165-89BF-F5E18503FDBE}" type="pres">
      <dgm:prSet presAssocID="{921B7DEB-B001-402D-B3F9-51C2D84935A9}" presName="hSp" presStyleCnt="0"/>
      <dgm:spPr/>
    </dgm:pt>
    <dgm:pt modelId="{8C8889C2-C3CB-49D3-A62C-CD9E909F4D88}" type="pres">
      <dgm:prSet presAssocID="{921B7DEB-B001-402D-B3F9-51C2D84935A9}" presName="vProcSp" presStyleCnt="0"/>
      <dgm:spPr/>
    </dgm:pt>
    <dgm:pt modelId="{E0C2B176-454D-4588-A429-BBC9C0EA510C}" type="pres">
      <dgm:prSet presAssocID="{921B7DEB-B001-402D-B3F9-51C2D84935A9}" presName="vSp1" presStyleCnt="0"/>
      <dgm:spPr/>
    </dgm:pt>
    <dgm:pt modelId="{A194C5AE-F844-4998-87BB-4BA17429C3E2}" type="pres">
      <dgm:prSet presAssocID="{921B7DEB-B001-402D-B3F9-51C2D84935A9}" presName="simulatedConn" presStyleLbl="solidFgAcc1" presStyleIdx="0" presStyleCnt="3"/>
      <dgm:spPr/>
    </dgm:pt>
    <dgm:pt modelId="{89977EB3-98F0-40F7-9842-1CC52D825A76}" type="pres">
      <dgm:prSet presAssocID="{921B7DEB-B001-402D-B3F9-51C2D84935A9}" presName="vSp2" presStyleCnt="0"/>
      <dgm:spPr/>
    </dgm:pt>
    <dgm:pt modelId="{C190D702-9265-44D1-A96A-9F013F7F2FA8}" type="pres">
      <dgm:prSet presAssocID="{921B7DEB-B001-402D-B3F9-51C2D84935A9}" presName="sibTrans" presStyleCnt="0"/>
      <dgm:spPr/>
    </dgm:pt>
    <dgm:pt modelId="{C0475462-FA2B-42FA-BEA0-5109808B4A65}" type="pres">
      <dgm:prSet presAssocID="{58BE4E97-D094-4CCF-8185-570D2A16D5A7}" presName="compositeNode" presStyleCnt="0">
        <dgm:presLayoutVars>
          <dgm:bulletEnabled val="1"/>
        </dgm:presLayoutVars>
      </dgm:prSet>
      <dgm:spPr/>
    </dgm:pt>
    <dgm:pt modelId="{34D36C50-C88F-444D-A4A5-152B2B11B9DB}" type="pres">
      <dgm:prSet presAssocID="{58BE4E97-D094-4CCF-8185-570D2A16D5A7}" presName="bgRect" presStyleLbl="node1" presStyleIdx="1" presStyleCnt="4"/>
      <dgm:spPr/>
    </dgm:pt>
    <dgm:pt modelId="{FBB52CDC-BF67-46A0-9660-19800A9F40F9}" type="pres">
      <dgm:prSet presAssocID="{58BE4E97-D094-4CCF-8185-570D2A16D5A7}" presName="parentNode" presStyleLbl="node1" presStyleIdx="1" presStyleCnt="4">
        <dgm:presLayoutVars>
          <dgm:chMax val="0"/>
          <dgm:bulletEnabled val="1"/>
        </dgm:presLayoutVars>
      </dgm:prSet>
      <dgm:spPr/>
    </dgm:pt>
    <dgm:pt modelId="{B76C37C1-4822-4BAE-BDA1-5839043C20E7}" type="pres">
      <dgm:prSet presAssocID="{58BE4E97-D094-4CCF-8185-570D2A16D5A7}" presName="childNode" presStyleLbl="node1" presStyleIdx="1" presStyleCnt="4">
        <dgm:presLayoutVars>
          <dgm:bulletEnabled val="1"/>
        </dgm:presLayoutVars>
      </dgm:prSet>
      <dgm:spPr/>
    </dgm:pt>
    <dgm:pt modelId="{3AFB88FD-53A9-457C-A35A-2E869330C6B6}" type="pres">
      <dgm:prSet presAssocID="{08C693C4-FC01-4B5A-AB3C-9BE3F2425157}" presName="hSp" presStyleCnt="0"/>
      <dgm:spPr/>
    </dgm:pt>
    <dgm:pt modelId="{162585C8-6AF5-46C6-A966-9163092C7D7E}" type="pres">
      <dgm:prSet presAssocID="{08C693C4-FC01-4B5A-AB3C-9BE3F2425157}" presName="vProcSp" presStyleCnt="0"/>
      <dgm:spPr/>
    </dgm:pt>
    <dgm:pt modelId="{9547157B-1ED1-4A2D-93CA-0A7F38AE53ED}" type="pres">
      <dgm:prSet presAssocID="{08C693C4-FC01-4B5A-AB3C-9BE3F2425157}" presName="vSp1" presStyleCnt="0"/>
      <dgm:spPr/>
    </dgm:pt>
    <dgm:pt modelId="{4F92881C-1FE7-43FF-ADC8-8045A796B794}" type="pres">
      <dgm:prSet presAssocID="{08C693C4-FC01-4B5A-AB3C-9BE3F2425157}" presName="simulatedConn" presStyleLbl="solidFgAcc1" presStyleIdx="1" presStyleCnt="3"/>
      <dgm:spPr/>
    </dgm:pt>
    <dgm:pt modelId="{0457B381-2233-42FB-B893-9C78DCC30EC5}" type="pres">
      <dgm:prSet presAssocID="{08C693C4-FC01-4B5A-AB3C-9BE3F2425157}" presName="vSp2" presStyleCnt="0"/>
      <dgm:spPr/>
    </dgm:pt>
    <dgm:pt modelId="{547B5BD6-279B-4698-9F5B-B4844039C35E}" type="pres">
      <dgm:prSet presAssocID="{08C693C4-FC01-4B5A-AB3C-9BE3F2425157}" presName="sibTrans" presStyleCnt="0"/>
      <dgm:spPr/>
    </dgm:pt>
    <dgm:pt modelId="{488FD1B1-9013-44F7-A8AB-FBE4B5B70F59}" type="pres">
      <dgm:prSet presAssocID="{B95D4593-FF9D-4B1E-9452-D6C26504D498}" presName="compositeNode" presStyleCnt="0">
        <dgm:presLayoutVars>
          <dgm:bulletEnabled val="1"/>
        </dgm:presLayoutVars>
      </dgm:prSet>
      <dgm:spPr/>
    </dgm:pt>
    <dgm:pt modelId="{A8C8D0C0-B771-4CE7-9641-198051F3E4D5}" type="pres">
      <dgm:prSet presAssocID="{B95D4593-FF9D-4B1E-9452-D6C26504D498}" presName="bgRect" presStyleLbl="node1" presStyleIdx="2" presStyleCnt="4" custScaleX="95888"/>
      <dgm:spPr/>
    </dgm:pt>
    <dgm:pt modelId="{D7CA4F85-B9BF-4622-BE3C-CE595B7B0BC5}" type="pres">
      <dgm:prSet presAssocID="{B95D4593-FF9D-4B1E-9452-D6C26504D498}" presName="parentNode" presStyleLbl="node1" presStyleIdx="2" presStyleCnt="4">
        <dgm:presLayoutVars>
          <dgm:chMax val="0"/>
          <dgm:bulletEnabled val="1"/>
        </dgm:presLayoutVars>
      </dgm:prSet>
      <dgm:spPr/>
    </dgm:pt>
    <dgm:pt modelId="{AD8C9819-B596-4E5D-9F0B-2F7E1DE088BE}" type="pres">
      <dgm:prSet presAssocID="{B95D4593-FF9D-4B1E-9452-D6C26504D498}" presName="childNode" presStyleLbl="node1" presStyleIdx="2" presStyleCnt="4">
        <dgm:presLayoutVars>
          <dgm:bulletEnabled val="1"/>
        </dgm:presLayoutVars>
      </dgm:prSet>
      <dgm:spPr/>
    </dgm:pt>
    <dgm:pt modelId="{25D42A78-CDCC-4D14-A59C-654EEB38C3EE}" type="pres">
      <dgm:prSet presAssocID="{1F8EE947-790F-4B26-B272-7249B096DE4B}" presName="hSp" presStyleCnt="0"/>
      <dgm:spPr/>
    </dgm:pt>
    <dgm:pt modelId="{1B7A96F3-1A87-4546-B0CF-96F6083B0936}" type="pres">
      <dgm:prSet presAssocID="{1F8EE947-790F-4B26-B272-7249B096DE4B}" presName="vProcSp" presStyleCnt="0"/>
      <dgm:spPr/>
    </dgm:pt>
    <dgm:pt modelId="{265F4482-29D8-4105-BD02-8D38096961A6}" type="pres">
      <dgm:prSet presAssocID="{1F8EE947-790F-4B26-B272-7249B096DE4B}" presName="vSp1" presStyleCnt="0"/>
      <dgm:spPr/>
    </dgm:pt>
    <dgm:pt modelId="{4B9135B8-E773-48BD-AF5C-E5CA57DF9785}" type="pres">
      <dgm:prSet presAssocID="{1F8EE947-790F-4B26-B272-7249B096DE4B}" presName="simulatedConn" presStyleLbl="solidFgAcc1" presStyleIdx="2" presStyleCnt="3"/>
      <dgm:spPr/>
    </dgm:pt>
    <dgm:pt modelId="{550BBA86-B462-40C8-BEEA-78AC5EF0154F}" type="pres">
      <dgm:prSet presAssocID="{1F8EE947-790F-4B26-B272-7249B096DE4B}" presName="vSp2" presStyleCnt="0"/>
      <dgm:spPr/>
    </dgm:pt>
    <dgm:pt modelId="{5B221C4A-15A0-460F-96CB-1EE1494045F8}" type="pres">
      <dgm:prSet presAssocID="{1F8EE947-790F-4B26-B272-7249B096DE4B}" presName="sibTrans" presStyleCnt="0"/>
      <dgm:spPr/>
    </dgm:pt>
    <dgm:pt modelId="{82EAC8BD-4C50-42EC-A09D-CF8184254FE6}" type="pres">
      <dgm:prSet presAssocID="{2C8AE530-081D-47C0-AB7B-EE0AE80BAEF0}" presName="compositeNode" presStyleCnt="0">
        <dgm:presLayoutVars>
          <dgm:bulletEnabled val="1"/>
        </dgm:presLayoutVars>
      </dgm:prSet>
      <dgm:spPr/>
    </dgm:pt>
    <dgm:pt modelId="{1D3FA860-68D6-4C96-B40B-F219134C10A2}" type="pres">
      <dgm:prSet presAssocID="{2C8AE530-081D-47C0-AB7B-EE0AE80BAEF0}" presName="bgRect" presStyleLbl="node1" presStyleIdx="3" presStyleCnt="4" custScaleX="95888"/>
      <dgm:spPr/>
    </dgm:pt>
    <dgm:pt modelId="{D23AB1E3-45E1-4AEC-A851-00D2BA9AF23C}" type="pres">
      <dgm:prSet presAssocID="{2C8AE530-081D-47C0-AB7B-EE0AE80BAEF0}" presName="parentNode" presStyleLbl="node1" presStyleIdx="3" presStyleCnt="4">
        <dgm:presLayoutVars>
          <dgm:chMax val="0"/>
          <dgm:bulletEnabled val="1"/>
        </dgm:presLayoutVars>
      </dgm:prSet>
      <dgm:spPr/>
    </dgm:pt>
  </dgm:ptLst>
  <dgm:cxnLst>
    <dgm:cxn modelId="{7783C304-9086-4615-B2CC-913B02F3AD5A}" type="presOf" srcId="{9D22FE32-DB8D-45BC-8BF7-88D2C3C7B7B1}" destId="{AD8C9819-B596-4E5D-9F0B-2F7E1DE088BE}" srcOrd="0" destOrd="0" presId="urn:microsoft.com/office/officeart/2005/8/layout/hProcess7"/>
    <dgm:cxn modelId="{1AB15608-166D-4F92-93AF-0F2EE8C73CAF}" type="presOf" srcId="{58BE4E97-D094-4CCF-8185-570D2A16D5A7}" destId="{34D36C50-C88F-444D-A4A5-152B2B11B9DB}" srcOrd="0" destOrd="0" presId="urn:microsoft.com/office/officeart/2005/8/layout/hProcess7"/>
    <dgm:cxn modelId="{EC2EE709-369D-4FAA-8466-AB53034B964C}" type="presOf" srcId="{2B0D11F6-3A27-46D8-9267-7F87F00A73A7}" destId="{B76C37C1-4822-4BAE-BDA1-5839043C20E7}" srcOrd="0" destOrd="0" presId="urn:microsoft.com/office/officeart/2005/8/layout/hProcess7"/>
    <dgm:cxn modelId="{36B8060A-7FE3-4D67-906A-155325CFBE24}" type="presOf" srcId="{D946B1DE-67E8-4727-A3A4-FE71049DCA94}" destId="{6AE9CF89-F76A-4181-8934-DA76E86295EC}" srcOrd="1" destOrd="0" presId="urn:microsoft.com/office/officeart/2005/8/layout/hProcess7"/>
    <dgm:cxn modelId="{9C92111C-528F-4821-B829-D289D94AEB54}" type="presOf" srcId="{B95D4593-FF9D-4B1E-9452-D6C26504D498}" destId="{D7CA4F85-B9BF-4622-BE3C-CE595B7B0BC5}" srcOrd="1" destOrd="0" presId="urn:microsoft.com/office/officeart/2005/8/layout/hProcess7"/>
    <dgm:cxn modelId="{A4AD702A-B777-4AEB-8441-57D4E9624C43}" type="presOf" srcId="{D946B1DE-67E8-4727-A3A4-FE71049DCA94}" destId="{F8FD8A56-4F29-4445-8BB5-292DEC123A6B}" srcOrd="0" destOrd="0" presId="urn:microsoft.com/office/officeart/2005/8/layout/hProcess7"/>
    <dgm:cxn modelId="{773F4C61-654F-4493-B01D-880E1F406F4A}" type="presOf" srcId="{2C8AE530-081D-47C0-AB7B-EE0AE80BAEF0}" destId="{D23AB1E3-45E1-4AEC-A851-00D2BA9AF23C}" srcOrd="1" destOrd="0" presId="urn:microsoft.com/office/officeart/2005/8/layout/hProcess7"/>
    <dgm:cxn modelId="{1E0F3644-C942-4677-94E6-8F3CC7DEB8C3}" srcId="{D946B1DE-67E8-4727-A3A4-FE71049DCA94}" destId="{763CD848-BE70-4E64-85D5-929E141842F1}" srcOrd="0" destOrd="0" parTransId="{CB9FEE44-B56E-4C94-9D9C-AA7ACE3D55CE}" sibTransId="{97FB7D8A-CDE7-4E5F-8264-574561E0768C}"/>
    <dgm:cxn modelId="{2C17BF69-D8EA-4192-9FFF-C000D91A8BEA}" srcId="{58BE4E97-D094-4CCF-8185-570D2A16D5A7}" destId="{2B0D11F6-3A27-46D8-9267-7F87F00A73A7}" srcOrd="0" destOrd="0" parTransId="{7EF16F31-719A-4A8C-93A2-402AB0F5CFFD}" sibTransId="{CC0AEB70-5E14-4B7C-9128-D065197A0FC7}"/>
    <dgm:cxn modelId="{0B4BF549-D30E-4171-AA87-29CCD7D0AA2E}" srcId="{FC6F0E2A-DE60-444E-AFA5-29F4609CC8B6}" destId="{B95D4593-FF9D-4B1E-9452-D6C26504D498}" srcOrd="2" destOrd="0" parTransId="{D9883A69-68CB-4A92-BDE4-C7E59CAB150C}" sibTransId="{1F8EE947-790F-4B26-B272-7249B096DE4B}"/>
    <dgm:cxn modelId="{E65E1C6D-7B7B-45AB-B89F-D2900A0E6C7A}" type="presOf" srcId="{B95D4593-FF9D-4B1E-9452-D6C26504D498}" destId="{A8C8D0C0-B771-4CE7-9641-198051F3E4D5}" srcOrd="0" destOrd="0" presId="urn:microsoft.com/office/officeart/2005/8/layout/hProcess7"/>
    <dgm:cxn modelId="{80241F90-0350-4710-A1C2-4B1A791BCA1C}" srcId="{B95D4593-FF9D-4B1E-9452-D6C26504D498}" destId="{9D22FE32-DB8D-45BC-8BF7-88D2C3C7B7B1}" srcOrd="0" destOrd="0" parTransId="{F8553035-1D6C-44B3-A462-D76A745F57EB}" sibTransId="{F01C2C70-8255-4822-923E-6B9BF50A4651}"/>
    <dgm:cxn modelId="{535E3BA9-0948-4DFA-8040-6AF1D3C5C1BE}" type="presOf" srcId="{2C8AE530-081D-47C0-AB7B-EE0AE80BAEF0}" destId="{1D3FA860-68D6-4C96-B40B-F219134C10A2}" srcOrd="0" destOrd="0" presId="urn:microsoft.com/office/officeart/2005/8/layout/hProcess7"/>
    <dgm:cxn modelId="{C4826CB1-2B60-4FFF-934F-CB9CEE8F24EF}" type="presOf" srcId="{FC6F0E2A-DE60-444E-AFA5-29F4609CC8B6}" destId="{A62429F5-B868-4FAF-960C-ACC658ED21A4}" srcOrd="0" destOrd="0" presId="urn:microsoft.com/office/officeart/2005/8/layout/hProcess7"/>
    <dgm:cxn modelId="{22441EBC-C742-4C1C-9BA4-7C15EEA10DE8}" srcId="{FC6F0E2A-DE60-444E-AFA5-29F4609CC8B6}" destId="{D946B1DE-67E8-4727-A3A4-FE71049DCA94}" srcOrd="0" destOrd="0" parTransId="{0AD7238F-C6A5-4896-9755-C1E68874CBE4}" sibTransId="{921B7DEB-B001-402D-B3F9-51C2D84935A9}"/>
    <dgm:cxn modelId="{BB19A1BD-F3B8-49BD-A534-B92C975DBEB6}" srcId="{FC6F0E2A-DE60-444E-AFA5-29F4609CC8B6}" destId="{58BE4E97-D094-4CCF-8185-570D2A16D5A7}" srcOrd="1" destOrd="0" parTransId="{42977479-35FE-4F21-A540-8275C77D5248}" sibTransId="{08C693C4-FC01-4B5A-AB3C-9BE3F2425157}"/>
    <dgm:cxn modelId="{3E1C05D2-B56E-4494-8187-BB9A016F3117}" type="presOf" srcId="{763CD848-BE70-4E64-85D5-929E141842F1}" destId="{4FDB8C21-3B39-4061-8086-D23637774DD3}" srcOrd="0" destOrd="0" presId="urn:microsoft.com/office/officeart/2005/8/layout/hProcess7"/>
    <dgm:cxn modelId="{B9E652F4-85E3-48BE-A550-2AF237FC955A}" type="presOf" srcId="{58BE4E97-D094-4CCF-8185-570D2A16D5A7}" destId="{FBB52CDC-BF67-46A0-9660-19800A9F40F9}" srcOrd="1" destOrd="0" presId="urn:microsoft.com/office/officeart/2005/8/layout/hProcess7"/>
    <dgm:cxn modelId="{3A9A10F6-62F8-478B-B81C-B3405E64FEA5}" srcId="{FC6F0E2A-DE60-444E-AFA5-29F4609CC8B6}" destId="{2C8AE530-081D-47C0-AB7B-EE0AE80BAEF0}" srcOrd="3" destOrd="0" parTransId="{C4CCAB09-25EF-4784-B378-3C16211B6F3B}" sibTransId="{6374A387-A562-4F55-9CEA-EF69276D744C}"/>
    <dgm:cxn modelId="{3604794E-EA37-4789-98CC-502BE6F3808F}" type="presParOf" srcId="{A62429F5-B868-4FAF-960C-ACC658ED21A4}" destId="{CE3D66C8-B7A9-41FB-88F3-A9EBD6CE326D}" srcOrd="0" destOrd="0" presId="urn:microsoft.com/office/officeart/2005/8/layout/hProcess7"/>
    <dgm:cxn modelId="{0E9FF8EE-3FCD-4ABD-B6EA-91375F75A18A}" type="presParOf" srcId="{CE3D66C8-B7A9-41FB-88F3-A9EBD6CE326D}" destId="{F8FD8A56-4F29-4445-8BB5-292DEC123A6B}" srcOrd="0" destOrd="0" presId="urn:microsoft.com/office/officeart/2005/8/layout/hProcess7"/>
    <dgm:cxn modelId="{1B56F9C4-C146-447A-98C8-A24E4C02EBB6}" type="presParOf" srcId="{CE3D66C8-B7A9-41FB-88F3-A9EBD6CE326D}" destId="{6AE9CF89-F76A-4181-8934-DA76E86295EC}" srcOrd="1" destOrd="0" presId="urn:microsoft.com/office/officeart/2005/8/layout/hProcess7"/>
    <dgm:cxn modelId="{6E4EC6D5-D0F4-4D95-95A6-2BF80A1431BE}" type="presParOf" srcId="{CE3D66C8-B7A9-41FB-88F3-A9EBD6CE326D}" destId="{4FDB8C21-3B39-4061-8086-D23637774DD3}" srcOrd="2" destOrd="0" presId="urn:microsoft.com/office/officeart/2005/8/layout/hProcess7"/>
    <dgm:cxn modelId="{410D4557-0D27-4F1B-8FDF-E42209AD0BF4}" type="presParOf" srcId="{A62429F5-B868-4FAF-960C-ACC658ED21A4}" destId="{EC47B184-F9DF-4165-89BF-F5E18503FDBE}" srcOrd="1" destOrd="0" presId="urn:microsoft.com/office/officeart/2005/8/layout/hProcess7"/>
    <dgm:cxn modelId="{7023D5E9-955E-4B7B-8D79-B851D322DFD2}" type="presParOf" srcId="{A62429F5-B868-4FAF-960C-ACC658ED21A4}" destId="{8C8889C2-C3CB-49D3-A62C-CD9E909F4D88}" srcOrd="2" destOrd="0" presId="urn:microsoft.com/office/officeart/2005/8/layout/hProcess7"/>
    <dgm:cxn modelId="{B52F60A4-E925-4D01-9005-6F3CCAFF1B87}" type="presParOf" srcId="{8C8889C2-C3CB-49D3-A62C-CD9E909F4D88}" destId="{E0C2B176-454D-4588-A429-BBC9C0EA510C}" srcOrd="0" destOrd="0" presId="urn:microsoft.com/office/officeart/2005/8/layout/hProcess7"/>
    <dgm:cxn modelId="{9CCE6885-1E8A-4AA5-9576-A98E8EAB286D}" type="presParOf" srcId="{8C8889C2-C3CB-49D3-A62C-CD9E909F4D88}" destId="{A194C5AE-F844-4998-87BB-4BA17429C3E2}" srcOrd="1" destOrd="0" presId="urn:microsoft.com/office/officeart/2005/8/layout/hProcess7"/>
    <dgm:cxn modelId="{CB9E13B4-F592-49C5-A6CA-59E4753E6023}" type="presParOf" srcId="{8C8889C2-C3CB-49D3-A62C-CD9E909F4D88}" destId="{89977EB3-98F0-40F7-9842-1CC52D825A76}" srcOrd="2" destOrd="0" presId="urn:microsoft.com/office/officeart/2005/8/layout/hProcess7"/>
    <dgm:cxn modelId="{A36E8230-7BE4-4E96-8D6E-F2C4875F6C49}" type="presParOf" srcId="{A62429F5-B868-4FAF-960C-ACC658ED21A4}" destId="{C190D702-9265-44D1-A96A-9F013F7F2FA8}" srcOrd="3" destOrd="0" presId="urn:microsoft.com/office/officeart/2005/8/layout/hProcess7"/>
    <dgm:cxn modelId="{727E6D65-52E4-4058-AEFF-291B175B7EE4}" type="presParOf" srcId="{A62429F5-B868-4FAF-960C-ACC658ED21A4}" destId="{C0475462-FA2B-42FA-BEA0-5109808B4A65}" srcOrd="4" destOrd="0" presId="urn:microsoft.com/office/officeart/2005/8/layout/hProcess7"/>
    <dgm:cxn modelId="{B13318E8-E7F5-45D8-8BC1-3AAF85CB4E87}" type="presParOf" srcId="{C0475462-FA2B-42FA-BEA0-5109808B4A65}" destId="{34D36C50-C88F-444D-A4A5-152B2B11B9DB}" srcOrd="0" destOrd="0" presId="urn:microsoft.com/office/officeart/2005/8/layout/hProcess7"/>
    <dgm:cxn modelId="{8B3EC707-79BA-43AD-AD84-59057DB9977A}" type="presParOf" srcId="{C0475462-FA2B-42FA-BEA0-5109808B4A65}" destId="{FBB52CDC-BF67-46A0-9660-19800A9F40F9}" srcOrd="1" destOrd="0" presId="urn:microsoft.com/office/officeart/2005/8/layout/hProcess7"/>
    <dgm:cxn modelId="{D6A3C0E9-E8AC-4B22-9236-4A343ADBDBCE}" type="presParOf" srcId="{C0475462-FA2B-42FA-BEA0-5109808B4A65}" destId="{B76C37C1-4822-4BAE-BDA1-5839043C20E7}" srcOrd="2" destOrd="0" presId="urn:microsoft.com/office/officeart/2005/8/layout/hProcess7"/>
    <dgm:cxn modelId="{C6B86D60-7E11-41D3-9A93-98F27FBAE3CD}" type="presParOf" srcId="{A62429F5-B868-4FAF-960C-ACC658ED21A4}" destId="{3AFB88FD-53A9-457C-A35A-2E869330C6B6}" srcOrd="5" destOrd="0" presId="urn:microsoft.com/office/officeart/2005/8/layout/hProcess7"/>
    <dgm:cxn modelId="{49B5B248-DA48-483D-BD82-9BA137E56D21}" type="presParOf" srcId="{A62429F5-B868-4FAF-960C-ACC658ED21A4}" destId="{162585C8-6AF5-46C6-A966-9163092C7D7E}" srcOrd="6" destOrd="0" presId="urn:microsoft.com/office/officeart/2005/8/layout/hProcess7"/>
    <dgm:cxn modelId="{1D1AA573-2965-40C7-A1A1-D0B20A1B089C}" type="presParOf" srcId="{162585C8-6AF5-46C6-A966-9163092C7D7E}" destId="{9547157B-1ED1-4A2D-93CA-0A7F38AE53ED}" srcOrd="0" destOrd="0" presId="urn:microsoft.com/office/officeart/2005/8/layout/hProcess7"/>
    <dgm:cxn modelId="{7DB3AB3F-A684-46F4-91DF-25E2C8435847}" type="presParOf" srcId="{162585C8-6AF5-46C6-A966-9163092C7D7E}" destId="{4F92881C-1FE7-43FF-ADC8-8045A796B794}" srcOrd="1" destOrd="0" presId="urn:microsoft.com/office/officeart/2005/8/layout/hProcess7"/>
    <dgm:cxn modelId="{374EBA11-AD1F-4085-A544-76F9700D8FD0}" type="presParOf" srcId="{162585C8-6AF5-46C6-A966-9163092C7D7E}" destId="{0457B381-2233-42FB-B893-9C78DCC30EC5}" srcOrd="2" destOrd="0" presId="urn:microsoft.com/office/officeart/2005/8/layout/hProcess7"/>
    <dgm:cxn modelId="{59761BE5-B820-4585-BF6E-0D21B538530D}" type="presParOf" srcId="{A62429F5-B868-4FAF-960C-ACC658ED21A4}" destId="{547B5BD6-279B-4698-9F5B-B4844039C35E}" srcOrd="7" destOrd="0" presId="urn:microsoft.com/office/officeart/2005/8/layout/hProcess7"/>
    <dgm:cxn modelId="{B0128741-9936-4B42-BFDC-04C369A03E98}" type="presParOf" srcId="{A62429F5-B868-4FAF-960C-ACC658ED21A4}" destId="{488FD1B1-9013-44F7-A8AB-FBE4B5B70F59}" srcOrd="8" destOrd="0" presId="urn:microsoft.com/office/officeart/2005/8/layout/hProcess7"/>
    <dgm:cxn modelId="{141A517D-039F-4054-A7B4-A5010E37487C}" type="presParOf" srcId="{488FD1B1-9013-44F7-A8AB-FBE4B5B70F59}" destId="{A8C8D0C0-B771-4CE7-9641-198051F3E4D5}" srcOrd="0" destOrd="0" presId="urn:microsoft.com/office/officeart/2005/8/layout/hProcess7"/>
    <dgm:cxn modelId="{82894872-C2E6-47C4-B284-1FDE315F904F}" type="presParOf" srcId="{488FD1B1-9013-44F7-A8AB-FBE4B5B70F59}" destId="{D7CA4F85-B9BF-4622-BE3C-CE595B7B0BC5}" srcOrd="1" destOrd="0" presId="urn:microsoft.com/office/officeart/2005/8/layout/hProcess7"/>
    <dgm:cxn modelId="{767B707E-8E42-4FFB-BCFC-EDAC1D1CAE8F}" type="presParOf" srcId="{488FD1B1-9013-44F7-A8AB-FBE4B5B70F59}" destId="{AD8C9819-B596-4E5D-9F0B-2F7E1DE088BE}" srcOrd="2" destOrd="0" presId="urn:microsoft.com/office/officeart/2005/8/layout/hProcess7"/>
    <dgm:cxn modelId="{7E7AF4EF-B73F-4FD9-9D82-E15C13ABCBFE}" type="presParOf" srcId="{A62429F5-B868-4FAF-960C-ACC658ED21A4}" destId="{25D42A78-CDCC-4D14-A59C-654EEB38C3EE}" srcOrd="9" destOrd="0" presId="urn:microsoft.com/office/officeart/2005/8/layout/hProcess7"/>
    <dgm:cxn modelId="{E2CF09E0-47B1-41EA-A46F-B8A3CFAB3D39}" type="presParOf" srcId="{A62429F5-B868-4FAF-960C-ACC658ED21A4}" destId="{1B7A96F3-1A87-4546-B0CF-96F6083B0936}" srcOrd="10" destOrd="0" presId="urn:microsoft.com/office/officeart/2005/8/layout/hProcess7"/>
    <dgm:cxn modelId="{40949B3E-D510-4CA4-9C43-F6E77B7242FF}" type="presParOf" srcId="{1B7A96F3-1A87-4546-B0CF-96F6083B0936}" destId="{265F4482-29D8-4105-BD02-8D38096961A6}" srcOrd="0" destOrd="0" presId="urn:microsoft.com/office/officeart/2005/8/layout/hProcess7"/>
    <dgm:cxn modelId="{791CA450-B9BC-43B9-BF2C-FB8049DE3C84}" type="presParOf" srcId="{1B7A96F3-1A87-4546-B0CF-96F6083B0936}" destId="{4B9135B8-E773-48BD-AF5C-E5CA57DF9785}" srcOrd="1" destOrd="0" presId="urn:microsoft.com/office/officeart/2005/8/layout/hProcess7"/>
    <dgm:cxn modelId="{93588B46-4B0B-480C-A251-3A0EF3A3AA84}" type="presParOf" srcId="{1B7A96F3-1A87-4546-B0CF-96F6083B0936}" destId="{550BBA86-B462-40C8-BEEA-78AC5EF0154F}" srcOrd="2" destOrd="0" presId="urn:microsoft.com/office/officeart/2005/8/layout/hProcess7"/>
    <dgm:cxn modelId="{B0A55B58-717B-4094-BB0C-E8C520FA8A15}" type="presParOf" srcId="{A62429F5-B868-4FAF-960C-ACC658ED21A4}" destId="{5B221C4A-15A0-460F-96CB-1EE1494045F8}" srcOrd="11" destOrd="0" presId="urn:microsoft.com/office/officeart/2005/8/layout/hProcess7"/>
    <dgm:cxn modelId="{476D705C-C85D-4505-AA04-8B2B80A73BD3}" type="presParOf" srcId="{A62429F5-B868-4FAF-960C-ACC658ED21A4}" destId="{82EAC8BD-4C50-42EC-A09D-CF8184254FE6}" srcOrd="12" destOrd="0" presId="urn:microsoft.com/office/officeart/2005/8/layout/hProcess7"/>
    <dgm:cxn modelId="{F581826F-780D-453B-A04A-1B343D09F502}" type="presParOf" srcId="{82EAC8BD-4C50-42EC-A09D-CF8184254FE6}" destId="{1D3FA860-68D6-4C96-B40B-F219134C10A2}" srcOrd="0" destOrd="0" presId="urn:microsoft.com/office/officeart/2005/8/layout/hProcess7"/>
    <dgm:cxn modelId="{CD849345-6770-4654-AEE0-80FFE69C3D31}" type="presParOf" srcId="{82EAC8BD-4C50-42EC-A09D-CF8184254FE6}" destId="{D23AB1E3-45E1-4AEC-A851-00D2BA9AF23C}"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6CD026-AF96-495C-BC79-1C0DF7F5B0AE}" type="doc">
      <dgm:prSet loTypeId="urn:microsoft.com/office/officeart/2008/layout/HorizontalMultiLevelHierarchy" loCatId="hierarchy" qsTypeId="urn:microsoft.com/office/officeart/2005/8/quickstyle/3d1" qsCatId="3D" csTypeId="urn:microsoft.com/office/officeart/2005/8/colors/accent1_5" csCatId="accent1" phldr="1"/>
      <dgm:spPr/>
      <dgm:t>
        <a:bodyPr/>
        <a:lstStyle/>
        <a:p>
          <a:endParaRPr lang="fr-FR"/>
        </a:p>
      </dgm:t>
    </dgm:pt>
    <dgm:pt modelId="{0ACD8EAC-47E1-4DB5-8876-B369DFCC434B}">
      <dgm:prSet phldrT="[Texte]"/>
      <dgm:spPr/>
      <dgm:t>
        <a:bodyPr/>
        <a:lstStyle/>
        <a:p>
          <a:r>
            <a:rPr lang="fr-FR" dirty="0">
              <a:latin typeface="Montserrat" panose="00000500000000000000" pitchFamily="2" charset="0"/>
            </a:rPr>
            <a:t>Optimisation des modèles</a:t>
          </a:r>
        </a:p>
      </dgm:t>
    </dgm:pt>
    <dgm:pt modelId="{62645812-47BD-479F-9462-507B560FD11D}" type="parTrans" cxnId="{B6191DC5-097A-4AB6-AA38-709312B63BD4}">
      <dgm:prSet/>
      <dgm:spPr/>
      <dgm:t>
        <a:bodyPr/>
        <a:lstStyle/>
        <a:p>
          <a:endParaRPr lang="fr-FR">
            <a:latin typeface="Montserrat" panose="00000500000000000000" pitchFamily="2" charset="0"/>
          </a:endParaRPr>
        </a:p>
      </dgm:t>
    </dgm:pt>
    <dgm:pt modelId="{6B686FC4-A0C3-4BB4-AC8F-FF3D7E804D4D}" type="sibTrans" cxnId="{B6191DC5-097A-4AB6-AA38-709312B63BD4}">
      <dgm:prSet/>
      <dgm:spPr/>
      <dgm:t>
        <a:bodyPr/>
        <a:lstStyle/>
        <a:p>
          <a:endParaRPr lang="fr-FR">
            <a:latin typeface="Montserrat" panose="00000500000000000000" pitchFamily="2" charset="0"/>
          </a:endParaRPr>
        </a:p>
      </dgm:t>
    </dgm:pt>
    <dgm:pt modelId="{5FDD68D5-EBEE-45DA-A5A0-5D49094A387E}">
      <dgm:prSet phldrT="[Texte]"/>
      <dgm:spPr/>
      <dgm:t>
        <a:bodyPr/>
        <a:lstStyle/>
        <a:p>
          <a:r>
            <a:rPr lang="fr-FR" dirty="0">
              <a:latin typeface="Montserrat" panose="00000500000000000000" pitchFamily="2" charset="0"/>
            </a:rPr>
            <a:t>Équilibre des classes de la </a:t>
          </a:r>
          <a:r>
            <a:rPr lang="fr-FR" dirty="0" err="1">
              <a:latin typeface="Montserrat" panose="00000500000000000000" pitchFamily="2" charset="0"/>
            </a:rPr>
            <a:t>target</a:t>
          </a:r>
          <a:endParaRPr lang="fr-FR" dirty="0">
            <a:latin typeface="Montserrat" panose="00000500000000000000" pitchFamily="2" charset="0"/>
          </a:endParaRPr>
        </a:p>
      </dgm:t>
    </dgm:pt>
    <dgm:pt modelId="{6AB6A55F-8EED-49BC-A1F0-6FEEEA42CB80}" type="parTrans" cxnId="{262AF963-DF16-4434-8FEB-390D312E88B2}">
      <dgm:prSet/>
      <dgm:spPr/>
      <dgm:t>
        <a:bodyPr/>
        <a:lstStyle/>
        <a:p>
          <a:endParaRPr lang="fr-FR">
            <a:latin typeface="Montserrat" panose="00000500000000000000" pitchFamily="2" charset="0"/>
          </a:endParaRPr>
        </a:p>
      </dgm:t>
    </dgm:pt>
    <dgm:pt modelId="{DCEDD7ED-62D7-4001-BAE5-95B6CF0736F7}" type="sibTrans" cxnId="{262AF963-DF16-4434-8FEB-390D312E88B2}">
      <dgm:prSet/>
      <dgm:spPr/>
      <dgm:t>
        <a:bodyPr/>
        <a:lstStyle/>
        <a:p>
          <a:endParaRPr lang="fr-FR">
            <a:latin typeface="Montserrat" panose="00000500000000000000" pitchFamily="2" charset="0"/>
          </a:endParaRPr>
        </a:p>
      </dgm:t>
    </dgm:pt>
    <dgm:pt modelId="{EB88F3A1-7394-436E-9C9E-AB5A5B435EBC}">
      <dgm:prSet phldrT="[Texte]"/>
      <dgm:spPr/>
      <dgm:t>
        <a:bodyPr/>
        <a:lstStyle/>
        <a:p>
          <a:r>
            <a:rPr lang="fr-FR" dirty="0">
              <a:latin typeface="Montserrat" panose="00000500000000000000" pitchFamily="2" charset="0"/>
            </a:rPr>
            <a:t>Hyperparamètres meilleur F5 score</a:t>
          </a:r>
        </a:p>
      </dgm:t>
    </dgm:pt>
    <dgm:pt modelId="{C52992FE-A86F-4497-98C9-C19D370ED8A9}" type="parTrans" cxnId="{5F007BB4-D0D7-45AC-BF59-EAFD1094617D}">
      <dgm:prSet/>
      <dgm:spPr/>
      <dgm:t>
        <a:bodyPr/>
        <a:lstStyle/>
        <a:p>
          <a:endParaRPr lang="fr-FR">
            <a:latin typeface="Montserrat" panose="00000500000000000000" pitchFamily="2" charset="0"/>
          </a:endParaRPr>
        </a:p>
      </dgm:t>
    </dgm:pt>
    <dgm:pt modelId="{43541EDA-C4E0-492B-BA8A-18D2B3CC1DCE}" type="sibTrans" cxnId="{5F007BB4-D0D7-45AC-BF59-EAFD1094617D}">
      <dgm:prSet/>
      <dgm:spPr/>
      <dgm:t>
        <a:bodyPr/>
        <a:lstStyle/>
        <a:p>
          <a:endParaRPr lang="fr-FR">
            <a:latin typeface="Montserrat" panose="00000500000000000000" pitchFamily="2" charset="0"/>
          </a:endParaRPr>
        </a:p>
      </dgm:t>
    </dgm:pt>
    <dgm:pt modelId="{87DA7AB4-CD00-492F-8BE4-556A7981C769}" type="pres">
      <dgm:prSet presAssocID="{416CD026-AF96-495C-BC79-1C0DF7F5B0AE}" presName="Name0" presStyleCnt="0">
        <dgm:presLayoutVars>
          <dgm:chPref val="1"/>
          <dgm:dir/>
          <dgm:animOne val="branch"/>
          <dgm:animLvl val="lvl"/>
          <dgm:resizeHandles val="exact"/>
        </dgm:presLayoutVars>
      </dgm:prSet>
      <dgm:spPr/>
    </dgm:pt>
    <dgm:pt modelId="{25E7BA79-5017-4308-B1F3-540C130F357C}" type="pres">
      <dgm:prSet presAssocID="{0ACD8EAC-47E1-4DB5-8876-B369DFCC434B}" presName="root1" presStyleCnt="0"/>
      <dgm:spPr/>
    </dgm:pt>
    <dgm:pt modelId="{A778B793-EB38-402B-A9E3-726C3EBF6959}" type="pres">
      <dgm:prSet presAssocID="{0ACD8EAC-47E1-4DB5-8876-B369DFCC434B}" presName="LevelOneTextNode" presStyleLbl="node0" presStyleIdx="0" presStyleCnt="1">
        <dgm:presLayoutVars>
          <dgm:chPref val="3"/>
        </dgm:presLayoutVars>
      </dgm:prSet>
      <dgm:spPr/>
    </dgm:pt>
    <dgm:pt modelId="{789B69EF-CA0D-4E78-A3BD-A8BB2C8054E4}" type="pres">
      <dgm:prSet presAssocID="{0ACD8EAC-47E1-4DB5-8876-B369DFCC434B}" presName="level2hierChild" presStyleCnt="0"/>
      <dgm:spPr/>
    </dgm:pt>
    <dgm:pt modelId="{95B07C7E-6943-49BC-B13E-DF8CAA4550F2}" type="pres">
      <dgm:prSet presAssocID="{6AB6A55F-8EED-49BC-A1F0-6FEEEA42CB80}" presName="conn2-1" presStyleLbl="parChTrans1D2" presStyleIdx="0" presStyleCnt="2"/>
      <dgm:spPr/>
    </dgm:pt>
    <dgm:pt modelId="{F9D50D4B-06A2-4CA3-BD9C-242F3F846928}" type="pres">
      <dgm:prSet presAssocID="{6AB6A55F-8EED-49BC-A1F0-6FEEEA42CB80}" presName="connTx" presStyleLbl="parChTrans1D2" presStyleIdx="0" presStyleCnt="2"/>
      <dgm:spPr/>
    </dgm:pt>
    <dgm:pt modelId="{BB05F9D4-73D2-4063-B9C8-2427E134D354}" type="pres">
      <dgm:prSet presAssocID="{5FDD68D5-EBEE-45DA-A5A0-5D49094A387E}" presName="root2" presStyleCnt="0"/>
      <dgm:spPr/>
    </dgm:pt>
    <dgm:pt modelId="{D0942B80-D9D7-439C-BA0B-E5B6EEDAB2DA}" type="pres">
      <dgm:prSet presAssocID="{5FDD68D5-EBEE-45DA-A5A0-5D49094A387E}" presName="LevelTwoTextNode" presStyleLbl="node2" presStyleIdx="0" presStyleCnt="2">
        <dgm:presLayoutVars>
          <dgm:chPref val="3"/>
        </dgm:presLayoutVars>
      </dgm:prSet>
      <dgm:spPr/>
    </dgm:pt>
    <dgm:pt modelId="{98160CE1-156E-4C5C-ACC2-D4158B88AB9C}" type="pres">
      <dgm:prSet presAssocID="{5FDD68D5-EBEE-45DA-A5A0-5D49094A387E}" presName="level3hierChild" presStyleCnt="0"/>
      <dgm:spPr/>
    </dgm:pt>
    <dgm:pt modelId="{0A5E6813-E264-4E84-89F0-A797CE6F1711}" type="pres">
      <dgm:prSet presAssocID="{C52992FE-A86F-4497-98C9-C19D370ED8A9}" presName="conn2-1" presStyleLbl="parChTrans1D2" presStyleIdx="1" presStyleCnt="2"/>
      <dgm:spPr/>
    </dgm:pt>
    <dgm:pt modelId="{6F9AD367-D29F-475D-8047-44E024C1FCAF}" type="pres">
      <dgm:prSet presAssocID="{C52992FE-A86F-4497-98C9-C19D370ED8A9}" presName="connTx" presStyleLbl="parChTrans1D2" presStyleIdx="1" presStyleCnt="2"/>
      <dgm:spPr/>
    </dgm:pt>
    <dgm:pt modelId="{B1BF0950-02EA-4FE8-A6FA-32259BD59611}" type="pres">
      <dgm:prSet presAssocID="{EB88F3A1-7394-436E-9C9E-AB5A5B435EBC}" presName="root2" presStyleCnt="0"/>
      <dgm:spPr/>
    </dgm:pt>
    <dgm:pt modelId="{F11D1AEB-B941-48CB-87E4-C61988F65696}" type="pres">
      <dgm:prSet presAssocID="{EB88F3A1-7394-436E-9C9E-AB5A5B435EBC}" presName="LevelTwoTextNode" presStyleLbl="node2" presStyleIdx="1" presStyleCnt="2">
        <dgm:presLayoutVars>
          <dgm:chPref val="3"/>
        </dgm:presLayoutVars>
      </dgm:prSet>
      <dgm:spPr/>
    </dgm:pt>
    <dgm:pt modelId="{967E6107-60D1-4775-955B-449A99F72C34}" type="pres">
      <dgm:prSet presAssocID="{EB88F3A1-7394-436E-9C9E-AB5A5B435EBC}" presName="level3hierChild" presStyleCnt="0"/>
      <dgm:spPr/>
    </dgm:pt>
  </dgm:ptLst>
  <dgm:cxnLst>
    <dgm:cxn modelId="{EAD70510-9B54-4FF9-A93A-639857404C5C}" type="presOf" srcId="{C52992FE-A86F-4497-98C9-C19D370ED8A9}" destId="{0A5E6813-E264-4E84-89F0-A797CE6F1711}" srcOrd="0" destOrd="0" presId="urn:microsoft.com/office/officeart/2008/layout/HorizontalMultiLevelHierarchy"/>
    <dgm:cxn modelId="{87BB8A26-F84C-4D6D-B9EA-9D78AD346599}" type="presOf" srcId="{6AB6A55F-8EED-49BC-A1F0-6FEEEA42CB80}" destId="{F9D50D4B-06A2-4CA3-BD9C-242F3F846928}" srcOrd="1" destOrd="0" presId="urn:microsoft.com/office/officeart/2008/layout/HorizontalMultiLevelHierarchy"/>
    <dgm:cxn modelId="{79711B33-6425-4931-BE88-D46B39CCE34B}" type="presOf" srcId="{0ACD8EAC-47E1-4DB5-8876-B369DFCC434B}" destId="{A778B793-EB38-402B-A9E3-726C3EBF6959}" srcOrd="0" destOrd="0" presId="urn:microsoft.com/office/officeart/2008/layout/HorizontalMultiLevelHierarchy"/>
    <dgm:cxn modelId="{B22FEB41-B8E9-4873-846E-BC96F4190D93}" type="presOf" srcId="{6AB6A55F-8EED-49BC-A1F0-6FEEEA42CB80}" destId="{95B07C7E-6943-49BC-B13E-DF8CAA4550F2}" srcOrd="0" destOrd="0" presId="urn:microsoft.com/office/officeart/2008/layout/HorizontalMultiLevelHierarchy"/>
    <dgm:cxn modelId="{262AF963-DF16-4434-8FEB-390D312E88B2}" srcId="{0ACD8EAC-47E1-4DB5-8876-B369DFCC434B}" destId="{5FDD68D5-EBEE-45DA-A5A0-5D49094A387E}" srcOrd="0" destOrd="0" parTransId="{6AB6A55F-8EED-49BC-A1F0-6FEEEA42CB80}" sibTransId="{DCEDD7ED-62D7-4001-BAE5-95B6CF0736F7}"/>
    <dgm:cxn modelId="{2072774B-FCD7-472E-972B-4B52A4BA3FE9}" type="presOf" srcId="{EB88F3A1-7394-436E-9C9E-AB5A5B435EBC}" destId="{F11D1AEB-B941-48CB-87E4-C61988F65696}" srcOrd="0" destOrd="0" presId="urn:microsoft.com/office/officeart/2008/layout/HorizontalMultiLevelHierarchy"/>
    <dgm:cxn modelId="{5F007BB4-D0D7-45AC-BF59-EAFD1094617D}" srcId="{0ACD8EAC-47E1-4DB5-8876-B369DFCC434B}" destId="{EB88F3A1-7394-436E-9C9E-AB5A5B435EBC}" srcOrd="1" destOrd="0" parTransId="{C52992FE-A86F-4497-98C9-C19D370ED8A9}" sibTransId="{43541EDA-C4E0-492B-BA8A-18D2B3CC1DCE}"/>
    <dgm:cxn modelId="{B6191DC5-097A-4AB6-AA38-709312B63BD4}" srcId="{416CD026-AF96-495C-BC79-1C0DF7F5B0AE}" destId="{0ACD8EAC-47E1-4DB5-8876-B369DFCC434B}" srcOrd="0" destOrd="0" parTransId="{62645812-47BD-479F-9462-507B560FD11D}" sibTransId="{6B686FC4-A0C3-4BB4-AC8F-FF3D7E804D4D}"/>
    <dgm:cxn modelId="{528032C6-9871-4DD2-9F6C-FB9934B30E68}" type="presOf" srcId="{5FDD68D5-EBEE-45DA-A5A0-5D49094A387E}" destId="{D0942B80-D9D7-439C-BA0B-E5B6EEDAB2DA}" srcOrd="0" destOrd="0" presId="urn:microsoft.com/office/officeart/2008/layout/HorizontalMultiLevelHierarchy"/>
    <dgm:cxn modelId="{A0E462CD-8ACC-4A7E-8B68-D1CDC63AEF78}" type="presOf" srcId="{416CD026-AF96-495C-BC79-1C0DF7F5B0AE}" destId="{87DA7AB4-CD00-492F-8BE4-556A7981C769}" srcOrd="0" destOrd="0" presId="urn:microsoft.com/office/officeart/2008/layout/HorizontalMultiLevelHierarchy"/>
    <dgm:cxn modelId="{9DEF0DDF-D176-4C9A-A212-68839D31EF3D}" type="presOf" srcId="{C52992FE-A86F-4497-98C9-C19D370ED8A9}" destId="{6F9AD367-D29F-475D-8047-44E024C1FCAF}" srcOrd="1" destOrd="0" presId="urn:microsoft.com/office/officeart/2008/layout/HorizontalMultiLevelHierarchy"/>
    <dgm:cxn modelId="{8B7EA396-5F8F-4EA3-9A4F-FFB82355FE6A}" type="presParOf" srcId="{87DA7AB4-CD00-492F-8BE4-556A7981C769}" destId="{25E7BA79-5017-4308-B1F3-540C130F357C}" srcOrd="0" destOrd="0" presId="urn:microsoft.com/office/officeart/2008/layout/HorizontalMultiLevelHierarchy"/>
    <dgm:cxn modelId="{DE7BDCB9-8AB0-4FB3-9300-EBAAF04257AD}" type="presParOf" srcId="{25E7BA79-5017-4308-B1F3-540C130F357C}" destId="{A778B793-EB38-402B-A9E3-726C3EBF6959}" srcOrd="0" destOrd="0" presId="urn:microsoft.com/office/officeart/2008/layout/HorizontalMultiLevelHierarchy"/>
    <dgm:cxn modelId="{50A386D6-AC85-49F5-976B-5B6BA708AA13}" type="presParOf" srcId="{25E7BA79-5017-4308-B1F3-540C130F357C}" destId="{789B69EF-CA0D-4E78-A3BD-A8BB2C8054E4}" srcOrd="1" destOrd="0" presId="urn:microsoft.com/office/officeart/2008/layout/HorizontalMultiLevelHierarchy"/>
    <dgm:cxn modelId="{FC86474D-16B2-4B56-9CE7-5E595A834BBA}" type="presParOf" srcId="{789B69EF-CA0D-4E78-A3BD-A8BB2C8054E4}" destId="{95B07C7E-6943-49BC-B13E-DF8CAA4550F2}" srcOrd="0" destOrd="0" presId="urn:microsoft.com/office/officeart/2008/layout/HorizontalMultiLevelHierarchy"/>
    <dgm:cxn modelId="{C1D7ECB6-D2C6-403E-9626-070F9F18ACE4}" type="presParOf" srcId="{95B07C7E-6943-49BC-B13E-DF8CAA4550F2}" destId="{F9D50D4B-06A2-4CA3-BD9C-242F3F846928}" srcOrd="0" destOrd="0" presId="urn:microsoft.com/office/officeart/2008/layout/HorizontalMultiLevelHierarchy"/>
    <dgm:cxn modelId="{770E6CBA-C7CE-46A6-B68F-90FAF40047CB}" type="presParOf" srcId="{789B69EF-CA0D-4E78-A3BD-A8BB2C8054E4}" destId="{BB05F9D4-73D2-4063-B9C8-2427E134D354}" srcOrd="1" destOrd="0" presId="urn:microsoft.com/office/officeart/2008/layout/HorizontalMultiLevelHierarchy"/>
    <dgm:cxn modelId="{8147AAF3-6789-410A-9336-431DF1B38B11}" type="presParOf" srcId="{BB05F9D4-73D2-4063-B9C8-2427E134D354}" destId="{D0942B80-D9D7-439C-BA0B-E5B6EEDAB2DA}" srcOrd="0" destOrd="0" presId="urn:microsoft.com/office/officeart/2008/layout/HorizontalMultiLevelHierarchy"/>
    <dgm:cxn modelId="{825C69E9-94F1-40B2-AFBA-BB581C689FB9}" type="presParOf" srcId="{BB05F9D4-73D2-4063-B9C8-2427E134D354}" destId="{98160CE1-156E-4C5C-ACC2-D4158B88AB9C}" srcOrd="1" destOrd="0" presId="urn:microsoft.com/office/officeart/2008/layout/HorizontalMultiLevelHierarchy"/>
    <dgm:cxn modelId="{C2BCE9A1-CC9C-494F-B6EF-0514D8235525}" type="presParOf" srcId="{789B69EF-CA0D-4E78-A3BD-A8BB2C8054E4}" destId="{0A5E6813-E264-4E84-89F0-A797CE6F1711}" srcOrd="2" destOrd="0" presId="urn:microsoft.com/office/officeart/2008/layout/HorizontalMultiLevelHierarchy"/>
    <dgm:cxn modelId="{80FFED64-840C-475A-BF47-5F1212EE1D59}" type="presParOf" srcId="{0A5E6813-E264-4E84-89F0-A797CE6F1711}" destId="{6F9AD367-D29F-475D-8047-44E024C1FCAF}" srcOrd="0" destOrd="0" presId="urn:microsoft.com/office/officeart/2008/layout/HorizontalMultiLevelHierarchy"/>
    <dgm:cxn modelId="{268512AB-69EF-403B-9091-0748089D558A}" type="presParOf" srcId="{789B69EF-CA0D-4E78-A3BD-A8BB2C8054E4}" destId="{B1BF0950-02EA-4FE8-A6FA-32259BD59611}" srcOrd="3" destOrd="0" presId="urn:microsoft.com/office/officeart/2008/layout/HorizontalMultiLevelHierarchy"/>
    <dgm:cxn modelId="{EAE5773C-3075-4C9B-BB65-9EC367651BD8}" type="presParOf" srcId="{B1BF0950-02EA-4FE8-A6FA-32259BD59611}" destId="{F11D1AEB-B941-48CB-87E4-C61988F65696}" srcOrd="0" destOrd="0" presId="urn:microsoft.com/office/officeart/2008/layout/HorizontalMultiLevelHierarchy"/>
    <dgm:cxn modelId="{EE1849EF-6CE7-4542-A318-4E4880754ADC}" type="presParOf" srcId="{B1BF0950-02EA-4FE8-A6FA-32259BD59611}" destId="{967E6107-60D1-4775-955B-449A99F72C3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 Problématique et présentation du projet</a:t>
          </a:r>
        </a:p>
      </dgm:t>
    </dgm:pt>
    <dgm:pt modelId="{3A0D321D-61C0-478A-8B1B-B70E8D516279}" type="parTrans" cxnId="{15E6CC70-BEB9-4B09-A451-9B226905B038}">
      <dgm:prSet/>
      <dgm:spPr/>
      <dgm:t>
        <a:bodyPr/>
        <a:lstStyle/>
        <a:p>
          <a:endParaRPr lang="fr-FR" sz="2800">
            <a:latin typeface="Montserrat" panose="00000500000000000000" pitchFamily="2" charset="0"/>
          </a:endParaRPr>
        </a:p>
      </dgm:t>
    </dgm:pt>
    <dgm:pt modelId="{49C21D1E-7C64-4262-BA1D-145B20C15833}" type="sibTrans" cxnId="{15E6CC70-BEB9-4B09-A451-9B226905B038}">
      <dgm:prSet/>
      <dgm:spPr/>
      <dgm:t>
        <a:bodyPr/>
        <a:lstStyle/>
        <a:p>
          <a:endParaRPr lang="fr-FR" sz="28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 Modélisation-Validation </a:t>
          </a:r>
        </a:p>
      </dgm:t>
    </dgm:pt>
    <dgm:pt modelId="{744C2BB5-3A31-4D44-BE11-CECC451F4407}" type="parTrans" cxnId="{DB506EEC-D887-45A1-8FBA-3C06081B5E01}">
      <dgm:prSet/>
      <dgm:spPr/>
      <dgm:t>
        <a:bodyPr/>
        <a:lstStyle/>
        <a:p>
          <a:endParaRPr lang="fr-FR" sz="2800">
            <a:latin typeface="Montserrat" panose="00000500000000000000" pitchFamily="2" charset="0"/>
          </a:endParaRPr>
        </a:p>
      </dgm:t>
    </dgm:pt>
    <dgm:pt modelId="{303A0B16-8C79-40E8-96B7-706091D23FE2}" type="sibTrans" cxnId="{DB506EEC-D887-45A1-8FBA-3C06081B5E01}">
      <dgm:prSet/>
      <dgm:spPr/>
      <dgm:t>
        <a:bodyPr/>
        <a:lstStyle/>
        <a:p>
          <a:endParaRPr lang="fr-FR" sz="2800">
            <a:latin typeface="Montserrat" panose="00000500000000000000" pitchFamily="2" charset="0"/>
          </a:endParaRPr>
        </a:p>
      </dgm:t>
    </dgm:pt>
    <dgm:pt modelId="{601AFA4A-3823-4895-900D-1B9C0C4DD7FE}">
      <dgm:prSet phldrT="[Texte]" custT="1"/>
      <dgm:spPr/>
      <dgm:t>
        <a:bodyPr/>
        <a:lstStyle/>
        <a:p>
          <a:r>
            <a:rPr lang="fr-FR" sz="2800" b="1" dirty="0">
              <a:solidFill>
                <a:srgbClr val="C00000"/>
              </a:solidFill>
              <a:latin typeface="Montserrat" panose="00000500000000000000" pitchFamily="2" charset="0"/>
            </a:rPr>
            <a:t>5 – Interprétabilité </a:t>
          </a:r>
        </a:p>
      </dgm:t>
    </dgm:pt>
    <dgm:pt modelId="{975D6204-6DDF-4AFA-823E-4CECEAED9FB8}" type="parTrans" cxnId="{D4B0535C-0C33-46BF-907A-52E6AD92C39D}">
      <dgm:prSet/>
      <dgm:spPr/>
      <dgm:t>
        <a:bodyPr/>
        <a:lstStyle/>
        <a:p>
          <a:endParaRPr lang="fr-FR" sz="2800">
            <a:latin typeface="Montserrat" panose="00000500000000000000" pitchFamily="2" charset="0"/>
          </a:endParaRPr>
        </a:p>
      </dgm:t>
    </dgm:pt>
    <dgm:pt modelId="{90313AD7-FB76-439B-8F58-4A761496B68F}" type="sibTrans" cxnId="{D4B0535C-0C33-46BF-907A-52E6AD92C39D}">
      <dgm:prSet/>
      <dgm:spPr/>
      <dgm:t>
        <a:bodyPr/>
        <a:lstStyle/>
        <a:p>
          <a:endParaRPr lang="fr-FR" sz="28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 Analyse Exploratoire des Données (EDA)</a:t>
          </a:r>
        </a:p>
      </dgm:t>
    </dgm:pt>
    <dgm:pt modelId="{C6F59650-81E9-447B-B1B4-2FE4EF5B5281}" type="parTrans" cxnId="{D2B00E0C-0817-4FE8-9B1A-0155F7122F39}">
      <dgm:prSet/>
      <dgm:spPr/>
      <dgm:t>
        <a:bodyPr/>
        <a:lstStyle/>
        <a:p>
          <a:endParaRPr lang="fr-FR" sz="2800">
            <a:latin typeface="Montserrat" panose="00000500000000000000" pitchFamily="2" charset="0"/>
          </a:endParaRPr>
        </a:p>
      </dgm:t>
    </dgm:pt>
    <dgm:pt modelId="{14FB90A5-4E51-4108-BF4F-E500B36C67A9}" type="sibTrans" cxnId="{D2B00E0C-0817-4FE8-9B1A-0155F7122F39}">
      <dgm:prSet/>
      <dgm:spPr/>
      <dgm:t>
        <a:bodyPr/>
        <a:lstStyle/>
        <a:p>
          <a:endParaRPr lang="fr-FR" sz="28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 </a:t>
          </a:r>
          <a:r>
            <a:rPr lang="fr-FR" sz="2800" dirty="0" err="1">
              <a:latin typeface="Montserrat" panose="00000500000000000000" pitchFamily="2" charset="0"/>
            </a:rPr>
            <a:t>Preprocessing</a:t>
          </a:r>
          <a:r>
            <a:rPr lang="fr-FR" sz="2800" dirty="0">
              <a:latin typeface="Montserrat" panose="00000500000000000000" pitchFamily="2" charset="0"/>
            </a:rPr>
            <a:t> </a:t>
          </a:r>
        </a:p>
      </dgm:t>
    </dgm:pt>
    <dgm:pt modelId="{1E9347F9-CC22-4A43-A8B7-6C828B55BC55}" type="parTrans" cxnId="{B68A1F84-6E6D-4DDB-A356-65646EA7D80F}">
      <dgm:prSet/>
      <dgm:spPr/>
      <dgm:t>
        <a:bodyPr/>
        <a:lstStyle/>
        <a:p>
          <a:endParaRPr lang="fr-FR" sz="2800">
            <a:latin typeface="Montserrat" panose="00000500000000000000" pitchFamily="2" charset="0"/>
          </a:endParaRPr>
        </a:p>
      </dgm:t>
    </dgm:pt>
    <dgm:pt modelId="{83E2BE2E-0C86-4541-9CC5-FF7E813183C2}" type="sibTrans" cxnId="{B68A1F84-6E6D-4DDB-A356-65646EA7D80F}">
      <dgm:prSet/>
      <dgm:spPr/>
      <dgm:t>
        <a:bodyPr/>
        <a:lstStyle/>
        <a:p>
          <a:endParaRPr lang="fr-FR" sz="2800">
            <a:latin typeface="Montserrat" panose="00000500000000000000" pitchFamily="2" charset="0"/>
          </a:endParaRPr>
        </a:p>
      </dgm:t>
    </dgm:pt>
    <dgm:pt modelId="{2B321C24-94F0-476C-A3EA-23CBACBE0D83}">
      <dgm:prSet phldrT="[Texte]" custT="1"/>
      <dgm:spPr/>
      <dgm:t>
        <a:bodyPr/>
        <a:lstStyle/>
        <a:p>
          <a:r>
            <a:rPr lang="fr-FR" sz="2800" dirty="0">
              <a:latin typeface="Montserrat" panose="00000500000000000000" pitchFamily="2" charset="0"/>
            </a:rPr>
            <a:t>6 - Déploiement </a:t>
          </a:r>
        </a:p>
      </dgm:t>
    </dgm:pt>
    <dgm:pt modelId="{DC449AAA-28E9-4616-B045-39274FB5F4D1}" type="parTrans" cxnId="{D4DE0501-FE25-4100-B7E0-E492470485BF}">
      <dgm:prSet/>
      <dgm:spPr/>
      <dgm:t>
        <a:bodyPr/>
        <a:lstStyle/>
        <a:p>
          <a:endParaRPr lang="fr-FR" sz="2800"/>
        </a:p>
      </dgm:t>
    </dgm:pt>
    <dgm:pt modelId="{C8161ABE-4701-4E2A-B454-0B9591F93A91}" type="sibTrans" cxnId="{D4DE0501-FE25-4100-B7E0-E492470485BF}">
      <dgm:prSet/>
      <dgm:spPr/>
      <dgm:t>
        <a:bodyPr/>
        <a:lstStyle/>
        <a:p>
          <a:endParaRPr lang="fr-FR" sz="2800"/>
        </a:p>
      </dgm:t>
    </dgm:pt>
    <dgm:pt modelId="{DA559520-C9CD-45B0-A1B0-B6F26D4B8157}">
      <dgm:prSet phldrT="[Texte]" custT="1"/>
      <dgm:spPr/>
      <dgm:t>
        <a:bodyPr/>
        <a:lstStyle/>
        <a:p>
          <a:r>
            <a:rPr lang="fr-FR" sz="2800" dirty="0">
              <a:latin typeface="Montserrat" panose="00000500000000000000" pitchFamily="2" charset="0"/>
            </a:rPr>
            <a:t>Conclusion</a:t>
          </a:r>
        </a:p>
      </dgm:t>
    </dgm:pt>
    <dgm:pt modelId="{FDEAF8BB-2CE5-4C2F-AE78-FCB6BC23F1BB}" type="parTrans" cxnId="{05118321-99DD-4550-826B-8CD3905A5ED0}">
      <dgm:prSet/>
      <dgm:spPr/>
      <dgm:t>
        <a:bodyPr/>
        <a:lstStyle/>
        <a:p>
          <a:endParaRPr lang="fr-FR" sz="2800"/>
        </a:p>
      </dgm:t>
    </dgm:pt>
    <dgm:pt modelId="{9F9A862D-25BD-47AF-AF64-5562F321A5ED}" type="sibTrans" cxnId="{05118321-99DD-4550-826B-8CD3905A5ED0}">
      <dgm:prSet/>
      <dgm:spPr/>
      <dgm:t>
        <a:bodyPr/>
        <a:lstStyle/>
        <a:p>
          <a:endParaRPr lang="fr-FR" sz="2800"/>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7" custLinFactNeighborY="-950"/>
      <dgm:spPr/>
    </dgm:pt>
    <dgm:pt modelId="{F2AA533C-0625-44F1-9BAD-AFEABEC3E61A}" type="pres">
      <dgm:prSet presAssocID="{E9F4FE17-0500-4E4B-BAEB-DF12113104B4}" presName="img"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7">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7"/>
      <dgm:spPr/>
    </dgm:pt>
    <dgm:pt modelId="{6D58B01A-7EF9-4719-B316-034A3CB95519}" type="pres">
      <dgm:prSet presAssocID="{F5E45699-4BC3-47C6-B041-AA9BB8822169}" presName="img"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7">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7"/>
      <dgm:spPr/>
    </dgm:pt>
    <dgm:pt modelId="{8FCC76E8-933F-4F3D-9556-083893D837EA}" type="pres">
      <dgm:prSet presAssocID="{35E4103C-7A0A-4B3F-839C-972EC1A69133}" presName="img" presStyleLbl="fgImgPlace1" presStyleIdx="2" presStyleCnt="7" custLinFactNeighborX="0" custLinFactNeighborY="363"/>
      <dgm:spPr>
        <a:blipFill>
          <a:blip xmlns:r="http://schemas.openxmlformats.org/officeDocument/2006/relationships" r:embed="rId3"/>
          <a:srcRect/>
          <a:stretch>
            <a:fillRect t="-182000" b="-182000"/>
          </a:stretch>
        </a:blipFill>
      </dgm:spPr>
    </dgm:pt>
    <dgm:pt modelId="{3C2491AB-C4C3-444C-808E-24183786A928}" type="pres">
      <dgm:prSet presAssocID="{35E4103C-7A0A-4B3F-839C-972EC1A69133}" presName="text" presStyleLbl="node1" presStyleIdx="2" presStyleCnt="7">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7"/>
      <dgm:spPr/>
    </dgm:pt>
    <dgm:pt modelId="{4C3EF71C-AB40-4BD4-94DC-23014C473DF1}" type="pres">
      <dgm:prSet presAssocID="{308DC6A0-D3DB-49AC-BB8E-C47AED3A453C}" presName="img"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dgm:spPr>
    </dgm:pt>
    <dgm:pt modelId="{618649D8-D32C-4902-8317-3E9A45421B46}" type="pres">
      <dgm:prSet presAssocID="{308DC6A0-D3DB-49AC-BB8E-C47AED3A453C}" presName="text" presStyleLbl="node1" presStyleIdx="3" presStyleCnt="7">
        <dgm:presLayoutVars>
          <dgm:bulletEnabled val="1"/>
        </dgm:presLayoutVars>
      </dgm:prSet>
      <dgm:spPr/>
    </dgm:pt>
    <dgm:pt modelId="{3CBF2B78-B9E1-4C31-BC03-BFBB6180F674}" type="pres">
      <dgm:prSet presAssocID="{303A0B16-8C79-40E8-96B7-706091D23FE2}"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4" presStyleCnt="7"/>
      <dgm:spPr/>
    </dgm:pt>
    <dgm:pt modelId="{D1DFD5BD-5672-45A8-BB18-F7740A9CC4D0}" type="pres">
      <dgm:prSet presAssocID="{601AFA4A-3823-4895-900D-1B9C0C4DD7FE}" presName="img"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dgm:spPr>
    </dgm:pt>
    <dgm:pt modelId="{5B107E40-09DC-4EA5-9835-72BC5051D897}" type="pres">
      <dgm:prSet presAssocID="{601AFA4A-3823-4895-900D-1B9C0C4DD7FE}" presName="text" presStyleLbl="node1" presStyleIdx="4" presStyleCnt="7">
        <dgm:presLayoutVars>
          <dgm:bulletEnabled val="1"/>
        </dgm:presLayoutVars>
      </dgm:prSet>
      <dgm:spPr/>
    </dgm:pt>
    <dgm:pt modelId="{1B4CC7C8-7803-4BDF-9CC2-23CEF91AEE57}" type="pres">
      <dgm:prSet presAssocID="{90313AD7-FB76-439B-8F58-4A761496B68F}" presName="spacer" presStyleCnt="0"/>
      <dgm:spPr/>
    </dgm:pt>
    <dgm:pt modelId="{3A6379E7-325E-4293-9DF7-C696582BBFB5}" type="pres">
      <dgm:prSet presAssocID="{2B321C24-94F0-476C-A3EA-23CBACBE0D83}" presName="comp" presStyleCnt="0"/>
      <dgm:spPr/>
    </dgm:pt>
    <dgm:pt modelId="{106623F9-E5DE-4CA9-B293-C1E643EE36AA}" type="pres">
      <dgm:prSet presAssocID="{2B321C24-94F0-476C-A3EA-23CBACBE0D83}" presName="box" presStyleLbl="node1" presStyleIdx="5" presStyleCnt="7"/>
      <dgm:spPr/>
    </dgm:pt>
    <dgm:pt modelId="{FD6E7F48-EE32-4201-A2B0-A41E128D2FC7}" type="pres">
      <dgm:prSet presAssocID="{2B321C24-94F0-476C-A3EA-23CBACBE0D83}" presName="img"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AF4858D3-2323-471D-9275-051D700FAE0B}" type="pres">
      <dgm:prSet presAssocID="{2B321C24-94F0-476C-A3EA-23CBACBE0D83}" presName="text" presStyleLbl="node1" presStyleIdx="5" presStyleCnt="7">
        <dgm:presLayoutVars>
          <dgm:bulletEnabled val="1"/>
        </dgm:presLayoutVars>
      </dgm:prSet>
      <dgm:spPr/>
    </dgm:pt>
    <dgm:pt modelId="{FE658167-9171-4D4D-A77D-531D926E991C}" type="pres">
      <dgm:prSet presAssocID="{C8161ABE-4701-4E2A-B454-0B9591F93A91}" presName="spacer" presStyleCnt="0"/>
      <dgm:spPr/>
    </dgm:pt>
    <dgm:pt modelId="{6A5E1878-D167-43C2-B8B7-EC1E8AE3DC68}" type="pres">
      <dgm:prSet presAssocID="{DA559520-C9CD-45B0-A1B0-B6F26D4B8157}" presName="comp" presStyleCnt="0"/>
      <dgm:spPr/>
    </dgm:pt>
    <dgm:pt modelId="{8515BA70-D042-4755-BEF5-92443D883932}" type="pres">
      <dgm:prSet presAssocID="{DA559520-C9CD-45B0-A1B0-B6F26D4B8157}" presName="box" presStyleLbl="node1" presStyleIdx="6" presStyleCnt="7"/>
      <dgm:spPr/>
    </dgm:pt>
    <dgm:pt modelId="{9FD677EE-D9CF-4C54-8985-7C18747E07DA}" type="pres">
      <dgm:prSet presAssocID="{DA559520-C9CD-45B0-A1B0-B6F26D4B8157}" presName="img" presStyleLbl="fgImgPlace1" presStyleIdx="6" presStyleCnt="7"/>
      <dgm:spPr>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dgm:spPr>
    </dgm:pt>
    <dgm:pt modelId="{C8F48C5F-BBB3-42F3-A99B-54074B614D64}" type="pres">
      <dgm:prSet presAssocID="{DA559520-C9CD-45B0-A1B0-B6F26D4B8157}" presName="text" presStyleLbl="node1" presStyleIdx="6" presStyleCnt="7">
        <dgm:presLayoutVars>
          <dgm:bulletEnabled val="1"/>
        </dgm:presLayoutVars>
      </dgm:prSet>
      <dgm:spPr/>
    </dgm:pt>
  </dgm:ptLst>
  <dgm:cxnLst>
    <dgm:cxn modelId="{44802300-D78C-41C6-B60C-B3456DB48C0D}" type="presOf" srcId="{DA559520-C9CD-45B0-A1B0-B6F26D4B8157}" destId="{C8F48C5F-BBB3-42F3-A99B-54074B614D64}" srcOrd="1" destOrd="0" presId="urn:microsoft.com/office/officeart/2005/8/layout/vList4"/>
    <dgm:cxn modelId="{D4DE0501-FE25-4100-B7E0-E492470485BF}" srcId="{5BE7B586-A7AD-4D1B-AC3A-162E83F3EDD7}" destId="{2B321C24-94F0-476C-A3EA-23CBACBE0D83}" srcOrd="5" destOrd="0" parTransId="{DC449AAA-28E9-4616-B045-39274FB5F4D1}" sibTransId="{C8161ABE-4701-4E2A-B454-0B9591F93A91}"/>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05118321-99DD-4550-826B-8CD3905A5ED0}" srcId="{5BE7B586-A7AD-4D1B-AC3A-162E83F3EDD7}" destId="{DA559520-C9CD-45B0-A1B0-B6F26D4B8157}" srcOrd="6" destOrd="0" parTransId="{FDEAF8BB-2CE5-4C2F-AE78-FCB6BC23F1BB}" sibTransId="{9F9A862D-25BD-47AF-AF64-5562F321A5ED}"/>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4"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FE2C7C75-8341-4D46-A2BF-0A892244ED21}" type="presOf" srcId="{2B321C24-94F0-476C-A3EA-23CBACBE0D83}" destId="{106623F9-E5DE-4CA9-B293-C1E643EE36AA}" srcOrd="0" destOrd="0" presId="urn:microsoft.com/office/officeart/2005/8/layout/vList4"/>
    <dgm:cxn modelId="{38BFFD7A-E9E0-4166-A74D-8E4237DE3995}" type="presOf" srcId="{E9F4FE17-0500-4E4B-BAEB-DF12113104B4}" destId="{E1AD8DD5-1B53-4858-8B3D-F76B532BD027}" srcOrd="1" destOrd="0" presId="urn:microsoft.com/office/officeart/2005/8/layout/vList4"/>
    <dgm:cxn modelId="{6963B083-BD01-4490-A5B6-8D8A2405C94D}" type="presOf" srcId="{DA559520-C9CD-45B0-A1B0-B6F26D4B8157}" destId="{8515BA70-D042-4755-BEF5-92443D883932}" srcOrd="0"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D0BFEAF9-AE39-4B26-9913-F9B7EE44E9C6}" type="presOf" srcId="{2B321C24-94F0-476C-A3EA-23CBACBE0D83}" destId="{AF4858D3-2323-471D-9275-051D700FAE0B}" srcOrd="1"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7CFA7358-E731-44C3-AE93-96AFA642DBBB}" type="presParOf" srcId="{9D716766-CCAB-4FC7-AE34-28F81B22F5F8}" destId="{3FA200D0-268C-4D41-A7C6-28CB49BBBE3C}" srcOrd="8"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 modelId="{982496BA-4F14-4A06-BF65-2DFAFA753C03}" type="presParOf" srcId="{9D716766-CCAB-4FC7-AE34-28F81B22F5F8}" destId="{1B4CC7C8-7803-4BDF-9CC2-23CEF91AEE57}" srcOrd="9" destOrd="0" presId="urn:microsoft.com/office/officeart/2005/8/layout/vList4"/>
    <dgm:cxn modelId="{57E1765D-950A-432A-A741-87676D1BF0E8}" type="presParOf" srcId="{9D716766-CCAB-4FC7-AE34-28F81B22F5F8}" destId="{3A6379E7-325E-4293-9DF7-C696582BBFB5}" srcOrd="10" destOrd="0" presId="urn:microsoft.com/office/officeart/2005/8/layout/vList4"/>
    <dgm:cxn modelId="{515C4C92-C06A-4EBB-9FF9-E4DB0CDD0DE4}" type="presParOf" srcId="{3A6379E7-325E-4293-9DF7-C696582BBFB5}" destId="{106623F9-E5DE-4CA9-B293-C1E643EE36AA}" srcOrd="0" destOrd="0" presId="urn:microsoft.com/office/officeart/2005/8/layout/vList4"/>
    <dgm:cxn modelId="{533CDC9A-07C6-4A20-900A-4ADE3648CB3F}" type="presParOf" srcId="{3A6379E7-325E-4293-9DF7-C696582BBFB5}" destId="{FD6E7F48-EE32-4201-A2B0-A41E128D2FC7}" srcOrd="1" destOrd="0" presId="urn:microsoft.com/office/officeart/2005/8/layout/vList4"/>
    <dgm:cxn modelId="{57B97614-F202-4512-9E27-CF153CBE387A}" type="presParOf" srcId="{3A6379E7-325E-4293-9DF7-C696582BBFB5}" destId="{AF4858D3-2323-471D-9275-051D700FAE0B}" srcOrd="2" destOrd="0" presId="urn:microsoft.com/office/officeart/2005/8/layout/vList4"/>
    <dgm:cxn modelId="{8A8F20E4-C4B4-4F00-AB98-6C97ADB1C324}" type="presParOf" srcId="{9D716766-CCAB-4FC7-AE34-28F81B22F5F8}" destId="{FE658167-9171-4D4D-A77D-531D926E991C}" srcOrd="11" destOrd="0" presId="urn:microsoft.com/office/officeart/2005/8/layout/vList4"/>
    <dgm:cxn modelId="{990ECA8D-CFD8-47B9-A9C7-9588FDFFB016}" type="presParOf" srcId="{9D716766-CCAB-4FC7-AE34-28F81B22F5F8}" destId="{6A5E1878-D167-43C2-B8B7-EC1E8AE3DC68}" srcOrd="12" destOrd="0" presId="urn:microsoft.com/office/officeart/2005/8/layout/vList4"/>
    <dgm:cxn modelId="{7D652B8F-BFCE-4924-B287-4FAA26F06265}" type="presParOf" srcId="{6A5E1878-D167-43C2-B8B7-EC1E8AE3DC68}" destId="{8515BA70-D042-4755-BEF5-92443D883932}" srcOrd="0" destOrd="0" presId="urn:microsoft.com/office/officeart/2005/8/layout/vList4"/>
    <dgm:cxn modelId="{EB85AD1B-54C0-470B-B2A3-733DC75C57B6}" type="presParOf" srcId="{6A5E1878-D167-43C2-B8B7-EC1E8AE3DC68}" destId="{9FD677EE-D9CF-4C54-8985-7C18747E07DA}" srcOrd="1" destOrd="0" presId="urn:microsoft.com/office/officeart/2005/8/layout/vList4"/>
    <dgm:cxn modelId="{769DF642-FB63-48E9-B27E-CC6A348E3112}" type="presParOf" srcId="{6A5E1878-D167-43C2-B8B7-EC1E8AE3DC68}" destId="{C8F48C5F-BBB3-42F3-A99B-54074B614D6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 </a:t>
          </a:r>
          <a:r>
            <a:rPr lang="fr-FR" sz="2800" kern="1200" dirty="0" err="1">
              <a:latin typeface="Montserrat" panose="00000500000000000000" pitchFamily="2" charset="0"/>
            </a:rPr>
            <a:t>Preprocessing</a:t>
          </a:r>
          <a:r>
            <a:rPr lang="fr-FR" sz="2800" kern="1200" dirty="0">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7 - Conclusion</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 </a:t>
          </a:r>
          <a:r>
            <a:rPr lang="fr-FR" sz="2800" kern="1200" dirty="0" err="1">
              <a:latin typeface="Montserrat" panose="00000500000000000000" pitchFamily="2" charset="0"/>
            </a:rPr>
            <a:t>Preprocessing</a:t>
          </a:r>
          <a:r>
            <a:rPr lang="fr-FR" sz="2800" kern="1200" dirty="0">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1" kern="1200" dirty="0">
              <a:solidFill>
                <a:srgbClr val="C00000"/>
              </a:solidFill>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Conclusion</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 </a:t>
          </a:r>
          <a:r>
            <a:rPr lang="fr-FR" sz="2800" kern="1200" dirty="0" err="1">
              <a:latin typeface="Montserrat" panose="00000500000000000000" pitchFamily="2" charset="0"/>
            </a:rPr>
            <a:t>Preprocessing</a:t>
          </a:r>
          <a:r>
            <a:rPr lang="fr-FR" sz="2800" kern="1200" dirty="0">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1" kern="1200" dirty="0">
              <a:solidFill>
                <a:srgbClr val="C00000"/>
              </a:solidFill>
              <a:latin typeface="Montserrat" panose="00000500000000000000" pitchFamily="2" charset="0"/>
            </a:rPr>
            <a:t>7 – Conclusion &amp; perspectives</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1" kern="1200" dirty="0">
              <a:solidFill>
                <a:srgbClr val="C00000"/>
              </a:solidFill>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 </a:t>
          </a:r>
          <a:r>
            <a:rPr lang="fr-FR" sz="2800" kern="1200" dirty="0" err="1">
              <a:latin typeface="Montserrat" panose="00000500000000000000" pitchFamily="2" charset="0"/>
            </a:rPr>
            <a:t>Preprocessing</a:t>
          </a:r>
          <a:r>
            <a:rPr lang="fr-FR" sz="2800" kern="1200" dirty="0">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7 - Conclusion</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1" kern="1200" dirty="0">
              <a:solidFill>
                <a:srgbClr val="C00000"/>
              </a:solidFill>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 </a:t>
          </a:r>
          <a:r>
            <a:rPr lang="fr-FR" sz="2800" kern="1200" dirty="0" err="1">
              <a:latin typeface="Montserrat" panose="00000500000000000000" pitchFamily="2" charset="0"/>
            </a:rPr>
            <a:t>Preprocessing</a:t>
          </a:r>
          <a:r>
            <a:rPr lang="fr-FR" sz="2800" kern="1200" dirty="0">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Conclusion</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1" kern="1200" dirty="0">
              <a:solidFill>
                <a:srgbClr val="C00000"/>
              </a:solidFill>
              <a:latin typeface="Montserrat" panose="00000500000000000000" pitchFamily="2" charset="0"/>
            </a:rPr>
            <a:t>3 - </a:t>
          </a:r>
          <a:r>
            <a:rPr lang="fr-FR" sz="2800" b="1" kern="1200" dirty="0" err="1">
              <a:solidFill>
                <a:srgbClr val="C00000"/>
              </a:solidFill>
              <a:latin typeface="Montserrat" panose="00000500000000000000" pitchFamily="2" charset="0"/>
            </a:rPr>
            <a:t>Preprocessing</a:t>
          </a:r>
          <a:r>
            <a:rPr lang="fr-FR" sz="2800" b="1" kern="1200" dirty="0">
              <a:solidFill>
                <a:srgbClr val="C00000"/>
              </a:solidFill>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Conclusion</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2719E-ACC5-4F23-8340-D5772CBE36EC}">
      <dsp:nvSpPr>
        <dsp:cNvPr id="0" name=""/>
        <dsp:cNvSpPr/>
      </dsp:nvSpPr>
      <dsp:spPr>
        <a:xfrm>
          <a:off x="2" y="0"/>
          <a:ext cx="11509390" cy="507197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2D3BDC-64F0-433D-9B07-137850C32827}">
      <dsp:nvSpPr>
        <dsp:cNvPr id="0" name=""/>
        <dsp:cNvSpPr/>
      </dsp:nvSpPr>
      <dsp:spPr>
        <a:xfrm>
          <a:off x="983" y="1521592"/>
          <a:ext cx="1576360" cy="20287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a:latin typeface="Montserrat" panose="00000500000000000000" pitchFamily="2" charset="0"/>
            </a:rPr>
            <a:t>Gestion des </a:t>
          </a:r>
          <a:r>
            <a:rPr lang="fr-FR" sz="1500" b="1" kern="1200" dirty="0" err="1">
              <a:latin typeface="Montserrat" panose="00000500000000000000" pitchFamily="2" charset="0"/>
            </a:rPr>
            <a:t>outliers</a:t>
          </a:r>
          <a:endParaRPr lang="fr-FR" sz="1500" b="1" kern="1200" dirty="0">
            <a:latin typeface="Montserrat" panose="00000500000000000000" pitchFamily="2" charset="0"/>
          </a:endParaRPr>
        </a:p>
      </dsp:txBody>
      <dsp:txXfrm>
        <a:off x="77935" y="1598544"/>
        <a:ext cx="1422456" cy="1874886"/>
      </dsp:txXfrm>
    </dsp:sp>
    <dsp:sp modelId="{826C268D-3299-4884-A23C-72D72E720284}">
      <dsp:nvSpPr>
        <dsp:cNvPr id="0" name=""/>
        <dsp:cNvSpPr/>
      </dsp:nvSpPr>
      <dsp:spPr>
        <a:xfrm>
          <a:off x="1656161" y="1521592"/>
          <a:ext cx="1576360" cy="2028790"/>
        </a:xfrm>
        <a:prstGeom prst="round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err="1">
              <a:latin typeface="Montserrat" panose="00000500000000000000" pitchFamily="2" charset="0"/>
            </a:rPr>
            <a:t>Features</a:t>
          </a:r>
          <a:r>
            <a:rPr lang="fr-FR" sz="1500" b="1" kern="1200" dirty="0">
              <a:latin typeface="Montserrat" panose="00000500000000000000" pitchFamily="2" charset="0"/>
            </a:rPr>
            <a:t> engineering</a:t>
          </a:r>
        </a:p>
      </dsp:txBody>
      <dsp:txXfrm>
        <a:off x="1733113" y="1598544"/>
        <a:ext cx="1422456" cy="1874886"/>
      </dsp:txXfrm>
    </dsp:sp>
    <dsp:sp modelId="{11AEC7B1-E4E4-4D2E-89F2-92CBD722BA1A}">
      <dsp:nvSpPr>
        <dsp:cNvPr id="0" name=""/>
        <dsp:cNvSpPr/>
      </dsp:nvSpPr>
      <dsp:spPr>
        <a:xfrm>
          <a:off x="3311339" y="1521592"/>
          <a:ext cx="1576360" cy="202879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a:latin typeface="Montserrat" panose="00000500000000000000" pitchFamily="2" charset="0"/>
            </a:rPr>
            <a:t>Encodage des variables catégorielles</a:t>
          </a:r>
        </a:p>
        <a:p>
          <a:pPr marL="0" lvl="0" indent="0" algn="ctr" defTabSz="666750">
            <a:lnSpc>
              <a:spcPct val="90000"/>
            </a:lnSpc>
            <a:spcBef>
              <a:spcPct val="0"/>
            </a:spcBef>
            <a:spcAft>
              <a:spcPct val="35000"/>
            </a:spcAft>
            <a:buNone/>
          </a:pPr>
          <a:endParaRPr lang="fr-FR" sz="1500" b="1" kern="1200" dirty="0">
            <a:latin typeface="Montserrat" panose="00000500000000000000" pitchFamily="2" charset="0"/>
          </a:endParaRPr>
        </a:p>
      </dsp:txBody>
      <dsp:txXfrm>
        <a:off x="3388291" y="1598544"/>
        <a:ext cx="1422456" cy="1874886"/>
      </dsp:txXfrm>
    </dsp:sp>
    <dsp:sp modelId="{9566D26D-B08D-4EFE-890D-05ED0E28E0E4}">
      <dsp:nvSpPr>
        <dsp:cNvPr id="0" name=""/>
        <dsp:cNvSpPr/>
      </dsp:nvSpPr>
      <dsp:spPr>
        <a:xfrm>
          <a:off x="4966517" y="1521592"/>
          <a:ext cx="1576360" cy="202879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a:latin typeface="Montserrat" panose="00000500000000000000" pitchFamily="2" charset="0"/>
            </a:rPr>
            <a:t>Valeurs manquantes</a:t>
          </a:r>
        </a:p>
      </dsp:txBody>
      <dsp:txXfrm>
        <a:off x="5043469" y="1598544"/>
        <a:ext cx="1422456" cy="1874886"/>
      </dsp:txXfrm>
    </dsp:sp>
    <dsp:sp modelId="{C54E7172-701E-41DF-BD91-5CF7CD358DFB}">
      <dsp:nvSpPr>
        <dsp:cNvPr id="0" name=""/>
        <dsp:cNvSpPr/>
      </dsp:nvSpPr>
      <dsp:spPr>
        <a:xfrm>
          <a:off x="6621696" y="1521592"/>
          <a:ext cx="1576360" cy="202879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err="1">
              <a:latin typeface="Montserrat" panose="00000500000000000000" pitchFamily="2" charset="0"/>
            </a:rPr>
            <a:t>Features</a:t>
          </a:r>
          <a:r>
            <a:rPr lang="fr-FR" sz="1500" b="1" kern="1200" dirty="0">
              <a:latin typeface="Montserrat" panose="00000500000000000000" pitchFamily="2" charset="0"/>
            </a:rPr>
            <a:t> </a:t>
          </a:r>
          <a:r>
            <a:rPr lang="fr-FR" sz="1500" b="1" kern="1200" dirty="0" err="1">
              <a:latin typeface="Montserrat" panose="00000500000000000000" pitchFamily="2" charset="0"/>
            </a:rPr>
            <a:t>selection</a:t>
          </a:r>
          <a:r>
            <a:rPr lang="fr-FR" sz="1500" b="1" kern="1200" dirty="0">
              <a:latin typeface="Montserrat" panose="00000500000000000000" pitchFamily="2" charset="0"/>
            </a:rPr>
            <a:t> </a:t>
          </a:r>
        </a:p>
      </dsp:txBody>
      <dsp:txXfrm>
        <a:off x="6698648" y="1598544"/>
        <a:ext cx="1422456" cy="1874886"/>
      </dsp:txXfrm>
    </dsp:sp>
    <dsp:sp modelId="{F5BC6A9D-7888-4040-B9D3-C6A3FFB5A834}">
      <dsp:nvSpPr>
        <dsp:cNvPr id="0" name=""/>
        <dsp:cNvSpPr/>
      </dsp:nvSpPr>
      <dsp:spPr>
        <a:xfrm>
          <a:off x="8276874" y="1521592"/>
          <a:ext cx="1576360" cy="2028790"/>
        </a:xfrm>
        <a:prstGeom prst="round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err="1">
              <a:latin typeface="Montserrat" panose="00000500000000000000" pitchFamily="2" charset="0"/>
            </a:rPr>
            <a:t>Feature</a:t>
          </a:r>
          <a:r>
            <a:rPr lang="fr-FR" sz="1500" b="1" kern="1200" dirty="0">
              <a:latin typeface="Montserrat" panose="00000500000000000000" pitchFamily="2" charset="0"/>
            </a:rPr>
            <a:t> </a:t>
          </a:r>
          <a:r>
            <a:rPr lang="fr-FR" sz="1500" b="1" kern="1200" dirty="0" err="1">
              <a:latin typeface="Montserrat" panose="00000500000000000000" pitchFamily="2" charset="0"/>
            </a:rPr>
            <a:t>scaling</a:t>
          </a:r>
          <a:endParaRPr lang="fr-FR" sz="1500" b="1" kern="1200" dirty="0">
            <a:latin typeface="Montserrat" panose="00000500000000000000" pitchFamily="2" charset="0"/>
          </a:endParaRPr>
        </a:p>
      </dsp:txBody>
      <dsp:txXfrm>
        <a:off x="8353826" y="1598544"/>
        <a:ext cx="1422456" cy="1874886"/>
      </dsp:txXfrm>
    </dsp:sp>
    <dsp:sp modelId="{FFC4A865-914A-408C-865E-9B552AF93C3D}">
      <dsp:nvSpPr>
        <dsp:cNvPr id="0" name=""/>
        <dsp:cNvSpPr/>
      </dsp:nvSpPr>
      <dsp:spPr>
        <a:xfrm>
          <a:off x="9932052" y="1521592"/>
          <a:ext cx="1576360" cy="20287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kern="1200" dirty="0">
              <a:latin typeface="Montserrat" panose="00000500000000000000" pitchFamily="2" charset="0"/>
            </a:rPr>
            <a:t>Split data</a:t>
          </a:r>
        </a:p>
      </dsp:txBody>
      <dsp:txXfrm>
        <a:off x="10009004" y="1598544"/>
        <a:ext cx="1422456" cy="1874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 </a:t>
          </a:r>
          <a:r>
            <a:rPr lang="fr-FR" sz="2800" kern="1200" dirty="0" err="1">
              <a:latin typeface="Montserrat" panose="00000500000000000000" pitchFamily="2" charset="0"/>
            </a:rPr>
            <a:t>Preprocessing</a:t>
          </a:r>
          <a:r>
            <a:rPr lang="fr-FR" sz="2800" kern="1200" dirty="0">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1" kern="1200" dirty="0">
              <a:solidFill>
                <a:srgbClr val="C00000"/>
              </a:solidFill>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Conclusion</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D8A56-4F29-4445-8BB5-292DEC123A6B}">
      <dsp:nvSpPr>
        <dsp:cNvPr id="0" name=""/>
        <dsp:cNvSpPr/>
      </dsp:nvSpPr>
      <dsp:spPr>
        <a:xfrm>
          <a:off x="569" y="0"/>
          <a:ext cx="2427714" cy="1259430"/>
        </a:xfrm>
        <a:prstGeom prst="roundRect">
          <a:avLst>
            <a:gd name="adj" fmla="val 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ctr" defTabSz="800100">
            <a:lnSpc>
              <a:spcPct val="90000"/>
            </a:lnSpc>
            <a:spcBef>
              <a:spcPct val="0"/>
            </a:spcBef>
            <a:spcAft>
              <a:spcPct val="35000"/>
            </a:spcAft>
            <a:buNone/>
          </a:pPr>
          <a:endParaRPr lang="fr-FR" sz="1800" b="1" kern="1200" dirty="0">
            <a:solidFill>
              <a:schemeClr val="tx1"/>
            </a:solidFill>
            <a:latin typeface="Montserrat" panose="00000500000000000000" pitchFamily="2" charset="0"/>
          </a:endParaRPr>
        </a:p>
      </dsp:txBody>
      <dsp:txXfrm rot="16200000">
        <a:off x="-273025" y="273594"/>
        <a:ext cx="1032732" cy="485542"/>
      </dsp:txXfrm>
    </dsp:sp>
    <dsp:sp modelId="{4FDB8C21-3B39-4061-8086-D23637774DD3}">
      <dsp:nvSpPr>
        <dsp:cNvPr id="0" name=""/>
        <dsp:cNvSpPr/>
      </dsp:nvSpPr>
      <dsp:spPr>
        <a:xfrm>
          <a:off x="486747" y="0"/>
          <a:ext cx="1808647" cy="1259430"/>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0" bIns="0" numCol="1" spcCol="1270" anchor="t" anchorCtr="0">
          <a:noAutofit/>
        </a:bodyPr>
        <a:lstStyle/>
        <a:p>
          <a:pPr marL="0" lvl="0" indent="0" algn="ctr" defTabSz="800100">
            <a:lnSpc>
              <a:spcPct val="150000"/>
            </a:lnSpc>
            <a:spcBef>
              <a:spcPct val="0"/>
            </a:spcBef>
            <a:spcAft>
              <a:spcPct val="35000"/>
            </a:spcAft>
            <a:buNone/>
          </a:pPr>
          <a:r>
            <a:rPr lang="fr-FR" sz="1800" b="1" kern="1200" dirty="0">
              <a:latin typeface="Montserrat" panose="00000500000000000000" pitchFamily="2" charset="0"/>
            </a:rPr>
            <a:t>Tester plusieurs modèles </a:t>
          </a:r>
        </a:p>
      </dsp:txBody>
      <dsp:txXfrm>
        <a:off x="486747" y="0"/>
        <a:ext cx="1808647" cy="1259430"/>
      </dsp:txXfrm>
    </dsp:sp>
    <dsp:sp modelId="{34D36C50-C88F-444D-A4A5-152B2B11B9DB}">
      <dsp:nvSpPr>
        <dsp:cNvPr id="0" name=""/>
        <dsp:cNvSpPr/>
      </dsp:nvSpPr>
      <dsp:spPr>
        <a:xfrm>
          <a:off x="2513560" y="0"/>
          <a:ext cx="2436486" cy="1259430"/>
        </a:xfrm>
        <a:prstGeom prst="roundRect">
          <a:avLst>
            <a:gd name="adj" fmla="val 5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ctr" defTabSz="800100">
            <a:lnSpc>
              <a:spcPct val="90000"/>
            </a:lnSpc>
            <a:spcBef>
              <a:spcPct val="0"/>
            </a:spcBef>
            <a:spcAft>
              <a:spcPct val="35000"/>
            </a:spcAft>
            <a:buNone/>
          </a:pPr>
          <a:endParaRPr lang="fr-FR" sz="1800" b="1" kern="1200" dirty="0">
            <a:solidFill>
              <a:schemeClr val="tx1"/>
            </a:solidFill>
            <a:latin typeface="Montserrat" panose="00000500000000000000" pitchFamily="2" charset="0"/>
          </a:endParaRPr>
        </a:p>
      </dsp:txBody>
      <dsp:txXfrm rot="16200000">
        <a:off x="2240843" y="272717"/>
        <a:ext cx="1032732" cy="487297"/>
      </dsp:txXfrm>
    </dsp:sp>
    <dsp:sp modelId="{A194C5AE-F844-4998-87BB-4BA17429C3E2}">
      <dsp:nvSpPr>
        <dsp:cNvPr id="0" name=""/>
        <dsp:cNvSpPr/>
      </dsp:nvSpPr>
      <dsp:spPr>
        <a:xfrm rot="5400000">
          <a:off x="2433209" y="896825"/>
          <a:ext cx="185067" cy="365472"/>
        </a:xfrm>
        <a:prstGeom prst="flowChartExtra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6C37C1-4822-4BAE-BDA1-5839043C20E7}">
      <dsp:nvSpPr>
        <dsp:cNvPr id="0" name=""/>
        <dsp:cNvSpPr/>
      </dsp:nvSpPr>
      <dsp:spPr>
        <a:xfrm>
          <a:off x="3000858" y="0"/>
          <a:ext cx="1815182" cy="1259430"/>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0" bIns="0" numCol="1" spcCol="1270" anchor="t" anchorCtr="0">
          <a:noAutofit/>
        </a:bodyPr>
        <a:lstStyle/>
        <a:p>
          <a:pPr marL="0" lvl="0" indent="0" algn="ctr" defTabSz="800100">
            <a:lnSpc>
              <a:spcPct val="150000"/>
            </a:lnSpc>
            <a:spcBef>
              <a:spcPct val="0"/>
            </a:spcBef>
            <a:spcAft>
              <a:spcPct val="35000"/>
            </a:spcAft>
            <a:buNone/>
          </a:pPr>
          <a:r>
            <a:rPr lang="fr-FR" sz="1800" b="1" kern="1200" dirty="0">
              <a:latin typeface="Montserrat" panose="00000500000000000000" pitchFamily="2" charset="0"/>
            </a:rPr>
            <a:t>Sélection le meilleur modèle</a:t>
          </a:r>
        </a:p>
      </dsp:txBody>
      <dsp:txXfrm>
        <a:off x="3000858" y="0"/>
        <a:ext cx="1815182" cy="1259430"/>
      </dsp:txXfrm>
    </dsp:sp>
    <dsp:sp modelId="{A8C8D0C0-B771-4CE7-9641-198051F3E4D5}">
      <dsp:nvSpPr>
        <dsp:cNvPr id="0" name=""/>
        <dsp:cNvSpPr/>
      </dsp:nvSpPr>
      <dsp:spPr>
        <a:xfrm>
          <a:off x="5035324" y="0"/>
          <a:ext cx="2336297" cy="1259430"/>
        </a:xfrm>
        <a:prstGeom prst="roundRect">
          <a:avLst>
            <a:gd name="adj" fmla="val 5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ctr" defTabSz="800100">
            <a:lnSpc>
              <a:spcPct val="90000"/>
            </a:lnSpc>
            <a:spcBef>
              <a:spcPct val="0"/>
            </a:spcBef>
            <a:spcAft>
              <a:spcPct val="35000"/>
            </a:spcAft>
            <a:buNone/>
          </a:pPr>
          <a:endParaRPr lang="fr-FR" sz="1800" b="1" kern="1200" dirty="0">
            <a:solidFill>
              <a:schemeClr val="tx1"/>
            </a:solidFill>
            <a:latin typeface="Montserrat" panose="00000500000000000000" pitchFamily="2" charset="0"/>
          </a:endParaRPr>
        </a:p>
      </dsp:txBody>
      <dsp:txXfrm rot="16200000">
        <a:off x="4752587" y="282736"/>
        <a:ext cx="1032732" cy="467259"/>
      </dsp:txXfrm>
    </dsp:sp>
    <dsp:sp modelId="{4F92881C-1FE7-43FF-ADC8-8045A796B794}">
      <dsp:nvSpPr>
        <dsp:cNvPr id="0" name=""/>
        <dsp:cNvSpPr/>
      </dsp:nvSpPr>
      <dsp:spPr>
        <a:xfrm rot="5400000">
          <a:off x="4954972" y="896825"/>
          <a:ext cx="185067" cy="365472"/>
        </a:xfrm>
        <a:prstGeom prst="flowChartExtract">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AD8C9819-B596-4E5D-9F0B-2F7E1DE088BE}">
      <dsp:nvSpPr>
        <dsp:cNvPr id="0" name=""/>
        <dsp:cNvSpPr/>
      </dsp:nvSpPr>
      <dsp:spPr>
        <a:xfrm>
          <a:off x="5509847" y="0"/>
          <a:ext cx="1740541" cy="1259430"/>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61722" rIns="0" bIns="0" numCol="1" spcCol="1270" anchor="t" anchorCtr="0">
          <a:noAutofit/>
        </a:bodyPr>
        <a:lstStyle/>
        <a:p>
          <a:pPr marL="0" lvl="0" indent="0" algn="ctr" defTabSz="800100">
            <a:lnSpc>
              <a:spcPct val="150000"/>
            </a:lnSpc>
            <a:spcBef>
              <a:spcPct val="0"/>
            </a:spcBef>
            <a:spcAft>
              <a:spcPct val="35000"/>
            </a:spcAft>
            <a:buNone/>
          </a:pPr>
          <a:r>
            <a:rPr lang="fr-FR" sz="1800" b="1" kern="1200" dirty="0">
              <a:latin typeface="Montserrat" panose="00000500000000000000" pitchFamily="2" charset="0"/>
            </a:rPr>
            <a:t>Optimiser le modèle </a:t>
          </a:r>
        </a:p>
      </dsp:txBody>
      <dsp:txXfrm>
        <a:off x="5509847" y="0"/>
        <a:ext cx="1740541" cy="1259430"/>
      </dsp:txXfrm>
    </dsp:sp>
    <dsp:sp modelId="{1D3FA860-68D6-4C96-B40B-F219134C10A2}">
      <dsp:nvSpPr>
        <dsp:cNvPr id="0" name=""/>
        <dsp:cNvSpPr/>
      </dsp:nvSpPr>
      <dsp:spPr>
        <a:xfrm>
          <a:off x="7456899" y="0"/>
          <a:ext cx="2336297" cy="1259430"/>
        </a:xfrm>
        <a:prstGeom prst="roundRect">
          <a:avLst>
            <a:gd name="adj" fmla="val 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fr-FR" sz="1800" b="1" kern="1200" dirty="0">
            <a:solidFill>
              <a:schemeClr val="tx1"/>
            </a:solidFill>
            <a:latin typeface="Montserrat" panose="00000500000000000000" pitchFamily="2" charset="0"/>
          </a:endParaRPr>
        </a:p>
      </dsp:txBody>
      <dsp:txXfrm rot="16200000">
        <a:off x="7174162" y="282736"/>
        <a:ext cx="1032732" cy="467259"/>
      </dsp:txXfrm>
    </dsp:sp>
    <dsp:sp modelId="{4B9135B8-E773-48BD-AF5C-E5CA57DF9785}">
      <dsp:nvSpPr>
        <dsp:cNvPr id="0" name=""/>
        <dsp:cNvSpPr/>
      </dsp:nvSpPr>
      <dsp:spPr>
        <a:xfrm rot="5400000">
          <a:off x="7376547" y="896825"/>
          <a:ext cx="185067" cy="365472"/>
        </a:xfrm>
        <a:prstGeom prst="flowChartExtract">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E6813-E264-4E84-89F0-A797CE6F1711}">
      <dsp:nvSpPr>
        <dsp:cNvPr id="0" name=""/>
        <dsp:cNvSpPr/>
      </dsp:nvSpPr>
      <dsp:spPr>
        <a:xfrm>
          <a:off x="1585250" y="1859491"/>
          <a:ext cx="463534" cy="441629"/>
        </a:xfrm>
        <a:custGeom>
          <a:avLst/>
          <a:gdLst/>
          <a:ahLst/>
          <a:cxnLst/>
          <a:rect l="0" t="0" r="0" b="0"/>
          <a:pathLst>
            <a:path>
              <a:moveTo>
                <a:pt x="0" y="0"/>
              </a:moveTo>
              <a:lnTo>
                <a:pt x="231767" y="0"/>
              </a:lnTo>
              <a:lnTo>
                <a:pt x="231767" y="441629"/>
              </a:lnTo>
              <a:lnTo>
                <a:pt x="463534" y="441629"/>
              </a:lnTo>
            </a:path>
          </a:pathLst>
        </a:custGeom>
        <a:noFill/>
        <a:ln w="12700" cap="flat" cmpd="sng" algn="ctr">
          <a:solidFill>
            <a:schemeClr val="accent1">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latin typeface="Montserrat" panose="00000500000000000000" pitchFamily="2" charset="0"/>
          </a:endParaRPr>
        </a:p>
      </dsp:txBody>
      <dsp:txXfrm>
        <a:off x="1801011" y="2064300"/>
        <a:ext cx="32011" cy="32011"/>
      </dsp:txXfrm>
    </dsp:sp>
    <dsp:sp modelId="{95B07C7E-6943-49BC-B13E-DF8CAA4550F2}">
      <dsp:nvSpPr>
        <dsp:cNvPr id="0" name=""/>
        <dsp:cNvSpPr/>
      </dsp:nvSpPr>
      <dsp:spPr>
        <a:xfrm>
          <a:off x="1585250" y="1417862"/>
          <a:ext cx="463534" cy="441629"/>
        </a:xfrm>
        <a:custGeom>
          <a:avLst/>
          <a:gdLst/>
          <a:ahLst/>
          <a:cxnLst/>
          <a:rect l="0" t="0" r="0" b="0"/>
          <a:pathLst>
            <a:path>
              <a:moveTo>
                <a:pt x="0" y="441629"/>
              </a:moveTo>
              <a:lnTo>
                <a:pt x="231767" y="441629"/>
              </a:lnTo>
              <a:lnTo>
                <a:pt x="231767" y="0"/>
              </a:lnTo>
              <a:lnTo>
                <a:pt x="463534" y="0"/>
              </a:lnTo>
            </a:path>
          </a:pathLst>
        </a:custGeom>
        <a:noFill/>
        <a:ln w="12700" cap="flat" cmpd="sng" algn="ctr">
          <a:solidFill>
            <a:schemeClr val="accent1">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latin typeface="Montserrat" panose="00000500000000000000" pitchFamily="2" charset="0"/>
          </a:endParaRPr>
        </a:p>
      </dsp:txBody>
      <dsp:txXfrm>
        <a:off x="1801011" y="1622671"/>
        <a:ext cx="32011" cy="32011"/>
      </dsp:txXfrm>
    </dsp:sp>
    <dsp:sp modelId="{A778B793-EB38-402B-A9E3-726C3EBF6959}">
      <dsp:nvSpPr>
        <dsp:cNvPr id="0" name=""/>
        <dsp:cNvSpPr/>
      </dsp:nvSpPr>
      <dsp:spPr>
        <a:xfrm rot="16200000">
          <a:off x="-627544" y="1506188"/>
          <a:ext cx="3718983" cy="706606"/>
        </a:xfrm>
        <a:prstGeom prst="rect">
          <a:avLst/>
        </a:prstGeom>
        <a:gradFill rotWithShape="0">
          <a:gsLst>
            <a:gs pos="0">
              <a:schemeClr val="accent1">
                <a:alpha val="80000"/>
                <a:hueOff val="0"/>
                <a:satOff val="0"/>
                <a:lumOff val="0"/>
                <a:alphaOff val="0"/>
                <a:satMod val="103000"/>
                <a:lumMod val="102000"/>
                <a:tint val="94000"/>
              </a:schemeClr>
            </a:gs>
            <a:gs pos="50000">
              <a:schemeClr val="accent1">
                <a:alpha val="80000"/>
                <a:hueOff val="0"/>
                <a:satOff val="0"/>
                <a:lumOff val="0"/>
                <a:alphaOff val="0"/>
                <a:satMod val="110000"/>
                <a:lumMod val="100000"/>
                <a:shade val="100000"/>
              </a:schemeClr>
            </a:gs>
            <a:gs pos="100000">
              <a:schemeClr val="accent1">
                <a:alpha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kern="1200" dirty="0">
              <a:latin typeface="Montserrat" panose="00000500000000000000" pitchFamily="2" charset="0"/>
            </a:rPr>
            <a:t>Optimisation des modèles</a:t>
          </a:r>
        </a:p>
      </dsp:txBody>
      <dsp:txXfrm>
        <a:off x="-627544" y="1506188"/>
        <a:ext cx="3718983" cy="706606"/>
      </dsp:txXfrm>
    </dsp:sp>
    <dsp:sp modelId="{D0942B80-D9D7-439C-BA0B-E5B6EEDAB2DA}">
      <dsp:nvSpPr>
        <dsp:cNvPr id="0" name=""/>
        <dsp:cNvSpPr/>
      </dsp:nvSpPr>
      <dsp:spPr>
        <a:xfrm>
          <a:off x="2048784" y="1064558"/>
          <a:ext cx="2317670" cy="706606"/>
        </a:xfrm>
        <a:prstGeom prst="rect">
          <a:avLst/>
        </a:prstGeom>
        <a:gradFill rotWithShape="0">
          <a:gsLst>
            <a:gs pos="0">
              <a:schemeClr val="accent1">
                <a:alpha val="70000"/>
                <a:hueOff val="0"/>
                <a:satOff val="0"/>
                <a:lumOff val="0"/>
                <a:alphaOff val="0"/>
                <a:satMod val="103000"/>
                <a:lumMod val="102000"/>
                <a:tint val="94000"/>
              </a:schemeClr>
            </a:gs>
            <a:gs pos="50000">
              <a:schemeClr val="accent1">
                <a:alpha val="70000"/>
                <a:hueOff val="0"/>
                <a:satOff val="0"/>
                <a:lumOff val="0"/>
                <a:alphaOff val="0"/>
                <a:satMod val="110000"/>
                <a:lumMod val="100000"/>
                <a:shade val="100000"/>
              </a:schemeClr>
            </a:gs>
            <a:gs pos="100000">
              <a:schemeClr val="accent1">
                <a:alpha val="7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Montserrat" panose="00000500000000000000" pitchFamily="2" charset="0"/>
            </a:rPr>
            <a:t>Équilibre des classes de la </a:t>
          </a:r>
          <a:r>
            <a:rPr lang="fr-FR" sz="1800" kern="1200" dirty="0" err="1">
              <a:latin typeface="Montserrat" panose="00000500000000000000" pitchFamily="2" charset="0"/>
            </a:rPr>
            <a:t>target</a:t>
          </a:r>
          <a:endParaRPr lang="fr-FR" sz="1800" kern="1200" dirty="0">
            <a:latin typeface="Montserrat" panose="00000500000000000000" pitchFamily="2" charset="0"/>
          </a:endParaRPr>
        </a:p>
      </dsp:txBody>
      <dsp:txXfrm>
        <a:off x="2048784" y="1064558"/>
        <a:ext cx="2317670" cy="706606"/>
      </dsp:txXfrm>
    </dsp:sp>
    <dsp:sp modelId="{F11D1AEB-B941-48CB-87E4-C61988F65696}">
      <dsp:nvSpPr>
        <dsp:cNvPr id="0" name=""/>
        <dsp:cNvSpPr/>
      </dsp:nvSpPr>
      <dsp:spPr>
        <a:xfrm>
          <a:off x="2048784" y="1947817"/>
          <a:ext cx="2317670" cy="706606"/>
        </a:xfrm>
        <a:prstGeom prst="rect">
          <a:avLst/>
        </a:prstGeom>
        <a:gradFill rotWithShape="0">
          <a:gsLst>
            <a:gs pos="0">
              <a:schemeClr val="accent1">
                <a:alpha val="70000"/>
                <a:hueOff val="0"/>
                <a:satOff val="0"/>
                <a:lumOff val="0"/>
                <a:alphaOff val="0"/>
                <a:satMod val="103000"/>
                <a:lumMod val="102000"/>
                <a:tint val="94000"/>
              </a:schemeClr>
            </a:gs>
            <a:gs pos="50000">
              <a:schemeClr val="accent1">
                <a:alpha val="70000"/>
                <a:hueOff val="0"/>
                <a:satOff val="0"/>
                <a:lumOff val="0"/>
                <a:alphaOff val="0"/>
                <a:satMod val="110000"/>
                <a:lumMod val="100000"/>
                <a:shade val="100000"/>
              </a:schemeClr>
            </a:gs>
            <a:gs pos="100000">
              <a:schemeClr val="accent1">
                <a:alpha val="7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Montserrat" panose="00000500000000000000" pitchFamily="2" charset="0"/>
            </a:rPr>
            <a:t>Hyperparamètres meilleur F5 score</a:t>
          </a:r>
        </a:p>
      </dsp:txBody>
      <dsp:txXfrm>
        <a:off x="2048784" y="1947817"/>
        <a:ext cx="2317670" cy="7066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 Problématique et présentation du projet</a:t>
          </a:r>
        </a:p>
      </dsp:txBody>
      <dsp:txXfrm>
        <a:off x="2177248" y="0"/>
        <a:ext cx="8325651" cy="766687"/>
      </dsp:txXfrm>
    </dsp:sp>
    <dsp:sp modelId="{F2AA533C-0625-44F1-9BAD-AFEABEC3E61A}">
      <dsp:nvSpPr>
        <dsp:cNvPr id="0" name=""/>
        <dsp:cNvSpPr/>
      </dsp:nvSpPr>
      <dsp:spPr>
        <a:xfrm>
          <a:off x="76668" y="76668"/>
          <a:ext cx="2100580" cy="61334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84335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 Analyse Exploratoire des Données (EDA)</a:t>
          </a:r>
        </a:p>
      </dsp:txBody>
      <dsp:txXfrm>
        <a:off x="2177248" y="843355"/>
        <a:ext cx="8325651" cy="766687"/>
      </dsp:txXfrm>
    </dsp:sp>
    <dsp:sp modelId="{6D58B01A-7EF9-4719-B316-034A3CB95519}">
      <dsp:nvSpPr>
        <dsp:cNvPr id="0" name=""/>
        <dsp:cNvSpPr/>
      </dsp:nvSpPr>
      <dsp:spPr>
        <a:xfrm>
          <a:off x="76668" y="920024"/>
          <a:ext cx="2100580" cy="61334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686711"/>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 </a:t>
          </a:r>
          <a:r>
            <a:rPr lang="fr-FR" sz="2800" kern="1200" dirty="0" err="1">
              <a:latin typeface="Montserrat" panose="00000500000000000000" pitchFamily="2" charset="0"/>
            </a:rPr>
            <a:t>Preprocessing</a:t>
          </a:r>
          <a:r>
            <a:rPr lang="fr-FR" sz="2800" kern="1200" dirty="0">
              <a:latin typeface="Montserrat" panose="00000500000000000000" pitchFamily="2" charset="0"/>
            </a:rPr>
            <a:t> </a:t>
          </a:r>
        </a:p>
      </dsp:txBody>
      <dsp:txXfrm>
        <a:off x="2177248" y="1686711"/>
        <a:ext cx="8325651" cy="766687"/>
      </dsp:txXfrm>
    </dsp:sp>
    <dsp:sp modelId="{8FCC76E8-933F-4F3D-9556-083893D837EA}">
      <dsp:nvSpPr>
        <dsp:cNvPr id="0" name=""/>
        <dsp:cNvSpPr/>
      </dsp:nvSpPr>
      <dsp:spPr>
        <a:xfrm>
          <a:off x="76668" y="1765606"/>
          <a:ext cx="2100580" cy="613349"/>
        </a:xfrm>
        <a:prstGeom prst="roundRect">
          <a:avLst>
            <a:gd name="adj" fmla="val 10000"/>
          </a:avLst>
        </a:prstGeom>
        <a:blipFill>
          <a:blip xmlns:r="http://schemas.openxmlformats.org/officeDocument/2006/relationships" r:embed="rId3"/>
          <a:srcRect/>
          <a:stretch>
            <a:fillRect t="-182000" b="-18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530067"/>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 Modélisation-Validation </a:t>
          </a:r>
        </a:p>
      </dsp:txBody>
      <dsp:txXfrm>
        <a:off x="2177248" y="2530067"/>
        <a:ext cx="8325651" cy="766687"/>
      </dsp:txXfrm>
    </dsp:sp>
    <dsp:sp modelId="{4C3EF71C-AB40-4BD4-94DC-23014C473DF1}">
      <dsp:nvSpPr>
        <dsp:cNvPr id="0" name=""/>
        <dsp:cNvSpPr/>
      </dsp:nvSpPr>
      <dsp:spPr>
        <a:xfrm>
          <a:off x="76668" y="2606736"/>
          <a:ext cx="2100580" cy="61334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6000" b="-4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3373423"/>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b="1" kern="1200" dirty="0">
              <a:solidFill>
                <a:srgbClr val="C00000"/>
              </a:solidFill>
              <a:latin typeface="Montserrat" panose="00000500000000000000" pitchFamily="2" charset="0"/>
            </a:rPr>
            <a:t>5 – Interprétabilité </a:t>
          </a:r>
        </a:p>
      </dsp:txBody>
      <dsp:txXfrm>
        <a:off x="2177248" y="3373423"/>
        <a:ext cx="8325651" cy="766687"/>
      </dsp:txXfrm>
    </dsp:sp>
    <dsp:sp modelId="{D1DFD5BD-5672-45A8-BB18-F7740A9CC4D0}">
      <dsp:nvSpPr>
        <dsp:cNvPr id="0" name=""/>
        <dsp:cNvSpPr/>
      </dsp:nvSpPr>
      <dsp:spPr>
        <a:xfrm>
          <a:off x="76668" y="3450092"/>
          <a:ext cx="2100580" cy="61334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58000" b="-5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06623F9-E5DE-4CA9-B293-C1E643EE36AA}">
      <dsp:nvSpPr>
        <dsp:cNvPr id="0" name=""/>
        <dsp:cNvSpPr/>
      </dsp:nvSpPr>
      <dsp:spPr>
        <a:xfrm>
          <a:off x="0" y="4216779"/>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 Déploiement </a:t>
          </a:r>
        </a:p>
      </dsp:txBody>
      <dsp:txXfrm>
        <a:off x="2177248" y="4216779"/>
        <a:ext cx="8325651" cy="766687"/>
      </dsp:txXfrm>
    </dsp:sp>
    <dsp:sp modelId="{FD6E7F48-EE32-4201-A2B0-A41E128D2FC7}">
      <dsp:nvSpPr>
        <dsp:cNvPr id="0" name=""/>
        <dsp:cNvSpPr/>
      </dsp:nvSpPr>
      <dsp:spPr>
        <a:xfrm>
          <a:off x="76668" y="4293448"/>
          <a:ext cx="2100580" cy="613349"/>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515BA70-D042-4755-BEF5-92443D883932}">
      <dsp:nvSpPr>
        <dsp:cNvPr id="0" name=""/>
        <dsp:cNvSpPr/>
      </dsp:nvSpPr>
      <dsp:spPr>
        <a:xfrm>
          <a:off x="0" y="5060135"/>
          <a:ext cx="10502900" cy="76668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Conclusion</a:t>
          </a:r>
        </a:p>
      </dsp:txBody>
      <dsp:txXfrm>
        <a:off x="2177248" y="5060135"/>
        <a:ext cx="8325651" cy="766687"/>
      </dsp:txXfrm>
    </dsp:sp>
    <dsp:sp modelId="{9FD677EE-D9CF-4C54-8985-7C18747E07DA}">
      <dsp:nvSpPr>
        <dsp:cNvPr id="0" name=""/>
        <dsp:cNvSpPr/>
      </dsp:nvSpPr>
      <dsp:spPr>
        <a:xfrm>
          <a:off x="76668" y="5136804"/>
          <a:ext cx="2100580" cy="61334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40DC-D1B0-45D0-BA18-0EA14CF98559}" type="datetimeFigureOut">
              <a:rPr lang="fr-FR" smtClean="0"/>
              <a:t>04/08/2022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61D12-CDB5-4F9C-8553-517027E5AF5A}" type="slidenum">
              <a:rPr lang="fr-FR" smtClean="0"/>
              <a:t>‹N°›</a:t>
            </a:fld>
            <a:endParaRPr lang="fr-FR"/>
          </a:p>
        </p:txBody>
      </p:sp>
    </p:spTree>
    <p:extLst>
      <p:ext uri="{BB962C8B-B14F-4D97-AF65-F5344CB8AC3E}">
        <p14:creationId xmlns:p14="http://schemas.microsoft.com/office/powerpoint/2010/main" val="319877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27F31A-50D9-5002-BFDC-6428A6BB4A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DDBFE8A-7236-C874-6836-F106666BA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91E4DC0-146D-98A4-B7B4-BCFFBD42D0D0}"/>
              </a:ext>
            </a:extLst>
          </p:cNvPr>
          <p:cNvSpPr>
            <a:spLocks noGrp="1"/>
          </p:cNvSpPr>
          <p:nvPr>
            <p:ph type="dt" sz="half" idx="10"/>
          </p:nvPr>
        </p:nvSpPr>
        <p:spPr/>
        <p:txBody>
          <a:bodyPr/>
          <a:lstStyle/>
          <a:p>
            <a:fld id="{3284B09C-13C6-42C6-A365-73224692D47E}" type="datetime1">
              <a:rPr lang="fr-FR" smtClean="0"/>
              <a:t>04/08/2022</a:t>
            </a:fld>
            <a:endParaRPr lang="fr-FR"/>
          </a:p>
        </p:txBody>
      </p:sp>
      <p:sp>
        <p:nvSpPr>
          <p:cNvPr id="5" name="Espace réservé du pied de page 4">
            <a:extLst>
              <a:ext uri="{FF2B5EF4-FFF2-40B4-BE49-F238E27FC236}">
                <a16:creationId xmlns:a16="http://schemas.microsoft.com/office/drawing/2014/main" id="{DB4463FA-0151-5153-7985-E459C43E1C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F23BB2D-A572-91A6-4F01-F9947DF02A92}"/>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177399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238D17-C815-E154-4B60-5FD3E3E12E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5504493-35BB-EB26-70D4-BC1C753211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8D6F37-0F7F-4E36-56CE-ACB3A4E50F1D}"/>
              </a:ext>
            </a:extLst>
          </p:cNvPr>
          <p:cNvSpPr>
            <a:spLocks noGrp="1"/>
          </p:cNvSpPr>
          <p:nvPr>
            <p:ph type="dt" sz="half" idx="10"/>
          </p:nvPr>
        </p:nvSpPr>
        <p:spPr/>
        <p:txBody>
          <a:bodyPr/>
          <a:lstStyle/>
          <a:p>
            <a:fld id="{295F0425-7DB9-4520-8399-0338043D5685}" type="datetime1">
              <a:rPr lang="fr-FR" smtClean="0"/>
              <a:t>04/08/2022</a:t>
            </a:fld>
            <a:endParaRPr lang="fr-FR"/>
          </a:p>
        </p:txBody>
      </p:sp>
      <p:sp>
        <p:nvSpPr>
          <p:cNvPr id="5" name="Espace réservé du pied de page 4">
            <a:extLst>
              <a:ext uri="{FF2B5EF4-FFF2-40B4-BE49-F238E27FC236}">
                <a16:creationId xmlns:a16="http://schemas.microsoft.com/office/drawing/2014/main" id="{C17F6D1F-590D-7DFB-272B-90FB9A5DB39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298EE5-9E8D-2110-0B03-E2F3B50EB854}"/>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2057896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1E4713-07FE-8D96-21F4-0610B4BD350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5CD4CA1-8003-38E5-6005-2851EB98912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3E46C2C-7BD0-46B1-D21C-E858DAF176A5}"/>
              </a:ext>
            </a:extLst>
          </p:cNvPr>
          <p:cNvSpPr>
            <a:spLocks noGrp="1"/>
          </p:cNvSpPr>
          <p:nvPr>
            <p:ph type="dt" sz="half" idx="10"/>
          </p:nvPr>
        </p:nvSpPr>
        <p:spPr/>
        <p:txBody>
          <a:bodyPr/>
          <a:lstStyle/>
          <a:p>
            <a:fld id="{8C6AAFD9-EB16-4154-BFB1-1AFA1E522564}" type="datetime1">
              <a:rPr lang="fr-FR" smtClean="0"/>
              <a:t>04/08/2022</a:t>
            </a:fld>
            <a:endParaRPr lang="fr-FR"/>
          </a:p>
        </p:txBody>
      </p:sp>
      <p:sp>
        <p:nvSpPr>
          <p:cNvPr id="5" name="Espace réservé du pied de page 4">
            <a:extLst>
              <a:ext uri="{FF2B5EF4-FFF2-40B4-BE49-F238E27FC236}">
                <a16:creationId xmlns:a16="http://schemas.microsoft.com/office/drawing/2014/main" id="{A2E7976A-6A6D-36D8-8D74-88BFC18125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C91D08-8BA0-08DC-D2D1-6E71B5237F3A}"/>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292661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6BBFC-9557-8CDB-4741-AEE88F784D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CE34DEA-8F53-EF35-138B-779089904A9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EF1120-A02C-FB92-174B-7BBA3A0B9630}"/>
              </a:ext>
            </a:extLst>
          </p:cNvPr>
          <p:cNvSpPr>
            <a:spLocks noGrp="1"/>
          </p:cNvSpPr>
          <p:nvPr>
            <p:ph type="dt" sz="half" idx="10"/>
          </p:nvPr>
        </p:nvSpPr>
        <p:spPr/>
        <p:txBody>
          <a:bodyPr/>
          <a:lstStyle/>
          <a:p>
            <a:fld id="{076120A3-300E-40F1-9C47-51A6D79B3EFD}" type="datetime1">
              <a:rPr lang="fr-FR" smtClean="0"/>
              <a:t>04/08/2022</a:t>
            </a:fld>
            <a:endParaRPr lang="fr-FR"/>
          </a:p>
        </p:txBody>
      </p:sp>
      <p:sp>
        <p:nvSpPr>
          <p:cNvPr id="5" name="Espace réservé du pied de page 4">
            <a:extLst>
              <a:ext uri="{FF2B5EF4-FFF2-40B4-BE49-F238E27FC236}">
                <a16:creationId xmlns:a16="http://schemas.microsoft.com/office/drawing/2014/main" id="{84A366F7-DB8D-DF05-5BA2-6BEEEC9503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62BA4F-DD1A-0A3B-BC10-000E687ED3AE}"/>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66877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F2F03-845B-29B7-E97B-690AEE5AF8B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2A7CBA4-1DF6-2A36-3770-993F230316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1B03BAF-9BC1-9D23-33CE-5877662EA58C}"/>
              </a:ext>
            </a:extLst>
          </p:cNvPr>
          <p:cNvSpPr>
            <a:spLocks noGrp="1"/>
          </p:cNvSpPr>
          <p:nvPr>
            <p:ph type="dt" sz="half" idx="10"/>
          </p:nvPr>
        </p:nvSpPr>
        <p:spPr/>
        <p:txBody>
          <a:bodyPr/>
          <a:lstStyle/>
          <a:p>
            <a:fld id="{24A34DAD-69B1-45F0-AF08-B9FAABF71BCE}" type="datetime1">
              <a:rPr lang="fr-FR" smtClean="0"/>
              <a:t>04/08/2022</a:t>
            </a:fld>
            <a:endParaRPr lang="fr-FR"/>
          </a:p>
        </p:txBody>
      </p:sp>
      <p:sp>
        <p:nvSpPr>
          <p:cNvPr id="5" name="Espace réservé du pied de page 4">
            <a:extLst>
              <a:ext uri="{FF2B5EF4-FFF2-40B4-BE49-F238E27FC236}">
                <a16:creationId xmlns:a16="http://schemas.microsoft.com/office/drawing/2014/main" id="{FFE43397-10B5-079F-0F2E-53A063D0E3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319C45-26AC-1E50-2C5C-731315D3AA8E}"/>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160298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59821-518C-7502-8EEA-9F623810F9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D87B54-B985-E181-4E37-DF190A4006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9252B28-5223-A3E5-66F0-8CCDDD62407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049F1DC-ED6D-E9C5-DBCE-42EDA89C7649}"/>
              </a:ext>
            </a:extLst>
          </p:cNvPr>
          <p:cNvSpPr>
            <a:spLocks noGrp="1"/>
          </p:cNvSpPr>
          <p:nvPr>
            <p:ph type="dt" sz="half" idx="10"/>
          </p:nvPr>
        </p:nvSpPr>
        <p:spPr/>
        <p:txBody>
          <a:bodyPr/>
          <a:lstStyle/>
          <a:p>
            <a:fld id="{4EC1A48B-8E3C-439C-914E-CC3BD67E4A7C}" type="datetime1">
              <a:rPr lang="fr-FR" smtClean="0"/>
              <a:t>04/08/2022</a:t>
            </a:fld>
            <a:endParaRPr lang="fr-FR"/>
          </a:p>
        </p:txBody>
      </p:sp>
      <p:sp>
        <p:nvSpPr>
          <p:cNvPr id="6" name="Espace réservé du pied de page 5">
            <a:extLst>
              <a:ext uri="{FF2B5EF4-FFF2-40B4-BE49-F238E27FC236}">
                <a16:creationId xmlns:a16="http://schemas.microsoft.com/office/drawing/2014/main" id="{86FC39AB-0410-F955-835B-E5EB17CCAFB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7F6DAB-6454-7C03-7B1E-728F86ACB367}"/>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171869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4498B-AB76-D31F-A55E-1003CE71A1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0ADBFBA-5CB6-ADDE-34DE-A039C760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E20E84-DBA7-9B3B-8095-453AD47FF3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FDCD6D7-7B78-525E-A555-A200F5CCA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4BE6CD-D6CA-207E-5621-185A4AC854D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AF78D88-FCEA-D898-869E-A10D7439638F}"/>
              </a:ext>
            </a:extLst>
          </p:cNvPr>
          <p:cNvSpPr>
            <a:spLocks noGrp="1"/>
          </p:cNvSpPr>
          <p:nvPr>
            <p:ph type="dt" sz="half" idx="10"/>
          </p:nvPr>
        </p:nvSpPr>
        <p:spPr/>
        <p:txBody>
          <a:bodyPr/>
          <a:lstStyle/>
          <a:p>
            <a:fld id="{217FD09B-9F59-42FB-8B06-CB01D47574BE}" type="datetime1">
              <a:rPr lang="fr-FR" smtClean="0"/>
              <a:t>04/08/2022</a:t>
            </a:fld>
            <a:endParaRPr lang="fr-FR"/>
          </a:p>
        </p:txBody>
      </p:sp>
      <p:sp>
        <p:nvSpPr>
          <p:cNvPr id="8" name="Espace réservé du pied de page 7">
            <a:extLst>
              <a:ext uri="{FF2B5EF4-FFF2-40B4-BE49-F238E27FC236}">
                <a16:creationId xmlns:a16="http://schemas.microsoft.com/office/drawing/2014/main" id="{D95BB0BC-F283-5C31-6440-13207314FDA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BDA00C4-7327-2EC9-BBCC-4DE756CA4A19}"/>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38964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EBE499-B562-994D-E9B8-6F13FA5CD3F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EC9A7CC-FCFC-A4CB-6827-49B2650A42CA}"/>
              </a:ext>
            </a:extLst>
          </p:cNvPr>
          <p:cNvSpPr>
            <a:spLocks noGrp="1"/>
          </p:cNvSpPr>
          <p:nvPr>
            <p:ph type="dt" sz="half" idx="10"/>
          </p:nvPr>
        </p:nvSpPr>
        <p:spPr/>
        <p:txBody>
          <a:bodyPr/>
          <a:lstStyle/>
          <a:p>
            <a:fld id="{9DB0C241-0CF9-48C7-883E-2A21FFC7D92A}" type="datetime1">
              <a:rPr lang="fr-FR" smtClean="0"/>
              <a:t>04/08/2022</a:t>
            </a:fld>
            <a:endParaRPr lang="fr-FR"/>
          </a:p>
        </p:txBody>
      </p:sp>
      <p:sp>
        <p:nvSpPr>
          <p:cNvPr id="4" name="Espace réservé du pied de page 3">
            <a:extLst>
              <a:ext uri="{FF2B5EF4-FFF2-40B4-BE49-F238E27FC236}">
                <a16:creationId xmlns:a16="http://schemas.microsoft.com/office/drawing/2014/main" id="{F6ADBB3D-6F0D-BFCB-7F8B-288559BB0B9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4268003-90B9-527B-CC04-2D4FD11E38D0}"/>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406098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E5DDA36-5B11-6CF6-C8F0-1A720555FDA7}"/>
              </a:ext>
            </a:extLst>
          </p:cNvPr>
          <p:cNvSpPr>
            <a:spLocks noGrp="1"/>
          </p:cNvSpPr>
          <p:nvPr>
            <p:ph type="dt" sz="half" idx="10"/>
          </p:nvPr>
        </p:nvSpPr>
        <p:spPr/>
        <p:txBody>
          <a:bodyPr/>
          <a:lstStyle/>
          <a:p>
            <a:fld id="{E74A6C79-B7E2-49B0-B5C9-8485CA1A71AA}" type="datetime1">
              <a:rPr lang="fr-FR" smtClean="0"/>
              <a:t>04/08/2022</a:t>
            </a:fld>
            <a:endParaRPr lang="fr-FR"/>
          </a:p>
        </p:txBody>
      </p:sp>
      <p:sp>
        <p:nvSpPr>
          <p:cNvPr id="3" name="Espace réservé du pied de page 2">
            <a:extLst>
              <a:ext uri="{FF2B5EF4-FFF2-40B4-BE49-F238E27FC236}">
                <a16:creationId xmlns:a16="http://schemas.microsoft.com/office/drawing/2014/main" id="{1FEC8EB7-CA48-F3CC-E45F-1C69F7860D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7629DAA-63F1-FF32-28EB-10B2978FD427}"/>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173745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178EB2-7C26-64BC-C4CA-FFF77189D5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32344FA-A1D0-DA75-3AF4-A31746C35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45F2B71-E46D-F69C-EAEF-E8B1549F8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15698A-CC54-65F1-0C99-DF5593B11F00}"/>
              </a:ext>
            </a:extLst>
          </p:cNvPr>
          <p:cNvSpPr>
            <a:spLocks noGrp="1"/>
          </p:cNvSpPr>
          <p:nvPr>
            <p:ph type="dt" sz="half" idx="10"/>
          </p:nvPr>
        </p:nvSpPr>
        <p:spPr/>
        <p:txBody>
          <a:bodyPr/>
          <a:lstStyle/>
          <a:p>
            <a:fld id="{A12A7F70-C307-46BE-85AE-9FADFCEA6443}" type="datetime1">
              <a:rPr lang="fr-FR" smtClean="0"/>
              <a:t>04/08/2022</a:t>
            </a:fld>
            <a:endParaRPr lang="fr-FR"/>
          </a:p>
        </p:txBody>
      </p:sp>
      <p:sp>
        <p:nvSpPr>
          <p:cNvPr id="6" name="Espace réservé du pied de page 5">
            <a:extLst>
              <a:ext uri="{FF2B5EF4-FFF2-40B4-BE49-F238E27FC236}">
                <a16:creationId xmlns:a16="http://schemas.microsoft.com/office/drawing/2014/main" id="{C4AC0679-7978-7A5A-06DF-AA15871D3F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9BD6D9-8D88-E229-3FE3-23F8CF471B21}"/>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64713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60E9A-380A-D53E-B970-F949F703C7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2C67569-B6AD-D5BD-3A36-7741B327F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4704190-ADBF-D7E6-C7D1-76E34700D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5D465D6-9F79-287F-3AAB-754F7FCF2D46}"/>
              </a:ext>
            </a:extLst>
          </p:cNvPr>
          <p:cNvSpPr>
            <a:spLocks noGrp="1"/>
          </p:cNvSpPr>
          <p:nvPr>
            <p:ph type="dt" sz="half" idx="10"/>
          </p:nvPr>
        </p:nvSpPr>
        <p:spPr/>
        <p:txBody>
          <a:bodyPr/>
          <a:lstStyle/>
          <a:p>
            <a:fld id="{0AF48C92-0E5A-4691-9C70-FCE15223CAA9}" type="datetime1">
              <a:rPr lang="fr-FR" smtClean="0"/>
              <a:t>04/08/2022</a:t>
            </a:fld>
            <a:endParaRPr lang="fr-FR"/>
          </a:p>
        </p:txBody>
      </p:sp>
      <p:sp>
        <p:nvSpPr>
          <p:cNvPr id="6" name="Espace réservé du pied de page 5">
            <a:extLst>
              <a:ext uri="{FF2B5EF4-FFF2-40B4-BE49-F238E27FC236}">
                <a16:creationId xmlns:a16="http://schemas.microsoft.com/office/drawing/2014/main" id="{C81EED7C-A7CE-8790-457D-77CB89CD98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2733F9A-8F6E-1D78-18AE-D3694365174A}"/>
              </a:ext>
            </a:extLst>
          </p:cNvPr>
          <p:cNvSpPr>
            <a:spLocks noGrp="1"/>
          </p:cNvSpPr>
          <p:nvPr>
            <p:ph type="sldNum" sz="quarter" idx="12"/>
          </p:nvPr>
        </p:nvSpPr>
        <p:spPr/>
        <p:txBody>
          <a:bodyPr/>
          <a:lstStyle/>
          <a:p>
            <a:fld id="{B3E21CD8-22D4-48CD-B162-065ADFAC9AF2}" type="slidenum">
              <a:rPr lang="fr-FR" smtClean="0"/>
              <a:t>‹N°›</a:t>
            </a:fld>
            <a:endParaRPr lang="fr-FR"/>
          </a:p>
        </p:txBody>
      </p:sp>
    </p:spTree>
    <p:extLst>
      <p:ext uri="{BB962C8B-B14F-4D97-AF65-F5344CB8AC3E}">
        <p14:creationId xmlns:p14="http://schemas.microsoft.com/office/powerpoint/2010/main" val="389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CCD5489-5D81-2E59-B25D-1BB626202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3C0295D-C7C4-76BC-8393-0BC2A61B4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7448CF-859E-765B-54BD-E5588E42E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488B8-627B-4FE0-8FD9-55E6D558A5D1}" type="datetime1">
              <a:rPr lang="fr-FR" smtClean="0"/>
              <a:t>04/08/2022</a:t>
            </a:fld>
            <a:endParaRPr lang="fr-FR"/>
          </a:p>
        </p:txBody>
      </p:sp>
      <p:sp>
        <p:nvSpPr>
          <p:cNvPr id="5" name="Espace réservé du pied de page 4">
            <a:extLst>
              <a:ext uri="{FF2B5EF4-FFF2-40B4-BE49-F238E27FC236}">
                <a16:creationId xmlns:a16="http://schemas.microsoft.com/office/drawing/2014/main" id="{4E95EC3B-70EA-14F0-6121-4BB7C2305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71F2E60-3B0D-FF4A-99A6-BC4BAC10A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21CD8-22D4-48CD-B162-065ADFAC9AF2}" type="slidenum">
              <a:rPr lang="fr-FR" smtClean="0"/>
              <a:t>‹N°›</a:t>
            </a:fld>
            <a:endParaRPr lang="fr-FR"/>
          </a:p>
        </p:txBody>
      </p:sp>
    </p:spTree>
    <p:extLst>
      <p:ext uri="{BB962C8B-B14F-4D97-AF65-F5344CB8AC3E}">
        <p14:creationId xmlns:p14="http://schemas.microsoft.com/office/powerpoint/2010/main" val="1339513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6.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emf"/><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hyperlink" Target="http://192.168.0.3:8501/" TargetMode="Externa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github.com/" TargetMode="Externa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9.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home-credit-default-risk/data"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2DCD629-7C94-9307-687D-9D1A2C4460E3}"/>
              </a:ext>
            </a:extLst>
          </p:cNvPr>
          <p:cNvPicPr>
            <a:picLocks noChangeAspect="1"/>
          </p:cNvPicPr>
          <p:nvPr/>
        </p:nvPicPr>
        <p:blipFill rotWithShape="1">
          <a:blip r:embed="rId2"/>
          <a:srcRect r="13814"/>
          <a:stretch/>
        </p:blipFill>
        <p:spPr>
          <a:xfrm>
            <a:off x="0" y="-22225"/>
            <a:ext cx="12192000" cy="6577942"/>
          </a:xfrm>
          <a:prstGeom prst="rect">
            <a:avLst/>
          </a:prstGeom>
        </p:spPr>
      </p:pic>
      <p:sp>
        <p:nvSpPr>
          <p:cNvPr id="4" name="ZoneTexte 3">
            <a:extLst>
              <a:ext uri="{FF2B5EF4-FFF2-40B4-BE49-F238E27FC236}">
                <a16:creationId xmlns:a16="http://schemas.microsoft.com/office/drawing/2014/main" id="{83E8A243-F21C-CC01-B693-90BF55199AA6}"/>
              </a:ext>
            </a:extLst>
          </p:cNvPr>
          <p:cNvSpPr txBox="1"/>
          <p:nvPr/>
        </p:nvSpPr>
        <p:spPr>
          <a:xfrm>
            <a:off x="88265" y="5993145"/>
            <a:ext cx="4338320" cy="784830"/>
          </a:xfrm>
          <a:prstGeom prst="rect">
            <a:avLst/>
          </a:prstGeom>
          <a:noFill/>
        </p:spPr>
        <p:txBody>
          <a:bodyPr wrap="square" rtlCol="0">
            <a:spAutoFit/>
          </a:bodyPr>
          <a:lstStyle/>
          <a:p>
            <a:pPr>
              <a:lnSpc>
                <a:spcPct val="150000"/>
              </a:lnSpc>
            </a:pPr>
            <a:r>
              <a:rPr lang="fr-FR" dirty="0">
                <a:latin typeface="Montserrat" panose="00000500000000000000" pitchFamily="2" charset="0"/>
              </a:rPr>
              <a:t>Réalisé par : Sabrine OUANNES</a:t>
            </a:r>
          </a:p>
          <a:p>
            <a:r>
              <a:rPr lang="fr-FR" dirty="0">
                <a:latin typeface="Montserrat" panose="00000500000000000000" pitchFamily="2" charset="0"/>
              </a:rPr>
              <a:t>Date : 08/08/2022</a:t>
            </a:r>
          </a:p>
        </p:txBody>
      </p:sp>
      <p:pic>
        <p:nvPicPr>
          <p:cNvPr id="5" name="Picture 2" descr="OpenClassrooms — Wikipédia">
            <a:extLst>
              <a:ext uri="{FF2B5EF4-FFF2-40B4-BE49-F238E27FC236}">
                <a16:creationId xmlns:a16="http://schemas.microsoft.com/office/drawing/2014/main" id="{694646D2-58FA-3E4A-61DF-E1B57F3E2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4673" y="160685"/>
            <a:ext cx="1025304" cy="102530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36C261BF-CF0D-E1B6-F880-55F2F4C96AAB}"/>
              </a:ext>
            </a:extLst>
          </p:cNvPr>
          <p:cNvPicPr>
            <a:picLocks noChangeAspect="1"/>
          </p:cNvPicPr>
          <p:nvPr/>
        </p:nvPicPr>
        <p:blipFill rotWithShape="1">
          <a:blip r:embed="rId4"/>
          <a:srcRect l="6635" r="8277"/>
          <a:stretch/>
        </p:blipFill>
        <p:spPr>
          <a:xfrm>
            <a:off x="8412480" y="35148"/>
            <a:ext cx="2324100" cy="1150841"/>
          </a:xfrm>
          <a:prstGeom prst="rect">
            <a:avLst/>
          </a:prstGeom>
        </p:spPr>
      </p:pic>
      <p:sp>
        <p:nvSpPr>
          <p:cNvPr id="7" name="Espace réservé du numéro de diapositive 6">
            <a:extLst>
              <a:ext uri="{FF2B5EF4-FFF2-40B4-BE49-F238E27FC236}">
                <a16:creationId xmlns:a16="http://schemas.microsoft.com/office/drawing/2014/main" id="{9C9C0D63-40FD-3BCE-C3F7-6322FC728F73}"/>
              </a:ext>
            </a:extLst>
          </p:cNvPr>
          <p:cNvSpPr>
            <a:spLocks noGrp="1"/>
          </p:cNvSpPr>
          <p:nvPr>
            <p:ph type="sldNum" sz="quarter" idx="12"/>
          </p:nvPr>
        </p:nvSpPr>
        <p:spPr/>
        <p:txBody>
          <a:bodyPr/>
          <a:lstStyle/>
          <a:p>
            <a:fld id="{B3E21CD8-22D4-48CD-B162-065ADFAC9AF2}" type="slidenum">
              <a:rPr lang="fr-FR" smtClean="0"/>
              <a:t>1</a:t>
            </a:fld>
            <a:endParaRPr lang="fr-FR"/>
          </a:p>
        </p:txBody>
      </p:sp>
    </p:spTree>
    <p:extLst>
      <p:ext uri="{BB962C8B-B14F-4D97-AF65-F5344CB8AC3E}">
        <p14:creationId xmlns:p14="http://schemas.microsoft.com/office/powerpoint/2010/main" val="33833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103A037-4F74-4A56-9CDE-2FFF117EBFEE}"/>
              </a:ext>
            </a:extLst>
          </p:cNvPr>
          <p:cNvSpPr txBox="1"/>
          <p:nvPr/>
        </p:nvSpPr>
        <p:spPr>
          <a:xfrm>
            <a:off x="91440" y="0"/>
            <a:ext cx="6096000" cy="523220"/>
          </a:xfrm>
          <a:prstGeom prst="rect">
            <a:avLst/>
          </a:prstGeom>
          <a:noFill/>
        </p:spPr>
        <p:txBody>
          <a:bodyPr wrap="square">
            <a:spAutoFit/>
          </a:bodyPr>
          <a:lstStyle/>
          <a:p>
            <a:r>
              <a:rPr lang="fr-FR" sz="2800" b="1" dirty="0">
                <a:ln/>
                <a:solidFill>
                  <a:srgbClr val="C00000"/>
                </a:solidFill>
                <a:latin typeface="Montserrat" panose="00000500000000000000" pitchFamily="2" charset="0"/>
              </a:rPr>
              <a:t>Preprocessing</a:t>
            </a:r>
          </a:p>
        </p:txBody>
      </p:sp>
      <p:sp>
        <p:nvSpPr>
          <p:cNvPr id="3" name="Espace réservé du numéro de diapositive 2">
            <a:extLst>
              <a:ext uri="{FF2B5EF4-FFF2-40B4-BE49-F238E27FC236}">
                <a16:creationId xmlns:a16="http://schemas.microsoft.com/office/drawing/2014/main" id="{38220F55-170C-403F-B71A-D122AD6D0ED1}"/>
              </a:ext>
            </a:extLst>
          </p:cNvPr>
          <p:cNvSpPr>
            <a:spLocks noGrp="1"/>
          </p:cNvSpPr>
          <p:nvPr>
            <p:ph type="sldNum" sz="quarter" idx="12"/>
          </p:nvPr>
        </p:nvSpPr>
        <p:spPr/>
        <p:txBody>
          <a:bodyPr/>
          <a:lstStyle/>
          <a:p>
            <a:fld id="{E3CBCD2A-895F-4418-8E13-0D616C108934}" type="slidenum">
              <a:rPr lang="fr-FR" smtClean="0"/>
              <a:t>10</a:t>
            </a:fld>
            <a:endParaRPr lang="fr-FR"/>
          </a:p>
        </p:txBody>
      </p:sp>
      <p:sp>
        <p:nvSpPr>
          <p:cNvPr id="5" name="Rectangle 3">
            <a:extLst>
              <a:ext uri="{FF2B5EF4-FFF2-40B4-BE49-F238E27FC236}">
                <a16:creationId xmlns:a16="http://schemas.microsoft.com/office/drawing/2014/main" id="{58FA761A-0E69-9545-75D7-4DE3B19A8A02}"/>
              </a:ext>
            </a:extLst>
          </p:cNvPr>
          <p:cNvSpPr>
            <a:spLocks noChangeArrowheads="1"/>
          </p:cNvSpPr>
          <p:nvPr/>
        </p:nvSpPr>
        <p:spPr bwMode="auto">
          <a:xfrm>
            <a:off x="-19050" y="647978"/>
            <a:ext cx="12156385"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Gestion des </a:t>
            </a:r>
            <a:r>
              <a:rPr kumimoji="0" lang="fr-FR" altLang="fr-FR" sz="1600" b="1" strike="noStrike" cap="none" normalizeH="0" baseline="0" dirty="0" err="1">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outliers</a:t>
            </a:r>
            <a:r>
              <a:rPr lang="fr-FR" altLang="fr-FR" sz="1600" b="1" dirty="0">
                <a:solidFill>
                  <a:schemeClr val="accent1">
                    <a:lumMod val="75000"/>
                  </a:schemeClr>
                </a:solidFill>
                <a:latin typeface="Montserrat" panose="00000500000000000000" pitchFamily="2" charset="0"/>
                <a:ea typeface="Calibri" panose="020F0502020204030204" pitchFamily="34" charset="0"/>
                <a:cs typeface="Times New Roman" panose="02020603050405020304" pitchFamily="18" charset="0"/>
              </a:rPr>
              <a:t> : </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
              <a:tabLst/>
            </a:pP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Pour certaines variables catégorielles, des valeurs aberrantes apparaissent comme « XNA » pour la variable « CODE GENDER ». Ces valeurs ont été supprimées et nous avons gardé uniquement F pour féminin et M pour masculin.</a:t>
            </a: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
              <a:tabLst/>
            </a:pP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Un exemple pour les variables numériques, les valeurs aberrantes (DAYS_EMPLOYED&gt;1000 ans) ont été remplacées pap NaN.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600" b="1" strike="noStrike" cap="none" normalizeH="0" baseline="0" dirty="0" err="1">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Feature</a:t>
            </a: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engineering :</a:t>
            </a:r>
            <a:r>
              <a:rPr kumimoji="0" lang="fr-FR" altLang="fr-FR" sz="1600" b="0"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plusieurs </a:t>
            </a:r>
            <a:r>
              <a:rPr lang="fr-FR" altLang="fr-FR" sz="1400" dirty="0" err="1">
                <a:latin typeface="Montserrat" panose="00000500000000000000" pitchFamily="2" charset="0"/>
                <a:ea typeface="Calibri" panose="020F0502020204030204" pitchFamily="34" charset="0"/>
                <a:cs typeface="Times New Roman" panose="02020603050405020304" pitchFamily="18" charset="0"/>
              </a:rPr>
              <a:t>features</a:t>
            </a:r>
            <a:r>
              <a:rPr lang="fr-FR" altLang="fr-FR" sz="1400" dirty="0">
                <a:latin typeface="Montserrat" panose="00000500000000000000" pitchFamily="2" charset="0"/>
                <a:ea typeface="Calibri" panose="020F0502020204030204" pitchFamily="34" charset="0"/>
                <a:cs typeface="Times New Roman" panose="02020603050405020304" pitchFamily="18" charset="0"/>
              </a:rPr>
              <a:t> métier ont été rajoutées </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comme la proportion du temps travaillé par rapport à l’âge du client, ou le ratio crédit/revenu etc…</a:t>
            </a: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Encodage des variables catégorielles :</a:t>
            </a:r>
            <a:r>
              <a:rPr kumimoji="0" lang="fr-FR" altLang="fr-FR" sz="1600" b="0"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Nous avons utilisé principalement deux méthodes :</a:t>
            </a: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
              <a:tabLst/>
            </a:pP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Les variables ayant deux valeurs différentes comme « Type of </a:t>
            </a:r>
            <a:r>
              <a:rPr kumimoji="0" lang="fr-FR" altLang="fr-FR" sz="1400" b="0" i="0" strike="noStrike" cap="none" normalizeH="0" baseline="0" dirty="0" err="1">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contract</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 » ont été binarisés, i.e. codés par des 0 ou des 1.</a:t>
            </a: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
              <a:tabLst/>
            </a:pP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L’encodage </a:t>
            </a:r>
            <a:r>
              <a:rPr lang="fr-FR" altLang="fr-FR" sz="1400" dirty="0" err="1">
                <a:latin typeface="Montserrat" panose="00000500000000000000" pitchFamily="2" charset="0"/>
                <a:ea typeface="Calibri" panose="020F0502020204030204" pitchFamily="34" charset="0"/>
                <a:cs typeface="Times New Roman" panose="02020603050405020304" pitchFamily="18" charset="0"/>
              </a:rPr>
              <a:t>O</a:t>
            </a:r>
            <a:r>
              <a:rPr kumimoji="0" lang="fr-FR" altLang="fr-FR" sz="1400" b="0" i="0" strike="noStrike" cap="none" normalizeH="0" baseline="0" dirty="0" err="1">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ne-Hot</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 a été utilisé pour les variables possédant plus de deux catégories comme « Family </a:t>
            </a:r>
            <a:r>
              <a:rPr kumimoji="0" lang="fr-FR" altLang="fr-FR" sz="1400" b="0" i="0" strike="noStrike" cap="none" normalizeH="0" baseline="0" dirty="0" err="1">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status</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 » </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
              <a:tabLst/>
            </a:pP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Valeurs manquantes :</a:t>
            </a:r>
            <a:r>
              <a:rPr kumimoji="0" lang="fr-FR" altLang="fr-FR" sz="1600" b="0"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Les colonnes ayant plus de 60% de valeurs manquantes ont été supprimées tout en s’assurant que ces variables sont redondantes. Le nombre de variables a été réduit de 788 à 542.</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600" b="1" strike="noStrike" cap="none" normalizeH="0" baseline="0" dirty="0" err="1">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Feature</a:t>
            </a: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600" b="1" strike="noStrike" cap="none" normalizeH="0" baseline="0" dirty="0" err="1">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selection</a:t>
            </a: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600" b="0"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Afin de réduire ce nombre. Toutes les </a:t>
            </a:r>
            <a:r>
              <a:rPr kumimoji="0" lang="fr-FR" altLang="fr-FR" sz="1400" b="0" i="0" strike="noStrike" cap="none" normalizeH="0" baseline="0" dirty="0" err="1">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features</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 ayant une corrélation inférieure à 0.01 avec la variable cible appelée « TARGET » ont été supprimées. Aussi, les variables fortement corrélées entre elles(&gt;0.8) ont été supprimées tout en gardant une parmi elles. Le nombre de variables a été réduit de 542 à 185.</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fr-FR" altLang="fr-FR" sz="14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600" b="1" strike="noStrike" cap="none" normalizeH="0" baseline="0" dirty="0" err="1">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Feature</a:t>
            </a: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600" b="1" strike="noStrike" cap="none" normalizeH="0" baseline="0" dirty="0" err="1">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scaling</a:t>
            </a: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600" b="0"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400" b="0" i="0" strike="noStrike" cap="none" normalizeH="0" baseline="0" dirty="0">
                <a:ln>
                  <a:noFill/>
                </a:ln>
                <a:solidFill>
                  <a:srgbClr val="444444"/>
                </a:solidFill>
                <a:effectLst/>
                <a:latin typeface="Montserrat" panose="00000500000000000000" pitchFamily="2" charset="0"/>
                <a:ea typeface="Calibri" panose="020F0502020204030204" pitchFamily="34" charset="0"/>
                <a:cs typeface="Times New Roman" panose="02020603050405020304" pitchFamily="18" charset="0"/>
              </a:rPr>
              <a:t>Les ordres de grandeurs des variables numériques dans notre </a:t>
            </a:r>
            <a:r>
              <a:rPr kumimoji="0" lang="fr-FR" altLang="fr-FR" sz="1400" b="0" i="1" strike="noStrike" cap="none" normalizeH="0" baseline="0" dirty="0">
                <a:ln>
                  <a:noFill/>
                </a:ln>
                <a:solidFill>
                  <a:srgbClr val="444444"/>
                </a:solidFill>
                <a:effectLst/>
                <a:latin typeface="Montserrat" panose="00000500000000000000" pitchFamily="2" charset="0"/>
                <a:ea typeface="Calibri" panose="020F0502020204030204" pitchFamily="34" charset="0"/>
                <a:cs typeface="Times New Roman" panose="02020603050405020304" pitchFamily="18" charset="0"/>
              </a:rPr>
              <a:t>Data Set </a:t>
            </a:r>
            <a:r>
              <a:rPr kumimoji="0" lang="fr-FR" altLang="fr-FR" sz="1400" b="0" i="0" strike="noStrike" cap="none" normalizeH="0" baseline="0" dirty="0">
                <a:ln>
                  <a:noFill/>
                </a:ln>
                <a:solidFill>
                  <a:srgbClr val="444444"/>
                </a:solidFill>
                <a:effectLst/>
                <a:latin typeface="Montserrat" panose="00000500000000000000" pitchFamily="2" charset="0"/>
                <a:ea typeface="Calibri" panose="020F0502020204030204" pitchFamily="34" charset="0"/>
                <a:cs typeface="Times New Roman" panose="02020603050405020304" pitchFamily="18" charset="0"/>
              </a:rPr>
              <a:t>sont très différents. Cette différence d’échelle peut conduire à des performances moindres. Pour pallier à cela, nous avons eu recours à l</a:t>
            </a:r>
            <a:r>
              <a:rPr kumimoji="0" lang="fr-FR" altLang="fr-FR" sz="1400" b="0" i="0" strike="noStrike" cap="none" normalizeH="0" baseline="0" dirty="0">
                <a:ln>
                  <a:noFill/>
                </a:ln>
                <a:solidFill>
                  <a:srgbClr val="444444"/>
                </a:solidFill>
                <a:effectLst/>
                <a:latin typeface="Montserrat" panose="00000500000000000000" pitchFamily="2" charset="0"/>
                <a:ea typeface="Times New Roman" panose="02020603050405020304" pitchFamily="18" charset="0"/>
                <a:cs typeface="Times New Roman" panose="02020603050405020304" pitchFamily="18" charset="0"/>
              </a:rPr>
              <a:t>a Standardisation qui est le processus de transformer une </a:t>
            </a:r>
            <a:r>
              <a:rPr kumimoji="0" lang="fr-FR" altLang="fr-FR" sz="1400" b="0" i="0" strike="noStrike" cap="none" normalizeH="0" baseline="0" dirty="0" err="1">
                <a:ln>
                  <a:noFill/>
                </a:ln>
                <a:solidFill>
                  <a:srgbClr val="444444"/>
                </a:solidFill>
                <a:effectLst/>
                <a:latin typeface="Montserrat" panose="00000500000000000000" pitchFamily="2" charset="0"/>
                <a:ea typeface="Times New Roman" panose="02020603050405020304" pitchFamily="18" charset="0"/>
                <a:cs typeface="Times New Roman" panose="02020603050405020304" pitchFamily="18" charset="0"/>
              </a:rPr>
              <a:t>feature</a:t>
            </a:r>
            <a:r>
              <a:rPr kumimoji="0" lang="fr-FR" altLang="fr-FR" sz="1400" b="0" i="0" strike="noStrike" cap="none" normalizeH="0" baseline="0" dirty="0">
                <a:ln>
                  <a:noFill/>
                </a:ln>
                <a:solidFill>
                  <a:srgbClr val="444444"/>
                </a:solidFill>
                <a:effectLst/>
                <a:latin typeface="Montserrat" panose="00000500000000000000" pitchFamily="2" charset="0"/>
                <a:ea typeface="Times New Roman" panose="02020603050405020304" pitchFamily="18" charset="0"/>
                <a:cs typeface="Times New Roman" panose="02020603050405020304" pitchFamily="18" charset="0"/>
              </a:rPr>
              <a:t> en une autre qui répondra à la loi normale.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fr-FR" altLang="fr-FR" sz="1600" b="0" i="0" strike="noStrike" cap="none" normalizeH="0" baseline="0" dirty="0">
              <a:ln>
                <a:noFill/>
              </a:ln>
              <a:solidFill>
                <a:schemeClr val="tx1"/>
              </a:solidFill>
              <a:effectLst/>
              <a:latin typeface="Montserrat" panose="000005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1600" b="1"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Création du Train set et test set :</a:t>
            </a:r>
            <a:r>
              <a:rPr kumimoji="0" lang="fr-FR" altLang="fr-FR" sz="1600" b="0" strike="noStrike" cap="none" normalizeH="0" baseline="0" dirty="0">
                <a:ln>
                  <a:noFill/>
                </a:ln>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  </a:t>
            </a:r>
            <a:r>
              <a:rPr kumimoji="0" lang="fr-FR" altLang="fr-FR" sz="1400" b="0" i="0" strike="noStrike" cap="none" normalizeH="0" baseline="0" dirty="0">
                <a:ln>
                  <a:noFill/>
                </a:ln>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Avant de séparer notre jeu de données, nous avons supprimé toutes les lignes ayant des valeurs manquantes. </a:t>
            </a:r>
            <a:r>
              <a:rPr kumimoji="0" lang="fr-FR" altLang="fr-FR" sz="1400" b="0" i="0" strike="noStrike" cap="none" normalizeH="0" baseline="0" dirty="0">
                <a:ln>
                  <a:noFill/>
                </a:ln>
                <a:solidFill>
                  <a:schemeClr val="tx1"/>
                </a:solidFill>
                <a:effectLst/>
                <a:latin typeface="Montserrat" panose="00000500000000000000" pitchFamily="2" charset="0"/>
                <a:ea typeface="Times New Roman" panose="02020603050405020304" pitchFamily="18" charset="0"/>
                <a:cs typeface="Arial" panose="020B0604020202020204" pitchFamily="34" charset="0"/>
              </a:rPr>
              <a:t>Dans notre cas, nous avons réservé 80% des données du </a:t>
            </a:r>
            <a:r>
              <a:rPr kumimoji="0" lang="fr-FR" altLang="fr-FR" sz="1400" b="0" i="0" strike="noStrike" cap="none" normalizeH="0" baseline="0" dirty="0" err="1">
                <a:ln>
                  <a:noFill/>
                </a:ln>
                <a:solidFill>
                  <a:schemeClr val="tx1"/>
                </a:solidFill>
                <a:effectLst/>
                <a:latin typeface="Montserrat" panose="00000500000000000000" pitchFamily="2" charset="0"/>
                <a:ea typeface="Times New Roman" panose="02020603050405020304" pitchFamily="18" charset="0"/>
                <a:cs typeface="Arial" panose="020B0604020202020204" pitchFamily="34" charset="0"/>
              </a:rPr>
              <a:t>dataset</a:t>
            </a:r>
            <a:r>
              <a:rPr kumimoji="0" lang="fr-FR" altLang="fr-FR" sz="1400" b="0" i="0" strike="noStrike" cap="none" normalizeH="0" baseline="0" dirty="0">
                <a:ln>
                  <a:noFill/>
                </a:ln>
                <a:solidFill>
                  <a:schemeClr val="tx1"/>
                </a:solidFill>
                <a:effectLst/>
                <a:latin typeface="Montserrat" panose="00000500000000000000" pitchFamily="2" charset="0"/>
                <a:ea typeface="Times New Roman" panose="02020603050405020304" pitchFamily="18" charset="0"/>
                <a:cs typeface="Arial" panose="020B0604020202020204" pitchFamily="34" charset="0"/>
              </a:rPr>
              <a:t> pour l’entraînement et la validation du modèle de Machine Learning. </a:t>
            </a:r>
            <a:r>
              <a:rPr kumimoji="0" lang="fr-FR" altLang="fr-FR" sz="1400" b="0" i="0" strike="noStrike" cap="none" normalizeH="0" baseline="0" dirty="0">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 Les 20% restantes seront exploitées pour le test. Cette séparation a été effectué </a:t>
            </a:r>
            <a:r>
              <a:rPr kumimoji="0" lang="fr-FR" altLang="fr-FR" sz="1400" i="0" strike="noStrike" cap="none" normalizeH="0" baseline="0" dirty="0">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par la méthode </a:t>
            </a:r>
            <a:r>
              <a:rPr kumimoji="0" lang="fr-FR" altLang="fr-FR" sz="1400" i="0" strike="noStrike" cap="none" normalizeH="0" baseline="0" dirty="0" err="1">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train_test</a:t>
            </a:r>
            <a:r>
              <a:rPr kumimoji="0" lang="fr-FR" altLang="fr-FR" sz="1400" i="0" strike="noStrike" cap="none" normalizeH="0" baseline="0" dirty="0">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 split de </a:t>
            </a:r>
            <a:r>
              <a:rPr kumimoji="0" lang="fr-FR" altLang="fr-FR" sz="1400" i="0" strike="noStrike" cap="none" normalizeH="0" baseline="0" dirty="0" err="1">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scikit-learn</a:t>
            </a:r>
            <a:r>
              <a:rPr kumimoji="0" lang="fr-FR" altLang="fr-FR" sz="1400" i="0" strike="noStrike" cap="none" normalizeH="0" baseline="0" dirty="0">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 avec l’argument </a:t>
            </a:r>
            <a:r>
              <a:rPr kumimoji="0" lang="fr-FR" altLang="fr-FR" sz="1400" i="0" strike="noStrike" cap="none" normalizeH="0" baseline="0" dirty="0" err="1">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stratify</a:t>
            </a:r>
            <a:r>
              <a:rPr kumimoji="0" lang="fr-FR" altLang="fr-FR" sz="1400" i="0" strike="noStrike" cap="none" normalizeH="0" baseline="0" dirty="0">
                <a:ln>
                  <a:noFill/>
                </a:ln>
                <a:solidFill>
                  <a:srgbClr val="000000"/>
                </a:solidFill>
                <a:effectLst/>
                <a:latin typeface="Montserrat" panose="00000500000000000000" pitchFamily="2" charset="0"/>
                <a:ea typeface="Calibri" panose="020F0502020204030204" pitchFamily="34" charset="0"/>
                <a:cs typeface="Arial" panose="020B0604020202020204" pitchFamily="34" charset="0"/>
              </a:rPr>
              <a:t> afin de garder les mêmes proportions des différentes classes.</a:t>
            </a:r>
            <a:endParaRPr kumimoji="0" lang="fr-FR" altLang="fr-FR" sz="1400" i="0" strike="noStrike" cap="none" normalizeH="0" baseline="0" dirty="0">
              <a:ln>
                <a:noFill/>
              </a:ln>
              <a:solidFill>
                <a:schemeClr val="tx1"/>
              </a:solidFill>
              <a:effectLst/>
              <a:latin typeface="Montserrat" panose="00000500000000000000" pitchFamily="2" charset="0"/>
            </a:endParaRPr>
          </a:p>
          <a:p>
            <a:pPr marR="0" lvl="0" algn="just" defTabSz="914400" rtl="0" eaLnBrk="0" fontAlgn="base" latinLnBrk="0" hangingPunct="0">
              <a:lnSpc>
                <a:spcPct val="100000"/>
              </a:lnSpc>
              <a:spcBef>
                <a:spcPct val="0"/>
              </a:spcBef>
              <a:spcAft>
                <a:spcPct val="0"/>
              </a:spcAft>
              <a:buClrTx/>
              <a:buSzTx/>
              <a:tabLst/>
            </a:pPr>
            <a:endParaRPr kumimoji="0" lang="fr-FR" altLang="fr-FR" sz="1400" b="0" i="0"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261830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left)">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wipe(left)">
                                      <p:cBhvr>
                                        <p:cTn id="12" dur="500"/>
                                        <p:tgtEl>
                                          <p:spTgt spid="5">
                                            <p:txEl>
                                              <p:pRg st="6" end="6"/>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wipe(left)">
                                      <p:cBhvr>
                                        <p:cTn id="15" dur="500"/>
                                        <p:tgtEl>
                                          <p:spTgt spid="5">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wipe(left)">
                                      <p:cBhvr>
                                        <p:cTn id="18" dur="500"/>
                                        <p:tgtEl>
                                          <p:spTgt spid="5">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wipe(left)">
                                      <p:cBhvr>
                                        <p:cTn id="23" dur="500"/>
                                        <p:tgtEl>
                                          <p:spTgt spid="5">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xEl>
                                              <p:pRg st="12" end="12"/>
                                            </p:txEl>
                                          </p:spTgt>
                                        </p:tgtEl>
                                        <p:attrNameLst>
                                          <p:attrName>style.visibility</p:attrName>
                                        </p:attrNameLst>
                                      </p:cBhvr>
                                      <p:to>
                                        <p:strVal val="visible"/>
                                      </p:to>
                                    </p:set>
                                    <p:animEffect transition="in" filter="wipe(left)">
                                      <p:cBhvr>
                                        <p:cTn id="28" dur="500"/>
                                        <p:tgtEl>
                                          <p:spTgt spid="5">
                                            <p:txEl>
                                              <p:pRg st="12" end="1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wipe(left)">
                                      <p:cBhvr>
                                        <p:cTn id="33" dur="500"/>
                                        <p:tgtEl>
                                          <p:spTgt spid="5">
                                            <p:txEl>
                                              <p:pRg st="14" end="1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xEl>
                                              <p:pRg st="16" end="16"/>
                                            </p:txEl>
                                          </p:spTgt>
                                        </p:tgtEl>
                                        <p:attrNameLst>
                                          <p:attrName>style.visibility</p:attrName>
                                        </p:attrNameLst>
                                      </p:cBhvr>
                                      <p:to>
                                        <p:strVal val="visible"/>
                                      </p:to>
                                    </p:set>
                                    <p:animEffect transition="in" filter="wipe(left)">
                                      <p:cBhvr>
                                        <p:cTn id="38"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290374294"/>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11</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1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3ACE00-E7B7-4290-9142-4E3CD6534174}"/>
              </a:ext>
            </a:extLst>
          </p:cNvPr>
          <p:cNvSpPr>
            <a:spLocks noGrp="1"/>
          </p:cNvSpPr>
          <p:nvPr>
            <p:ph type="sldNum" sz="quarter" idx="12"/>
          </p:nvPr>
        </p:nvSpPr>
        <p:spPr/>
        <p:txBody>
          <a:bodyPr/>
          <a:lstStyle/>
          <a:p>
            <a:fld id="{1153B9BC-1C73-478A-AC4C-827B1BECB134}" type="slidenum">
              <a:rPr lang="fr-FR" b="1" smtClean="0">
                <a:latin typeface="Montserrat" panose="00000500000000000000" pitchFamily="2" charset="0"/>
              </a:rPr>
              <a:t>12</a:t>
            </a:fld>
            <a:endParaRPr lang="fr-FR" b="1">
              <a:latin typeface="Montserrat" panose="00000500000000000000" pitchFamily="2" charset="0"/>
            </a:endParaRPr>
          </a:p>
        </p:txBody>
      </p:sp>
      <p:sp>
        <p:nvSpPr>
          <p:cNvPr id="26" name="Forme libre : forme 25">
            <a:extLst>
              <a:ext uri="{FF2B5EF4-FFF2-40B4-BE49-F238E27FC236}">
                <a16:creationId xmlns:a16="http://schemas.microsoft.com/office/drawing/2014/main" id="{84661D82-1E91-475A-BEA3-AF139ACD4E2F}"/>
              </a:ext>
            </a:extLst>
          </p:cNvPr>
          <p:cNvSpPr/>
          <p:nvPr/>
        </p:nvSpPr>
        <p:spPr>
          <a:xfrm>
            <a:off x="124297" y="427488"/>
            <a:ext cx="2160000" cy="1368000"/>
          </a:xfrm>
          <a:custGeom>
            <a:avLst/>
            <a:gdLst>
              <a:gd name="connsiteX0" fmla="*/ 0 w 1702745"/>
              <a:gd name="connsiteY0" fmla="*/ 851373 h 1702745"/>
              <a:gd name="connsiteX1" fmla="*/ 851373 w 1702745"/>
              <a:gd name="connsiteY1" fmla="*/ 0 h 1702745"/>
              <a:gd name="connsiteX2" fmla="*/ 1702746 w 1702745"/>
              <a:gd name="connsiteY2" fmla="*/ 851373 h 1702745"/>
              <a:gd name="connsiteX3" fmla="*/ 851373 w 1702745"/>
              <a:gd name="connsiteY3" fmla="*/ 1702746 h 1702745"/>
              <a:gd name="connsiteX4" fmla="*/ 0 w 1702745"/>
              <a:gd name="connsiteY4" fmla="*/ 851373 h 170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45" h="1702745">
                <a:moveTo>
                  <a:pt x="0" y="851373"/>
                </a:moveTo>
                <a:cubicBezTo>
                  <a:pt x="0" y="381173"/>
                  <a:pt x="381173" y="0"/>
                  <a:pt x="851373" y="0"/>
                </a:cubicBezTo>
                <a:cubicBezTo>
                  <a:pt x="1321573" y="0"/>
                  <a:pt x="1702746" y="381173"/>
                  <a:pt x="1702746" y="851373"/>
                </a:cubicBezTo>
                <a:cubicBezTo>
                  <a:pt x="1702746" y="1321573"/>
                  <a:pt x="1321573" y="1702746"/>
                  <a:pt x="851373" y="1702746"/>
                </a:cubicBezTo>
                <a:cubicBezTo>
                  <a:pt x="381173" y="1702746"/>
                  <a:pt x="0" y="1321573"/>
                  <a:pt x="0" y="851373"/>
                </a:cubicBezTo>
                <a:close/>
              </a:path>
            </a:pathLst>
          </a:custGeom>
        </p:spPr>
        <p:style>
          <a:lnRef idx="0">
            <a:schemeClr val="lt1">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txBody>
          <a:bodyPr spcFirstLastPara="0" vert="horz" wrap="square" lIns="269681" tIns="269681" rIns="269681" bIns="269681" numCol="1" spcCol="1270" anchor="ctr" anchorCtr="0">
            <a:noAutofit/>
          </a:bodyPr>
          <a:lstStyle/>
          <a:p>
            <a:pPr marL="0" lvl="0" indent="0" algn="ctr" defTabSz="711200">
              <a:lnSpc>
                <a:spcPct val="90000"/>
              </a:lnSpc>
              <a:spcBef>
                <a:spcPct val="0"/>
              </a:spcBef>
              <a:spcAft>
                <a:spcPct val="35000"/>
              </a:spcAft>
              <a:buNone/>
            </a:pPr>
            <a:r>
              <a:rPr lang="fr-FR" b="1" i="0" kern="1200" dirty="0">
                <a:solidFill>
                  <a:srgbClr val="00FF00"/>
                </a:solidFill>
                <a:latin typeface="Montserrat" panose="00000500000000000000" pitchFamily="2" charset="0"/>
              </a:rPr>
              <a:t>Données  étiquetées </a:t>
            </a:r>
            <a:endParaRPr lang="fr-FR" b="1" kern="1200" dirty="0">
              <a:solidFill>
                <a:srgbClr val="00FF00"/>
              </a:solidFill>
              <a:latin typeface="Montserrat" panose="00000500000000000000" pitchFamily="2" charset="0"/>
            </a:endParaRPr>
          </a:p>
        </p:txBody>
      </p:sp>
      <p:sp>
        <p:nvSpPr>
          <p:cNvPr id="27" name="Forme libre : forme 26">
            <a:extLst>
              <a:ext uri="{FF2B5EF4-FFF2-40B4-BE49-F238E27FC236}">
                <a16:creationId xmlns:a16="http://schemas.microsoft.com/office/drawing/2014/main" id="{C73A6F3F-F665-4D5B-8967-1C524B64368F}"/>
              </a:ext>
            </a:extLst>
          </p:cNvPr>
          <p:cNvSpPr/>
          <p:nvPr/>
        </p:nvSpPr>
        <p:spPr>
          <a:xfrm>
            <a:off x="2462820" y="570318"/>
            <a:ext cx="987592" cy="987592"/>
          </a:xfrm>
          <a:custGeom>
            <a:avLst/>
            <a:gdLst>
              <a:gd name="connsiteX0" fmla="*/ 130905 w 987592"/>
              <a:gd name="connsiteY0" fmla="*/ 377655 h 987592"/>
              <a:gd name="connsiteX1" fmla="*/ 377655 w 987592"/>
              <a:gd name="connsiteY1" fmla="*/ 377655 h 987592"/>
              <a:gd name="connsiteX2" fmla="*/ 377655 w 987592"/>
              <a:gd name="connsiteY2" fmla="*/ 130905 h 987592"/>
              <a:gd name="connsiteX3" fmla="*/ 609937 w 987592"/>
              <a:gd name="connsiteY3" fmla="*/ 130905 h 987592"/>
              <a:gd name="connsiteX4" fmla="*/ 609937 w 987592"/>
              <a:gd name="connsiteY4" fmla="*/ 377655 h 987592"/>
              <a:gd name="connsiteX5" fmla="*/ 856687 w 987592"/>
              <a:gd name="connsiteY5" fmla="*/ 377655 h 987592"/>
              <a:gd name="connsiteX6" fmla="*/ 856687 w 987592"/>
              <a:gd name="connsiteY6" fmla="*/ 609937 h 987592"/>
              <a:gd name="connsiteX7" fmla="*/ 609937 w 987592"/>
              <a:gd name="connsiteY7" fmla="*/ 609937 h 987592"/>
              <a:gd name="connsiteX8" fmla="*/ 609937 w 987592"/>
              <a:gd name="connsiteY8" fmla="*/ 856687 h 987592"/>
              <a:gd name="connsiteX9" fmla="*/ 377655 w 987592"/>
              <a:gd name="connsiteY9" fmla="*/ 856687 h 987592"/>
              <a:gd name="connsiteX10" fmla="*/ 377655 w 987592"/>
              <a:gd name="connsiteY10" fmla="*/ 609937 h 987592"/>
              <a:gd name="connsiteX11" fmla="*/ 130905 w 987592"/>
              <a:gd name="connsiteY11" fmla="*/ 609937 h 987592"/>
              <a:gd name="connsiteX12" fmla="*/ 130905 w 987592"/>
              <a:gd name="connsiteY12" fmla="*/ 377655 h 98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7592" h="987592">
                <a:moveTo>
                  <a:pt x="130905" y="377655"/>
                </a:moveTo>
                <a:lnTo>
                  <a:pt x="377655" y="377655"/>
                </a:lnTo>
                <a:lnTo>
                  <a:pt x="377655" y="130905"/>
                </a:lnTo>
                <a:lnTo>
                  <a:pt x="609937" y="130905"/>
                </a:lnTo>
                <a:lnTo>
                  <a:pt x="609937" y="377655"/>
                </a:lnTo>
                <a:lnTo>
                  <a:pt x="856687" y="377655"/>
                </a:lnTo>
                <a:lnTo>
                  <a:pt x="856687" y="609937"/>
                </a:lnTo>
                <a:lnTo>
                  <a:pt x="609937" y="609937"/>
                </a:lnTo>
                <a:lnTo>
                  <a:pt x="609937" y="856687"/>
                </a:lnTo>
                <a:lnTo>
                  <a:pt x="377655" y="856687"/>
                </a:lnTo>
                <a:lnTo>
                  <a:pt x="377655" y="609937"/>
                </a:lnTo>
                <a:lnTo>
                  <a:pt x="130905" y="609937"/>
                </a:lnTo>
                <a:lnTo>
                  <a:pt x="130905" y="377655"/>
                </a:lnTo>
                <a:close/>
              </a:path>
            </a:pathLst>
          </a:custGeom>
        </p:spPr>
        <p:style>
          <a:lnRef idx="0">
            <a:schemeClr val="accent1">
              <a:shade val="90000"/>
              <a:hueOff val="0"/>
              <a:satOff val="0"/>
              <a:lumOff val="0"/>
              <a:alphaOff val="0"/>
            </a:schemeClr>
          </a:lnRef>
          <a:fillRef idx="3">
            <a:schemeClr val="accent1">
              <a:shade val="90000"/>
              <a:hueOff val="0"/>
              <a:satOff val="0"/>
              <a:lumOff val="0"/>
              <a:alphaOff val="0"/>
            </a:schemeClr>
          </a:fillRef>
          <a:effectRef idx="3">
            <a:schemeClr val="accent1">
              <a:shade val="90000"/>
              <a:hueOff val="0"/>
              <a:satOff val="0"/>
              <a:lumOff val="0"/>
              <a:alphaOff val="0"/>
            </a:schemeClr>
          </a:effectRef>
          <a:fontRef idx="minor">
            <a:schemeClr val="lt1"/>
          </a:fontRef>
        </p:style>
        <p:txBody>
          <a:bodyPr spcFirstLastPara="0" vert="horz" wrap="square" lIns="130905" tIns="377655" rIns="130905" bIns="377655" numCol="1" spcCol="1270" anchor="ctr" anchorCtr="0">
            <a:noAutofit/>
          </a:bodyPr>
          <a:lstStyle/>
          <a:p>
            <a:pPr marL="0" lvl="0" indent="0" algn="ctr" defTabSz="711200">
              <a:lnSpc>
                <a:spcPct val="90000"/>
              </a:lnSpc>
              <a:spcBef>
                <a:spcPct val="0"/>
              </a:spcBef>
              <a:spcAft>
                <a:spcPct val="35000"/>
              </a:spcAft>
              <a:buNone/>
            </a:pPr>
            <a:endParaRPr lang="fr-FR" sz="1600" b="1" kern="1200">
              <a:latin typeface="Montserrat" panose="00000500000000000000" pitchFamily="2" charset="0"/>
            </a:endParaRPr>
          </a:p>
        </p:txBody>
      </p:sp>
      <p:sp>
        <p:nvSpPr>
          <p:cNvPr id="28" name="Forme libre : forme 27">
            <a:extLst>
              <a:ext uri="{FF2B5EF4-FFF2-40B4-BE49-F238E27FC236}">
                <a16:creationId xmlns:a16="http://schemas.microsoft.com/office/drawing/2014/main" id="{752D9A98-651C-441A-BE76-2ED0CA4CA9F3}"/>
              </a:ext>
            </a:extLst>
          </p:cNvPr>
          <p:cNvSpPr/>
          <p:nvPr/>
        </p:nvSpPr>
        <p:spPr>
          <a:xfrm>
            <a:off x="3584641" y="389192"/>
            <a:ext cx="2160000" cy="1368000"/>
          </a:xfrm>
          <a:custGeom>
            <a:avLst/>
            <a:gdLst>
              <a:gd name="connsiteX0" fmla="*/ 0 w 1702745"/>
              <a:gd name="connsiteY0" fmla="*/ 851373 h 1702745"/>
              <a:gd name="connsiteX1" fmla="*/ 851373 w 1702745"/>
              <a:gd name="connsiteY1" fmla="*/ 0 h 1702745"/>
              <a:gd name="connsiteX2" fmla="*/ 1702746 w 1702745"/>
              <a:gd name="connsiteY2" fmla="*/ 851373 h 1702745"/>
              <a:gd name="connsiteX3" fmla="*/ 851373 w 1702745"/>
              <a:gd name="connsiteY3" fmla="*/ 1702746 h 1702745"/>
              <a:gd name="connsiteX4" fmla="*/ 0 w 1702745"/>
              <a:gd name="connsiteY4" fmla="*/ 851373 h 170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45" h="1702745">
                <a:moveTo>
                  <a:pt x="0" y="851373"/>
                </a:moveTo>
                <a:cubicBezTo>
                  <a:pt x="0" y="381173"/>
                  <a:pt x="381173" y="0"/>
                  <a:pt x="851373" y="0"/>
                </a:cubicBezTo>
                <a:cubicBezTo>
                  <a:pt x="1321573" y="0"/>
                  <a:pt x="1702746" y="381173"/>
                  <a:pt x="1702746" y="851373"/>
                </a:cubicBezTo>
                <a:cubicBezTo>
                  <a:pt x="1702746" y="1321573"/>
                  <a:pt x="1321573" y="1702746"/>
                  <a:pt x="851373" y="1702746"/>
                </a:cubicBezTo>
                <a:cubicBezTo>
                  <a:pt x="381173" y="1702746"/>
                  <a:pt x="0" y="1321573"/>
                  <a:pt x="0" y="851373"/>
                </a:cubicBezTo>
                <a:close/>
              </a:path>
            </a:pathLst>
          </a:custGeom>
        </p:spPr>
        <p:style>
          <a:lnRef idx="0">
            <a:schemeClr val="lt1">
              <a:hueOff val="0"/>
              <a:satOff val="0"/>
              <a:lumOff val="0"/>
              <a:alphaOff val="0"/>
            </a:schemeClr>
          </a:lnRef>
          <a:fillRef idx="3">
            <a:schemeClr val="accent1">
              <a:alpha val="90000"/>
              <a:hueOff val="0"/>
              <a:satOff val="0"/>
              <a:lumOff val="0"/>
              <a:alphaOff val="-13333"/>
            </a:schemeClr>
          </a:fillRef>
          <a:effectRef idx="3">
            <a:schemeClr val="accent1">
              <a:alpha val="90000"/>
              <a:hueOff val="0"/>
              <a:satOff val="0"/>
              <a:lumOff val="0"/>
              <a:alphaOff val="-13333"/>
            </a:schemeClr>
          </a:effectRef>
          <a:fontRef idx="minor">
            <a:schemeClr val="lt1"/>
          </a:fontRef>
        </p:style>
        <p:txBody>
          <a:bodyPr spcFirstLastPara="0" vert="horz" wrap="square" lIns="269681" tIns="269681" rIns="269681" bIns="269681" numCol="1" spcCol="1270" anchor="ctr" anchorCtr="0">
            <a:noAutofit/>
          </a:bodyPr>
          <a:lstStyle/>
          <a:p>
            <a:pPr marL="0" lvl="0" indent="0" algn="ctr" defTabSz="711200">
              <a:lnSpc>
                <a:spcPct val="90000"/>
              </a:lnSpc>
              <a:spcBef>
                <a:spcPct val="0"/>
              </a:spcBef>
              <a:spcAft>
                <a:spcPct val="35000"/>
              </a:spcAft>
              <a:buNone/>
            </a:pPr>
            <a:r>
              <a:rPr lang="fr-FR" b="1" kern="1200" dirty="0">
                <a:solidFill>
                  <a:srgbClr val="FFFF00"/>
                </a:solidFill>
                <a:latin typeface="Montserrat" panose="00000500000000000000" pitchFamily="2" charset="0"/>
              </a:rPr>
              <a:t>Classification </a:t>
            </a:r>
          </a:p>
        </p:txBody>
      </p:sp>
      <p:sp>
        <p:nvSpPr>
          <p:cNvPr id="31" name="Forme libre : forme 30">
            <a:extLst>
              <a:ext uri="{FF2B5EF4-FFF2-40B4-BE49-F238E27FC236}">
                <a16:creationId xmlns:a16="http://schemas.microsoft.com/office/drawing/2014/main" id="{CD4EA0C0-3F85-449A-9558-4D13A71B0A4F}"/>
              </a:ext>
            </a:extLst>
          </p:cNvPr>
          <p:cNvSpPr/>
          <p:nvPr/>
        </p:nvSpPr>
        <p:spPr>
          <a:xfrm>
            <a:off x="5946145" y="585315"/>
            <a:ext cx="987592" cy="987592"/>
          </a:xfrm>
          <a:custGeom>
            <a:avLst/>
            <a:gdLst>
              <a:gd name="connsiteX0" fmla="*/ 130905 w 987592"/>
              <a:gd name="connsiteY0" fmla="*/ 203444 h 987592"/>
              <a:gd name="connsiteX1" fmla="*/ 856687 w 987592"/>
              <a:gd name="connsiteY1" fmla="*/ 203444 h 987592"/>
              <a:gd name="connsiteX2" fmla="*/ 856687 w 987592"/>
              <a:gd name="connsiteY2" fmla="*/ 435726 h 987592"/>
              <a:gd name="connsiteX3" fmla="*/ 130905 w 987592"/>
              <a:gd name="connsiteY3" fmla="*/ 435726 h 987592"/>
              <a:gd name="connsiteX4" fmla="*/ 130905 w 987592"/>
              <a:gd name="connsiteY4" fmla="*/ 203444 h 987592"/>
              <a:gd name="connsiteX5" fmla="*/ 130905 w 987592"/>
              <a:gd name="connsiteY5" fmla="*/ 551866 h 987592"/>
              <a:gd name="connsiteX6" fmla="*/ 856687 w 987592"/>
              <a:gd name="connsiteY6" fmla="*/ 551866 h 987592"/>
              <a:gd name="connsiteX7" fmla="*/ 856687 w 987592"/>
              <a:gd name="connsiteY7" fmla="*/ 784148 h 987592"/>
              <a:gd name="connsiteX8" fmla="*/ 130905 w 987592"/>
              <a:gd name="connsiteY8" fmla="*/ 784148 h 987592"/>
              <a:gd name="connsiteX9" fmla="*/ 130905 w 987592"/>
              <a:gd name="connsiteY9" fmla="*/ 551866 h 98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592" h="987592">
                <a:moveTo>
                  <a:pt x="130905" y="203444"/>
                </a:moveTo>
                <a:lnTo>
                  <a:pt x="856687" y="203444"/>
                </a:lnTo>
                <a:lnTo>
                  <a:pt x="856687" y="435726"/>
                </a:lnTo>
                <a:lnTo>
                  <a:pt x="130905" y="435726"/>
                </a:lnTo>
                <a:lnTo>
                  <a:pt x="130905" y="203444"/>
                </a:lnTo>
                <a:close/>
                <a:moveTo>
                  <a:pt x="130905" y="551866"/>
                </a:moveTo>
                <a:lnTo>
                  <a:pt x="856687" y="551866"/>
                </a:lnTo>
                <a:lnTo>
                  <a:pt x="856687" y="784148"/>
                </a:lnTo>
                <a:lnTo>
                  <a:pt x="130905" y="784148"/>
                </a:lnTo>
                <a:lnTo>
                  <a:pt x="130905" y="551866"/>
                </a:lnTo>
                <a:close/>
              </a:path>
            </a:pathLst>
          </a:custGeom>
        </p:spPr>
        <p:style>
          <a:lnRef idx="0">
            <a:schemeClr val="accent1">
              <a:shade val="90000"/>
              <a:hueOff val="415426"/>
              <a:satOff val="-8871"/>
              <a:lumOff val="33109"/>
              <a:alphaOff val="0"/>
            </a:schemeClr>
          </a:lnRef>
          <a:fillRef idx="3">
            <a:schemeClr val="accent1">
              <a:shade val="90000"/>
              <a:hueOff val="415426"/>
              <a:satOff val="-8871"/>
              <a:lumOff val="33109"/>
              <a:alphaOff val="0"/>
            </a:schemeClr>
          </a:fillRef>
          <a:effectRef idx="3">
            <a:schemeClr val="accent1">
              <a:shade val="90000"/>
              <a:hueOff val="415426"/>
              <a:satOff val="-8871"/>
              <a:lumOff val="33109"/>
              <a:alphaOff val="0"/>
            </a:schemeClr>
          </a:effectRef>
          <a:fontRef idx="minor">
            <a:schemeClr val="lt1"/>
          </a:fontRef>
        </p:style>
        <p:txBody>
          <a:bodyPr spcFirstLastPara="0" vert="horz" wrap="square" lIns="130905" tIns="203444" rIns="130905" bIns="203444" numCol="1" spcCol="1270" anchor="ctr" anchorCtr="0">
            <a:noAutofit/>
          </a:bodyPr>
          <a:lstStyle/>
          <a:p>
            <a:pPr marL="0" lvl="0" indent="0" algn="ctr" defTabSz="711200">
              <a:lnSpc>
                <a:spcPct val="90000"/>
              </a:lnSpc>
              <a:spcBef>
                <a:spcPct val="0"/>
              </a:spcBef>
              <a:spcAft>
                <a:spcPct val="35000"/>
              </a:spcAft>
              <a:buNone/>
            </a:pPr>
            <a:endParaRPr lang="fr-FR" sz="1600" b="1" kern="1200" dirty="0">
              <a:latin typeface="Montserrat" panose="00000500000000000000" pitchFamily="2" charset="0"/>
            </a:endParaRPr>
          </a:p>
        </p:txBody>
      </p:sp>
      <p:sp>
        <p:nvSpPr>
          <p:cNvPr id="32" name="Forme libre : forme 31">
            <a:extLst>
              <a:ext uri="{FF2B5EF4-FFF2-40B4-BE49-F238E27FC236}">
                <a16:creationId xmlns:a16="http://schemas.microsoft.com/office/drawing/2014/main" id="{CE00D171-E499-459B-9251-4950938F35D6}"/>
              </a:ext>
            </a:extLst>
          </p:cNvPr>
          <p:cNvSpPr/>
          <p:nvPr/>
        </p:nvSpPr>
        <p:spPr>
          <a:xfrm>
            <a:off x="7290783" y="386798"/>
            <a:ext cx="2340000" cy="1368000"/>
          </a:xfrm>
          <a:custGeom>
            <a:avLst/>
            <a:gdLst>
              <a:gd name="connsiteX0" fmla="*/ 0 w 1702745"/>
              <a:gd name="connsiteY0" fmla="*/ 851373 h 1702745"/>
              <a:gd name="connsiteX1" fmla="*/ 851373 w 1702745"/>
              <a:gd name="connsiteY1" fmla="*/ 0 h 1702745"/>
              <a:gd name="connsiteX2" fmla="*/ 1702746 w 1702745"/>
              <a:gd name="connsiteY2" fmla="*/ 851373 h 1702745"/>
              <a:gd name="connsiteX3" fmla="*/ 851373 w 1702745"/>
              <a:gd name="connsiteY3" fmla="*/ 1702746 h 1702745"/>
              <a:gd name="connsiteX4" fmla="*/ 0 w 1702745"/>
              <a:gd name="connsiteY4" fmla="*/ 851373 h 170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45" h="1702745">
                <a:moveTo>
                  <a:pt x="0" y="851373"/>
                </a:moveTo>
                <a:cubicBezTo>
                  <a:pt x="0" y="381173"/>
                  <a:pt x="381173" y="0"/>
                  <a:pt x="851373" y="0"/>
                </a:cubicBezTo>
                <a:cubicBezTo>
                  <a:pt x="1321573" y="0"/>
                  <a:pt x="1702746" y="381173"/>
                  <a:pt x="1702746" y="851373"/>
                </a:cubicBezTo>
                <a:cubicBezTo>
                  <a:pt x="1702746" y="1321573"/>
                  <a:pt x="1321573" y="1702746"/>
                  <a:pt x="851373" y="1702746"/>
                </a:cubicBezTo>
                <a:cubicBezTo>
                  <a:pt x="381173" y="1702746"/>
                  <a:pt x="0" y="1321573"/>
                  <a:pt x="0" y="851373"/>
                </a:cubicBezTo>
                <a:close/>
              </a:path>
            </a:pathLst>
          </a:custGeom>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txBody>
          <a:bodyPr spcFirstLastPara="0" vert="horz" wrap="square" lIns="269681" tIns="269681" rIns="269681" bIns="269681"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Montserrat" panose="00000500000000000000" pitchFamily="2" charset="0"/>
              </a:rPr>
              <a:t>Modèle </a:t>
            </a:r>
            <a:r>
              <a:rPr lang="fr-FR" sz="1600" b="1" kern="1200" dirty="0">
                <a:solidFill>
                  <a:srgbClr val="00FF00"/>
                </a:solidFill>
                <a:latin typeface="Montserrat" panose="00000500000000000000" pitchFamily="2" charset="0"/>
              </a:rPr>
              <a:t>supervisé  </a:t>
            </a:r>
            <a:r>
              <a:rPr lang="fr-FR" sz="1600" b="1" kern="1200" dirty="0">
                <a:solidFill>
                  <a:srgbClr val="FFFF00"/>
                </a:solidFill>
                <a:latin typeface="Montserrat" panose="00000500000000000000" pitchFamily="2" charset="0"/>
              </a:rPr>
              <a:t>de classification</a:t>
            </a:r>
            <a:endParaRPr lang="fr-FR" sz="1600" b="1" kern="1200" dirty="0">
              <a:solidFill>
                <a:srgbClr val="FFC000"/>
              </a:solidFill>
              <a:latin typeface="Montserrat" panose="00000500000000000000" pitchFamily="2" charset="0"/>
            </a:endParaRPr>
          </a:p>
        </p:txBody>
      </p:sp>
      <p:sp>
        <p:nvSpPr>
          <p:cNvPr id="23" name="ZoneTexte 22">
            <a:extLst>
              <a:ext uri="{FF2B5EF4-FFF2-40B4-BE49-F238E27FC236}">
                <a16:creationId xmlns:a16="http://schemas.microsoft.com/office/drawing/2014/main" id="{9EBB09AB-944D-4FFD-BA41-036C2D635924}"/>
              </a:ext>
            </a:extLst>
          </p:cNvPr>
          <p:cNvSpPr txBox="1"/>
          <p:nvPr/>
        </p:nvSpPr>
        <p:spPr>
          <a:xfrm>
            <a:off x="37828" y="-1459"/>
            <a:ext cx="6535553"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Présentation des modèles </a:t>
            </a:r>
          </a:p>
        </p:txBody>
      </p:sp>
      <p:sp>
        <p:nvSpPr>
          <p:cNvPr id="25" name="ZoneTexte 24">
            <a:extLst>
              <a:ext uri="{FF2B5EF4-FFF2-40B4-BE49-F238E27FC236}">
                <a16:creationId xmlns:a16="http://schemas.microsoft.com/office/drawing/2014/main" id="{44B34E2F-2CB8-45C6-854B-BE9CBC66B57F}"/>
              </a:ext>
            </a:extLst>
          </p:cNvPr>
          <p:cNvSpPr txBox="1"/>
          <p:nvPr/>
        </p:nvSpPr>
        <p:spPr>
          <a:xfrm>
            <a:off x="188434" y="4804129"/>
            <a:ext cx="6227546"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Démarche de modélisation </a:t>
            </a:r>
          </a:p>
        </p:txBody>
      </p:sp>
      <p:sp>
        <p:nvSpPr>
          <p:cNvPr id="22" name="ZoneTexte 21">
            <a:extLst>
              <a:ext uri="{FF2B5EF4-FFF2-40B4-BE49-F238E27FC236}">
                <a16:creationId xmlns:a16="http://schemas.microsoft.com/office/drawing/2014/main" id="{BF1C4071-8221-8A14-135E-FF88C1B3D9EF}"/>
              </a:ext>
            </a:extLst>
          </p:cNvPr>
          <p:cNvSpPr txBox="1"/>
          <p:nvPr/>
        </p:nvSpPr>
        <p:spPr>
          <a:xfrm>
            <a:off x="97186" y="2296464"/>
            <a:ext cx="4981847" cy="98488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Métriques d’évaluation</a:t>
            </a:r>
          </a:p>
          <a:p>
            <a:endParaRPr lang="fr-FR" sz="2000" b="1" dirty="0">
              <a:ln/>
              <a:solidFill>
                <a:srgbClr val="C00000"/>
              </a:solidFill>
              <a:latin typeface="Montserrat" panose="00000500000000000000" pitchFamily="2" charset="0"/>
            </a:endParaRPr>
          </a:p>
          <a:p>
            <a:endParaRPr lang="fr-FR" b="1" dirty="0"/>
          </a:p>
        </p:txBody>
      </p:sp>
      <p:sp>
        <p:nvSpPr>
          <p:cNvPr id="16" name="ZoneTexte 15">
            <a:extLst>
              <a:ext uri="{FF2B5EF4-FFF2-40B4-BE49-F238E27FC236}">
                <a16:creationId xmlns:a16="http://schemas.microsoft.com/office/drawing/2014/main" id="{5ABE8AD2-EBE8-C99A-5ACB-27104C671824}"/>
              </a:ext>
            </a:extLst>
          </p:cNvPr>
          <p:cNvSpPr txBox="1"/>
          <p:nvPr/>
        </p:nvSpPr>
        <p:spPr>
          <a:xfrm>
            <a:off x="146850" y="2586540"/>
            <a:ext cx="4362450" cy="1477328"/>
          </a:xfrm>
          <a:prstGeom prst="rect">
            <a:avLst/>
          </a:prstGeom>
          <a:noFill/>
        </p:spPr>
        <p:txBody>
          <a:bodyPr wrap="square" rtlCol="0">
            <a:spAutoFit/>
          </a:bodyPr>
          <a:lstStyle/>
          <a:p>
            <a:pPr marL="342900" indent="-342900">
              <a:buFont typeface="Wingdings" panose="05000000000000000000" pitchFamily="2" charset="2"/>
              <a:buChar char="§"/>
            </a:pPr>
            <a:r>
              <a:rPr lang="fr-FR" dirty="0">
                <a:ln/>
                <a:latin typeface="Montserrat" panose="00000500000000000000" pitchFamily="2" charset="0"/>
              </a:rPr>
              <a:t>Métrique technique : AUC-ROC</a:t>
            </a:r>
          </a:p>
          <a:p>
            <a:pPr marL="342900" indent="-342900">
              <a:buFont typeface="Wingdings" panose="05000000000000000000" pitchFamily="2" charset="2"/>
              <a:buChar char="§"/>
            </a:pPr>
            <a:r>
              <a:rPr lang="fr-FR" dirty="0">
                <a:ln/>
                <a:latin typeface="Montserrat" panose="00000500000000000000" pitchFamily="2" charset="0"/>
              </a:rPr>
              <a:t>Métrique métier : F5 score</a:t>
            </a:r>
          </a:p>
          <a:p>
            <a:pPr marL="342900" indent="-342900">
              <a:buFont typeface="Wingdings" panose="05000000000000000000" pitchFamily="2" charset="2"/>
              <a:buChar char="§"/>
            </a:pPr>
            <a:r>
              <a:rPr lang="fr-FR" dirty="0">
                <a:ln/>
                <a:latin typeface="Montserrat" panose="00000500000000000000" pitchFamily="2" charset="0"/>
              </a:rPr>
              <a:t>Matrice de confusion</a:t>
            </a:r>
          </a:p>
          <a:p>
            <a:pPr marL="342900" indent="-342900">
              <a:buFont typeface="Wingdings" panose="05000000000000000000" pitchFamily="2" charset="2"/>
              <a:buChar char="§"/>
            </a:pPr>
            <a:endParaRPr lang="fr-FR" dirty="0">
              <a:ln/>
              <a:latin typeface="Montserrat" panose="00000500000000000000" pitchFamily="2" charset="0"/>
            </a:endParaRPr>
          </a:p>
          <a:p>
            <a:pPr marL="285750" indent="-285750">
              <a:buFont typeface="Wingdings" panose="05000000000000000000" pitchFamily="2" charset="2"/>
              <a:buChar char="§"/>
            </a:pPr>
            <a:endParaRPr lang="fr-FR" dirty="0"/>
          </a:p>
        </p:txBody>
      </p:sp>
      <p:grpSp>
        <p:nvGrpSpPr>
          <p:cNvPr id="34" name="Groupe 33">
            <a:extLst>
              <a:ext uri="{FF2B5EF4-FFF2-40B4-BE49-F238E27FC236}">
                <a16:creationId xmlns:a16="http://schemas.microsoft.com/office/drawing/2014/main" id="{980B7114-AF8B-B9FC-573F-D930DB8872E1}"/>
              </a:ext>
            </a:extLst>
          </p:cNvPr>
          <p:cNvGrpSpPr/>
          <p:nvPr/>
        </p:nvGrpSpPr>
        <p:grpSpPr>
          <a:xfrm>
            <a:off x="8762893" y="1697211"/>
            <a:ext cx="3170584" cy="2085419"/>
            <a:chOff x="8396908" y="2422057"/>
            <a:chExt cx="3170584" cy="2085419"/>
          </a:xfrm>
        </p:grpSpPr>
        <p:sp>
          <p:nvSpPr>
            <p:cNvPr id="29" name="ZoneTexte 28">
              <a:extLst>
                <a:ext uri="{FF2B5EF4-FFF2-40B4-BE49-F238E27FC236}">
                  <a16:creationId xmlns:a16="http://schemas.microsoft.com/office/drawing/2014/main" id="{D33E6AD2-FB9C-ADE0-F4AE-F04010D88FAE}"/>
                </a:ext>
              </a:extLst>
            </p:cNvPr>
            <p:cNvSpPr txBox="1"/>
            <p:nvPr/>
          </p:nvSpPr>
          <p:spPr>
            <a:xfrm>
              <a:off x="8931605" y="2476151"/>
              <a:ext cx="2422195" cy="2031325"/>
            </a:xfrm>
            <a:prstGeom prst="rect">
              <a:avLst/>
            </a:prstGeom>
            <a:noFill/>
          </p:spPr>
          <p:txBody>
            <a:bodyPr wrap="square">
              <a:spAutoFit/>
            </a:bodyPr>
            <a:lstStyle/>
            <a:p>
              <a:r>
                <a:rPr lang="fr-FR" dirty="0" err="1">
                  <a:latin typeface="Montserrat" panose="00000500000000000000" pitchFamily="2" charset="0"/>
                </a:rPr>
                <a:t>LogisticRegression</a:t>
              </a:r>
              <a:endParaRPr lang="fr-FR" dirty="0">
                <a:latin typeface="Montserrat" panose="00000500000000000000" pitchFamily="2" charset="0"/>
              </a:endParaRPr>
            </a:p>
            <a:p>
              <a:r>
                <a:rPr lang="fr-FR" dirty="0" err="1">
                  <a:latin typeface="Montserrat" panose="00000500000000000000" pitchFamily="2" charset="0"/>
                </a:rPr>
                <a:t>Kneighbors</a:t>
              </a:r>
              <a:endParaRPr lang="fr-FR" dirty="0">
                <a:latin typeface="Montserrat" panose="00000500000000000000" pitchFamily="2" charset="0"/>
              </a:endParaRPr>
            </a:p>
            <a:p>
              <a:r>
                <a:rPr lang="fr-FR" dirty="0" err="1">
                  <a:latin typeface="Montserrat" panose="00000500000000000000" pitchFamily="2" charset="0"/>
                </a:rPr>
                <a:t>AdaBoost</a:t>
              </a:r>
              <a:endParaRPr lang="fr-FR" dirty="0">
                <a:latin typeface="Montserrat" panose="00000500000000000000" pitchFamily="2" charset="0"/>
              </a:endParaRPr>
            </a:p>
            <a:p>
              <a:r>
                <a:rPr lang="fr-FR" dirty="0" err="1">
                  <a:latin typeface="Montserrat" panose="00000500000000000000" pitchFamily="2" charset="0"/>
                </a:rPr>
                <a:t>RandomForest</a:t>
              </a:r>
              <a:endParaRPr lang="fr-FR" dirty="0">
                <a:latin typeface="Montserrat" panose="00000500000000000000" pitchFamily="2" charset="0"/>
              </a:endParaRPr>
            </a:p>
            <a:p>
              <a:r>
                <a:rPr lang="fr-FR" dirty="0">
                  <a:latin typeface="Montserrat" panose="00000500000000000000" pitchFamily="2" charset="0"/>
                </a:rPr>
                <a:t>LGBM</a:t>
              </a:r>
            </a:p>
            <a:p>
              <a:r>
                <a:rPr lang="fr-FR" dirty="0">
                  <a:latin typeface="Montserrat" panose="00000500000000000000" pitchFamily="2" charset="0"/>
                </a:rPr>
                <a:t>SVC...</a:t>
              </a:r>
            </a:p>
            <a:p>
              <a:r>
                <a:rPr lang="fr-FR" dirty="0">
                  <a:latin typeface="Montserrat" panose="00000500000000000000" pitchFamily="2" charset="0"/>
                </a:rPr>
                <a:t>    </a:t>
              </a:r>
            </a:p>
          </p:txBody>
        </p:sp>
        <p:cxnSp>
          <p:nvCxnSpPr>
            <p:cNvPr id="20" name="Connecteur : en angle 19">
              <a:extLst>
                <a:ext uri="{FF2B5EF4-FFF2-40B4-BE49-F238E27FC236}">
                  <a16:creationId xmlns:a16="http://schemas.microsoft.com/office/drawing/2014/main" id="{901D2CB8-068B-34DF-82FA-EC012CCDF87A}"/>
                </a:ext>
              </a:extLst>
            </p:cNvPr>
            <p:cNvCxnSpPr/>
            <p:nvPr/>
          </p:nvCxnSpPr>
          <p:spPr>
            <a:xfrm rot="16200000" flipH="1">
              <a:off x="8330204" y="2488761"/>
              <a:ext cx="560792" cy="427383"/>
            </a:xfrm>
            <a:prstGeom prst="bentConnector3">
              <a:avLst>
                <a:gd name="adj1" fmla="val 99626"/>
              </a:avLst>
            </a:prstGeom>
            <a:ln w="38100">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3" name="Rectangle : coins arrondis 32">
              <a:extLst>
                <a:ext uri="{FF2B5EF4-FFF2-40B4-BE49-F238E27FC236}">
                  <a16:creationId xmlns:a16="http://schemas.microsoft.com/office/drawing/2014/main" id="{E1CA5750-48EF-7A82-5E15-61E2133B3E59}"/>
                </a:ext>
              </a:extLst>
            </p:cNvPr>
            <p:cNvSpPr/>
            <p:nvPr/>
          </p:nvSpPr>
          <p:spPr>
            <a:xfrm>
              <a:off x="8824292" y="2430599"/>
              <a:ext cx="2743200" cy="18929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36" name="ZoneTexte 35">
            <a:extLst>
              <a:ext uri="{FF2B5EF4-FFF2-40B4-BE49-F238E27FC236}">
                <a16:creationId xmlns:a16="http://schemas.microsoft.com/office/drawing/2014/main" id="{CE347907-7EEF-E1BF-9988-AC25072C7DEF}"/>
              </a:ext>
            </a:extLst>
          </p:cNvPr>
          <p:cNvSpPr txBox="1"/>
          <p:nvPr/>
        </p:nvSpPr>
        <p:spPr>
          <a:xfrm>
            <a:off x="37828" y="3542337"/>
            <a:ext cx="4981847" cy="98488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Variable </a:t>
            </a:r>
            <a:r>
              <a:rPr lang="fr-FR" sz="2000" b="1" dirty="0" err="1">
                <a:ln/>
                <a:solidFill>
                  <a:srgbClr val="C00000"/>
                </a:solidFill>
                <a:latin typeface="Montserrat" panose="00000500000000000000" pitchFamily="2" charset="0"/>
              </a:rPr>
              <a:t>target</a:t>
            </a:r>
            <a:r>
              <a:rPr lang="fr-FR" sz="2000" b="1" dirty="0">
                <a:ln/>
                <a:solidFill>
                  <a:srgbClr val="C00000"/>
                </a:solidFill>
                <a:latin typeface="Montserrat" panose="00000500000000000000" pitchFamily="2" charset="0"/>
              </a:rPr>
              <a:t>  </a:t>
            </a:r>
          </a:p>
          <a:p>
            <a:endParaRPr lang="fr-FR" sz="2000" b="1" dirty="0">
              <a:ln/>
              <a:solidFill>
                <a:srgbClr val="C00000"/>
              </a:solidFill>
              <a:latin typeface="Montserrat" panose="00000500000000000000" pitchFamily="2" charset="0"/>
            </a:endParaRPr>
          </a:p>
          <a:p>
            <a:endParaRPr lang="fr-FR" b="1" dirty="0"/>
          </a:p>
        </p:txBody>
      </p:sp>
      <p:sp>
        <p:nvSpPr>
          <p:cNvPr id="38" name="ZoneTexte 37">
            <a:extLst>
              <a:ext uri="{FF2B5EF4-FFF2-40B4-BE49-F238E27FC236}">
                <a16:creationId xmlns:a16="http://schemas.microsoft.com/office/drawing/2014/main" id="{3C5E2ADF-8190-2DAF-8C84-74481BDBDED5}"/>
              </a:ext>
            </a:extLst>
          </p:cNvPr>
          <p:cNvSpPr txBox="1"/>
          <p:nvPr/>
        </p:nvSpPr>
        <p:spPr>
          <a:xfrm>
            <a:off x="187641" y="3818002"/>
            <a:ext cx="8378750" cy="1200329"/>
          </a:xfrm>
          <a:prstGeom prst="rect">
            <a:avLst/>
          </a:prstGeom>
          <a:noFill/>
        </p:spPr>
        <p:txBody>
          <a:bodyPr wrap="square">
            <a:spAutoFit/>
          </a:bodyPr>
          <a:lstStyle/>
          <a:p>
            <a:r>
              <a:rPr lang="fr-FR" dirty="0">
                <a:latin typeface="Montserrat" panose="00000500000000000000" pitchFamily="2" charset="0"/>
              </a:rPr>
              <a:t>Variable binaire déséquilibrée :</a:t>
            </a:r>
          </a:p>
          <a:p>
            <a:pPr marL="285750" lvl="0" indent="-285750">
              <a:buFont typeface="Wingdings" panose="05000000000000000000" pitchFamily="2" charset="2"/>
              <a:buChar char="§"/>
            </a:pPr>
            <a:r>
              <a:rPr lang="fr-FR" dirty="0">
                <a:latin typeface="Montserrat" panose="00000500000000000000" pitchFamily="2" charset="0"/>
              </a:rPr>
              <a:t>Classe 0 : le client n’a pas de difficultés de paiement.</a:t>
            </a:r>
          </a:p>
          <a:p>
            <a:pPr marL="285750" lvl="0" indent="-285750">
              <a:buFont typeface="Wingdings" panose="05000000000000000000" pitchFamily="2" charset="2"/>
              <a:buChar char="§"/>
            </a:pPr>
            <a:r>
              <a:rPr lang="fr-FR" dirty="0">
                <a:latin typeface="Montserrat" panose="00000500000000000000" pitchFamily="2" charset="0"/>
              </a:rPr>
              <a:t>Classe 1 : le client a des difficultés à payer son prêt. </a:t>
            </a:r>
          </a:p>
          <a:p>
            <a:r>
              <a:rPr lang="fr-FR" dirty="0">
                <a:latin typeface="Montserrat" panose="00000500000000000000" pitchFamily="2" charset="0"/>
              </a:rPr>
              <a:t> </a:t>
            </a:r>
          </a:p>
        </p:txBody>
      </p:sp>
      <p:grpSp>
        <p:nvGrpSpPr>
          <p:cNvPr id="40" name="Groupe 39">
            <a:extLst>
              <a:ext uri="{FF2B5EF4-FFF2-40B4-BE49-F238E27FC236}">
                <a16:creationId xmlns:a16="http://schemas.microsoft.com/office/drawing/2014/main" id="{723C5506-44DD-8EBC-8AB4-937239AB233B}"/>
              </a:ext>
            </a:extLst>
          </p:cNvPr>
          <p:cNvGrpSpPr/>
          <p:nvPr/>
        </p:nvGrpSpPr>
        <p:grpSpPr>
          <a:xfrm>
            <a:off x="493234" y="5325969"/>
            <a:ext cx="9793766" cy="1259430"/>
            <a:chOff x="493234" y="5325969"/>
            <a:chExt cx="9793766" cy="1259430"/>
          </a:xfrm>
        </p:grpSpPr>
        <p:graphicFrame>
          <p:nvGraphicFramePr>
            <p:cNvPr id="7" name="Diagramme 6">
              <a:extLst>
                <a:ext uri="{FF2B5EF4-FFF2-40B4-BE49-F238E27FC236}">
                  <a16:creationId xmlns:a16="http://schemas.microsoft.com/office/drawing/2014/main" id="{846C08F1-6301-4293-AF47-6E62CB02ACD3}"/>
                </a:ext>
              </a:extLst>
            </p:cNvPr>
            <p:cNvGraphicFramePr/>
            <p:nvPr>
              <p:extLst>
                <p:ext uri="{D42A27DB-BD31-4B8C-83A1-F6EECF244321}">
                  <p14:modId xmlns:p14="http://schemas.microsoft.com/office/powerpoint/2010/main" val="1653376029"/>
                </p:ext>
              </p:extLst>
            </p:nvPr>
          </p:nvGraphicFramePr>
          <p:xfrm>
            <a:off x="493234" y="5325969"/>
            <a:ext cx="9793766" cy="125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ZoneTexte 38">
              <a:extLst>
                <a:ext uri="{FF2B5EF4-FFF2-40B4-BE49-F238E27FC236}">
                  <a16:creationId xmlns:a16="http://schemas.microsoft.com/office/drawing/2014/main" id="{DCB00DAD-6B9D-B226-E687-41CA3E556761}"/>
                </a:ext>
              </a:extLst>
            </p:cNvPr>
            <p:cNvSpPr txBox="1"/>
            <p:nvPr/>
          </p:nvSpPr>
          <p:spPr>
            <a:xfrm>
              <a:off x="8261622" y="5418963"/>
              <a:ext cx="1752600" cy="876522"/>
            </a:xfrm>
            <a:prstGeom prst="rect">
              <a:avLst/>
            </a:prstGeom>
            <a:noFill/>
          </p:spPr>
          <p:txBody>
            <a:bodyPr wrap="square" rtlCol="0">
              <a:spAutoFit/>
            </a:bodyPr>
            <a:lstStyle/>
            <a:p>
              <a:pPr algn="ctr">
                <a:lnSpc>
                  <a:spcPct val="150000"/>
                </a:lnSpc>
              </a:pPr>
              <a:r>
                <a:rPr lang="fr-FR" b="1" dirty="0">
                  <a:solidFill>
                    <a:schemeClr val="bg1"/>
                  </a:solidFill>
                  <a:latin typeface="Montserrat" panose="00000500000000000000" pitchFamily="2" charset="0"/>
                </a:rPr>
                <a:t>Enregistrer le modèle</a:t>
              </a:r>
            </a:p>
          </p:txBody>
        </p:sp>
      </p:grpSp>
    </p:spTree>
    <p:extLst>
      <p:ext uri="{BB962C8B-B14F-4D97-AF65-F5344CB8AC3E}">
        <p14:creationId xmlns:p14="http://schemas.microsoft.com/office/powerpoint/2010/main" val="2564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1" grpId="0" animBg="1"/>
      <p:bldP spid="32" grpId="0" animBg="1"/>
      <p:bldP spid="25" grpId="0"/>
      <p:bldP spid="22" grpId="0"/>
      <p:bldP spid="16" grpId="0"/>
      <p:bldP spid="36"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BFEB757-F1FA-44E5-3EAC-CCAE9387E113}"/>
              </a:ext>
            </a:extLst>
          </p:cNvPr>
          <p:cNvSpPr txBox="1"/>
          <p:nvPr/>
        </p:nvSpPr>
        <p:spPr>
          <a:xfrm>
            <a:off x="27714" y="0"/>
            <a:ext cx="11744325" cy="1278299"/>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Métriques d’évaluation</a:t>
            </a:r>
          </a:p>
          <a:p>
            <a:pPr algn="just">
              <a:lnSpc>
                <a:spcPct val="115000"/>
              </a:lnSpc>
              <a:spcAft>
                <a:spcPts val="800"/>
              </a:spcAft>
            </a:pPr>
            <a:r>
              <a:rPr lang="fr-FR" sz="1600" dirty="0">
                <a:ln/>
                <a:latin typeface="Montserrat" panose="00000500000000000000" pitchFamily="2" charset="0"/>
                <a:ea typeface="Calibri" panose="020F0502020204030204" pitchFamily="34" charset="0"/>
                <a:cs typeface="Times New Roman" panose="02020603050405020304" pitchFamily="18" charset="0"/>
              </a:rPr>
              <a:t> </a:t>
            </a:r>
          </a:p>
          <a:p>
            <a:endParaRPr lang="fr-FR" sz="1600" b="1" dirty="0">
              <a:ln/>
              <a:solidFill>
                <a:schemeClr val="accent4"/>
              </a:solidFill>
              <a:latin typeface="Montserrat" panose="00000500000000000000" pitchFamily="2" charset="0"/>
            </a:endParaRPr>
          </a:p>
          <a:p>
            <a:r>
              <a:rPr lang="fr-FR" sz="1600" b="1" dirty="0">
                <a:ln/>
                <a:solidFill>
                  <a:schemeClr val="accent4"/>
                </a:solidFill>
                <a:latin typeface="Montserrat" panose="00000500000000000000" pitchFamily="2" charset="0"/>
              </a:rPr>
              <a:t> </a:t>
            </a:r>
          </a:p>
        </p:txBody>
      </p:sp>
      <p:sp>
        <p:nvSpPr>
          <p:cNvPr id="14" name="ZoneTexte 13">
            <a:extLst>
              <a:ext uri="{FF2B5EF4-FFF2-40B4-BE49-F238E27FC236}">
                <a16:creationId xmlns:a16="http://schemas.microsoft.com/office/drawing/2014/main" id="{6D332CB3-89EB-4BA7-F1DF-9CCFEC66B1B1}"/>
              </a:ext>
            </a:extLst>
          </p:cNvPr>
          <p:cNvSpPr txBox="1"/>
          <p:nvPr/>
        </p:nvSpPr>
        <p:spPr>
          <a:xfrm>
            <a:off x="18189" y="381169"/>
            <a:ext cx="12096751" cy="2062103"/>
          </a:xfrm>
          <a:prstGeom prst="rect">
            <a:avLst/>
          </a:prstGeom>
          <a:noFill/>
        </p:spPr>
        <p:txBody>
          <a:bodyPr wrap="square" rtlCol="0">
            <a:spAutoFit/>
          </a:bodyPr>
          <a:lstStyle/>
          <a:p>
            <a:pPr algn="just"/>
            <a:r>
              <a:rPr lang="fr-FR" sz="1600" dirty="0">
                <a:ln/>
                <a:latin typeface="Montserrat" panose="00000500000000000000" pitchFamily="2" charset="0"/>
                <a:ea typeface="Calibri" panose="020F0502020204030204" pitchFamily="34" charset="0"/>
                <a:cs typeface="Times New Roman" panose="02020603050405020304" pitchFamily="18" charset="0"/>
              </a:rPr>
              <a:t>Le modèle peut se tromper de deux manières différentes. En revanche, la perte d’argent est plus conséquente pour un FN (prêt accordé alors que le client n’est pas solvable) qu’un manque à gagner pour un FP (prêt non accordé alors que le client est solvable). Les clients non solvables que notre algorithme ne détectera pas coûteront plus cher à la société financière que le coût d’un client solvable prédit comme non solvable. </a:t>
            </a:r>
          </a:p>
          <a:p>
            <a:pPr algn="just"/>
            <a:endParaRPr lang="fr-FR" sz="1600" dirty="0">
              <a:ln/>
              <a:latin typeface="Montserrat" panose="00000500000000000000" pitchFamily="2" charset="0"/>
              <a:ea typeface="Calibri" panose="020F0502020204030204" pitchFamily="34" charset="0"/>
              <a:cs typeface="Times New Roman" panose="02020603050405020304" pitchFamily="18" charset="0"/>
            </a:endParaRPr>
          </a:p>
          <a:p>
            <a:pPr algn="just"/>
            <a:r>
              <a:rPr lang="fr-FR" sz="1600" dirty="0">
                <a:ln/>
                <a:latin typeface="Montserrat" panose="00000500000000000000" pitchFamily="2" charset="0"/>
                <a:ea typeface="Calibri" panose="020F0502020204030204" pitchFamily="34" charset="0"/>
                <a:cs typeface="Times New Roman" panose="02020603050405020304" pitchFamily="18" charset="0"/>
              </a:rPr>
              <a:t>            Dans notre projet, nous nous focalisons sur la minimisation des FN. Pour cela la métrique F5 a été choisie comme fonction coût métier. </a:t>
            </a:r>
          </a:p>
          <a:p>
            <a:pPr algn="just"/>
            <a:endParaRPr lang="fr-FR" sz="1600" dirty="0"/>
          </a:p>
        </p:txBody>
      </p:sp>
      <p:sp>
        <p:nvSpPr>
          <p:cNvPr id="15" name="Flèche : droite 14">
            <a:extLst>
              <a:ext uri="{FF2B5EF4-FFF2-40B4-BE49-F238E27FC236}">
                <a16:creationId xmlns:a16="http://schemas.microsoft.com/office/drawing/2014/main" id="{D87C11EB-1935-5AB7-7E69-D5BEBCC973B1}"/>
              </a:ext>
            </a:extLst>
          </p:cNvPr>
          <p:cNvSpPr/>
          <p:nvPr/>
        </p:nvSpPr>
        <p:spPr>
          <a:xfrm>
            <a:off x="77060" y="1659273"/>
            <a:ext cx="590550" cy="239733"/>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grpSp>
        <p:nvGrpSpPr>
          <p:cNvPr id="39" name="Groupe 38">
            <a:extLst>
              <a:ext uri="{FF2B5EF4-FFF2-40B4-BE49-F238E27FC236}">
                <a16:creationId xmlns:a16="http://schemas.microsoft.com/office/drawing/2014/main" id="{F59C1C8A-F23F-62A0-0E00-154D116DC183}"/>
              </a:ext>
            </a:extLst>
          </p:cNvPr>
          <p:cNvGrpSpPr/>
          <p:nvPr/>
        </p:nvGrpSpPr>
        <p:grpSpPr>
          <a:xfrm>
            <a:off x="443072" y="2251405"/>
            <a:ext cx="14408774" cy="4562476"/>
            <a:chOff x="443072" y="2318080"/>
            <a:chExt cx="14408774" cy="4562476"/>
          </a:xfrm>
        </p:grpSpPr>
        <p:grpSp>
          <p:nvGrpSpPr>
            <p:cNvPr id="26" name="Groupe 25">
              <a:extLst>
                <a:ext uri="{FF2B5EF4-FFF2-40B4-BE49-F238E27FC236}">
                  <a16:creationId xmlns:a16="http://schemas.microsoft.com/office/drawing/2014/main" id="{7A6B1E6C-34BA-029B-0DCD-502B242D1D49}"/>
                </a:ext>
              </a:extLst>
            </p:cNvPr>
            <p:cNvGrpSpPr/>
            <p:nvPr/>
          </p:nvGrpSpPr>
          <p:grpSpPr>
            <a:xfrm>
              <a:off x="443072" y="2318080"/>
              <a:ext cx="14408774" cy="4562476"/>
              <a:chOff x="243047" y="2270260"/>
              <a:chExt cx="14408774" cy="4562476"/>
            </a:xfrm>
          </p:grpSpPr>
          <p:grpSp>
            <p:nvGrpSpPr>
              <p:cNvPr id="11" name="Groupe 10">
                <a:extLst>
                  <a:ext uri="{FF2B5EF4-FFF2-40B4-BE49-F238E27FC236}">
                    <a16:creationId xmlns:a16="http://schemas.microsoft.com/office/drawing/2014/main" id="{1271779A-D027-1029-795F-A603F669BEA2}"/>
                  </a:ext>
                </a:extLst>
              </p:cNvPr>
              <p:cNvGrpSpPr/>
              <p:nvPr/>
            </p:nvGrpSpPr>
            <p:grpSpPr>
              <a:xfrm>
                <a:off x="243047" y="2270260"/>
                <a:ext cx="14408774" cy="4562476"/>
                <a:chOff x="490697" y="1318914"/>
                <a:chExt cx="14408774" cy="4562476"/>
              </a:xfrm>
            </p:grpSpPr>
            <p:pic>
              <p:nvPicPr>
                <p:cNvPr id="6146" name="Picture 2" descr="Receiver operating characteristic - Wikipedia">
                  <a:extLst>
                    <a:ext uri="{FF2B5EF4-FFF2-40B4-BE49-F238E27FC236}">
                      <a16:creationId xmlns:a16="http://schemas.microsoft.com/office/drawing/2014/main" id="{7783755C-016D-91A7-64F0-A2F68AAB4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072" y="1811764"/>
                  <a:ext cx="2095500"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a:extLst>
                    <a:ext uri="{FF2B5EF4-FFF2-40B4-BE49-F238E27FC236}">
                      <a16:creationId xmlns:a16="http://schemas.microsoft.com/office/drawing/2014/main" id="{51F94DE2-3BA8-91BF-8A2F-FDD7C3B31FE1}"/>
                    </a:ext>
                  </a:extLst>
                </p:cNvPr>
                <p:cNvGrpSpPr/>
                <p:nvPr/>
              </p:nvGrpSpPr>
              <p:grpSpPr>
                <a:xfrm>
                  <a:off x="490697" y="1318914"/>
                  <a:ext cx="11297942" cy="4562476"/>
                  <a:chOff x="215742" y="814089"/>
                  <a:chExt cx="11297942" cy="4562476"/>
                </a:xfrm>
              </p:grpSpPr>
              <p:sp>
                <p:nvSpPr>
                  <p:cNvPr id="6" name="Rectangle : coins arrondis 5">
                    <a:extLst>
                      <a:ext uri="{FF2B5EF4-FFF2-40B4-BE49-F238E27FC236}">
                        <a16:creationId xmlns:a16="http://schemas.microsoft.com/office/drawing/2014/main" id="{5E044B9D-7D87-CDCC-3B43-C7A578A89BDD}"/>
                      </a:ext>
                    </a:extLst>
                  </p:cNvPr>
                  <p:cNvSpPr/>
                  <p:nvPr/>
                </p:nvSpPr>
                <p:spPr>
                  <a:xfrm>
                    <a:off x="215742" y="814090"/>
                    <a:ext cx="3600000" cy="4562475"/>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E28591DF-1D5A-E429-7238-EFCC6633D945}"/>
                      </a:ext>
                    </a:extLst>
                  </p:cNvPr>
                  <p:cNvSpPr/>
                  <p:nvPr/>
                </p:nvSpPr>
                <p:spPr>
                  <a:xfrm>
                    <a:off x="4072572" y="814090"/>
                    <a:ext cx="3600000" cy="4562475"/>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7AF1362D-662E-6C17-65C3-53D9C8F6F5D6}"/>
                      </a:ext>
                    </a:extLst>
                  </p:cNvPr>
                  <p:cNvSpPr/>
                  <p:nvPr/>
                </p:nvSpPr>
                <p:spPr>
                  <a:xfrm>
                    <a:off x="7913684" y="814089"/>
                    <a:ext cx="3600000" cy="4562475"/>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ZoneTexte 9">
                  <a:extLst>
                    <a:ext uri="{FF2B5EF4-FFF2-40B4-BE49-F238E27FC236}">
                      <a16:creationId xmlns:a16="http://schemas.microsoft.com/office/drawing/2014/main" id="{64BE99D4-EDB6-F319-6934-3674A057C8F2}"/>
                    </a:ext>
                  </a:extLst>
                </p:cNvPr>
                <p:cNvSpPr txBox="1"/>
                <p:nvPr/>
              </p:nvSpPr>
              <p:spPr>
                <a:xfrm>
                  <a:off x="1593745" y="1318914"/>
                  <a:ext cx="146378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AUC-ROC</a:t>
                  </a:r>
                </a:p>
              </p:txBody>
            </p:sp>
            <p:sp>
              <p:nvSpPr>
                <p:cNvPr id="12" name="ZoneTexte 11">
                  <a:extLst>
                    <a:ext uri="{FF2B5EF4-FFF2-40B4-BE49-F238E27FC236}">
                      <a16:creationId xmlns:a16="http://schemas.microsoft.com/office/drawing/2014/main" id="{4F48DAD5-85BF-EB06-B43B-09742262148B}"/>
                    </a:ext>
                  </a:extLst>
                </p:cNvPr>
                <p:cNvSpPr txBox="1"/>
                <p:nvPr/>
              </p:nvSpPr>
              <p:spPr>
                <a:xfrm>
                  <a:off x="8459811" y="1318914"/>
                  <a:ext cx="3732189"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Matrice de confusion</a:t>
                  </a:r>
                </a:p>
              </p:txBody>
            </p:sp>
            <p:sp>
              <p:nvSpPr>
                <p:cNvPr id="13" name="ZoneTexte 12">
                  <a:extLst>
                    <a:ext uri="{FF2B5EF4-FFF2-40B4-BE49-F238E27FC236}">
                      <a16:creationId xmlns:a16="http://schemas.microsoft.com/office/drawing/2014/main" id="{B844B097-8267-CED5-13F0-F5F3DEE94241}"/>
                    </a:ext>
                  </a:extLst>
                </p:cNvPr>
                <p:cNvSpPr txBox="1"/>
                <p:nvPr/>
              </p:nvSpPr>
              <p:spPr>
                <a:xfrm>
                  <a:off x="5364110" y="1318914"/>
                  <a:ext cx="146378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F5 score</a:t>
                  </a:r>
                </a:p>
              </p:txBody>
            </p:sp>
            <p:grpSp>
              <p:nvGrpSpPr>
                <p:cNvPr id="16" name="Groupe 15">
                  <a:extLst>
                    <a:ext uri="{FF2B5EF4-FFF2-40B4-BE49-F238E27FC236}">
                      <a16:creationId xmlns:a16="http://schemas.microsoft.com/office/drawing/2014/main" id="{6B2F2E41-487E-95AA-E4B5-DD312EBB12A7}"/>
                    </a:ext>
                  </a:extLst>
                </p:cNvPr>
                <p:cNvGrpSpPr/>
                <p:nvPr/>
              </p:nvGrpSpPr>
              <p:grpSpPr>
                <a:xfrm>
                  <a:off x="8188639" y="1719024"/>
                  <a:ext cx="3316399" cy="1863136"/>
                  <a:chOff x="1872813" y="4123568"/>
                  <a:chExt cx="3651687" cy="2382515"/>
                </a:xfrm>
              </p:grpSpPr>
              <p:grpSp>
                <p:nvGrpSpPr>
                  <p:cNvPr id="17" name="Groupe 16">
                    <a:extLst>
                      <a:ext uri="{FF2B5EF4-FFF2-40B4-BE49-F238E27FC236}">
                        <a16:creationId xmlns:a16="http://schemas.microsoft.com/office/drawing/2014/main" id="{51190BEF-DBB3-5325-1D05-334266385F9B}"/>
                      </a:ext>
                    </a:extLst>
                  </p:cNvPr>
                  <p:cNvGrpSpPr/>
                  <p:nvPr/>
                </p:nvGrpSpPr>
                <p:grpSpPr>
                  <a:xfrm>
                    <a:off x="2438400" y="4696165"/>
                    <a:ext cx="3086100" cy="1771650"/>
                    <a:chOff x="2438400" y="4696165"/>
                    <a:chExt cx="3086100" cy="1771650"/>
                  </a:xfrm>
                </p:grpSpPr>
                <p:sp>
                  <p:nvSpPr>
                    <p:cNvPr id="20" name="Rectangle 19">
                      <a:extLst>
                        <a:ext uri="{FF2B5EF4-FFF2-40B4-BE49-F238E27FC236}">
                          <a16:creationId xmlns:a16="http://schemas.microsoft.com/office/drawing/2014/main" id="{4F98AAB3-F8E8-10B5-25E2-85AB638B2A5C}"/>
                        </a:ext>
                      </a:extLst>
                    </p:cNvPr>
                    <p:cNvSpPr/>
                    <p:nvPr/>
                  </p:nvSpPr>
                  <p:spPr>
                    <a:xfrm>
                      <a:off x="2438400" y="4696166"/>
                      <a:ext cx="1543050" cy="88582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a:t>Correct </a:t>
                      </a:r>
                      <a:r>
                        <a:rPr lang="fr-FR" sz="1400" b="1" dirty="0" err="1"/>
                        <a:t>prediction</a:t>
                      </a:r>
                      <a:endParaRPr lang="fr-FR" sz="1400" b="1" dirty="0"/>
                    </a:p>
                    <a:p>
                      <a:pPr algn="ctr"/>
                      <a:r>
                        <a:rPr lang="fr-FR" sz="1400" b="1" dirty="0"/>
                        <a:t>TN</a:t>
                      </a:r>
                    </a:p>
                  </p:txBody>
                </p:sp>
                <p:sp>
                  <p:nvSpPr>
                    <p:cNvPr id="21" name="Rectangle 20">
                      <a:extLst>
                        <a:ext uri="{FF2B5EF4-FFF2-40B4-BE49-F238E27FC236}">
                          <a16:creationId xmlns:a16="http://schemas.microsoft.com/office/drawing/2014/main" id="{98CCDED9-DFF3-DDDF-C60D-5497F2D5E548}"/>
                        </a:ext>
                      </a:extLst>
                    </p:cNvPr>
                    <p:cNvSpPr/>
                    <p:nvPr/>
                  </p:nvSpPr>
                  <p:spPr>
                    <a:xfrm>
                      <a:off x="3981450" y="4696165"/>
                      <a:ext cx="1543050" cy="88582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b="1" dirty="0" err="1"/>
                        <a:t>Wrong</a:t>
                      </a:r>
                      <a:r>
                        <a:rPr lang="fr-FR" sz="1400" b="1" dirty="0"/>
                        <a:t> </a:t>
                      </a:r>
                      <a:r>
                        <a:rPr lang="fr-FR" sz="1400" b="1" dirty="0" err="1"/>
                        <a:t>prediction</a:t>
                      </a:r>
                      <a:r>
                        <a:rPr lang="fr-FR" sz="1400" b="1" dirty="0"/>
                        <a:t> </a:t>
                      </a:r>
                    </a:p>
                    <a:p>
                      <a:pPr algn="ctr"/>
                      <a:r>
                        <a:rPr lang="fr-FR" sz="1400" b="1" dirty="0"/>
                        <a:t>FP</a:t>
                      </a:r>
                    </a:p>
                  </p:txBody>
                </p:sp>
                <p:sp>
                  <p:nvSpPr>
                    <p:cNvPr id="22" name="Rectangle 21">
                      <a:extLst>
                        <a:ext uri="{FF2B5EF4-FFF2-40B4-BE49-F238E27FC236}">
                          <a16:creationId xmlns:a16="http://schemas.microsoft.com/office/drawing/2014/main" id="{5F23B935-86A5-4837-BDD8-0AA0846AE479}"/>
                        </a:ext>
                      </a:extLst>
                    </p:cNvPr>
                    <p:cNvSpPr/>
                    <p:nvPr/>
                  </p:nvSpPr>
                  <p:spPr>
                    <a:xfrm>
                      <a:off x="2438400" y="5581990"/>
                      <a:ext cx="1543050" cy="88582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b="1" dirty="0" err="1"/>
                        <a:t>Wrong</a:t>
                      </a:r>
                      <a:r>
                        <a:rPr lang="fr-FR" sz="1400" b="1" dirty="0"/>
                        <a:t> </a:t>
                      </a:r>
                      <a:r>
                        <a:rPr lang="fr-FR" sz="1400" b="1" dirty="0" err="1"/>
                        <a:t>prediction</a:t>
                      </a:r>
                      <a:r>
                        <a:rPr lang="fr-FR" sz="1400" b="1" dirty="0"/>
                        <a:t> </a:t>
                      </a:r>
                    </a:p>
                    <a:p>
                      <a:pPr algn="ctr"/>
                      <a:r>
                        <a:rPr lang="fr-FR" sz="1400" b="1" dirty="0"/>
                        <a:t>FN</a:t>
                      </a:r>
                    </a:p>
                  </p:txBody>
                </p:sp>
                <p:sp>
                  <p:nvSpPr>
                    <p:cNvPr id="23" name="Rectangle 22">
                      <a:extLst>
                        <a:ext uri="{FF2B5EF4-FFF2-40B4-BE49-F238E27FC236}">
                          <a16:creationId xmlns:a16="http://schemas.microsoft.com/office/drawing/2014/main" id="{33DE812B-85EA-7C2A-1D73-0DC589CADD74}"/>
                        </a:ext>
                      </a:extLst>
                    </p:cNvPr>
                    <p:cNvSpPr/>
                    <p:nvPr/>
                  </p:nvSpPr>
                  <p:spPr>
                    <a:xfrm>
                      <a:off x="3981450" y="5581990"/>
                      <a:ext cx="1543050" cy="88582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1400" b="1" dirty="0"/>
                        <a:t>Correct </a:t>
                      </a:r>
                      <a:r>
                        <a:rPr lang="fr-FR" sz="1400" b="1" dirty="0" err="1"/>
                        <a:t>prediction</a:t>
                      </a:r>
                      <a:endParaRPr lang="fr-FR" sz="1400" b="1" dirty="0"/>
                    </a:p>
                    <a:p>
                      <a:pPr algn="ctr"/>
                      <a:r>
                        <a:rPr lang="fr-FR" sz="1400" b="1" dirty="0"/>
                        <a:t>TP</a:t>
                      </a:r>
                    </a:p>
                  </p:txBody>
                </p:sp>
              </p:grpSp>
              <p:sp>
                <p:nvSpPr>
                  <p:cNvPr id="18" name="ZoneTexte 17">
                    <a:extLst>
                      <a:ext uri="{FF2B5EF4-FFF2-40B4-BE49-F238E27FC236}">
                        <a16:creationId xmlns:a16="http://schemas.microsoft.com/office/drawing/2014/main" id="{F6E8DC6A-1BA0-190D-CE0D-E731E6332A57}"/>
                      </a:ext>
                    </a:extLst>
                  </p:cNvPr>
                  <p:cNvSpPr txBox="1"/>
                  <p:nvPr/>
                </p:nvSpPr>
                <p:spPr>
                  <a:xfrm rot="16200000">
                    <a:off x="1247949" y="5282758"/>
                    <a:ext cx="1848189" cy="598462"/>
                  </a:xfrm>
                  <a:prstGeom prst="rect">
                    <a:avLst/>
                  </a:prstGeom>
                  <a:noFill/>
                </p:spPr>
                <p:txBody>
                  <a:bodyPr wrap="square" rtlCol="0">
                    <a:spAutoFit/>
                  </a:bodyPr>
                  <a:lstStyle/>
                  <a:p>
                    <a:pPr algn="ctr"/>
                    <a:r>
                      <a:rPr lang="fr-FR" sz="1400" b="1" dirty="0">
                        <a:latin typeface="Montserrat" panose="00000500000000000000" pitchFamily="2" charset="0"/>
                      </a:rPr>
                      <a:t>Real</a:t>
                    </a:r>
                  </a:p>
                  <a:p>
                    <a:pPr algn="ctr"/>
                    <a:r>
                      <a:rPr lang="fr-FR" sz="1400" b="1" dirty="0">
                        <a:latin typeface="Montserrat" panose="00000500000000000000" pitchFamily="2" charset="0"/>
                      </a:rPr>
                      <a:t>1              0 </a:t>
                    </a:r>
                  </a:p>
                </p:txBody>
              </p:sp>
              <p:sp>
                <p:nvSpPr>
                  <p:cNvPr id="19" name="ZoneTexte 18">
                    <a:extLst>
                      <a:ext uri="{FF2B5EF4-FFF2-40B4-BE49-F238E27FC236}">
                        <a16:creationId xmlns:a16="http://schemas.microsoft.com/office/drawing/2014/main" id="{172BA2D9-B2C1-C610-4CB5-DC7A13FF341E}"/>
                      </a:ext>
                    </a:extLst>
                  </p:cNvPr>
                  <p:cNvSpPr txBox="1"/>
                  <p:nvPr/>
                </p:nvSpPr>
                <p:spPr>
                  <a:xfrm>
                    <a:off x="2924518" y="4123568"/>
                    <a:ext cx="2151964" cy="743057"/>
                  </a:xfrm>
                  <a:prstGeom prst="rect">
                    <a:avLst/>
                  </a:prstGeom>
                  <a:noFill/>
                </p:spPr>
                <p:txBody>
                  <a:bodyPr wrap="square" rtlCol="0">
                    <a:spAutoFit/>
                  </a:bodyPr>
                  <a:lstStyle/>
                  <a:p>
                    <a:pPr algn="ctr"/>
                    <a:r>
                      <a:rPr lang="fr-FR" sz="1400" b="1" dirty="0" err="1">
                        <a:latin typeface="Montserrat" panose="00000500000000000000" pitchFamily="2" charset="0"/>
                      </a:rPr>
                      <a:t>Predicted</a:t>
                    </a:r>
                    <a:endParaRPr lang="fr-FR" sz="1400" b="1" dirty="0">
                      <a:latin typeface="Montserrat" panose="00000500000000000000" pitchFamily="2" charset="0"/>
                    </a:endParaRPr>
                  </a:p>
                  <a:p>
                    <a:pPr algn="ctr"/>
                    <a:r>
                      <a:rPr lang="fr-FR" sz="1400" b="1" dirty="0">
                        <a:latin typeface="Montserrat" panose="00000500000000000000" pitchFamily="2" charset="0"/>
                      </a:rPr>
                      <a:t>0                        1 </a:t>
                    </a:r>
                  </a:p>
                </p:txBody>
              </p:sp>
            </p:grpSp>
            <p:sp>
              <p:nvSpPr>
                <p:cNvPr id="24" name="ZoneTexte 23">
                  <a:extLst>
                    <a:ext uri="{FF2B5EF4-FFF2-40B4-BE49-F238E27FC236}">
                      <a16:creationId xmlns:a16="http://schemas.microsoft.com/office/drawing/2014/main" id="{AD67D1BC-26E5-690C-C645-7262B486743D}"/>
                    </a:ext>
                  </a:extLst>
                </p:cNvPr>
                <p:cNvSpPr txBox="1"/>
                <p:nvPr/>
              </p:nvSpPr>
              <p:spPr>
                <a:xfrm>
                  <a:off x="8294769" y="3790403"/>
                  <a:ext cx="6604702" cy="1389483"/>
                </a:xfrm>
                <a:prstGeom prst="rect">
                  <a:avLst/>
                </a:prstGeom>
                <a:noFill/>
              </p:spPr>
              <p:txBody>
                <a:bodyPr wrap="square" rtlCol="0">
                  <a:spAutoFit/>
                </a:bodyPr>
                <a:lstStyle/>
                <a:p>
                  <a:pPr>
                    <a:lnSpc>
                      <a:spcPct val="150000"/>
                    </a:lnSpc>
                  </a:pPr>
                  <a:r>
                    <a:rPr lang="fr-FR" sz="1400" dirty="0" err="1">
                      <a:latin typeface="Montserrat" panose="00000500000000000000" pitchFamily="2" charset="0"/>
                    </a:rPr>
                    <a:t>Accuracy</a:t>
                  </a:r>
                  <a:r>
                    <a:rPr lang="fr-FR" sz="1400" dirty="0">
                      <a:latin typeface="Montserrat" panose="00000500000000000000" pitchFamily="2" charset="0"/>
                    </a:rPr>
                    <a:t> = (TP + TN) / (TP+TN+FP+FN)</a:t>
                  </a:r>
                </a:p>
                <a:p>
                  <a:pPr>
                    <a:lnSpc>
                      <a:spcPct val="150000"/>
                    </a:lnSpc>
                  </a:pPr>
                  <a:r>
                    <a:rPr lang="fr-FR" sz="1400" dirty="0" err="1">
                      <a:latin typeface="Montserrat" panose="00000500000000000000" pitchFamily="2" charset="0"/>
                    </a:rPr>
                    <a:t>Recall</a:t>
                  </a:r>
                  <a:r>
                    <a:rPr lang="fr-FR" sz="1400" dirty="0">
                      <a:latin typeface="Montserrat" panose="00000500000000000000" pitchFamily="2" charset="0"/>
                    </a:rPr>
                    <a:t>       = TP / (TP + FN) </a:t>
                  </a:r>
                </a:p>
                <a:p>
                  <a:pPr>
                    <a:lnSpc>
                      <a:spcPct val="150000"/>
                    </a:lnSpc>
                  </a:pPr>
                  <a:r>
                    <a:rPr lang="fr-FR" sz="1400" dirty="0" err="1">
                      <a:latin typeface="Montserrat" panose="00000500000000000000" pitchFamily="2" charset="0"/>
                    </a:rPr>
                    <a:t>Precision</a:t>
                  </a:r>
                  <a:r>
                    <a:rPr lang="fr-FR" sz="1400" dirty="0">
                      <a:latin typeface="Montserrat" panose="00000500000000000000" pitchFamily="2" charset="0"/>
                    </a:rPr>
                    <a:t> = TP / (TP + FP)</a:t>
                  </a:r>
                </a:p>
                <a:p>
                  <a:pPr>
                    <a:lnSpc>
                      <a:spcPct val="150000"/>
                    </a:lnSpc>
                  </a:pPr>
                  <a:r>
                    <a:rPr lang="fr-FR" sz="1400" dirty="0">
                      <a:latin typeface="Montserrat" panose="00000500000000000000" pitchFamily="2" charset="0"/>
                    </a:rPr>
                    <a:t>F1 = </a:t>
                  </a:r>
                  <a:r>
                    <a:rPr lang="fr-FR" sz="1200" dirty="0">
                      <a:latin typeface="Montserrat" panose="00000500000000000000" pitchFamily="2" charset="0"/>
                    </a:rPr>
                    <a:t>(2 * </a:t>
                  </a:r>
                  <a:r>
                    <a:rPr lang="fr-FR" sz="1200" dirty="0" err="1">
                      <a:latin typeface="Montserrat" panose="00000500000000000000" pitchFamily="2" charset="0"/>
                    </a:rPr>
                    <a:t>Recall</a:t>
                  </a:r>
                  <a:r>
                    <a:rPr lang="fr-FR" sz="1200" dirty="0">
                      <a:latin typeface="Montserrat" panose="00000500000000000000" pitchFamily="2" charset="0"/>
                    </a:rPr>
                    <a:t>*</a:t>
                  </a:r>
                  <a:r>
                    <a:rPr lang="fr-FR" sz="1200" dirty="0" err="1">
                      <a:latin typeface="Montserrat" panose="00000500000000000000" pitchFamily="2" charset="0"/>
                    </a:rPr>
                    <a:t>Precision</a:t>
                  </a:r>
                  <a:r>
                    <a:rPr lang="fr-FR" sz="1200" dirty="0">
                      <a:latin typeface="Montserrat" panose="00000500000000000000" pitchFamily="2" charset="0"/>
                    </a:rPr>
                    <a:t>) /  (</a:t>
                  </a:r>
                  <a:r>
                    <a:rPr lang="fr-FR" sz="1200" dirty="0" err="1">
                      <a:latin typeface="Montserrat" panose="00000500000000000000" pitchFamily="2" charset="0"/>
                    </a:rPr>
                    <a:t>Recall+Precision</a:t>
                  </a:r>
                  <a:r>
                    <a:rPr lang="fr-FR" sz="1200" dirty="0">
                      <a:latin typeface="Montserrat" panose="00000500000000000000" pitchFamily="2" charset="0"/>
                    </a:rPr>
                    <a:t>)</a:t>
                  </a:r>
                  <a:endParaRPr lang="fr-FR" sz="1400" dirty="0">
                    <a:latin typeface="Montserrat" panose="00000500000000000000" pitchFamily="2" charset="0"/>
                  </a:endParaRPr>
                </a:p>
              </p:txBody>
            </p:sp>
          </p:grpSp>
          <mc:AlternateContent xmlns:mc="http://schemas.openxmlformats.org/markup-compatibility/2006">
            <mc:Choice xmlns:a14="http://schemas.microsoft.com/office/drawing/2010/main" Requires="a14">
              <p:sp>
                <p:nvSpPr>
                  <p:cNvPr id="29" name="ZoneTexte 28">
                    <a:extLst>
                      <a:ext uri="{FF2B5EF4-FFF2-40B4-BE49-F238E27FC236}">
                        <a16:creationId xmlns:a16="http://schemas.microsoft.com/office/drawing/2014/main" id="{435A05A5-8512-19F4-8FA2-7ADE04DD15F3}"/>
                      </a:ext>
                    </a:extLst>
                  </p:cNvPr>
                  <p:cNvSpPr txBox="1"/>
                  <p:nvPr/>
                </p:nvSpPr>
                <p:spPr>
                  <a:xfrm>
                    <a:off x="333434" y="4786084"/>
                    <a:ext cx="3419226" cy="2022477"/>
                  </a:xfrm>
                  <a:prstGeom prst="rect">
                    <a:avLst/>
                  </a:prstGeom>
                  <a:noFill/>
                </p:spPr>
                <p:txBody>
                  <a:bodyPr wrap="square">
                    <a:spAutoFit/>
                  </a:bodyPr>
                  <a:lstStyle/>
                  <a:p>
                    <a:pPr algn="just"/>
                    <a:r>
                      <a:rPr lang="en-US" sz="1600" b="1"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a:t>
                    </a:r>
                    <a:r>
                      <a:rPr lang="en-US"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rea </a:t>
                    </a:r>
                    <a:r>
                      <a:rPr lang="en-US" sz="1600" b="1"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U</a:t>
                    </a:r>
                    <a:r>
                      <a:rPr lang="en-US"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nder the </a:t>
                    </a:r>
                    <a:r>
                      <a:rPr lang="en-US" sz="1600" b="1"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C</a:t>
                    </a:r>
                    <a:r>
                      <a:rPr lang="en-US"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urve-</a:t>
                    </a:r>
                    <a:r>
                      <a:rPr lang="en-US" sz="1600" b="1"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R</a:t>
                    </a:r>
                    <a:r>
                      <a:rPr lang="en-US"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eceiver </a:t>
                    </a:r>
                    <a:r>
                      <a:rPr lang="en-US" sz="1600" b="1"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O</a:t>
                    </a:r>
                    <a:r>
                      <a:rPr lang="en-US"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perating </a:t>
                    </a:r>
                    <a:r>
                      <a:rPr lang="en-US" sz="1600" b="1"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C</a:t>
                    </a:r>
                    <a:r>
                      <a:rPr lang="en-US"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haracteristic. </a:t>
                    </a:r>
                  </a:p>
                  <a:p>
                    <a:pPr algn="just"/>
                    <a:endParaRPr lang="en-US" sz="1600" dirty="0">
                      <a:solidFill>
                        <a:srgbClr val="000000"/>
                      </a:solidFill>
                      <a:latin typeface="Montserrat" panose="00000500000000000000" pitchFamily="2" charset="0"/>
                      <a:ea typeface="Calibri" panose="020F0502020204030204" pitchFamily="34" charset="0"/>
                      <a:cs typeface="Times New Roman" panose="02020603050405020304" pitchFamily="18" charset="0"/>
                    </a:endParaRPr>
                  </a:p>
                  <a:p>
                    <a:pPr algn="just"/>
                    <a:r>
                      <a:rPr lang="fr-FR"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La courbe ROC représente </a:t>
                    </a:r>
                    <a:r>
                      <a:rPr lang="fr-FR" sz="1600" spc="25"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la sensibilité (TPR=</a:t>
                    </a:r>
                    <a14:m>
                      <m:oMath xmlns:m="http://schemas.openxmlformats.org/officeDocument/2006/math">
                        <m:f>
                          <m:fPr>
                            <m:ctrlPr>
                              <a:rPr lang="fr-FR" sz="1600" i="1">
                                <a:effectLst/>
                                <a:latin typeface="Cambria Math" panose="02040503050406030204" pitchFamily="18" charset="0"/>
                                <a:cs typeface="Segoe UI" panose="020B0502040204020203" pitchFamily="34" charset="0"/>
                              </a:rPr>
                            </m:ctrlPr>
                          </m:fPr>
                          <m:num>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𝑇𝑃</m:t>
                            </m:r>
                          </m:num>
                          <m:den>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𝑇𝑃</m:t>
                            </m:r>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m:t>
                            </m:r>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𝐹𝑁</m:t>
                            </m:r>
                          </m:den>
                        </m:f>
                      </m:oMath>
                    </a14:m>
                    <a:r>
                      <a:rPr lang="fr-FR" sz="1600" spc="25"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 en fonction de 1 – spécificité (FPR=</a:t>
                    </a:r>
                    <a14:m>
                      <m:oMath xmlns:m="http://schemas.openxmlformats.org/officeDocument/2006/math">
                        <m:f>
                          <m:fPr>
                            <m:ctrlPr>
                              <a:rPr lang="fr-FR" sz="1600" i="1">
                                <a:effectLst/>
                                <a:latin typeface="Cambria Math" panose="02040503050406030204" pitchFamily="18" charset="0"/>
                                <a:cs typeface="Segoe UI" panose="020B0502040204020203" pitchFamily="34" charset="0"/>
                              </a:rPr>
                            </m:ctrlPr>
                          </m:fPr>
                          <m:num>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𝐹𝑃</m:t>
                            </m:r>
                          </m:num>
                          <m:den>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𝐹𝑃</m:t>
                            </m:r>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m:t>
                            </m:r>
                            <m:r>
                              <a:rPr lang="fr-FR" sz="1600" i="1">
                                <a:solidFill>
                                  <a:srgbClr val="000000"/>
                                </a:solidFill>
                                <a:effectLst/>
                                <a:latin typeface="Cambria Math" panose="02040503050406030204" pitchFamily="18" charset="0"/>
                                <a:ea typeface="Calibri" panose="020F0502020204030204" pitchFamily="34" charset="0"/>
                                <a:cs typeface="Segoe UI" panose="020B0502040204020203" pitchFamily="34" charset="0"/>
                              </a:rPr>
                              <m:t>𝑇𝑁</m:t>
                            </m:r>
                          </m:den>
                        </m:f>
                      </m:oMath>
                    </a14:m>
                    <a:r>
                      <a:rPr lang="fr-FR" sz="1600" spc="25"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t>
                    </a:r>
                    <a:r>
                      <a:rPr lang="fr-FR"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 </a:t>
                    </a:r>
                    <a:r>
                      <a:rPr lang="fr-FR" sz="1600" b="1" dirty="0">
                        <a:effectLst/>
                        <a:latin typeface="Montserrat" panose="00000500000000000000" pitchFamily="2" charset="0"/>
                        <a:ea typeface="Calibri" panose="020F0502020204030204" pitchFamily="34" charset="0"/>
                        <a:cs typeface="Times New Roman" panose="02020603050405020304" pitchFamily="18" charset="0"/>
                      </a:rPr>
                      <a:t> </a:t>
                    </a:r>
                    <a:endParaRPr lang="fr-FR" sz="1600" dirty="0"/>
                  </a:p>
                </p:txBody>
              </p:sp>
            </mc:Choice>
            <mc:Fallback>
              <p:sp>
                <p:nvSpPr>
                  <p:cNvPr id="29" name="ZoneTexte 28">
                    <a:extLst>
                      <a:ext uri="{FF2B5EF4-FFF2-40B4-BE49-F238E27FC236}">
                        <a16:creationId xmlns:a16="http://schemas.microsoft.com/office/drawing/2014/main" id="{435A05A5-8512-19F4-8FA2-7ADE04DD15F3}"/>
                      </a:ext>
                    </a:extLst>
                  </p:cNvPr>
                  <p:cNvSpPr txBox="1">
                    <a:spLocks noRot="1" noChangeAspect="1" noMove="1" noResize="1" noEditPoints="1" noAdjustHandles="1" noChangeArrowheads="1" noChangeShapeType="1" noTextEdit="1"/>
                  </p:cNvSpPr>
                  <p:nvPr/>
                </p:nvSpPr>
                <p:spPr>
                  <a:xfrm>
                    <a:off x="333434" y="4786084"/>
                    <a:ext cx="3419226" cy="2022477"/>
                  </a:xfrm>
                  <a:prstGeom prst="rect">
                    <a:avLst/>
                  </a:prstGeom>
                  <a:blipFill>
                    <a:blip r:embed="rId3"/>
                    <a:stretch>
                      <a:fillRect l="-1071" t="-904" r="-2857" b="-301"/>
                    </a:stretch>
                  </a:blipFill>
                </p:spPr>
                <p:txBody>
                  <a:bodyPr/>
                  <a:lstStyle/>
                  <a:p>
                    <a:r>
                      <a:rPr lang="fr-FR">
                        <a:noFill/>
                      </a:rPr>
                      <a:t> </a:t>
                    </a:r>
                  </a:p>
                </p:txBody>
              </p:sp>
            </mc:Fallback>
          </mc:AlternateContent>
          <p:pic>
            <p:nvPicPr>
              <p:cNvPr id="30" name="Image 29">
                <a:extLst>
                  <a:ext uri="{FF2B5EF4-FFF2-40B4-BE49-F238E27FC236}">
                    <a16:creationId xmlns:a16="http://schemas.microsoft.com/office/drawing/2014/main" id="{41905CF1-4F88-70EB-8AD3-26791CF6B439}"/>
                  </a:ext>
                </a:extLst>
              </p:cNvPr>
              <p:cNvPicPr>
                <a:picLocks noChangeAspect="1"/>
              </p:cNvPicPr>
              <p:nvPr/>
            </p:nvPicPr>
            <p:blipFill rotWithShape="1">
              <a:blip r:embed="rId4"/>
              <a:srcRect r="10821"/>
              <a:stretch/>
            </p:blipFill>
            <p:spPr bwMode="auto">
              <a:xfrm>
                <a:off x="4254675" y="2919288"/>
                <a:ext cx="3158843" cy="664310"/>
              </a:xfrm>
              <a:prstGeom prst="rect">
                <a:avLst/>
              </a:prstGeom>
              <a:ln w="19050">
                <a:solidFill>
                  <a:schemeClr val="accent1">
                    <a:lumMod val="50000"/>
                  </a:schemeClr>
                </a:solidFill>
              </a:ln>
              <a:extLst>
                <a:ext uri="{53640926-AAD7-44D8-BBD7-CCE9431645EC}">
                  <a14:shadowObscured xmlns:a14="http://schemas.microsoft.com/office/drawing/2010/main"/>
                </a:ext>
              </a:extLst>
            </p:spPr>
          </p:pic>
          <p:pic>
            <p:nvPicPr>
              <p:cNvPr id="31" name="Image 30">
                <a:extLst>
                  <a:ext uri="{FF2B5EF4-FFF2-40B4-BE49-F238E27FC236}">
                    <a16:creationId xmlns:a16="http://schemas.microsoft.com/office/drawing/2014/main" id="{C30182EF-7934-281F-0F84-8D9E34B3ED15}"/>
                  </a:ext>
                </a:extLst>
              </p:cNvPr>
              <p:cNvPicPr>
                <a:picLocks noChangeAspect="1"/>
              </p:cNvPicPr>
              <p:nvPr/>
            </p:nvPicPr>
            <p:blipFill>
              <a:blip r:embed="rId5"/>
              <a:stretch>
                <a:fillRect/>
              </a:stretch>
            </p:blipFill>
            <p:spPr>
              <a:xfrm>
                <a:off x="4339624" y="3700018"/>
                <a:ext cx="2988944" cy="664310"/>
              </a:xfrm>
              <a:prstGeom prst="rect">
                <a:avLst/>
              </a:prstGeom>
              <a:ln w="19050">
                <a:solidFill>
                  <a:schemeClr val="accent1">
                    <a:lumMod val="50000"/>
                  </a:schemeClr>
                </a:solidFill>
              </a:ln>
            </p:spPr>
          </p:pic>
        </p:grpSp>
        <p:sp>
          <p:nvSpPr>
            <p:cNvPr id="38" name="Rectangle 16">
              <a:extLst>
                <a:ext uri="{FF2B5EF4-FFF2-40B4-BE49-F238E27FC236}">
                  <a16:creationId xmlns:a16="http://schemas.microsoft.com/office/drawing/2014/main" id="{264E2A7D-1CD4-FEEB-7891-6F2C9E8C529A}"/>
                </a:ext>
              </a:extLst>
            </p:cNvPr>
            <p:cNvSpPr>
              <a:spLocks noChangeArrowheads="1"/>
            </p:cNvSpPr>
            <p:nvPr/>
          </p:nvSpPr>
          <p:spPr bwMode="auto">
            <a:xfrm>
              <a:off x="4401804" y="4647260"/>
              <a:ext cx="333584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Montserrat"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C00000"/>
                  </a:solidFill>
                  <a:effectLst/>
                  <a:latin typeface="Montserrat" panose="00000500000000000000" pitchFamily="2" charset="0"/>
                  <a:cs typeface="Cambria" panose="02040503050406030204" pitchFamily="18" charset="0"/>
                </a:rPr>
                <a:t>β</a:t>
              </a:r>
              <a:r>
                <a:rPr lang="fr-FR" altLang="fr-FR" b="1" dirty="0">
                  <a:solidFill>
                    <a:srgbClr val="C00000"/>
                  </a:solidFill>
                  <a:latin typeface="Montserrat" panose="00000500000000000000" pitchFamily="2" charset="0"/>
                  <a:cs typeface="Cambria" panose="02040503050406030204" pitchFamily="18" charset="0"/>
                </a:rPr>
                <a:t> = 5</a:t>
              </a:r>
              <a:endParaRPr kumimoji="0" lang="fr-FR" altLang="fr-FR" sz="1800" b="1" i="0" u="none" strike="noStrike" cap="none" normalizeH="0" baseline="0" dirty="0">
                <a:ln>
                  <a:noFill/>
                </a:ln>
                <a:solidFill>
                  <a:srgbClr val="C00000"/>
                </a:solidFill>
                <a:effectLst/>
                <a:latin typeface="Montserrat"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Montserrat"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Montserrat" panose="00000500000000000000" pitchFamily="2" charset="0"/>
                </a:rPr>
                <a:t>Pour </a:t>
              </a:r>
              <a:r>
                <a:rPr kumimoji="0" lang="fr-FR" altLang="fr-FR" sz="1800" b="0" i="0" u="none" strike="noStrike" cap="none" normalizeH="0" baseline="0" dirty="0">
                  <a:ln>
                    <a:noFill/>
                  </a:ln>
                  <a:solidFill>
                    <a:schemeClr val="tx1"/>
                  </a:solidFill>
                  <a:effectLst/>
                  <a:latin typeface="Montserrat" panose="00000500000000000000" pitchFamily="2" charset="0"/>
                  <a:cs typeface="Cambria" panose="02040503050406030204" pitchFamily="18" charset="0"/>
                </a:rPr>
                <a:t>β</a:t>
              </a:r>
              <a:r>
                <a:rPr kumimoji="0" lang="fr-FR" altLang="fr-FR" sz="1800" b="0" i="0" u="none" strike="noStrike" cap="none" normalizeH="0" baseline="0" dirty="0">
                  <a:ln>
                    <a:noFill/>
                  </a:ln>
                  <a:solidFill>
                    <a:schemeClr val="tx1"/>
                  </a:solidFill>
                  <a:effectLst/>
                  <a:latin typeface="Montserrat" panose="00000500000000000000" pitchFamily="2" charset="0"/>
                </a:rPr>
                <a:t>&gt;1, nous accordons plus d’importance au </a:t>
              </a:r>
              <a:r>
                <a:rPr kumimoji="0" lang="fr-FR" altLang="fr-FR" sz="1800" b="0" i="0" u="none" strike="noStrike" cap="none" normalizeH="0" baseline="0" dirty="0" err="1">
                  <a:ln>
                    <a:noFill/>
                  </a:ln>
                  <a:solidFill>
                    <a:schemeClr val="tx1"/>
                  </a:solidFill>
                  <a:effectLst/>
                  <a:latin typeface="Montserrat" panose="00000500000000000000" pitchFamily="2" charset="0"/>
                </a:rPr>
                <a:t>recall</a:t>
              </a:r>
              <a:r>
                <a:rPr kumimoji="0" lang="fr-FR" altLang="fr-FR" sz="1800" b="0" i="0" u="none" strike="noStrike" cap="none" normalizeH="0" baseline="0" dirty="0">
                  <a:ln>
                    <a:noFill/>
                  </a:ln>
                  <a:solidFill>
                    <a:schemeClr val="tx1"/>
                  </a:solidFill>
                  <a:effectLst/>
                  <a:latin typeface="Montserrat" panose="00000500000000000000" pitchFamily="2" charset="0"/>
                </a:rPr>
                <a:t> (autrement dit aux faux négatifs.</a:t>
              </a:r>
            </a:p>
          </p:txBody>
        </p:sp>
      </p:grpSp>
      <p:sp>
        <p:nvSpPr>
          <p:cNvPr id="40" name="Espace réservé du numéro de diapositive 39">
            <a:extLst>
              <a:ext uri="{FF2B5EF4-FFF2-40B4-BE49-F238E27FC236}">
                <a16:creationId xmlns:a16="http://schemas.microsoft.com/office/drawing/2014/main" id="{C1571FA3-5D4B-60A1-6BB9-3E0C439B2F10}"/>
              </a:ext>
            </a:extLst>
          </p:cNvPr>
          <p:cNvSpPr>
            <a:spLocks noGrp="1"/>
          </p:cNvSpPr>
          <p:nvPr>
            <p:ph type="sldNum" sz="quarter" idx="12"/>
          </p:nvPr>
        </p:nvSpPr>
        <p:spPr/>
        <p:txBody>
          <a:bodyPr/>
          <a:lstStyle/>
          <a:p>
            <a:fld id="{B3E21CD8-22D4-48CD-B162-065ADFAC9AF2}" type="slidenum">
              <a:rPr lang="fr-FR" smtClean="0"/>
              <a:t>13</a:t>
            </a:fld>
            <a:endParaRPr lang="fr-FR"/>
          </a:p>
        </p:txBody>
      </p:sp>
    </p:spTree>
    <p:extLst>
      <p:ext uri="{BB962C8B-B14F-4D97-AF65-F5344CB8AC3E}">
        <p14:creationId xmlns:p14="http://schemas.microsoft.com/office/powerpoint/2010/main" val="31174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09710B8-5606-0E1B-F7AA-5A3482169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2" y="-38100"/>
            <a:ext cx="4793613" cy="4753996"/>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6B7C26E5-E51A-A8E4-5C70-D48A5D993930}"/>
              </a:ext>
            </a:extLst>
          </p:cNvPr>
          <p:cNvSpPr txBox="1"/>
          <p:nvPr/>
        </p:nvSpPr>
        <p:spPr>
          <a:xfrm>
            <a:off x="6985" y="487978"/>
            <a:ext cx="7308217" cy="374743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1600" dirty="0">
                <a:effectLst/>
                <a:latin typeface="Montserrat" panose="00000500000000000000" pitchFamily="2" charset="0"/>
                <a:ea typeface="Calibri" panose="020F0502020204030204" pitchFamily="34" charset="0"/>
                <a:cs typeface="Times New Roman" panose="02020603050405020304" pitchFamily="18" charset="0"/>
              </a:rPr>
              <a:t>Tester plusieurs modèles avec leurs paramètres par défaut, pour avoir un premier aperçu de leur comportement sur notre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dataset</a:t>
            </a:r>
            <a:r>
              <a:rPr lang="fr-FR" sz="1600" dirty="0">
                <a:effectLst/>
                <a:latin typeface="Montserrat" panose="00000500000000000000" pitchFamily="2" charset="0"/>
                <a:ea typeface="Calibri" panose="020F0502020204030204" pitchFamily="34"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cs typeface="Times New Roman" panose="02020603050405020304" pitchFamily="18" charset="0"/>
              </a:rPr>
              <a:t>Gradient </a:t>
            </a:r>
            <a:r>
              <a:rPr lang="fr-FR" sz="1600" dirty="0" err="1">
                <a:latin typeface="Montserrat" panose="00000500000000000000" pitchFamily="2" charset="0"/>
                <a:cs typeface="Times New Roman" panose="02020603050405020304" pitchFamily="18" charset="0"/>
              </a:rPr>
              <a:t>Boosting</a:t>
            </a:r>
            <a:r>
              <a:rPr lang="fr-FR" sz="1600" dirty="0">
                <a:latin typeface="Montserrat" panose="00000500000000000000" pitchFamily="2" charset="0"/>
                <a:cs typeface="Times New Roman" panose="02020603050405020304" pitchFamily="18" charset="0"/>
              </a:rPr>
              <a:t> présente le meilleur AUC-ROC. Néanmoins son temps d’entrainement est 32 fois plus celui de LGBM. </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cs typeface="Times New Roman" panose="02020603050405020304" pitchFamily="18" charset="0"/>
              </a:rPr>
              <a:t>Nous avons opté pour </a:t>
            </a:r>
            <a:r>
              <a:rPr lang="fr-FR" sz="1600" b="1" dirty="0">
                <a:solidFill>
                  <a:schemeClr val="accent1">
                    <a:lumMod val="75000"/>
                  </a:schemeClr>
                </a:solidFill>
                <a:latin typeface="Montserrat" panose="00000500000000000000" pitchFamily="2" charset="0"/>
                <a:cs typeface="Times New Roman" panose="02020603050405020304" pitchFamily="18" charset="0"/>
              </a:rPr>
              <a:t>LGBM et </a:t>
            </a:r>
            <a:r>
              <a:rPr lang="fr-FR" sz="1600" b="1" dirty="0" err="1">
                <a:solidFill>
                  <a:schemeClr val="accent1">
                    <a:lumMod val="75000"/>
                  </a:schemeClr>
                </a:solidFill>
                <a:latin typeface="Montserrat" panose="00000500000000000000" pitchFamily="2" charset="0"/>
                <a:cs typeface="Times New Roman" panose="02020603050405020304" pitchFamily="18" charset="0"/>
              </a:rPr>
              <a:t>LogisticRegression</a:t>
            </a:r>
            <a:r>
              <a:rPr lang="fr-FR" sz="1600" b="1" dirty="0">
                <a:solidFill>
                  <a:schemeClr val="accent1">
                    <a:lumMod val="75000"/>
                  </a:schemeClr>
                </a:solidFill>
                <a:latin typeface="Montserrat" panose="00000500000000000000" pitchFamily="2" charset="0"/>
                <a:cs typeface="Times New Roman" panose="02020603050405020304" pitchFamily="18" charset="0"/>
              </a:rPr>
              <a:t> </a:t>
            </a:r>
            <a:r>
              <a:rPr lang="fr-FR" sz="1600" dirty="0">
                <a:latin typeface="Montserrat" panose="00000500000000000000" pitchFamily="2" charset="0"/>
                <a:cs typeface="Times New Roman" panose="02020603050405020304" pitchFamily="18" charset="0"/>
              </a:rPr>
              <a:t>selon un compromis entre AUC-ROC et le temps d’entrainement.</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cs typeface="Times New Roman" panose="02020603050405020304" pitchFamily="18" charset="0"/>
              </a:rPr>
              <a:t>Le phénomène d’</a:t>
            </a:r>
            <a:r>
              <a:rPr lang="fr-FR" sz="1600" dirty="0" err="1">
                <a:latin typeface="Montserrat" panose="00000500000000000000" pitchFamily="2" charset="0"/>
                <a:cs typeface="Times New Roman" panose="02020603050405020304" pitchFamily="18" charset="0"/>
              </a:rPr>
              <a:t>overfitting</a:t>
            </a:r>
            <a:r>
              <a:rPr lang="fr-FR" sz="1600" dirty="0">
                <a:latin typeface="Montserrat" panose="00000500000000000000" pitchFamily="2" charset="0"/>
                <a:cs typeface="Times New Roman" panose="02020603050405020304" pitchFamily="18" charset="0"/>
              </a:rPr>
              <a:t> pour </a:t>
            </a:r>
            <a:r>
              <a:rPr lang="fr-FR" sz="1600" dirty="0" err="1">
                <a:latin typeface="Montserrat" panose="00000500000000000000" pitchFamily="2" charset="0"/>
                <a:cs typeface="Times New Roman" panose="02020603050405020304" pitchFamily="18" charset="0"/>
              </a:rPr>
              <a:t>LogisticRegression</a:t>
            </a:r>
            <a:r>
              <a:rPr lang="fr-FR" sz="1600" dirty="0">
                <a:latin typeface="Montserrat" panose="00000500000000000000" pitchFamily="2" charset="0"/>
                <a:cs typeface="Times New Roman" panose="02020603050405020304" pitchFamily="18" charset="0"/>
              </a:rPr>
              <a:t> diminue lorsque le nombre de données augmente.                Pas besoin d’ajouter des données. </a:t>
            </a:r>
          </a:p>
          <a:p>
            <a:pPr marL="285750" indent="-285750" algn="just">
              <a:lnSpc>
                <a:spcPct val="150000"/>
              </a:lnSpc>
              <a:buFont typeface="Wingdings" panose="05000000000000000000" pitchFamily="2" charset="2"/>
              <a:buChar char="§"/>
            </a:pPr>
            <a:endParaRPr lang="fr-FR" sz="1600" dirty="0"/>
          </a:p>
        </p:txBody>
      </p:sp>
      <p:pic>
        <p:nvPicPr>
          <p:cNvPr id="3080" name="Picture 8">
            <a:extLst>
              <a:ext uri="{FF2B5EF4-FFF2-40B4-BE49-F238E27FC236}">
                <a16:creationId xmlns:a16="http://schemas.microsoft.com/office/drawing/2014/main" id="{AB24C5BE-ED5F-7D3B-A514-B1FF6D21F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7708" y="4838702"/>
            <a:ext cx="2546982" cy="164432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a:extLst>
              <a:ext uri="{FF2B5EF4-FFF2-40B4-BE49-F238E27FC236}">
                <a16:creationId xmlns:a16="http://schemas.microsoft.com/office/drawing/2014/main" id="{8660554C-833E-4542-5CAA-2596EFBFEECC}"/>
              </a:ext>
            </a:extLst>
          </p:cNvPr>
          <p:cNvGrpSpPr/>
          <p:nvPr/>
        </p:nvGrpSpPr>
        <p:grpSpPr>
          <a:xfrm>
            <a:off x="193992" y="3794641"/>
            <a:ext cx="6800850" cy="2962275"/>
            <a:chOff x="581025" y="3444322"/>
            <a:chExt cx="6524693" cy="2962275"/>
          </a:xfrm>
        </p:grpSpPr>
        <p:pic>
          <p:nvPicPr>
            <p:cNvPr id="3" name="Image 2">
              <a:extLst>
                <a:ext uri="{FF2B5EF4-FFF2-40B4-BE49-F238E27FC236}">
                  <a16:creationId xmlns:a16="http://schemas.microsoft.com/office/drawing/2014/main" id="{A7BA4A92-06C1-1909-00CA-BE4C7E8121D7}"/>
                </a:ext>
              </a:extLst>
            </p:cNvPr>
            <p:cNvPicPr>
              <a:picLocks noChangeAspect="1"/>
            </p:cNvPicPr>
            <p:nvPr/>
          </p:nvPicPr>
          <p:blipFill rotWithShape="1">
            <a:blip r:embed="rId4"/>
            <a:srcRect l="5290" r="6887"/>
            <a:stretch/>
          </p:blipFill>
          <p:spPr>
            <a:xfrm>
              <a:off x="581025" y="3444322"/>
              <a:ext cx="6524693" cy="2962275"/>
            </a:xfrm>
            <a:prstGeom prst="rect">
              <a:avLst/>
            </a:prstGeom>
          </p:spPr>
        </p:pic>
        <p:sp>
          <p:nvSpPr>
            <p:cNvPr id="10" name="Rectangle 9">
              <a:extLst>
                <a:ext uri="{FF2B5EF4-FFF2-40B4-BE49-F238E27FC236}">
                  <a16:creationId xmlns:a16="http://schemas.microsoft.com/office/drawing/2014/main" id="{739B6ACF-7D60-E4FA-480F-C5B808025DAD}"/>
                </a:ext>
              </a:extLst>
            </p:cNvPr>
            <p:cNvSpPr/>
            <p:nvPr/>
          </p:nvSpPr>
          <p:spPr>
            <a:xfrm>
              <a:off x="904875" y="4067175"/>
              <a:ext cx="6124575" cy="55245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75000"/>
                  </a:schemeClr>
                </a:solidFill>
              </a:endParaRPr>
            </a:p>
          </p:txBody>
        </p:sp>
      </p:grpSp>
      <p:sp>
        <p:nvSpPr>
          <p:cNvPr id="14" name="ZoneTexte 13">
            <a:extLst>
              <a:ext uri="{FF2B5EF4-FFF2-40B4-BE49-F238E27FC236}">
                <a16:creationId xmlns:a16="http://schemas.microsoft.com/office/drawing/2014/main" id="{4259AF51-7FBA-EB06-D3FF-62C469BBBB26}"/>
              </a:ext>
            </a:extLst>
          </p:cNvPr>
          <p:cNvSpPr txBox="1"/>
          <p:nvPr/>
        </p:nvSpPr>
        <p:spPr>
          <a:xfrm>
            <a:off x="83185" y="87868"/>
            <a:ext cx="3552825"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Comparer des modèles</a:t>
            </a:r>
          </a:p>
        </p:txBody>
      </p:sp>
      <p:sp>
        <p:nvSpPr>
          <p:cNvPr id="15" name="Flèche : droite 14">
            <a:extLst>
              <a:ext uri="{FF2B5EF4-FFF2-40B4-BE49-F238E27FC236}">
                <a16:creationId xmlns:a16="http://schemas.microsoft.com/office/drawing/2014/main" id="{3743717D-CE55-D6AF-6543-46CFFE7EE33D}"/>
              </a:ext>
            </a:extLst>
          </p:cNvPr>
          <p:cNvSpPr/>
          <p:nvPr/>
        </p:nvSpPr>
        <p:spPr>
          <a:xfrm>
            <a:off x="4876798" y="3220743"/>
            <a:ext cx="1219201" cy="208257"/>
          </a:xfrm>
          <a:prstGeom prst="rightArrow">
            <a:avLst/>
          </a:prstGeom>
          <a:solidFill>
            <a:srgbClr val="C0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6" name="Espace réservé du numéro de diapositive 15">
            <a:extLst>
              <a:ext uri="{FF2B5EF4-FFF2-40B4-BE49-F238E27FC236}">
                <a16:creationId xmlns:a16="http://schemas.microsoft.com/office/drawing/2014/main" id="{3E3D035A-DD57-A040-9E44-59618762DC68}"/>
              </a:ext>
            </a:extLst>
          </p:cNvPr>
          <p:cNvSpPr>
            <a:spLocks noGrp="1"/>
          </p:cNvSpPr>
          <p:nvPr>
            <p:ph type="sldNum" sz="quarter" idx="12"/>
          </p:nvPr>
        </p:nvSpPr>
        <p:spPr/>
        <p:txBody>
          <a:bodyPr/>
          <a:lstStyle/>
          <a:p>
            <a:fld id="{B3E21CD8-22D4-48CD-B162-065ADFAC9AF2}" type="slidenum">
              <a:rPr lang="fr-FR" smtClean="0"/>
              <a:t>14</a:t>
            </a:fld>
            <a:endParaRPr lang="fr-FR"/>
          </a:p>
        </p:txBody>
      </p:sp>
      <p:pic>
        <p:nvPicPr>
          <p:cNvPr id="3084" name="Picture 12">
            <a:extLst>
              <a:ext uri="{FF2B5EF4-FFF2-40B4-BE49-F238E27FC236}">
                <a16:creationId xmlns:a16="http://schemas.microsoft.com/office/drawing/2014/main" id="{A66DEB6E-E5AF-D728-CCE5-531D14FDB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274" y="4838701"/>
            <a:ext cx="2573294" cy="170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5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wipe(left)">
                                      <p:cBhvr>
                                        <p:cTn id="7" dur="500"/>
                                        <p:tgtEl>
                                          <p:spTgt spid="12">
                                            <p:txEl>
                                              <p:pRg st="3" end="3"/>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3084"/>
                                        </p:tgtEl>
                                        <p:attrNameLst>
                                          <p:attrName>style.visibility</p:attrName>
                                        </p:attrNameLst>
                                      </p:cBhvr>
                                      <p:to>
                                        <p:strVal val="visible"/>
                                      </p:to>
                                    </p:set>
                                    <p:animEffect transition="in" filter="wipe(left)">
                                      <p:cBhvr>
                                        <p:cTn id="13" dur="500"/>
                                        <p:tgtEl>
                                          <p:spTgt spid="3084"/>
                                        </p:tgtEl>
                                      </p:cBhvr>
                                    </p:animEffect>
                                  </p:childTnLst>
                                </p:cTn>
                              </p:par>
                              <p:par>
                                <p:cTn id="14" presetID="22" presetClass="entr" presetSubtype="8" fill="hold" nodeType="withEffect">
                                  <p:stCondLst>
                                    <p:cond delay="0"/>
                                  </p:stCondLst>
                                  <p:childTnLst>
                                    <p:set>
                                      <p:cBhvr>
                                        <p:cTn id="15" dur="1" fill="hold">
                                          <p:stCondLst>
                                            <p:cond delay="0"/>
                                          </p:stCondLst>
                                        </p:cTn>
                                        <p:tgtEl>
                                          <p:spTgt spid="3080"/>
                                        </p:tgtEl>
                                        <p:attrNameLst>
                                          <p:attrName>style.visibility</p:attrName>
                                        </p:attrNameLst>
                                      </p:cBhvr>
                                      <p:to>
                                        <p:strVal val="visible"/>
                                      </p:to>
                                    </p:set>
                                    <p:animEffect transition="in" filter="wipe(left)">
                                      <p:cBhvr>
                                        <p:cTn id="16"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a:extLst>
              <a:ext uri="{FF2B5EF4-FFF2-40B4-BE49-F238E27FC236}">
                <a16:creationId xmlns:a16="http://schemas.microsoft.com/office/drawing/2014/main" id="{498AE9B5-84F3-F64E-AAB3-A0025E8AAD17}"/>
              </a:ext>
            </a:extLst>
          </p:cNvPr>
          <p:cNvGraphicFramePr/>
          <p:nvPr>
            <p:extLst>
              <p:ext uri="{D42A27DB-BD31-4B8C-83A1-F6EECF244321}">
                <p14:modId xmlns:p14="http://schemas.microsoft.com/office/powerpoint/2010/main" val="3893051832"/>
              </p:ext>
            </p:extLst>
          </p:nvPr>
        </p:nvGraphicFramePr>
        <p:xfrm>
          <a:off x="-473074" y="1771650"/>
          <a:ext cx="5245099" cy="3718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62F68ECE-3287-0846-D290-7D183115B8EB}"/>
              </a:ext>
            </a:extLst>
          </p:cNvPr>
          <p:cNvSpPr txBox="1"/>
          <p:nvPr/>
        </p:nvSpPr>
        <p:spPr>
          <a:xfrm>
            <a:off x="0" y="104775"/>
            <a:ext cx="5514976"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a:ln/>
                <a:solidFill>
                  <a:srgbClr val="C00000"/>
                </a:solidFill>
                <a:latin typeface="Montserrat" panose="00000500000000000000" pitchFamily="2" charset="0"/>
              </a:rPr>
              <a:t>Optimisation des modèles</a:t>
            </a:r>
          </a:p>
        </p:txBody>
      </p:sp>
      <p:graphicFrame>
        <p:nvGraphicFramePr>
          <p:cNvPr id="7" name="Tableau 7">
            <a:extLst>
              <a:ext uri="{FF2B5EF4-FFF2-40B4-BE49-F238E27FC236}">
                <a16:creationId xmlns:a16="http://schemas.microsoft.com/office/drawing/2014/main" id="{00EE3408-0BBC-254C-5B7E-04E74C4AA80C}"/>
              </a:ext>
            </a:extLst>
          </p:cNvPr>
          <p:cNvGraphicFramePr>
            <a:graphicFrameLocks noGrp="1"/>
          </p:cNvGraphicFramePr>
          <p:nvPr>
            <p:extLst>
              <p:ext uri="{D42A27DB-BD31-4B8C-83A1-F6EECF244321}">
                <p14:modId xmlns:p14="http://schemas.microsoft.com/office/powerpoint/2010/main" val="2139656346"/>
              </p:ext>
            </p:extLst>
          </p:nvPr>
        </p:nvGraphicFramePr>
        <p:xfrm>
          <a:off x="6197023" y="2661107"/>
          <a:ext cx="3535670" cy="670560"/>
        </p:xfrm>
        <a:graphic>
          <a:graphicData uri="http://schemas.openxmlformats.org/drawingml/2006/table">
            <a:tbl>
              <a:tblPr firstRow="1" bandRow="1">
                <a:tableStyleId>{5C22544A-7EE6-4342-B048-85BDC9FD1C3A}</a:tableStyleId>
              </a:tblPr>
              <a:tblGrid>
                <a:gridCol w="1767835">
                  <a:extLst>
                    <a:ext uri="{9D8B030D-6E8A-4147-A177-3AD203B41FA5}">
                      <a16:colId xmlns:a16="http://schemas.microsoft.com/office/drawing/2014/main" val="1912341743"/>
                    </a:ext>
                  </a:extLst>
                </a:gridCol>
                <a:gridCol w="1767835">
                  <a:extLst>
                    <a:ext uri="{9D8B030D-6E8A-4147-A177-3AD203B41FA5}">
                      <a16:colId xmlns:a16="http://schemas.microsoft.com/office/drawing/2014/main" val="1861345325"/>
                    </a:ext>
                  </a:extLst>
                </a:gridCol>
              </a:tblGrid>
              <a:tr h="319016">
                <a:tc>
                  <a:txBody>
                    <a:bodyPr/>
                    <a:lstStyle/>
                    <a:p>
                      <a:pPr algn="ctr"/>
                      <a:r>
                        <a:rPr lang="fr-FR" sz="1600" dirty="0">
                          <a:latin typeface="Montserrat" panose="00000500000000000000" pitchFamily="2" charset="0"/>
                        </a:rPr>
                        <a:t>Poids classe 0</a:t>
                      </a:r>
                    </a:p>
                  </a:txBody>
                  <a:tcPr/>
                </a:tc>
                <a:tc>
                  <a:txBody>
                    <a:bodyPr/>
                    <a:lstStyle/>
                    <a:p>
                      <a:pPr algn="ctr"/>
                      <a:r>
                        <a:rPr lang="fr-FR" sz="1600" dirty="0">
                          <a:latin typeface="Montserrat" panose="00000500000000000000" pitchFamily="2" charset="0"/>
                        </a:rPr>
                        <a:t>Poids classe 1</a:t>
                      </a:r>
                    </a:p>
                  </a:txBody>
                  <a:tcPr/>
                </a:tc>
                <a:extLst>
                  <a:ext uri="{0D108BD9-81ED-4DB2-BD59-A6C34878D82A}">
                    <a16:rowId xmlns:a16="http://schemas.microsoft.com/office/drawing/2014/main" val="2540466089"/>
                  </a:ext>
                </a:extLst>
              </a:tr>
              <a:tr h="319016">
                <a:tc>
                  <a:txBody>
                    <a:bodyPr/>
                    <a:lstStyle/>
                    <a:p>
                      <a:pPr algn="ctr"/>
                      <a:r>
                        <a:rPr lang="fr-FR" sz="1600" dirty="0">
                          <a:latin typeface="Montserrat" panose="00000500000000000000" pitchFamily="2" charset="0"/>
                        </a:rPr>
                        <a:t>0.54</a:t>
                      </a:r>
                    </a:p>
                  </a:txBody>
                  <a:tcPr/>
                </a:tc>
                <a:tc>
                  <a:txBody>
                    <a:bodyPr/>
                    <a:lstStyle/>
                    <a:p>
                      <a:pPr algn="ctr"/>
                      <a:r>
                        <a:rPr lang="fr-FR" sz="1600" dirty="0">
                          <a:latin typeface="Montserrat" panose="00000500000000000000" pitchFamily="2" charset="0"/>
                        </a:rPr>
                        <a:t>6.23</a:t>
                      </a:r>
                    </a:p>
                  </a:txBody>
                  <a:tcPr/>
                </a:tc>
                <a:extLst>
                  <a:ext uri="{0D108BD9-81ED-4DB2-BD59-A6C34878D82A}">
                    <a16:rowId xmlns:a16="http://schemas.microsoft.com/office/drawing/2014/main" val="3442172492"/>
                  </a:ext>
                </a:extLst>
              </a:tr>
            </a:tbl>
          </a:graphicData>
        </a:graphic>
      </p:graphicFrame>
      <p:grpSp>
        <p:nvGrpSpPr>
          <p:cNvPr id="24" name="Groupe 23">
            <a:extLst>
              <a:ext uri="{FF2B5EF4-FFF2-40B4-BE49-F238E27FC236}">
                <a16:creationId xmlns:a16="http://schemas.microsoft.com/office/drawing/2014/main" id="{FC44AADA-8608-BB1F-DDC8-E1527177286F}"/>
              </a:ext>
            </a:extLst>
          </p:cNvPr>
          <p:cNvGrpSpPr/>
          <p:nvPr/>
        </p:nvGrpSpPr>
        <p:grpSpPr>
          <a:xfrm>
            <a:off x="4634572" y="3473214"/>
            <a:ext cx="7520985" cy="3348000"/>
            <a:chOff x="4634572" y="3473214"/>
            <a:chExt cx="7520985" cy="3348000"/>
          </a:xfrm>
        </p:grpSpPr>
        <p:sp>
          <p:nvSpPr>
            <p:cNvPr id="13" name="Rectangle : coins arrondis 12">
              <a:extLst>
                <a:ext uri="{FF2B5EF4-FFF2-40B4-BE49-F238E27FC236}">
                  <a16:creationId xmlns:a16="http://schemas.microsoft.com/office/drawing/2014/main" id="{45B1361C-2742-3A58-851C-95C5320B5FA0}"/>
                </a:ext>
              </a:extLst>
            </p:cNvPr>
            <p:cNvSpPr/>
            <p:nvPr/>
          </p:nvSpPr>
          <p:spPr>
            <a:xfrm>
              <a:off x="4634572" y="3473214"/>
              <a:ext cx="7520985" cy="3348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800"/>
                </a:spcAft>
              </a:pPr>
              <a:r>
                <a:rPr lang="fr-FR" sz="1600" dirty="0">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L’optimisation des hyperparamètres a été effectué en utilisant </a:t>
              </a:r>
              <a:r>
                <a:rPr lang="fr-FR" sz="1600" b="1" i="1" dirty="0" err="1">
                  <a:solidFill>
                    <a:schemeClr val="accent1">
                      <a:lumMod val="75000"/>
                    </a:schemeClr>
                  </a:solidFill>
                  <a:effectLst/>
                  <a:latin typeface="Montserrat" panose="00000500000000000000" pitchFamily="2" charset="0"/>
                  <a:ea typeface="Calibri" panose="020F0502020204030204" pitchFamily="34" charset="0"/>
                  <a:cs typeface="Segoe UI" panose="020B0502040204020203" pitchFamily="34" charset="0"/>
                </a:rPr>
                <a:t>GridSearchCV</a:t>
              </a:r>
              <a:r>
                <a:rPr lang="fr-FR" sz="1600" dirty="0">
                  <a:solidFill>
                    <a:schemeClr val="tx1"/>
                  </a:solidFill>
                  <a:effectLst/>
                  <a:latin typeface="Montserrat" panose="00000500000000000000" pitchFamily="2" charset="0"/>
                  <a:ea typeface="Calibri" panose="020F0502020204030204" pitchFamily="34" charset="0"/>
                  <a:cs typeface="Segoe UI" panose="020B0502040204020203" pitchFamily="34" charset="0"/>
                </a:rPr>
                <a:t> de </a:t>
              </a:r>
              <a:r>
                <a:rPr lang="fr-FR" sz="1600" dirty="0" err="1">
                  <a:solidFill>
                    <a:schemeClr val="tx1"/>
                  </a:solidFill>
                  <a:effectLst/>
                  <a:latin typeface="Montserrat" panose="00000500000000000000" pitchFamily="2" charset="0"/>
                  <a:ea typeface="Calibri" panose="020F0502020204030204" pitchFamily="34" charset="0"/>
                  <a:cs typeface="Segoe UI" panose="020B0502040204020203" pitchFamily="34" charset="0"/>
                </a:rPr>
                <a:t>Scikit</a:t>
              </a:r>
              <a:r>
                <a:rPr lang="fr-FR" sz="1600" dirty="0" err="1">
                  <a:solidFill>
                    <a:schemeClr val="tx1"/>
                  </a:solidFill>
                  <a:latin typeface="Montserrat" panose="00000500000000000000" pitchFamily="2" charset="0"/>
                  <a:ea typeface="Calibri" panose="020F0502020204030204" pitchFamily="34" charset="0"/>
                  <a:cs typeface="Segoe UI" panose="020B0502040204020203" pitchFamily="34" charset="0"/>
                </a:rPr>
                <a:t>-l</a:t>
              </a:r>
              <a:r>
                <a:rPr lang="fr-FR" sz="1600" dirty="0" err="1">
                  <a:solidFill>
                    <a:schemeClr val="tx1"/>
                  </a:solidFill>
                  <a:effectLst/>
                  <a:latin typeface="Montserrat" panose="00000500000000000000" pitchFamily="2" charset="0"/>
                  <a:ea typeface="Calibri" panose="020F0502020204030204" pitchFamily="34" charset="0"/>
                  <a:cs typeface="Segoe UI" panose="020B0502040204020203" pitchFamily="34" charset="0"/>
                </a:rPr>
                <a:t>earn</a:t>
              </a:r>
              <a:r>
                <a:rPr lang="fr-FR" sz="1600" dirty="0">
                  <a:solidFill>
                    <a:schemeClr val="tx1"/>
                  </a:solidFill>
                  <a:effectLst/>
                  <a:latin typeface="Montserrat" panose="00000500000000000000" pitchFamily="2" charset="0"/>
                  <a:ea typeface="Calibri" panose="020F0502020204030204" pitchFamily="34" charset="0"/>
                  <a:cs typeface="Segoe UI" panose="020B0502040204020203" pitchFamily="34" charset="0"/>
                </a:rPr>
                <a:t> qui inclut </a:t>
              </a:r>
              <a:r>
                <a:rPr lang="fr-FR" sz="1600" dirty="0">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un système de validation croisée</a:t>
              </a:r>
              <a:r>
                <a:rPr lang="fr-FR" sz="1600" dirty="0">
                  <a:solidFill>
                    <a:schemeClr val="tx1"/>
                  </a:solidFill>
                  <a:effectLst/>
                  <a:latin typeface="Montserrat" panose="00000500000000000000" pitchFamily="2" charset="0"/>
                  <a:ea typeface="Calibri" panose="020F0502020204030204" pitchFamily="34" charset="0"/>
                  <a:cs typeface="Segoe UI" panose="020B0502040204020203" pitchFamily="34" charset="0"/>
                </a:rPr>
                <a:t>. C’est une méthode d’optimisation qui va nous permettre de tester une série de paramètres et de comparer les performances pour en déduire la meilleure combinaison qui donne la meilleure fonction coût.</a:t>
              </a:r>
              <a:endParaRPr lang="fr-FR"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218" name="Picture 2" descr="Scikit-learn — Wikipédia">
              <a:extLst>
                <a:ext uri="{FF2B5EF4-FFF2-40B4-BE49-F238E27FC236}">
                  <a16:creationId xmlns:a16="http://schemas.microsoft.com/office/drawing/2014/main" id="{CE56CA90-9552-0898-97B2-6C63897956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6883" y="5867400"/>
              <a:ext cx="1214714" cy="6549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cxnSp>
        <p:nvCxnSpPr>
          <p:cNvPr id="15" name="Connecteur droit avec flèche 14">
            <a:extLst>
              <a:ext uri="{FF2B5EF4-FFF2-40B4-BE49-F238E27FC236}">
                <a16:creationId xmlns:a16="http://schemas.microsoft.com/office/drawing/2014/main" id="{43798C7E-6B64-D212-7748-2EB9A8BEE034}"/>
              </a:ext>
            </a:extLst>
          </p:cNvPr>
          <p:cNvCxnSpPr>
            <a:cxnSpLocks/>
          </p:cNvCxnSpPr>
          <p:nvPr/>
        </p:nvCxnSpPr>
        <p:spPr>
          <a:xfrm flipV="1">
            <a:off x="3876675" y="2096153"/>
            <a:ext cx="757897" cy="1059577"/>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7817B300-D0B9-B5A4-28CB-764B4EDB1E5C}"/>
              </a:ext>
            </a:extLst>
          </p:cNvPr>
          <p:cNvCxnSpPr>
            <a:cxnSpLocks/>
          </p:cNvCxnSpPr>
          <p:nvPr/>
        </p:nvCxnSpPr>
        <p:spPr>
          <a:xfrm>
            <a:off x="3914906" y="3930157"/>
            <a:ext cx="681434" cy="1310628"/>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9B11870D-4749-311C-A145-5E8DC2135D22}"/>
              </a:ext>
            </a:extLst>
          </p:cNvPr>
          <p:cNvGrpSpPr/>
          <p:nvPr/>
        </p:nvGrpSpPr>
        <p:grpSpPr>
          <a:xfrm>
            <a:off x="4625047" y="57149"/>
            <a:ext cx="7520985" cy="3348000"/>
            <a:chOff x="4625047" y="57149"/>
            <a:chExt cx="7520985" cy="3348000"/>
          </a:xfrm>
        </p:grpSpPr>
        <p:grpSp>
          <p:nvGrpSpPr>
            <p:cNvPr id="22" name="Groupe 21">
              <a:extLst>
                <a:ext uri="{FF2B5EF4-FFF2-40B4-BE49-F238E27FC236}">
                  <a16:creationId xmlns:a16="http://schemas.microsoft.com/office/drawing/2014/main" id="{51677FEB-5CBA-83AF-FDEC-6DF4CB009C1B}"/>
                </a:ext>
              </a:extLst>
            </p:cNvPr>
            <p:cNvGrpSpPr/>
            <p:nvPr/>
          </p:nvGrpSpPr>
          <p:grpSpPr>
            <a:xfrm>
              <a:off x="4625047" y="57149"/>
              <a:ext cx="7520985" cy="3348000"/>
              <a:chOff x="4625047" y="57149"/>
              <a:chExt cx="7520985" cy="3348000"/>
            </a:xfrm>
          </p:grpSpPr>
          <p:sp>
            <p:nvSpPr>
              <p:cNvPr id="8" name="Rectangle : coins arrondis 7">
                <a:extLst>
                  <a:ext uri="{FF2B5EF4-FFF2-40B4-BE49-F238E27FC236}">
                    <a16:creationId xmlns:a16="http://schemas.microsoft.com/office/drawing/2014/main" id="{4BCF0406-5751-CAEC-093F-29C9C40E1700}"/>
                  </a:ext>
                </a:extLst>
              </p:cNvPr>
              <p:cNvSpPr/>
              <p:nvPr/>
            </p:nvSpPr>
            <p:spPr>
              <a:xfrm>
                <a:off x="4625047" y="57149"/>
                <a:ext cx="7520985" cy="3348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31790692-5819-2ECC-9F32-5BF734C0EA75}"/>
                  </a:ext>
                </a:extLst>
              </p:cNvPr>
              <p:cNvSpPr txBox="1"/>
              <p:nvPr/>
            </p:nvSpPr>
            <p:spPr>
              <a:xfrm>
                <a:off x="4772025" y="284895"/>
                <a:ext cx="7191375" cy="2308324"/>
              </a:xfrm>
              <a:prstGeom prst="rect">
                <a:avLst/>
              </a:prstGeom>
              <a:noFill/>
            </p:spPr>
            <p:txBody>
              <a:bodyPr wrap="square">
                <a:spAutoFit/>
              </a:bodyPr>
              <a:lstStyle/>
              <a:p>
                <a:pPr algn="just" eaLnBrk="0" fontAlgn="base" hangingPunct="0">
                  <a:spcBef>
                    <a:spcPct val="0"/>
                  </a:spcBef>
                  <a:spcAft>
                    <a:spcPct val="0"/>
                  </a:spcAft>
                </a:pPr>
                <a:r>
                  <a:rPr lang="fr-FR"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Le déséquilibre des classes de la variable cible augmente nettement la difficulté de l’apprentissage par l’algorithme de classification. En effet, l’algorithme n’a que peu d’exemples de la classe minoritaire sur lesquels il va apprendre.</a:t>
                </a:r>
              </a:p>
              <a:p>
                <a:pPr algn="just" eaLnBrk="0" fontAlgn="base" hangingPunct="0">
                  <a:spcBef>
                    <a:spcPct val="0"/>
                  </a:spcBef>
                  <a:spcAft>
                    <a:spcPct val="0"/>
                  </a:spcAft>
                </a:pPr>
                <a:r>
                  <a:rPr lang="fr-FR" sz="16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 </a:t>
                </a:r>
              </a:p>
              <a:p>
                <a:pPr algn="just" eaLnBrk="0" fontAlgn="base" hangingPunct="0">
                  <a:spcBef>
                    <a:spcPct val="0"/>
                  </a:spcBef>
                  <a:spcAft>
                    <a:spcPct val="0"/>
                  </a:spcAft>
                </a:pPr>
                <a:endParaRPr lang="fr-FR" sz="1600" dirty="0">
                  <a:effectLst/>
                  <a:latin typeface="Montserrat" panose="00000500000000000000" pitchFamily="2"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Montserrat" panose="00000500000000000000" pitchFamily="2" charset="0"/>
                    <a:ea typeface="Times New Roman" panose="02020603050405020304" pitchFamily="18" charset="0"/>
                    <a:cs typeface="Arial" panose="020B0604020202020204" pitchFamily="34" charset="0"/>
                  </a:rPr>
                  <a:t>Résoudre cette distribution asymétrique de classes en utilisant l’argument </a:t>
                </a:r>
                <a:r>
                  <a:rPr kumimoji="0" lang="fr-FR" altLang="fr-FR" sz="1600" b="0" i="1" u="none" strike="noStrike" cap="none" normalizeH="0" baseline="0" dirty="0" err="1">
                    <a:ln>
                      <a:noFill/>
                    </a:ln>
                    <a:solidFill>
                      <a:srgbClr val="2E74B5"/>
                    </a:solidFill>
                    <a:effectLst/>
                    <a:latin typeface="Montserrat" panose="00000500000000000000" pitchFamily="2" charset="0"/>
                    <a:ea typeface="Times New Roman" panose="02020603050405020304" pitchFamily="18" charset="0"/>
                    <a:cs typeface="Arial" panose="020B0604020202020204" pitchFamily="34" charset="0"/>
                  </a:rPr>
                  <a:t>class_weight</a:t>
                </a:r>
                <a:r>
                  <a:rPr kumimoji="0" lang="fr-FR" altLang="fr-FR" sz="1600" b="0" i="1" u="none" strike="noStrike" cap="none" normalizeH="0" baseline="0" dirty="0">
                    <a:ln>
                      <a:noFill/>
                    </a:ln>
                    <a:solidFill>
                      <a:srgbClr val="2E74B5"/>
                    </a:solidFill>
                    <a:effectLst/>
                    <a:latin typeface="Montserrat" panose="00000500000000000000" pitchFamily="2" charset="0"/>
                    <a:ea typeface="Times New Roman" panose="02020603050405020304" pitchFamily="18" charset="0"/>
                    <a:cs typeface="Arial" panose="020B0604020202020204" pitchFamily="34" charset="0"/>
                  </a:rPr>
                  <a:t> = </a:t>
                </a:r>
                <a:r>
                  <a:rPr kumimoji="0" lang="fr-FR" altLang="fr-FR" sz="1600" b="0" i="1" u="none" strike="noStrike" cap="none" normalizeH="0" baseline="0" dirty="0" err="1">
                    <a:ln>
                      <a:noFill/>
                    </a:ln>
                    <a:solidFill>
                      <a:srgbClr val="2E74B5"/>
                    </a:solidFill>
                    <a:effectLst/>
                    <a:latin typeface="Montserrat" panose="00000500000000000000" pitchFamily="2" charset="0"/>
                    <a:ea typeface="Times New Roman" panose="02020603050405020304" pitchFamily="18" charset="0"/>
                    <a:cs typeface="Arial" panose="020B0604020202020204" pitchFamily="34" charset="0"/>
                  </a:rPr>
                  <a:t>balanced</a:t>
                </a:r>
                <a:r>
                  <a:rPr kumimoji="0" lang="fr-FR" altLang="fr-FR" sz="1600" b="0" i="0" u="none" strike="noStrike" cap="none" normalizeH="0" baseline="0" dirty="0">
                    <a:ln>
                      <a:noFill/>
                    </a:ln>
                    <a:solidFill>
                      <a:srgbClr val="2E74B5"/>
                    </a:solidFill>
                    <a:effectLst/>
                    <a:latin typeface="Montserrat" panose="00000500000000000000" pitchFamily="2" charset="0"/>
                    <a:ea typeface="Times New Roman" panose="02020603050405020304" pitchFamily="18" charset="0"/>
                    <a:cs typeface="Arial" panose="020B0604020202020204" pitchFamily="34" charset="0"/>
                  </a:rPr>
                  <a:t> </a:t>
                </a:r>
                <a:r>
                  <a:rPr kumimoji="0" lang="fr-FR" altLang="fr-FR" sz="1600" b="0" i="0" u="none" strike="noStrike" cap="none" normalizeH="0" baseline="0" dirty="0">
                    <a:ln>
                      <a:noFill/>
                    </a:ln>
                    <a:solidFill>
                      <a:srgbClr val="000000"/>
                    </a:solidFill>
                    <a:effectLst/>
                    <a:latin typeface="Montserrat" panose="00000500000000000000" pitchFamily="2" charset="0"/>
                    <a:ea typeface="Times New Roman" panose="02020603050405020304" pitchFamily="18" charset="0"/>
                    <a:cs typeface="Arial" panose="020B0604020202020204" pitchFamily="34" charset="0"/>
                  </a:rPr>
                  <a:t>des modèles LGBM et </a:t>
                </a:r>
                <a:r>
                  <a:rPr kumimoji="0" lang="fr-FR" altLang="fr-FR" sz="1600" b="0" i="0" u="none" strike="noStrike" cap="none" normalizeH="0" baseline="0" dirty="0" err="1">
                    <a:ln>
                      <a:noFill/>
                    </a:ln>
                    <a:solidFill>
                      <a:srgbClr val="000000"/>
                    </a:solidFill>
                    <a:effectLst/>
                    <a:latin typeface="Montserrat" panose="00000500000000000000" pitchFamily="2" charset="0"/>
                    <a:ea typeface="Times New Roman" panose="02020603050405020304" pitchFamily="18" charset="0"/>
                    <a:cs typeface="Arial" panose="020B0604020202020204" pitchFamily="34" charset="0"/>
                  </a:rPr>
                  <a:t>LogisticRegression</a:t>
                </a:r>
                <a:r>
                  <a:rPr kumimoji="0" lang="fr-FR" altLang="fr-FR" sz="1600" b="0" i="0" u="none" strike="noStrike" cap="none" normalizeH="0" baseline="0" dirty="0">
                    <a:ln>
                      <a:noFill/>
                    </a:ln>
                    <a:solidFill>
                      <a:srgbClr val="000000"/>
                    </a:solidFill>
                    <a:effectLst/>
                    <a:latin typeface="Montserrat" panose="00000500000000000000" pitchFamily="2" charset="0"/>
                    <a:ea typeface="Times New Roman" panose="02020603050405020304" pitchFamily="18" charset="0"/>
                    <a:cs typeface="Arial" panose="020B0604020202020204" pitchFamily="34" charset="0"/>
                  </a:rPr>
                  <a:t>. </a:t>
                </a:r>
                <a:endParaRPr lang="fr-FR" sz="1600" dirty="0">
                  <a:effectLst/>
                  <a:latin typeface="Montserrat" panose="00000500000000000000" pitchFamily="2" charset="0"/>
                  <a:ea typeface="Calibri" panose="020F0502020204030204" pitchFamily="34" charset="0"/>
                  <a:cs typeface="Times New Roman" panose="02020603050405020304" pitchFamily="18" charset="0"/>
                </a:endParaRPr>
              </a:p>
            </p:txBody>
          </p:sp>
        </p:grpSp>
        <p:sp>
          <p:nvSpPr>
            <p:cNvPr id="20" name="Flèche : bas 19">
              <a:extLst>
                <a:ext uri="{FF2B5EF4-FFF2-40B4-BE49-F238E27FC236}">
                  <a16:creationId xmlns:a16="http://schemas.microsoft.com/office/drawing/2014/main" id="{36CA1506-FC0C-7BC6-D75F-15AE2E62D899}"/>
                </a:ext>
              </a:extLst>
            </p:cNvPr>
            <p:cNvSpPr/>
            <p:nvPr/>
          </p:nvSpPr>
          <p:spPr>
            <a:xfrm>
              <a:off x="7943850" y="1123950"/>
              <a:ext cx="238125" cy="70485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dirty="0"/>
            </a:p>
          </p:txBody>
        </p:sp>
      </p:grpSp>
      <p:sp>
        <p:nvSpPr>
          <p:cNvPr id="21" name="Espace réservé du numéro de diapositive 20">
            <a:extLst>
              <a:ext uri="{FF2B5EF4-FFF2-40B4-BE49-F238E27FC236}">
                <a16:creationId xmlns:a16="http://schemas.microsoft.com/office/drawing/2014/main" id="{070CF2A1-2903-B986-8B6D-135D2C363388}"/>
              </a:ext>
            </a:extLst>
          </p:cNvPr>
          <p:cNvSpPr>
            <a:spLocks noGrp="1"/>
          </p:cNvSpPr>
          <p:nvPr>
            <p:ph type="sldNum" sz="quarter" idx="12"/>
          </p:nvPr>
        </p:nvSpPr>
        <p:spPr/>
        <p:txBody>
          <a:bodyPr/>
          <a:lstStyle/>
          <a:p>
            <a:fld id="{B3E21CD8-22D4-48CD-B162-065ADFAC9AF2}" type="slidenum">
              <a:rPr lang="fr-FR" smtClean="0"/>
              <a:t>15</a:t>
            </a:fld>
            <a:endParaRPr lang="fr-FR"/>
          </a:p>
        </p:txBody>
      </p:sp>
    </p:spTree>
    <p:extLst>
      <p:ext uri="{BB962C8B-B14F-4D97-AF65-F5344CB8AC3E}">
        <p14:creationId xmlns:p14="http://schemas.microsoft.com/office/powerpoint/2010/main" val="2998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7C07DCE-54C6-D216-7810-A8F96F99DD61}"/>
              </a:ext>
            </a:extLst>
          </p:cNvPr>
          <p:cNvSpPr txBox="1"/>
          <p:nvPr/>
        </p:nvSpPr>
        <p:spPr>
          <a:xfrm>
            <a:off x="0" y="0"/>
            <a:ext cx="459105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rgbClr val="C00000"/>
                </a:solidFill>
                <a:latin typeface="Montserrat" panose="00000500000000000000" pitchFamily="2" charset="0"/>
              </a:rPr>
              <a:t>Performance LGBM optimisé</a:t>
            </a:r>
          </a:p>
        </p:txBody>
      </p:sp>
      <p:pic>
        <p:nvPicPr>
          <p:cNvPr id="7170" name="Picture 2">
            <a:extLst>
              <a:ext uri="{FF2B5EF4-FFF2-40B4-BE49-F238E27FC236}">
                <a16:creationId xmlns:a16="http://schemas.microsoft.com/office/drawing/2014/main" id="{D9A6CAC6-B30E-F88B-3FE7-A836B7E9E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286" y="785317"/>
            <a:ext cx="4766600" cy="324128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54FFBFC4-3CD5-EF4F-FB85-8B97C1A294C0}"/>
              </a:ext>
            </a:extLst>
          </p:cNvPr>
          <p:cNvSpPr>
            <a:spLocks noGrp="1"/>
          </p:cNvSpPr>
          <p:nvPr>
            <p:ph type="sldNum" sz="quarter" idx="12"/>
          </p:nvPr>
        </p:nvSpPr>
        <p:spPr/>
        <p:txBody>
          <a:bodyPr/>
          <a:lstStyle/>
          <a:p>
            <a:fld id="{B3E21CD8-22D4-48CD-B162-065ADFAC9AF2}" type="slidenum">
              <a:rPr lang="fr-FR" smtClean="0"/>
              <a:t>16</a:t>
            </a:fld>
            <a:endParaRPr lang="fr-FR"/>
          </a:p>
        </p:txBody>
      </p:sp>
      <p:pic>
        <p:nvPicPr>
          <p:cNvPr id="8" name="Image 7">
            <a:extLst>
              <a:ext uri="{FF2B5EF4-FFF2-40B4-BE49-F238E27FC236}">
                <a16:creationId xmlns:a16="http://schemas.microsoft.com/office/drawing/2014/main" id="{2CE8B5EC-A770-A398-C862-86FCDB191E30}"/>
              </a:ext>
            </a:extLst>
          </p:cNvPr>
          <p:cNvPicPr>
            <a:picLocks noChangeAspect="1"/>
          </p:cNvPicPr>
          <p:nvPr/>
        </p:nvPicPr>
        <p:blipFill rotWithShape="1">
          <a:blip r:embed="rId3"/>
          <a:srcRect l="4386" t="5486" r="10904" b="17677"/>
          <a:stretch/>
        </p:blipFill>
        <p:spPr>
          <a:xfrm>
            <a:off x="6076930" y="4074007"/>
            <a:ext cx="4591050" cy="1478391"/>
          </a:xfrm>
          <a:prstGeom prst="rect">
            <a:avLst/>
          </a:prstGeom>
        </p:spPr>
      </p:pic>
      <p:pic>
        <p:nvPicPr>
          <p:cNvPr id="10" name="Image 9">
            <a:extLst>
              <a:ext uri="{FF2B5EF4-FFF2-40B4-BE49-F238E27FC236}">
                <a16:creationId xmlns:a16="http://schemas.microsoft.com/office/drawing/2014/main" id="{0995C037-9B31-AEE6-0CB6-9817CDE6376C}"/>
              </a:ext>
            </a:extLst>
          </p:cNvPr>
          <p:cNvPicPr>
            <a:picLocks noChangeAspect="1"/>
          </p:cNvPicPr>
          <p:nvPr/>
        </p:nvPicPr>
        <p:blipFill rotWithShape="1">
          <a:blip r:embed="rId4"/>
          <a:srcRect l="6453" t="4892"/>
          <a:stretch/>
        </p:blipFill>
        <p:spPr>
          <a:xfrm>
            <a:off x="555011" y="3997891"/>
            <a:ext cx="5007610" cy="1630624"/>
          </a:xfrm>
          <a:prstGeom prst="rect">
            <a:avLst/>
          </a:prstGeom>
        </p:spPr>
      </p:pic>
      <p:pic>
        <p:nvPicPr>
          <p:cNvPr id="13" name="Picture 12">
            <a:extLst>
              <a:ext uri="{FF2B5EF4-FFF2-40B4-BE49-F238E27FC236}">
                <a16:creationId xmlns:a16="http://schemas.microsoft.com/office/drawing/2014/main" id="{9502D2EE-1851-6AFC-7C71-9C99F0C5C9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76" y="859214"/>
            <a:ext cx="4753104" cy="3140443"/>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22713EA2-FB4E-5F39-0372-3B814D729381}"/>
              </a:ext>
            </a:extLst>
          </p:cNvPr>
          <p:cNvSpPr txBox="1"/>
          <p:nvPr/>
        </p:nvSpPr>
        <p:spPr>
          <a:xfrm>
            <a:off x="5881831" y="452586"/>
            <a:ext cx="6096000" cy="584775"/>
          </a:xfrm>
          <a:prstGeom prst="rect">
            <a:avLst/>
          </a:prstGeom>
          <a:noFill/>
        </p:spPr>
        <p:txBody>
          <a:bodyPr wrap="square">
            <a:spAutoFit/>
          </a:bodyPr>
          <a:lstStyle/>
          <a:p>
            <a:r>
              <a:rPr lang="fr-FR" sz="1600" dirty="0">
                <a:latin typeface="Montserrat" panose="00000500000000000000" pitchFamily="2" charset="0"/>
              </a:rPr>
              <a:t>F5 score : 0.627</a:t>
            </a:r>
          </a:p>
          <a:p>
            <a:r>
              <a:rPr lang="fr-FR" sz="1600" dirty="0">
                <a:latin typeface="Montserrat" panose="00000500000000000000" pitchFamily="2" charset="0"/>
              </a:rPr>
              <a:t>AUC-ROC : 0.76</a:t>
            </a:r>
          </a:p>
        </p:txBody>
      </p:sp>
      <p:sp>
        <p:nvSpPr>
          <p:cNvPr id="16" name="ZoneTexte 15">
            <a:extLst>
              <a:ext uri="{FF2B5EF4-FFF2-40B4-BE49-F238E27FC236}">
                <a16:creationId xmlns:a16="http://schemas.microsoft.com/office/drawing/2014/main" id="{4866E816-7CD9-3FB3-1949-4E933038E25A}"/>
              </a:ext>
            </a:extLst>
          </p:cNvPr>
          <p:cNvSpPr txBox="1"/>
          <p:nvPr/>
        </p:nvSpPr>
        <p:spPr>
          <a:xfrm>
            <a:off x="145831" y="446276"/>
            <a:ext cx="6096000" cy="584775"/>
          </a:xfrm>
          <a:prstGeom prst="rect">
            <a:avLst/>
          </a:prstGeom>
          <a:noFill/>
        </p:spPr>
        <p:txBody>
          <a:bodyPr wrap="square">
            <a:spAutoFit/>
          </a:bodyPr>
          <a:lstStyle/>
          <a:p>
            <a:r>
              <a:rPr lang="fr-FR" sz="1600" dirty="0">
                <a:latin typeface="Montserrat" panose="00000500000000000000" pitchFamily="2" charset="0"/>
              </a:rPr>
              <a:t>F5 score : 0.92</a:t>
            </a:r>
          </a:p>
          <a:p>
            <a:r>
              <a:rPr lang="fr-FR" sz="1600" dirty="0">
                <a:latin typeface="Montserrat" panose="00000500000000000000" pitchFamily="2" charset="0"/>
              </a:rPr>
              <a:t>AUC-ROC : 0.92</a:t>
            </a:r>
          </a:p>
        </p:txBody>
      </p:sp>
      <p:sp>
        <p:nvSpPr>
          <p:cNvPr id="12" name="ZoneTexte 11">
            <a:extLst>
              <a:ext uri="{FF2B5EF4-FFF2-40B4-BE49-F238E27FC236}">
                <a16:creationId xmlns:a16="http://schemas.microsoft.com/office/drawing/2014/main" id="{576B5BA7-211E-D3BB-F4DD-62A9839FD92E}"/>
              </a:ext>
            </a:extLst>
          </p:cNvPr>
          <p:cNvSpPr txBox="1"/>
          <p:nvPr/>
        </p:nvSpPr>
        <p:spPr>
          <a:xfrm>
            <a:off x="560517" y="235632"/>
            <a:ext cx="11206286" cy="369332"/>
          </a:xfrm>
          <a:prstGeom prst="rect">
            <a:avLst/>
          </a:prstGeom>
          <a:noFill/>
        </p:spPr>
        <p:txBody>
          <a:bodyPr wrap="square" rtlCol="0">
            <a:spAutoFit/>
          </a:bodyPr>
          <a:lstStyle/>
          <a:p>
            <a:r>
              <a:rPr lang="fr-FR" b="1" dirty="0">
                <a:solidFill>
                  <a:schemeClr val="accent1">
                    <a:lumMod val="75000"/>
                  </a:schemeClr>
                </a:solidFill>
                <a:latin typeface="Montserrat" panose="00000500000000000000" pitchFamily="2" charset="0"/>
              </a:rPr>
              <a:t>                   Avant optimisation                                                               Après optimisation</a:t>
            </a:r>
          </a:p>
        </p:txBody>
      </p:sp>
      <p:cxnSp>
        <p:nvCxnSpPr>
          <p:cNvPr id="17" name="Connecteur droit 16">
            <a:extLst>
              <a:ext uri="{FF2B5EF4-FFF2-40B4-BE49-F238E27FC236}">
                <a16:creationId xmlns:a16="http://schemas.microsoft.com/office/drawing/2014/main" id="{6131A2CC-C3AE-2ABA-D98D-B2AE69833769}"/>
              </a:ext>
            </a:extLst>
          </p:cNvPr>
          <p:cNvCxnSpPr>
            <a:cxnSpLocks/>
          </p:cNvCxnSpPr>
          <p:nvPr/>
        </p:nvCxnSpPr>
        <p:spPr>
          <a:xfrm>
            <a:off x="5819775" y="369332"/>
            <a:ext cx="0" cy="6488668"/>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2" name="ZoneTexte 21">
            <a:extLst>
              <a:ext uri="{FF2B5EF4-FFF2-40B4-BE49-F238E27FC236}">
                <a16:creationId xmlns:a16="http://schemas.microsoft.com/office/drawing/2014/main" id="{40CB215C-8FD2-4A0F-94AE-7814444B1252}"/>
              </a:ext>
            </a:extLst>
          </p:cNvPr>
          <p:cNvSpPr txBox="1"/>
          <p:nvPr/>
        </p:nvSpPr>
        <p:spPr>
          <a:xfrm>
            <a:off x="5881831" y="5791371"/>
            <a:ext cx="6244969" cy="830997"/>
          </a:xfrm>
          <a:prstGeom prst="rect">
            <a:avLst/>
          </a:prstGeom>
          <a:noFill/>
        </p:spPr>
        <p:txBody>
          <a:bodyPr wrap="square">
            <a:spAutoFit/>
          </a:bodyPr>
          <a:lstStyle/>
          <a:p>
            <a:pPr marL="285750" indent="-285750" algn="just">
              <a:buFont typeface="Courier New" panose="02070309020205020404" pitchFamily="49" charset="0"/>
              <a:buChar char="­"/>
            </a:pPr>
            <a:r>
              <a:rPr lang="fr-FR" sz="1600" dirty="0">
                <a:latin typeface="Montserrat" panose="00000500000000000000" pitchFamily="2" charset="0"/>
              </a:rPr>
              <a:t>On constate que le modèle arrive à détecter 64% des classes 1, mais qu’il n’a raison que dans 18% des cas quand il en détecte 1. </a:t>
            </a:r>
          </a:p>
        </p:txBody>
      </p:sp>
      <p:sp>
        <p:nvSpPr>
          <p:cNvPr id="24" name="ZoneTexte 23">
            <a:extLst>
              <a:ext uri="{FF2B5EF4-FFF2-40B4-BE49-F238E27FC236}">
                <a16:creationId xmlns:a16="http://schemas.microsoft.com/office/drawing/2014/main" id="{8D98CFDA-3D6A-FE3C-E2D9-D8135261F912}"/>
              </a:ext>
            </a:extLst>
          </p:cNvPr>
          <p:cNvSpPr txBox="1"/>
          <p:nvPr/>
        </p:nvSpPr>
        <p:spPr>
          <a:xfrm>
            <a:off x="-95249" y="5485953"/>
            <a:ext cx="5852969" cy="1323439"/>
          </a:xfrm>
          <a:prstGeom prst="rect">
            <a:avLst/>
          </a:prstGeom>
          <a:noFill/>
        </p:spPr>
        <p:txBody>
          <a:bodyPr wrap="square">
            <a:spAutoFit/>
          </a:bodyPr>
          <a:lstStyle/>
          <a:p>
            <a:pPr marL="285750" indent="-285750" algn="just">
              <a:buFont typeface="Courier New" panose="02070309020205020404" pitchFamily="49" charset="0"/>
              <a:buChar char="­"/>
            </a:pPr>
            <a:r>
              <a:rPr lang="fr-FR" sz="1600" dirty="0">
                <a:latin typeface="Montserrat" panose="00000500000000000000" pitchFamily="2" charset="0"/>
              </a:rPr>
              <a:t>On constate que le modèle ne prédit que des 0. Son </a:t>
            </a:r>
            <a:r>
              <a:rPr lang="fr-FR" sz="1600" dirty="0" err="1">
                <a:latin typeface="Montserrat" panose="00000500000000000000" pitchFamily="2" charset="0"/>
              </a:rPr>
              <a:t>accuracy</a:t>
            </a:r>
            <a:r>
              <a:rPr lang="fr-FR" sz="1600" dirty="0">
                <a:latin typeface="Montserrat" panose="00000500000000000000" pitchFamily="2" charset="0"/>
              </a:rPr>
              <a:t> est très bonne mais nous cherchons à prédire si une Target sera égale à 1. Nous focaliserons donc notre performance de modèle sur la précision et le rappel.</a:t>
            </a:r>
          </a:p>
        </p:txBody>
      </p:sp>
    </p:spTree>
    <p:extLst>
      <p:ext uri="{BB962C8B-B14F-4D97-AF65-F5344CB8AC3E}">
        <p14:creationId xmlns:p14="http://schemas.microsoft.com/office/powerpoint/2010/main" val="1413649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39B2B25-D56E-FD08-6F72-72A353112F6E}"/>
              </a:ext>
            </a:extLst>
          </p:cNvPr>
          <p:cNvSpPr>
            <a:spLocks noGrp="1"/>
          </p:cNvSpPr>
          <p:nvPr>
            <p:ph type="sldNum" sz="quarter" idx="12"/>
          </p:nvPr>
        </p:nvSpPr>
        <p:spPr/>
        <p:txBody>
          <a:bodyPr/>
          <a:lstStyle/>
          <a:p>
            <a:fld id="{B3E21CD8-22D4-48CD-B162-065ADFAC9AF2}" type="slidenum">
              <a:rPr lang="fr-FR" smtClean="0"/>
              <a:t>17</a:t>
            </a:fld>
            <a:endParaRPr lang="fr-FR"/>
          </a:p>
        </p:txBody>
      </p:sp>
      <p:sp>
        <p:nvSpPr>
          <p:cNvPr id="5" name="ZoneTexte 4">
            <a:extLst>
              <a:ext uri="{FF2B5EF4-FFF2-40B4-BE49-F238E27FC236}">
                <a16:creationId xmlns:a16="http://schemas.microsoft.com/office/drawing/2014/main" id="{E24544C7-9BDF-254E-35FE-28B1D5A6050A}"/>
              </a:ext>
            </a:extLst>
          </p:cNvPr>
          <p:cNvSpPr txBox="1"/>
          <p:nvPr/>
        </p:nvSpPr>
        <p:spPr>
          <a:xfrm>
            <a:off x="0" y="0"/>
            <a:ext cx="459105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rgbClr val="C00000"/>
                </a:solidFill>
                <a:latin typeface="Montserrat" panose="00000500000000000000" pitchFamily="2" charset="0"/>
              </a:rPr>
              <a:t>Performance LGBM optimisé</a:t>
            </a:r>
          </a:p>
        </p:txBody>
      </p:sp>
      <p:sp>
        <p:nvSpPr>
          <p:cNvPr id="6" name="ZoneTexte 5">
            <a:extLst>
              <a:ext uri="{FF2B5EF4-FFF2-40B4-BE49-F238E27FC236}">
                <a16:creationId xmlns:a16="http://schemas.microsoft.com/office/drawing/2014/main" id="{26DA115B-D56D-4FF8-0E52-C2BFD2B49958}"/>
              </a:ext>
            </a:extLst>
          </p:cNvPr>
          <p:cNvSpPr txBox="1"/>
          <p:nvPr/>
        </p:nvSpPr>
        <p:spPr>
          <a:xfrm>
            <a:off x="216634" y="283607"/>
            <a:ext cx="11206286" cy="3693319"/>
          </a:xfrm>
          <a:prstGeom prst="rect">
            <a:avLst/>
          </a:prstGeom>
          <a:noFill/>
        </p:spPr>
        <p:txBody>
          <a:bodyPr wrap="square" rtlCol="0">
            <a:spAutoFit/>
          </a:bodyPr>
          <a:lstStyle/>
          <a:p>
            <a:r>
              <a:rPr lang="fr-FR" b="1" dirty="0">
                <a:solidFill>
                  <a:schemeClr val="accent1">
                    <a:lumMod val="75000"/>
                  </a:schemeClr>
                </a:solidFill>
                <a:latin typeface="Montserrat" panose="00000500000000000000" pitchFamily="2" charset="0"/>
              </a:rPr>
              <a:t>Avant optimisation    </a:t>
            </a:r>
          </a:p>
          <a:p>
            <a:r>
              <a:rPr lang="fr-FR" b="1" dirty="0">
                <a:solidFill>
                  <a:schemeClr val="accent1">
                    <a:lumMod val="75000"/>
                  </a:schemeClr>
                </a:solidFill>
                <a:latin typeface="Montserrat" panose="00000500000000000000" pitchFamily="2" charset="0"/>
              </a:rPr>
              <a:t>    </a:t>
            </a:r>
          </a:p>
          <a:p>
            <a:r>
              <a:rPr lang="fr-FR" b="1" dirty="0">
                <a:solidFill>
                  <a:schemeClr val="accent1">
                    <a:lumMod val="75000"/>
                  </a:schemeClr>
                </a:solidFill>
                <a:latin typeface="Montserrat" panose="00000500000000000000" pitchFamily="2" charset="0"/>
              </a:rPr>
              <a:t>            </a:t>
            </a: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endParaRPr lang="fr-FR" b="1" dirty="0">
              <a:solidFill>
                <a:schemeClr val="accent1">
                  <a:lumMod val="75000"/>
                </a:schemeClr>
              </a:solidFill>
              <a:latin typeface="Montserrat" panose="00000500000000000000" pitchFamily="2" charset="0"/>
            </a:endParaRPr>
          </a:p>
          <a:p>
            <a:r>
              <a:rPr lang="fr-FR" b="1" dirty="0">
                <a:solidFill>
                  <a:schemeClr val="accent1">
                    <a:lumMod val="75000"/>
                  </a:schemeClr>
                </a:solidFill>
                <a:latin typeface="Montserrat" panose="00000500000000000000" pitchFamily="2" charset="0"/>
              </a:rPr>
              <a:t>Après optimisation</a:t>
            </a:r>
          </a:p>
        </p:txBody>
      </p:sp>
      <p:sp>
        <p:nvSpPr>
          <p:cNvPr id="3" name="ZoneTexte 2">
            <a:extLst>
              <a:ext uri="{FF2B5EF4-FFF2-40B4-BE49-F238E27FC236}">
                <a16:creationId xmlns:a16="http://schemas.microsoft.com/office/drawing/2014/main" id="{173806E4-D4FD-73BE-2259-11CB806E25C4}"/>
              </a:ext>
            </a:extLst>
          </p:cNvPr>
          <p:cNvSpPr txBox="1"/>
          <p:nvPr/>
        </p:nvSpPr>
        <p:spPr>
          <a:xfrm>
            <a:off x="8309261" y="1633125"/>
            <a:ext cx="3786787" cy="3970318"/>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Montserrat" panose="00000500000000000000" pitchFamily="2" charset="0"/>
              </a:rPr>
              <a:t>Pas d’amélioration du  AUC-ROC score. </a:t>
            </a:r>
          </a:p>
          <a:p>
            <a:pPr marL="285750" indent="-285750" algn="just">
              <a:buFont typeface="Wingdings" panose="05000000000000000000" pitchFamily="2" charset="2"/>
              <a:buChar char="§"/>
            </a:pPr>
            <a:endParaRPr lang="fr-FR" dirty="0">
              <a:latin typeface="Montserrat" panose="00000500000000000000" pitchFamily="2" charset="0"/>
            </a:endParaRPr>
          </a:p>
          <a:p>
            <a:pPr marL="285750" indent="-285750" algn="just">
              <a:buFont typeface="Wingdings" panose="05000000000000000000" pitchFamily="2" charset="2"/>
              <a:buChar char="§"/>
            </a:pPr>
            <a:r>
              <a:rPr lang="fr-FR" dirty="0">
                <a:latin typeface="Montserrat" panose="00000500000000000000" pitchFamily="2" charset="0"/>
              </a:rPr>
              <a:t>Avant optimisation, On constate que le modèle ne prédit que des 0</a:t>
            </a:r>
          </a:p>
          <a:p>
            <a:pPr marL="285750" indent="-285750" algn="just">
              <a:buFont typeface="Wingdings" panose="05000000000000000000" pitchFamily="2" charset="2"/>
              <a:buChar char="§"/>
            </a:pPr>
            <a:endParaRPr lang="fr-FR" dirty="0">
              <a:latin typeface="Montserrat" panose="00000500000000000000" pitchFamily="2" charset="0"/>
            </a:endParaRPr>
          </a:p>
          <a:p>
            <a:pPr marL="285750" indent="-285750" algn="just">
              <a:buFont typeface="Wingdings" panose="05000000000000000000" pitchFamily="2" charset="2"/>
              <a:buChar char="§"/>
            </a:pPr>
            <a:r>
              <a:rPr lang="fr-FR" dirty="0">
                <a:latin typeface="Montserrat" panose="00000500000000000000" pitchFamily="2" charset="0"/>
              </a:rPr>
              <a:t>Le taux des faux négatifs a  été diminué de plus de 70%.</a:t>
            </a:r>
          </a:p>
          <a:p>
            <a:pPr marL="285750" indent="-285750" algn="just">
              <a:buFont typeface="Wingdings" panose="05000000000000000000" pitchFamily="2" charset="2"/>
              <a:buChar char="§"/>
            </a:pPr>
            <a:endParaRPr lang="fr-FR" dirty="0">
              <a:latin typeface="Montserrat" panose="00000500000000000000" pitchFamily="2" charset="0"/>
            </a:endParaRPr>
          </a:p>
          <a:p>
            <a:pPr marL="285750" indent="-285750" algn="just">
              <a:buFont typeface="Wingdings" panose="05000000000000000000" pitchFamily="2" charset="2"/>
              <a:buChar char="§"/>
            </a:pPr>
            <a:r>
              <a:rPr lang="fr-FR" dirty="0">
                <a:latin typeface="Montserrat" panose="00000500000000000000" pitchFamily="2" charset="0"/>
              </a:rPr>
              <a:t>Le taux des FP est de 28% (élevé), c’est un manque à gagner mais ce n’est pas un risque.</a:t>
            </a:r>
          </a:p>
        </p:txBody>
      </p:sp>
      <p:grpSp>
        <p:nvGrpSpPr>
          <p:cNvPr id="9" name="Groupe 8">
            <a:extLst>
              <a:ext uri="{FF2B5EF4-FFF2-40B4-BE49-F238E27FC236}">
                <a16:creationId xmlns:a16="http://schemas.microsoft.com/office/drawing/2014/main" id="{68B8CDDC-D89C-8EB5-E21F-50B28E7E24B9}"/>
              </a:ext>
            </a:extLst>
          </p:cNvPr>
          <p:cNvGrpSpPr/>
          <p:nvPr/>
        </p:nvGrpSpPr>
        <p:grpSpPr>
          <a:xfrm>
            <a:off x="95953" y="679812"/>
            <a:ext cx="8309260" cy="2981997"/>
            <a:chOff x="95953" y="679812"/>
            <a:chExt cx="8309260" cy="2981997"/>
          </a:xfrm>
        </p:grpSpPr>
        <p:pic>
          <p:nvPicPr>
            <p:cNvPr id="7" name="Picture 2">
              <a:extLst>
                <a:ext uri="{FF2B5EF4-FFF2-40B4-BE49-F238E27FC236}">
                  <a16:creationId xmlns:a16="http://schemas.microsoft.com/office/drawing/2014/main" id="{E9C68F44-5092-7AD8-9ECC-F8AFDB5E2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64" y="679812"/>
              <a:ext cx="8124349" cy="298199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C9231A1-EAA8-D104-202A-904D543D83AB}"/>
                </a:ext>
              </a:extLst>
            </p:cNvPr>
            <p:cNvSpPr txBox="1"/>
            <p:nvPr/>
          </p:nvSpPr>
          <p:spPr>
            <a:xfrm rot="16200000">
              <a:off x="-439237" y="1463849"/>
              <a:ext cx="1408934" cy="338554"/>
            </a:xfrm>
            <a:prstGeom prst="rect">
              <a:avLst/>
            </a:prstGeom>
            <a:noFill/>
          </p:spPr>
          <p:txBody>
            <a:bodyPr wrap="square" rtlCol="0">
              <a:spAutoFit/>
            </a:bodyPr>
            <a:lstStyle/>
            <a:p>
              <a:r>
                <a:rPr lang="fr-FR" sz="1600" dirty="0"/>
                <a:t>Real </a:t>
              </a:r>
            </a:p>
          </p:txBody>
        </p:sp>
        <p:sp>
          <p:nvSpPr>
            <p:cNvPr id="10" name="ZoneTexte 9">
              <a:extLst>
                <a:ext uri="{FF2B5EF4-FFF2-40B4-BE49-F238E27FC236}">
                  <a16:creationId xmlns:a16="http://schemas.microsoft.com/office/drawing/2014/main" id="{4E8F218F-8C52-761D-BC0F-6F7088BEBFA4}"/>
                </a:ext>
              </a:extLst>
            </p:cNvPr>
            <p:cNvSpPr txBox="1"/>
            <p:nvPr/>
          </p:nvSpPr>
          <p:spPr>
            <a:xfrm>
              <a:off x="1457708" y="3301776"/>
              <a:ext cx="1408934" cy="338554"/>
            </a:xfrm>
            <a:prstGeom prst="rect">
              <a:avLst/>
            </a:prstGeom>
            <a:noFill/>
          </p:spPr>
          <p:txBody>
            <a:bodyPr wrap="square" rtlCol="0">
              <a:spAutoFit/>
            </a:bodyPr>
            <a:lstStyle/>
            <a:p>
              <a:r>
                <a:rPr lang="fr-FR" sz="1600" dirty="0" err="1"/>
                <a:t>Predicted</a:t>
              </a:r>
              <a:r>
                <a:rPr lang="fr-FR" sz="1600" dirty="0"/>
                <a:t> </a:t>
              </a:r>
            </a:p>
          </p:txBody>
        </p:sp>
      </p:grpSp>
      <p:grpSp>
        <p:nvGrpSpPr>
          <p:cNvPr id="11" name="Groupe 10">
            <a:extLst>
              <a:ext uri="{FF2B5EF4-FFF2-40B4-BE49-F238E27FC236}">
                <a16:creationId xmlns:a16="http://schemas.microsoft.com/office/drawing/2014/main" id="{3495C0CC-9665-AD6E-5716-ACA86F90833D}"/>
              </a:ext>
            </a:extLst>
          </p:cNvPr>
          <p:cNvGrpSpPr/>
          <p:nvPr/>
        </p:nvGrpSpPr>
        <p:grpSpPr>
          <a:xfrm>
            <a:off x="89205" y="3869675"/>
            <a:ext cx="8343165" cy="2994675"/>
            <a:chOff x="89205" y="3926825"/>
            <a:chExt cx="8343165" cy="2994675"/>
          </a:xfrm>
        </p:grpSpPr>
        <p:pic>
          <p:nvPicPr>
            <p:cNvPr id="4" name="Picture 4">
              <a:extLst>
                <a:ext uri="{FF2B5EF4-FFF2-40B4-BE49-F238E27FC236}">
                  <a16:creationId xmlns:a16="http://schemas.microsoft.com/office/drawing/2014/main" id="{A7780F05-2F5D-8A4D-58D9-0E3FDC271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13" y="3926825"/>
              <a:ext cx="8132457" cy="2994675"/>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0165C157-A758-2824-F399-EF34DCFA824A}"/>
                </a:ext>
              </a:extLst>
            </p:cNvPr>
            <p:cNvSpPr txBox="1"/>
            <p:nvPr/>
          </p:nvSpPr>
          <p:spPr>
            <a:xfrm rot="16200000">
              <a:off x="-445985" y="4618331"/>
              <a:ext cx="1408934" cy="338554"/>
            </a:xfrm>
            <a:prstGeom prst="rect">
              <a:avLst/>
            </a:prstGeom>
            <a:noFill/>
          </p:spPr>
          <p:txBody>
            <a:bodyPr wrap="square" rtlCol="0">
              <a:spAutoFit/>
            </a:bodyPr>
            <a:lstStyle/>
            <a:p>
              <a:r>
                <a:rPr lang="fr-FR" sz="1600" dirty="0"/>
                <a:t>Real </a:t>
              </a:r>
            </a:p>
          </p:txBody>
        </p:sp>
        <p:sp>
          <p:nvSpPr>
            <p:cNvPr id="13" name="ZoneTexte 12">
              <a:extLst>
                <a:ext uri="{FF2B5EF4-FFF2-40B4-BE49-F238E27FC236}">
                  <a16:creationId xmlns:a16="http://schemas.microsoft.com/office/drawing/2014/main" id="{1B4AD1A8-10D9-863C-5B8B-D769A27F6347}"/>
                </a:ext>
              </a:extLst>
            </p:cNvPr>
            <p:cNvSpPr txBox="1"/>
            <p:nvPr/>
          </p:nvSpPr>
          <p:spPr>
            <a:xfrm>
              <a:off x="1391033" y="6582946"/>
              <a:ext cx="1408934" cy="338554"/>
            </a:xfrm>
            <a:prstGeom prst="rect">
              <a:avLst/>
            </a:prstGeom>
            <a:noFill/>
          </p:spPr>
          <p:txBody>
            <a:bodyPr wrap="square" rtlCol="0">
              <a:spAutoFit/>
            </a:bodyPr>
            <a:lstStyle/>
            <a:p>
              <a:r>
                <a:rPr lang="fr-FR" sz="1600" dirty="0" err="1"/>
                <a:t>Predicted</a:t>
              </a:r>
              <a:r>
                <a:rPr lang="fr-FR" sz="1600" dirty="0"/>
                <a:t> </a:t>
              </a:r>
            </a:p>
          </p:txBody>
        </p:sp>
      </p:grpSp>
    </p:spTree>
    <p:extLst>
      <p:ext uri="{BB962C8B-B14F-4D97-AF65-F5344CB8AC3E}">
        <p14:creationId xmlns:p14="http://schemas.microsoft.com/office/powerpoint/2010/main" val="289939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1486958424"/>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18</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73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A832B89-FEAF-C6F1-31F5-EDC4724E0E58}"/>
              </a:ext>
            </a:extLst>
          </p:cNvPr>
          <p:cNvSpPr txBox="1"/>
          <p:nvPr/>
        </p:nvSpPr>
        <p:spPr>
          <a:xfrm>
            <a:off x="0" y="2391608"/>
            <a:ext cx="5248275"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a:ln/>
                <a:solidFill>
                  <a:srgbClr val="C00000"/>
                </a:solidFill>
                <a:latin typeface="Montserrat" panose="00000500000000000000" pitchFamily="2" charset="0"/>
              </a:rPr>
              <a:t>Interprétabilité globale </a:t>
            </a:r>
          </a:p>
        </p:txBody>
      </p:sp>
      <p:sp>
        <p:nvSpPr>
          <p:cNvPr id="3" name="ZoneTexte 2">
            <a:extLst>
              <a:ext uri="{FF2B5EF4-FFF2-40B4-BE49-F238E27FC236}">
                <a16:creationId xmlns:a16="http://schemas.microsoft.com/office/drawing/2014/main" id="{46B4D755-278E-2B06-55EB-249117A38615}"/>
              </a:ext>
            </a:extLst>
          </p:cNvPr>
          <p:cNvSpPr txBox="1"/>
          <p:nvPr/>
        </p:nvSpPr>
        <p:spPr>
          <a:xfrm>
            <a:off x="1" y="2769989"/>
            <a:ext cx="5517513" cy="411599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effectLst/>
                <a:latin typeface="Montserrat" panose="00000500000000000000" pitchFamily="2" charset="0"/>
                <a:ea typeface="Times New Roman" panose="02020603050405020304" pitchFamily="18" charset="0"/>
                <a:cs typeface="Courier New" panose="02070309020205020404" pitchFamily="49" charset="0"/>
              </a:rPr>
              <a:t>La figure présente les vingt plus importantes variables que  le classifieur LGBM a utilisé pour prédire la probabilité de remboursement du prêt. On remarque que les mensualités payées par le client ont le plus d’importance sur les prédictions.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a typeface="Calibri" panose="020F0502020204030204" pitchFamily="34" charset="0"/>
              <a:cs typeface="Courier New" panose="02070309020205020404" pitchFamily="49" charset="0"/>
            </a:endParaRPr>
          </a:p>
          <a:p>
            <a:pPr marL="285750" indent="-285750" algn="just">
              <a:lnSpc>
                <a:spcPct val="150000"/>
              </a:lnSpc>
              <a:buFont typeface="Wingdings" panose="05000000000000000000" pitchFamily="2" charset="2"/>
              <a:buChar char="§"/>
            </a:pPr>
            <a:r>
              <a:rPr lang="fr-FR" sz="1600" dirty="0">
                <a:effectLst/>
                <a:latin typeface="Montserrat" panose="00000500000000000000" pitchFamily="2" charset="0"/>
                <a:ea typeface="Calibri" panose="020F0502020204030204" pitchFamily="34" charset="0"/>
                <a:cs typeface="Times New Roman" panose="02020603050405020304" pitchFamily="18" charset="0"/>
              </a:rPr>
              <a:t>L’algorithme </a:t>
            </a:r>
            <a:r>
              <a:rPr lang="fr-FR" sz="1600" i="1" dirty="0" err="1">
                <a:effectLst/>
                <a:latin typeface="Montserrat" panose="00000500000000000000" pitchFamily="2" charset="0"/>
                <a:ea typeface="Calibri" panose="020F0502020204030204" pitchFamily="34" charset="0"/>
                <a:cs typeface="Times New Roman" panose="02020603050405020304" pitchFamily="18" charset="0"/>
              </a:rPr>
              <a:t>SelectFromModel</a:t>
            </a:r>
            <a:r>
              <a:rPr lang="fr-FR" sz="1600" i="1" dirty="0">
                <a:effectLst/>
                <a:latin typeface="Montserrat" panose="00000500000000000000" pitchFamily="2" charset="0"/>
                <a:ea typeface="Calibri" panose="020F0502020204030204" pitchFamily="34" charset="0"/>
                <a:cs typeface="Times New Roman" panose="02020603050405020304" pitchFamily="18" charset="0"/>
              </a:rPr>
              <a:t> de </a:t>
            </a:r>
            <a:r>
              <a:rPr lang="fr-FR" sz="1600" i="1" dirty="0" err="1">
                <a:effectLst/>
                <a:latin typeface="Montserrat" panose="00000500000000000000" pitchFamily="2" charset="0"/>
                <a:ea typeface="Calibri" panose="020F0502020204030204" pitchFamily="34" charset="0"/>
                <a:cs typeface="Times New Roman" panose="02020603050405020304" pitchFamily="18" charset="0"/>
              </a:rPr>
              <a:t>Scikit</a:t>
            </a:r>
            <a:r>
              <a:rPr lang="fr-FR" sz="1600" i="1" dirty="0">
                <a:effectLst/>
                <a:latin typeface="Montserrat" panose="00000500000000000000" pitchFamily="2" charset="0"/>
                <a:ea typeface="Calibri" panose="020F0502020204030204" pitchFamily="34" charset="0"/>
                <a:cs typeface="Times New Roman" panose="02020603050405020304" pitchFamily="18" charset="0"/>
              </a:rPr>
              <a:t> </a:t>
            </a:r>
            <a:r>
              <a:rPr lang="fr-FR" sz="1600" i="1" dirty="0" err="1">
                <a:effectLst/>
                <a:latin typeface="Montserrat" panose="00000500000000000000" pitchFamily="2" charset="0"/>
                <a:ea typeface="Calibri" panose="020F0502020204030204" pitchFamily="34" charset="0"/>
                <a:cs typeface="Times New Roman" panose="02020603050405020304" pitchFamily="18" charset="0"/>
              </a:rPr>
              <a:t>Learn</a:t>
            </a:r>
            <a:r>
              <a:rPr lang="fr-FR" sz="1600" i="1" dirty="0">
                <a:effectLst/>
                <a:latin typeface="Montserrat" panose="00000500000000000000" pitchFamily="2" charset="0"/>
                <a:ea typeface="Calibri" panose="020F0502020204030204" pitchFamily="34" charset="0"/>
                <a:cs typeface="Times New Roman" panose="02020603050405020304" pitchFamily="18" charset="0"/>
              </a:rPr>
              <a:t> a été utilisé a</a:t>
            </a:r>
            <a:r>
              <a:rPr lang="fr-FR" sz="1600" dirty="0">
                <a:effectLst/>
                <a:latin typeface="Montserrat" panose="00000500000000000000" pitchFamily="2" charset="0"/>
                <a:ea typeface="Calibri" panose="020F0502020204030204" pitchFamily="34" charset="0"/>
                <a:cs typeface="Times New Roman" panose="02020603050405020304" pitchFamily="18" charset="0"/>
              </a:rPr>
              <a:t>fin de réduire le nombre de variables. En effet le nombre de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features</a:t>
            </a:r>
            <a:r>
              <a:rPr lang="fr-FR" sz="1600" dirty="0">
                <a:effectLst/>
                <a:latin typeface="Montserrat" panose="00000500000000000000" pitchFamily="2" charset="0"/>
                <a:ea typeface="Calibri" panose="020F0502020204030204" pitchFamily="34" charset="0"/>
                <a:cs typeface="Times New Roman" panose="02020603050405020304" pitchFamily="18" charset="0"/>
              </a:rPr>
              <a:t> a été diminué de 185 à 20.</a:t>
            </a:r>
            <a:endParaRPr lang="fr-FR" sz="1600" dirty="0"/>
          </a:p>
        </p:txBody>
      </p:sp>
      <p:pic>
        <p:nvPicPr>
          <p:cNvPr id="11268" name="Picture 4">
            <a:extLst>
              <a:ext uri="{FF2B5EF4-FFF2-40B4-BE49-F238E27FC236}">
                <a16:creationId xmlns:a16="http://schemas.microsoft.com/office/drawing/2014/main" id="{CDE4F4BF-CAE2-1B56-F288-1F2674F9D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63" y="3172553"/>
            <a:ext cx="6769737" cy="3366359"/>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a:extLst>
              <a:ext uri="{FF2B5EF4-FFF2-40B4-BE49-F238E27FC236}">
                <a16:creationId xmlns:a16="http://schemas.microsoft.com/office/drawing/2014/main" id="{0EAD8D96-642A-A5B5-AB1D-0405F3AD9FE8}"/>
              </a:ext>
            </a:extLst>
          </p:cNvPr>
          <p:cNvSpPr>
            <a:spLocks noGrp="1"/>
          </p:cNvSpPr>
          <p:nvPr>
            <p:ph type="sldNum" sz="quarter" idx="12"/>
          </p:nvPr>
        </p:nvSpPr>
        <p:spPr/>
        <p:txBody>
          <a:bodyPr/>
          <a:lstStyle/>
          <a:p>
            <a:fld id="{B3E21CD8-22D4-48CD-B162-065ADFAC9AF2}" type="slidenum">
              <a:rPr lang="fr-FR" smtClean="0"/>
              <a:t>19</a:t>
            </a:fld>
            <a:endParaRPr lang="fr-FR"/>
          </a:p>
        </p:txBody>
      </p:sp>
      <p:sp>
        <p:nvSpPr>
          <p:cNvPr id="11" name="ZoneTexte 10">
            <a:extLst>
              <a:ext uri="{FF2B5EF4-FFF2-40B4-BE49-F238E27FC236}">
                <a16:creationId xmlns:a16="http://schemas.microsoft.com/office/drawing/2014/main" id="{1E4F3D90-A3F2-029E-8980-059ACC740582}"/>
              </a:ext>
            </a:extLst>
          </p:cNvPr>
          <p:cNvSpPr txBox="1"/>
          <p:nvPr/>
        </p:nvSpPr>
        <p:spPr>
          <a:xfrm>
            <a:off x="0" y="461665"/>
            <a:ext cx="6858001" cy="1815882"/>
          </a:xfrm>
          <a:prstGeom prst="rect">
            <a:avLst/>
          </a:prstGeom>
          <a:noFill/>
        </p:spPr>
        <p:txBody>
          <a:bodyPr wrap="square">
            <a:spAutoFit/>
          </a:bodyPr>
          <a:lstStyle/>
          <a:p>
            <a:pPr algn="just"/>
            <a:r>
              <a:rPr lang="fr-FR" sz="1600" b="0" i="0" dirty="0">
                <a:solidFill>
                  <a:srgbClr val="091E3E"/>
                </a:solidFill>
                <a:effectLst/>
                <a:latin typeface="Montserrat" panose="00000500000000000000" pitchFamily="2" charset="0"/>
              </a:rPr>
              <a:t>On classe les approches d’interprétation des modèles en deux grandes catégories : </a:t>
            </a:r>
          </a:p>
          <a:p>
            <a:pPr marL="285750" indent="-285750" algn="just">
              <a:buFont typeface="Wingdings" panose="05000000000000000000" pitchFamily="2" charset="2"/>
              <a:buChar char="§"/>
            </a:pPr>
            <a:r>
              <a:rPr lang="fr-FR" sz="1600" b="0" i="0" dirty="0">
                <a:solidFill>
                  <a:srgbClr val="091E3E"/>
                </a:solidFill>
                <a:effectLst/>
                <a:latin typeface="Montserrat" panose="00000500000000000000" pitchFamily="2" charset="0"/>
              </a:rPr>
              <a:t>Globale : Comprendre les mécanismes de fonctionnement et définir l’importance des variables du modèle .</a:t>
            </a:r>
          </a:p>
          <a:p>
            <a:pPr marL="285750" indent="-285750" algn="just">
              <a:buFont typeface="Wingdings" panose="05000000000000000000" pitchFamily="2" charset="2"/>
              <a:buChar char="§"/>
            </a:pPr>
            <a:r>
              <a:rPr lang="fr-FR" sz="1600" b="0" i="0" dirty="0">
                <a:solidFill>
                  <a:srgbClr val="091E3E"/>
                </a:solidFill>
                <a:effectLst/>
                <a:latin typeface="Montserrat" panose="00000500000000000000" pitchFamily="2" charset="0"/>
              </a:rPr>
              <a:t>Locale : consiste à changer d’échelle afin d’extraire des informations locales pour des exemples spécifiques de notre </a:t>
            </a:r>
            <a:r>
              <a:rPr lang="fr-FR" sz="1600" b="0" i="0" dirty="0" err="1">
                <a:solidFill>
                  <a:srgbClr val="091E3E"/>
                </a:solidFill>
                <a:effectLst/>
                <a:latin typeface="Montserrat" panose="00000500000000000000" pitchFamily="2" charset="0"/>
              </a:rPr>
              <a:t>dataset</a:t>
            </a:r>
            <a:r>
              <a:rPr lang="fr-FR" sz="1600" b="0" i="0" dirty="0">
                <a:solidFill>
                  <a:srgbClr val="091E3E"/>
                </a:solidFill>
                <a:effectLst/>
                <a:latin typeface="Montserrat" panose="00000500000000000000" pitchFamily="2" charset="0"/>
              </a:rPr>
              <a:t> .</a:t>
            </a:r>
          </a:p>
        </p:txBody>
      </p:sp>
      <p:pic>
        <p:nvPicPr>
          <p:cNvPr id="12" name="Picture 2" descr="SHAP">
            <a:extLst>
              <a:ext uri="{FF2B5EF4-FFF2-40B4-BE49-F238E27FC236}">
                <a16:creationId xmlns:a16="http://schemas.microsoft.com/office/drawing/2014/main" id="{AAFAFE54-6C62-40EB-4FF5-A1191BB1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461665"/>
            <a:ext cx="5217934" cy="230832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64831958-8997-ACCC-F3DE-AFCB9546A9B3}"/>
              </a:ext>
            </a:extLst>
          </p:cNvPr>
          <p:cNvSpPr txBox="1"/>
          <p:nvPr/>
        </p:nvSpPr>
        <p:spPr>
          <a:xfrm>
            <a:off x="0" y="0"/>
            <a:ext cx="3724275"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a:ln/>
                <a:solidFill>
                  <a:srgbClr val="C00000"/>
                </a:solidFill>
                <a:latin typeface="Montserrat" panose="00000500000000000000" pitchFamily="2" charset="0"/>
              </a:rPr>
              <a:t>Interprétabilité </a:t>
            </a:r>
          </a:p>
        </p:txBody>
      </p:sp>
    </p:spTree>
    <p:extLst>
      <p:ext uri="{BB962C8B-B14F-4D97-AF65-F5344CB8AC3E}">
        <p14:creationId xmlns:p14="http://schemas.microsoft.com/office/powerpoint/2010/main" val="111945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1002777364"/>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2</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71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34685D9-FCF0-FFB4-FF3D-74244A2F69E5}"/>
              </a:ext>
            </a:extLst>
          </p:cNvPr>
          <p:cNvSpPr txBox="1"/>
          <p:nvPr/>
        </p:nvSpPr>
        <p:spPr>
          <a:xfrm>
            <a:off x="76200" y="-28575"/>
            <a:ext cx="5248275"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Interprétabilité locale  </a:t>
            </a:r>
          </a:p>
        </p:txBody>
      </p:sp>
      <p:sp>
        <p:nvSpPr>
          <p:cNvPr id="13" name="ZoneTexte 12">
            <a:extLst>
              <a:ext uri="{FF2B5EF4-FFF2-40B4-BE49-F238E27FC236}">
                <a16:creationId xmlns:a16="http://schemas.microsoft.com/office/drawing/2014/main" id="{E83F1219-F167-E1DD-4085-EC6044174FF0}"/>
              </a:ext>
            </a:extLst>
          </p:cNvPr>
          <p:cNvSpPr txBox="1"/>
          <p:nvPr/>
        </p:nvSpPr>
        <p:spPr>
          <a:xfrm>
            <a:off x="86247" y="351955"/>
            <a:ext cx="12105753" cy="959750"/>
          </a:xfrm>
          <a:prstGeom prst="rect">
            <a:avLst/>
          </a:prstGeom>
          <a:noFill/>
        </p:spPr>
        <p:txBody>
          <a:bodyPr wrap="square">
            <a:spAutoFit/>
          </a:bodyPr>
          <a:lstStyle/>
          <a:p>
            <a:pPr algn="just">
              <a:lnSpc>
                <a:spcPct val="115000"/>
              </a:lnSpc>
              <a:spcAft>
                <a:spcPts val="800"/>
              </a:spcAft>
            </a:pPr>
            <a:r>
              <a:rPr lang="fr-FR" sz="1600"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L’interprétabilité se définit comme la capacité pour un humain à comprendre les raisons d’une décision d’un modèle. Afin d’expliquer le «BLACK BOX», nous avons utilisé pour l’interprétabilité locale les algorithmes LIME (</a:t>
            </a:r>
            <a:r>
              <a:rPr lang="fr-FR" sz="1600" b="1"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L</a:t>
            </a:r>
            <a:r>
              <a:rPr lang="fr-FR" sz="1600"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ocal </a:t>
            </a:r>
            <a:r>
              <a:rPr lang="fr-FR" sz="1600" b="1" dirty="0" err="1">
                <a:solidFill>
                  <a:srgbClr val="000000"/>
                </a:solidFill>
                <a:effectLst/>
                <a:latin typeface="Montserrat" panose="00000500000000000000" pitchFamily="2" charset="0"/>
                <a:ea typeface="Calibri" panose="020F0502020204030204" pitchFamily="34" charset="0"/>
                <a:cs typeface="Tahoma" panose="020B0604030504040204" pitchFamily="34" charset="0"/>
              </a:rPr>
              <a:t>I</a:t>
            </a:r>
            <a:r>
              <a:rPr lang="fr-FR" sz="1600" dirty="0" err="1">
                <a:solidFill>
                  <a:srgbClr val="000000"/>
                </a:solidFill>
                <a:effectLst/>
                <a:latin typeface="Montserrat" panose="00000500000000000000" pitchFamily="2" charset="0"/>
                <a:ea typeface="Calibri" panose="020F0502020204030204" pitchFamily="34" charset="0"/>
                <a:cs typeface="Tahoma" panose="020B0604030504040204" pitchFamily="34" charset="0"/>
              </a:rPr>
              <a:t>nterpretable</a:t>
            </a:r>
            <a:r>
              <a:rPr lang="fr-FR" sz="1600"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 </a:t>
            </a:r>
            <a:r>
              <a:rPr lang="fr-FR" sz="1600" b="1"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M</a:t>
            </a:r>
            <a:r>
              <a:rPr lang="fr-FR" sz="1600"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odel-</a:t>
            </a:r>
            <a:r>
              <a:rPr lang="fr-FR" sz="1600" dirty="0" err="1">
                <a:solidFill>
                  <a:srgbClr val="000000"/>
                </a:solidFill>
                <a:effectLst/>
                <a:latin typeface="Montserrat" panose="00000500000000000000" pitchFamily="2" charset="0"/>
                <a:ea typeface="Calibri" panose="020F0502020204030204" pitchFamily="34" charset="0"/>
                <a:cs typeface="Tahoma" panose="020B0604030504040204" pitchFamily="34" charset="0"/>
              </a:rPr>
              <a:t>agnostic</a:t>
            </a:r>
            <a:r>
              <a:rPr lang="fr-FR" sz="1600"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 </a:t>
            </a:r>
            <a:r>
              <a:rPr lang="fr-FR" sz="1600" b="1" dirty="0" err="1">
                <a:solidFill>
                  <a:srgbClr val="000000"/>
                </a:solidFill>
                <a:effectLst/>
                <a:latin typeface="Montserrat" panose="00000500000000000000" pitchFamily="2" charset="0"/>
                <a:ea typeface="Calibri" panose="020F0502020204030204" pitchFamily="34" charset="0"/>
                <a:cs typeface="Tahoma" panose="020B0604030504040204" pitchFamily="34" charset="0"/>
              </a:rPr>
              <a:t>E</a:t>
            </a:r>
            <a:r>
              <a:rPr lang="fr-FR" sz="1600" dirty="0" err="1">
                <a:solidFill>
                  <a:srgbClr val="000000"/>
                </a:solidFill>
                <a:effectLst/>
                <a:latin typeface="Montserrat" panose="00000500000000000000" pitchFamily="2" charset="0"/>
                <a:ea typeface="Calibri" panose="020F0502020204030204" pitchFamily="34" charset="0"/>
                <a:cs typeface="Tahoma" panose="020B0604030504040204" pitchFamily="34" charset="0"/>
              </a:rPr>
              <a:t>xplanations</a:t>
            </a:r>
            <a:r>
              <a:rPr lang="fr-FR" sz="1600" dirty="0">
                <a:solidFill>
                  <a:srgbClr val="000000"/>
                </a:solidFill>
                <a:effectLst/>
                <a:latin typeface="Montserrat" panose="00000500000000000000" pitchFamily="2" charset="0"/>
                <a:ea typeface="Calibri" panose="020F0502020204030204" pitchFamily="34" charset="0"/>
                <a:cs typeface="Tahoma" panose="020B0604030504040204" pitchFamily="34" charset="0"/>
              </a:rPr>
              <a:t>) et SHAP (</a:t>
            </a:r>
            <a:r>
              <a:rPr lang="fr-FR" sz="1600" b="1" dirty="0" err="1">
                <a:solidFill>
                  <a:srgbClr val="202124"/>
                </a:solidFill>
                <a:effectLst/>
                <a:latin typeface="Montserrat" panose="00000500000000000000" pitchFamily="2" charset="0"/>
                <a:ea typeface="Calibri" panose="020F0502020204030204" pitchFamily="34" charset="0"/>
                <a:cs typeface="Arial" panose="020B0604020202020204" pitchFamily="34" charset="0"/>
              </a:rPr>
              <a:t>SH</a:t>
            </a:r>
            <a:r>
              <a:rPr lang="fr-FR" sz="1600" dirty="0" err="1">
                <a:solidFill>
                  <a:srgbClr val="202124"/>
                </a:solidFill>
                <a:effectLst/>
                <a:latin typeface="Montserrat" panose="00000500000000000000" pitchFamily="2" charset="0"/>
                <a:ea typeface="Calibri" panose="020F0502020204030204" pitchFamily="34" charset="0"/>
                <a:cs typeface="Arial" panose="020B0604020202020204" pitchFamily="34" charset="0"/>
              </a:rPr>
              <a:t>apley</a:t>
            </a:r>
            <a:r>
              <a:rPr lang="fr-FR" sz="1600" b="1" dirty="0">
                <a:solidFill>
                  <a:srgbClr val="202124"/>
                </a:solidFill>
                <a:effectLst/>
                <a:latin typeface="Montserrat" panose="00000500000000000000" pitchFamily="2" charset="0"/>
                <a:ea typeface="Calibri" panose="020F0502020204030204" pitchFamily="34" charset="0"/>
                <a:cs typeface="Arial" panose="020B0604020202020204" pitchFamily="34" charset="0"/>
              </a:rPr>
              <a:t> A</a:t>
            </a:r>
            <a:r>
              <a:rPr lang="fr-FR" sz="1600" dirty="0">
                <a:solidFill>
                  <a:srgbClr val="202124"/>
                </a:solidFill>
                <a:effectLst/>
                <a:latin typeface="Montserrat" panose="00000500000000000000" pitchFamily="2" charset="0"/>
                <a:ea typeface="Calibri" panose="020F0502020204030204" pitchFamily="34" charset="0"/>
                <a:cs typeface="Arial" panose="020B0604020202020204" pitchFamily="34" charset="0"/>
              </a:rPr>
              <a:t>dditive </a:t>
            </a:r>
            <a:r>
              <a:rPr lang="fr-FR" sz="1600" dirty="0" err="1">
                <a:solidFill>
                  <a:srgbClr val="202124"/>
                </a:solidFill>
                <a:effectLst/>
                <a:latin typeface="Montserrat" panose="00000500000000000000" pitchFamily="2" charset="0"/>
                <a:ea typeface="Calibri" panose="020F0502020204030204" pitchFamily="34" charset="0"/>
                <a:cs typeface="Arial" panose="020B0604020202020204" pitchFamily="34" charset="0"/>
              </a:rPr>
              <a:t>ex</a:t>
            </a:r>
            <a:r>
              <a:rPr lang="fr-FR" sz="1600" b="1" dirty="0" err="1">
                <a:solidFill>
                  <a:srgbClr val="202124"/>
                </a:solidFill>
                <a:effectLst/>
                <a:latin typeface="Montserrat" panose="00000500000000000000" pitchFamily="2" charset="0"/>
                <a:ea typeface="Calibri" panose="020F0502020204030204" pitchFamily="34" charset="0"/>
                <a:cs typeface="Arial" panose="020B0604020202020204" pitchFamily="34" charset="0"/>
              </a:rPr>
              <a:t>P</a:t>
            </a:r>
            <a:r>
              <a:rPr lang="fr-FR" sz="1600" dirty="0" err="1">
                <a:solidFill>
                  <a:srgbClr val="202124"/>
                </a:solidFill>
                <a:effectLst/>
                <a:latin typeface="Montserrat" panose="00000500000000000000" pitchFamily="2" charset="0"/>
                <a:ea typeface="Calibri" panose="020F0502020204030204" pitchFamily="34" charset="0"/>
                <a:cs typeface="Arial" panose="020B0604020202020204" pitchFamily="34" charset="0"/>
              </a:rPr>
              <a:t>lanations</a:t>
            </a:r>
            <a:r>
              <a:rPr lang="fr-FR" sz="1600" dirty="0">
                <a:solidFill>
                  <a:srgbClr val="202124"/>
                </a:solidFill>
                <a:effectLst/>
                <a:latin typeface="Montserrat" panose="00000500000000000000" pitchFamily="2"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9" name="Groupe 18">
            <a:extLst>
              <a:ext uri="{FF2B5EF4-FFF2-40B4-BE49-F238E27FC236}">
                <a16:creationId xmlns:a16="http://schemas.microsoft.com/office/drawing/2014/main" id="{AA253019-A37F-ED42-2EAA-31D8D56E0873}"/>
              </a:ext>
            </a:extLst>
          </p:cNvPr>
          <p:cNvGrpSpPr/>
          <p:nvPr/>
        </p:nvGrpSpPr>
        <p:grpSpPr>
          <a:xfrm>
            <a:off x="10105605" y="5077775"/>
            <a:ext cx="2050129" cy="1537777"/>
            <a:chOff x="374654" y="1647747"/>
            <a:chExt cx="2992430" cy="2486025"/>
          </a:xfrm>
        </p:grpSpPr>
        <p:grpSp>
          <p:nvGrpSpPr>
            <p:cNvPr id="18" name="Groupe 17">
              <a:extLst>
                <a:ext uri="{FF2B5EF4-FFF2-40B4-BE49-F238E27FC236}">
                  <a16:creationId xmlns:a16="http://schemas.microsoft.com/office/drawing/2014/main" id="{77A36756-7100-758E-64FD-6D5E1F23D0EF}"/>
                </a:ext>
              </a:extLst>
            </p:cNvPr>
            <p:cNvGrpSpPr/>
            <p:nvPr/>
          </p:nvGrpSpPr>
          <p:grpSpPr>
            <a:xfrm>
              <a:off x="374654" y="1647747"/>
              <a:ext cx="2992430" cy="2486025"/>
              <a:chOff x="2990850" y="3000375"/>
              <a:chExt cx="2628900" cy="2486025"/>
            </a:xfrm>
          </p:grpSpPr>
          <p:sp>
            <p:nvSpPr>
              <p:cNvPr id="15" name="Rectangle : coins arrondis 14">
                <a:extLst>
                  <a:ext uri="{FF2B5EF4-FFF2-40B4-BE49-F238E27FC236}">
                    <a16:creationId xmlns:a16="http://schemas.microsoft.com/office/drawing/2014/main" id="{10CF3194-1B9F-DC85-CFFD-3860BE7BA6C0}"/>
                  </a:ext>
                </a:extLst>
              </p:cNvPr>
              <p:cNvSpPr/>
              <p:nvPr/>
            </p:nvSpPr>
            <p:spPr>
              <a:xfrm>
                <a:off x="2990850" y="3000375"/>
                <a:ext cx="2628900" cy="248602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21" name="Picture 6">
                <a:extLst>
                  <a:ext uri="{FF2B5EF4-FFF2-40B4-BE49-F238E27FC236}">
                    <a16:creationId xmlns:a16="http://schemas.microsoft.com/office/drawing/2014/main" id="{683B93C3-3D4B-28E1-713A-A46151D35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920" y="4704590"/>
                <a:ext cx="469333" cy="604777"/>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ZoneTexte 22">
              <a:extLst>
                <a:ext uri="{FF2B5EF4-FFF2-40B4-BE49-F238E27FC236}">
                  <a16:creationId xmlns:a16="http://schemas.microsoft.com/office/drawing/2014/main" id="{78CAA0BA-887C-1CFF-211A-FA2C99A3AC45}"/>
                </a:ext>
              </a:extLst>
            </p:cNvPr>
            <p:cNvSpPr txBox="1"/>
            <p:nvPr/>
          </p:nvSpPr>
          <p:spPr>
            <a:xfrm>
              <a:off x="487760" y="1723498"/>
              <a:ext cx="2766214" cy="1230192"/>
            </a:xfrm>
            <a:prstGeom prst="rect">
              <a:avLst/>
            </a:prstGeom>
            <a:noFill/>
          </p:spPr>
          <p:txBody>
            <a:bodyPr wrap="square">
              <a:spAutoFit/>
            </a:bodyPr>
            <a:lstStyle/>
            <a:p>
              <a:pPr algn="just"/>
              <a:r>
                <a:rPr lang="fr-FR" sz="1200" b="0" i="0" dirty="0">
                  <a:solidFill>
                    <a:srgbClr val="000000"/>
                  </a:solidFill>
                  <a:effectLst/>
                  <a:latin typeface="Montserrat" panose="00000500000000000000" pitchFamily="2" charset="0"/>
                </a:rPr>
                <a:t>Retenez que l’algorithme SHAP, à l’heure actuelle, répond aux exigences normatives imposées par la RGPD.</a:t>
              </a:r>
              <a:endParaRPr lang="fr-FR" sz="1200" dirty="0">
                <a:latin typeface="Montserrat" panose="00000500000000000000" pitchFamily="2" charset="0"/>
              </a:endParaRPr>
            </a:p>
          </p:txBody>
        </p:sp>
      </p:grpSp>
      <p:pic>
        <p:nvPicPr>
          <p:cNvPr id="30" name="Image 29">
            <a:extLst>
              <a:ext uri="{FF2B5EF4-FFF2-40B4-BE49-F238E27FC236}">
                <a16:creationId xmlns:a16="http://schemas.microsoft.com/office/drawing/2014/main" id="{99B1C11C-4AAA-6402-F285-FD2A354AA5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5223" y="1535378"/>
            <a:ext cx="6345771" cy="2575699"/>
          </a:xfrm>
          <a:prstGeom prst="rect">
            <a:avLst/>
          </a:prstGeom>
          <a:noFill/>
          <a:ln>
            <a:noFill/>
          </a:ln>
        </p:spPr>
      </p:pic>
      <p:sp>
        <p:nvSpPr>
          <p:cNvPr id="22" name="ZoneTexte 21">
            <a:extLst>
              <a:ext uri="{FF2B5EF4-FFF2-40B4-BE49-F238E27FC236}">
                <a16:creationId xmlns:a16="http://schemas.microsoft.com/office/drawing/2014/main" id="{5FEEF022-57A7-ABF0-D69C-5B9579F73FE5}"/>
              </a:ext>
            </a:extLst>
          </p:cNvPr>
          <p:cNvSpPr txBox="1"/>
          <p:nvPr/>
        </p:nvSpPr>
        <p:spPr>
          <a:xfrm>
            <a:off x="3618" y="1343878"/>
            <a:ext cx="5472109"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chemeClr val="accent1">
                    <a:lumMod val="75000"/>
                  </a:schemeClr>
                </a:solidFill>
                <a:latin typeface="Montserrat" panose="00000500000000000000" pitchFamily="2" charset="0"/>
              </a:rPr>
              <a:t>LIME</a:t>
            </a:r>
          </a:p>
        </p:txBody>
      </p:sp>
      <p:pic>
        <p:nvPicPr>
          <p:cNvPr id="4" name="Image 3">
            <a:extLst>
              <a:ext uri="{FF2B5EF4-FFF2-40B4-BE49-F238E27FC236}">
                <a16:creationId xmlns:a16="http://schemas.microsoft.com/office/drawing/2014/main" id="{ED2A268E-5745-4290-EFD3-074012BD19EC}"/>
              </a:ext>
            </a:extLst>
          </p:cNvPr>
          <p:cNvPicPr>
            <a:picLocks noChangeAspect="1"/>
          </p:cNvPicPr>
          <p:nvPr/>
        </p:nvPicPr>
        <p:blipFill rotWithShape="1">
          <a:blip r:embed="rId4"/>
          <a:srcRect t="5040"/>
          <a:stretch/>
        </p:blipFill>
        <p:spPr>
          <a:xfrm>
            <a:off x="230444" y="4222035"/>
            <a:ext cx="8380156" cy="1148980"/>
          </a:xfrm>
          <a:prstGeom prst="rect">
            <a:avLst/>
          </a:prstGeom>
        </p:spPr>
      </p:pic>
      <p:sp>
        <p:nvSpPr>
          <p:cNvPr id="28" name="ZoneTexte 27">
            <a:extLst>
              <a:ext uri="{FF2B5EF4-FFF2-40B4-BE49-F238E27FC236}">
                <a16:creationId xmlns:a16="http://schemas.microsoft.com/office/drawing/2014/main" id="{39E405DB-CEFB-84D1-B213-433D64525D79}"/>
              </a:ext>
            </a:extLst>
          </p:cNvPr>
          <p:cNvSpPr txBox="1"/>
          <p:nvPr/>
        </p:nvSpPr>
        <p:spPr>
          <a:xfrm>
            <a:off x="76200" y="3991401"/>
            <a:ext cx="1819275"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chemeClr val="accent1">
                    <a:lumMod val="75000"/>
                  </a:schemeClr>
                </a:solidFill>
                <a:latin typeface="Montserrat" panose="00000500000000000000" pitchFamily="2" charset="0"/>
              </a:rPr>
              <a:t>SHAP </a:t>
            </a:r>
          </a:p>
        </p:txBody>
      </p:sp>
      <p:sp>
        <p:nvSpPr>
          <p:cNvPr id="24" name="ZoneTexte 23">
            <a:extLst>
              <a:ext uri="{FF2B5EF4-FFF2-40B4-BE49-F238E27FC236}">
                <a16:creationId xmlns:a16="http://schemas.microsoft.com/office/drawing/2014/main" id="{5BEBC3EC-A518-60FD-CB2D-18CA2EAFC81D}"/>
              </a:ext>
            </a:extLst>
          </p:cNvPr>
          <p:cNvSpPr txBox="1"/>
          <p:nvPr/>
        </p:nvSpPr>
        <p:spPr>
          <a:xfrm>
            <a:off x="-25014" y="1689955"/>
            <a:ext cx="5095950" cy="2062103"/>
          </a:xfrm>
          <a:prstGeom prst="rect">
            <a:avLst/>
          </a:prstGeom>
          <a:noFill/>
        </p:spPr>
        <p:txBody>
          <a:bodyPr wrap="square" rtlCol="0">
            <a:spAutoFit/>
          </a:bodyPr>
          <a:lstStyle/>
          <a:p>
            <a:pPr marL="285750" indent="-285750" algn="just">
              <a:buFont typeface="Wingdings" panose="05000000000000000000" pitchFamily="2" charset="2"/>
              <a:buChar char="§"/>
            </a:pPr>
            <a:r>
              <a:rPr lang="fr-FR" sz="1600" dirty="0">
                <a:effectLst/>
                <a:latin typeface="Montserrat" panose="00000500000000000000" pitchFamily="2" charset="0"/>
                <a:ea typeface="Calibri" panose="020F0502020204030204" pitchFamily="34" charset="0"/>
                <a:cs typeface="Times New Roman" panose="02020603050405020304" pitchFamily="18" charset="0"/>
              </a:rPr>
              <a:t>La solvabilité du client est supérieur au seuil de 0.5, donc le crédit sera accordé au client. Parmi les variables qui jouent le plus en sa faveur, son âge et le nombre de jours travaillés. A l’inverse, la variable « INSTAL_AMT_PAYMENT_MIN » qui représente son historique en crédit joue le plus en sa défaveur.  </a:t>
            </a:r>
            <a:endParaRPr lang="fr-FR" sz="1600" dirty="0"/>
          </a:p>
        </p:txBody>
      </p:sp>
      <p:grpSp>
        <p:nvGrpSpPr>
          <p:cNvPr id="27" name="Groupe 26">
            <a:extLst>
              <a:ext uri="{FF2B5EF4-FFF2-40B4-BE49-F238E27FC236}">
                <a16:creationId xmlns:a16="http://schemas.microsoft.com/office/drawing/2014/main" id="{4B1B9826-6747-0EC9-F416-EF692AE60FF5}"/>
              </a:ext>
            </a:extLst>
          </p:cNvPr>
          <p:cNvGrpSpPr/>
          <p:nvPr/>
        </p:nvGrpSpPr>
        <p:grpSpPr>
          <a:xfrm>
            <a:off x="4908896" y="1427842"/>
            <a:ext cx="2503139" cy="1819167"/>
            <a:chOff x="4908896" y="1427842"/>
            <a:chExt cx="2503139" cy="1819167"/>
          </a:xfrm>
        </p:grpSpPr>
        <p:grpSp>
          <p:nvGrpSpPr>
            <p:cNvPr id="9" name="Groupe 8">
              <a:extLst>
                <a:ext uri="{FF2B5EF4-FFF2-40B4-BE49-F238E27FC236}">
                  <a16:creationId xmlns:a16="http://schemas.microsoft.com/office/drawing/2014/main" id="{3FC1BE41-D416-E38F-13EE-0C167F268A26}"/>
                </a:ext>
              </a:extLst>
            </p:cNvPr>
            <p:cNvGrpSpPr/>
            <p:nvPr/>
          </p:nvGrpSpPr>
          <p:grpSpPr>
            <a:xfrm>
              <a:off x="5037139" y="1427842"/>
              <a:ext cx="2374896" cy="1819167"/>
              <a:chOff x="5229225" y="3521075"/>
              <a:chExt cx="2317750" cy="1758950"/>
            </a:xfrm>
            <a:noFill/>
          </p:grpSpPr>
          <p:sp>
            <p:nvSpPr>
              <p:cNvPr id="7" name="Zone de texte 36">
                <a:extLst>
                  <a:ext uri="{FF2B5EF4-FFF2-40B4-BE49-F238E27FC236}">
                    <a16:creationId xmlns:a16="http://schemas.microsoft.com/office/drawing/2014/main" id="{CBB9EC6B-BEBF-6E30-8C11-297B3C90C19B}"/>
                  </a:ext>
                </a:extLst>
              </p:cNvPr>
              <p:cNvSpPr txBox="1"/>
              <p:nvPr/>
            </p:nvSpPr>
            <p:spPr>
              <a:xfrm>
                <a:off x="5229225" y="3521075"/>
                <a:ext cx="2317750" cy="1758950"/>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400" dirty="0" err="1">
                    <a:effectLst/>
                    <a:latin typeface="Montserrat" panose="00000500000000000000" pitchFamily="2" charset="0"/>
                    <a:ea typeface="Calibri" panose="020F0502020204030204" pitchFamily="34" charset="0"/>
                    <a:cs typeface="Times New Roman" panose="02020603050405020304" pitchFamily="18" charset="0"/>
                  </a:rPr>
                  <a:t>Prediction</a:t>
                </a:r>
                <a:r>
                  <a:rPr lang="fr-FR" sz="1400" dirty="0">
                    <a:effectLst/>
                    <a:latin typeface="Montserrat" panose="00000500000000000000" pitchFamily="2" charset="0"/>
                    <a:ea typeface="Calibri" panose="020F0502020204030204" pitchFamily="34" charset="0"/>
                    <a:cs typeface="Times New Roman" panose="02020603050405020304" pitchFamily="18" charset="0"/>
                  </a:rPr>
                  <a:t> </a:t>
                </a:r>
                <a:r>
                  <a:rPr lang="fr-FR" sz="1400" dirty="0" err="1">
                    <a:effectLst/>
                    <a:latin typeface="Montserrat" panose="00000500000000000000" pitchFamily="2" charset="0"/>
                    <a:ea typeface="Calibri" panose="020F0502020204030204" pitchFamily="34" charset="0"/>
                    <a:cs typeface="Times New Roman" panose="02020603050405020304" pitchFamily="18" charset="0"/>
                  </a:rPr>
                  <a:t>probabilities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e 4">
                <a:extLst>
                  <a:ext uri="{FF2B5EF4-FFF2-40B4-BE49-F238E27FC236}">
                    <a16:creationId xmlns:a16="http://schemas.microsoft.com/office/drawing/2014/main" id="{FF45E282-32B7-F2D6-68A3-3EBC207D0792}"/>
                  </a:ext>
                </a:extLst>
              </p:cNvPr>
              <p:cNvGrpSpPr/>
              <p:nvPr/>
            </p:nvGrpSpPr>
            <p:grpSpPr>
              <a:xfrm>
                <a:off x="5359560" y="3862747"/>
                <a:ext cx="1695450" cy="518824"/>
                <a:chOff x="5359560" y="3862747"/>
                <a:chExt cx="1695450" cy="518824"/>
              </a:xfrm>
              <a:grpFill/>
            </p:grpSpPr>
            <p:sp>
              <p:nvSpPr>
                <p:cNvPr id="6" name="Zone de texte 24">
                  <a:extLst>
                    <a:ext uri="{FF2B5EF4-FFF2-40B4-BE49-F238E27FC236}">
                      <a16:creationId xmlns:a16="http://schemas.microsoft.com/office/drawing/2014/main" id="{EE3AFCCC-60A4-339E-4F51-A47A3C635E21}"/>
                    </a:ext>
                  </a:extLst>
                </p:cNvPr>
                <p:cNvSpPr txBox="1"/>
                <p:nvPr/>
              </p:nvSpPr>
              <p:spPr>
                <a:xfrm>
                  <a:off x="6124734" y="3862747"/>
                  <a:ext cx="930276" cy="485776"/>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200" b="1" dirty="0">
                      <a:effectLst/>
                      <a:latin typeface="Montserrat" panose="00000500000000000000" pitchFamily="2" charset="0"/>
                      <a:ea typeface="Calibri" panose="020F0502020204030204" pitchFamily="34" charset="0"/>
                      <a:cs typeface="Times New Roman" panose="02020603050405020304" pitchFamily="18" charset="0"/>
                    </a:rPr>
                    <a:t>0.75</a:t>
                  </a:r>
                </a:p>
                <a:p>
                  <a:pPr>
                    <a:lnSpc>
                      <a:spcPct val="107000"/>
                    </a:lnSpc>
                    <a:spcAft>
                      <a:spcPts val="800"/>
                    </a:spcAft>
                  </a:pPr>
                  <a:r>
                    <a:rPr lang="fr-FR" sz="1200" b="1" dirty="0">
                      <a:latin typeface="Montserrat" panose="00000500000000000000" pitchFamily="2" charset="0"/>
                      <a:ea typeface="Calibri" panose="020F0502020204030204" pitchFamily="34" charset="0"/>
                      <a:cs typeface="Times New Roman" panose="02020603050405020304" pitchFamily="18" charset="0"/>
                    </a:rPr>
                    <a:t>0.25</a:t>
                  </a:r>
                  <a:endParaRPr lang="fr-FR" sz="2000" dirty="0">
                    <a:effectLst/>
                    <a:latin typeface="Montserrat" panose="00000500000000000000" pitchFamily="2" charset="0"/>
                    <a:ea typeface="Calibri" panose="020F050202020403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26A08CF8-2645-FDF1-32B5-F4DC590319D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59560" y="3889446"/>
                  <a:ext cx="1230313" cy="492125"/>
                </a:xfrm>
                <a:prstGeom prst="rect">
                  <a:avLst/>
                </a:prstGeom>
                <a:grpFill/>
                <a:ln>
                  <a:noFill/>
                </a:ln>
              </p:spPr>
            </p:pic>
          </p:grpSp>
        </p:grpSp>
        <p:sp>
          <p:nvSpPr>
            <p:cNvPr id="25" name="ZoneTexte 24">
              <a:extLst>
                <a:ext uri="{FF2B5EF4-FFF2-40B4-BE49-F238E27FC236}">
                  <a16:creationId xmlns:a16="http://schemas.microsoft.com/office/drawing/2014/main" id="{A57D288C-674C-EE37-4C13-52DEC87DF266}"/>
                </a:ext>
              </a:extLst>
            </p:cNvPr>
            <p:cNvSpPr txBox="1"/>
            <p:nvPr/>
          </p:nvSpPr>
          <p:spPr>
            <a:xfrm>
              <a:off x="4908896" y="1740884"/>
              <a:ext cx="287336" cy="646331"/>
            </a:xfrm>
            <a:prstGeom prst="rect">
              <a:avLst/>
            </a:prstGeom>
            <a:noFill/>
          </p:spPr>
          <p:txBody>
            <a:bodyPr wrap="square" rtlCol="0">
              <a:spAutoFit/>
            </a:bodyPr>
            <a:lstStyle/>
            <a:p>
              <a:r>
                <a:rPr lang="fr-FR" dirty="0"/>
                <a:t>0</a:t>
              </a:r>
            </a:p>
            <a:p>
              <a:r>
                <a:rPr lang="fr-FR" dirty="0"/>
                <a:t>1</a:t>
              </a:r>
            </a:p>
          </p:txBody>
        </p:sp>
      </p:grpSp>
      <p:sp>
        <p:nvSpPr>
          <p:cNvPr id="29" name="Espace réservé du numéro de diapositive 28">
            <a:extLst>
              <a:ext uri="{FF2B5EF4-FFF2-40B4-BE49-F238E27FC236}">
                <a16:creationId xmlns:a16="http://schemas.microsoft.com/office/drawing/2014/main" id="{D45A61AC-AA00-C27F-AD9E-11456F4E653B}"/>
              </a:ext>
            </a:extLst>
          </p:cNvPr>
          <p:cNvSpPr>
            <a:spLocks noGrp="1"/>
          </p:cNvSpPr>
          <p:nvPr>
            <p:ph type="sldNum" sz="quarter" idx="12"/>
          </p:nvPr>
        </p:nvSpPr>
        <p:spPr/>
        <p:txBody>
          <a:bodyPr/>
          <a:lstStyle/>
          <a:p>
            <a:fld id="{B3E21CD8-22D4-48CD-B162-065ADFAC9AF2}" type="slidenum">
              <a:rPr lang="fr-FR" smtClean="0"/>
              <a:t>20</a:t>
            </a:fld>
            <a:endParaRPr lang="fr-FR" dirty="0"/>
          </a:p>
        </p:txBody>
      </p:sp>
      <p:sp>
        <p:nvSpPr>
          <p:cNvPr id="41" name="ZoneTexte 40">
            <a:extLst>
              <a:ext uri="{FF2B5EF4-FFF2-40B4-BE49-F238E27FC236}">
                <a16:creationId xmlns:a16="http://schemas.microsoft.com/office/drawing/2014/main" id="{66C9D9C9-4FFE-79C8-5728-84C26D5CF9A6}"/>
              </a:ext>
            </a:extLst>
          </p:cNvPr>
          <p:cNvSpPr txBox="1"/>
          <p:nvPr/>
        </p:nvSpPr>
        <p:spPr>
          <a:xfrm>
            <a:off x="36266" y="4771431"/>
            <a:ext cx="10069339" cy="2862322"/>
          </a:xfrm>
          <a:prstGeom prst="rect">
            <a:avLst/>
          </a:prstGeom>
          <a:noFill/>
        </p:spPr>
        <p:txBody>
          <a:bodyPr wrap="square">
            <a:spAutoFit/>
          </a:bodyPr>
          <a:lstStyle/>
          <a:p>
            <a:pPr marL="285750" indent="-285750" algn="just">
              <a:buFont typeface="Wingdings" panose="05000000000000000000" pitchFamily="2" charset="2"/>
              <a:buChar char="§"/>
            </a:pPr>
            <a:endParaRPr lang="fr-FR" sz="1600" b="0" i="0" dirty="0">
              <a:solidFill>
                <a:srgbClr val="091E3E"/>
              </a:solidFill>
              <a:effectLst/>
              <a:latin typeface="Montserrat" panose="00000500000000000000" pitchFamily="2" charset="0"/>
            </a:endParaRPr>
          </a:p>
          <a:p>
            <a:pPr marL="285750" indent="-285750" algn="just">
              <a:buFont typeface="Wingdings" panose="05000000000000000000" pitchFamily="2" charset="2"/>
              <a:buChar char="§"/>
            </a:pPr>
            <a:r>
              <a:rPr lang="fr-FR" sz="1600" b="0" i="0" dirty="0">
                <a:solidFill>
                  <a:srgbClr val="292929"/>
                </a:solidFill>
                <a:effectLst/>
                <a:latin typeface="Montserrat" panose="00000500000000000000" pitchFamily="2" charset="0"/>
              </a:rPr>
              <a:t>Le force plot est bon pour voir où se place le «output value» par rapport à la «base value».</a:t>
            </a:r>
            <a:endParaRPr lang="fr-FR" sz="1600" dirty="0">
              <a:latin typeface="Montserrat" panose="00000500000000000000" pitchFamily="2" charset="0"/>
            </a:endParaRPr>
          </a:p>
          <a:p>
            <a:pPr marL="285750" indent="-285750" algn="just">
              <a:buFont typeface="Wingdings" panose="05000000000000000000" pitchFamily="2" charset="2"/>
              <a:buChar char="§"/>
            </a:pPr>
            <a:r>
              <a:rPr lang="fr-FR" sz="1600" b="0" i="0" dirty="0">
                <a:solidFill>
                  <a:srgbClr val="091E3E"/>
                </a:solidFill>
                <a:effectLst/>
                <a:latin typeface="Montserrat" panose="00000500000000000000" pitchFamily="2" charset="0"/>
              </a:rPr>
              <a:t>la prédiction de la </a:t>
            </a:r>
            <a:r>
              <a:rPr lang="fr-FR" sz="1600" b="0" i="0" dirty="0" err="1">
                <a:solidFill>
                  <a:srgbClr val="091E3E"/>
                </a:solidFill>
                <a:effectLst/>
                <a:latin typeface="Montserrat" panose="00000500000000000000" pitchFamily="2" charset="0"/>
              </a:rPr>
              <a:t>target</a:t>
            </a:r>
            <a:r>
              <a:rPr lang="fr-FR" sz="1600" b="0" i="0" dirty="0">
                <a:solidFill>
                  <a:srgbClr val="091E3E"/>
                </a:solidFill>
                <a:effectLst/>
                <a:latin typeface="Montserrat" panose="00000500000000000000" pitchFamily="2" charset="0"/>
              </a:rPr>
              <a:t> est 0.96 et la valeur de base du </a:t>
            </a:r>
            <a:r>
              <a:rPr lang="fr-FR" sz="1600" b="0" i="0" dirty="0" err="1">
                <a:solidFill>
                  <a:srgbClr val="091E3E"/>
                </a:solidFill>
                <a:effectLst/>
                <a:latin typeface="Montserrat" panose="00000500000000000000" pitchFamily="2" charset="0"/>
              </a:rPr>
              <a:t>dataset</a:t>
            </a:r>
            <a:r>
              <a:rPr lang="fr-FR" sz="1600" b="0" i="0" dirty="0">
                <a:solidFill>
                  <a:srgbClr val="091E3E"/>
                </a:solidFill>
                <a:effectLst/>
                <a:latin typeface="Montserrat" panose="00000500000000000000" pitchFamily="2" charset="0"/>
              </a:rPr>
              <a:t> est à 0.2827 (moyenne des valeurs de la </a:t>
            </a:r>
            <a:r>
              <a:rPr lang="fr-FR" sz="1600" b="0" i="0" dirty="0" err="1">
                <a:solidFill>
                  <a:srgbClr val="091E3E"/>
                </a:solidFill>
                <a:effectLst/>
                <a:latin typeface="Montserrat" panose="00000500000000000000" pitchFamily="2" charset="0"/>
              </a:rPr>
              <a:t>target</a:t>
            </a:r>
            <a:r>
              <a:rPr lang="fr-FR" sz="1600" b="0" i="0" dirty="0">
                <a:solidFill>
                  <a:srgbClr val="091E3E"/>
                </a:solidFill>
                <a:effectLst/>
                <a:latin typeface="Montserrat" panose="00000500000000000000" pitchFamily="2" charset="0"/>
              </a:rPr>
              <a:t>).</a:t>
            </a:r>
          </a:p>
          <a:p>
            <a:pPr marL="285750" indent="-285750" algn="just">
              <a:buFont typeface="Wingdings" panose="05000000000000000000" pitchFamily="2" charset="2"/>
              <a:buChar char="§"/>
            </a:pPr>
            <a:r>
              <a:rPr lang="fr-FR" sz="1600" b="0" i="0" dirty="0">
                <a:solidFill>
                  <a:srgbClr val="091E3E"/>
                </a:solidFill>
                <a:effectLst/>
                <a:latin typeface="Montserrat" panose="00000500000000000000" pitchFamily="2" charset="0"/>
              </a:rPr>
              <a:t>En rouge, les variables qui ont un impact positif (contribuent à ce que la </a:t>
            </a:r>
            <a:r>
              <a:rPr lang="fr-FR" sz="1600" b="0" i="0" dirty="0" err="1">
                <a:solidFill>
                  <a:srgbClr val="091E3E"/>
                </a:solidFill>
                <a:effectLst/>
                <a:latin typeface="Montserrat" panose="00000500000000000000" pitchFamily="2" charset="0"/>
              </a:rPr>
              <a:t>prédiction</a:t>
            </a:r>
            <a:r>
              <a:rPr lang="fr-FR" sz="1600" b="0" i="0" dirty="0">
                <a:solidFill>
                  <a:srgbClr val="091E3E"/>
                </a:solidFill>
                <a:effectLst/>
                <a:latin typeface="Montserrat" panose="00000500000000000000" pitchFamily="2" charset="0"/>
              </a:rPr>
              <a:t> soit 1) et, en bleu, celles ayant un impact </a:t>
            </a:r>
            <a:r>
              <a:rPr lang="fr-FR" sz="1600" b="0" i="0" dirty="0" err="1">
                <a:solidFill>
                  <a:srgbClr val="091E3E"/>
                </a:solidFill>
                <a:effectLst/>
                <a:latin typeface="Montserrat" panose="00000500000000000000" pitchFamily="2" charset="0"/>
              </a:rPr>
              <a:t>négatif</a:t>
            </a:r>
            <a:r>
              <a:rPr lang="fr-FR" sz="1600" b="0" i="0" dirty="0">
                <a:solidFill>
                  <a:srgbClr val="091E3E"/>
                </a:solidFill>
                <a:effectLst/>
                <a:latin typeface="Montserrat" panose="00000500000000000000" pitchFamily="2" charset="0"/>
              </a:rPr>
              <a:t> (contribuent à ce que la </a:t>
            </a:r>
            <a:r>
              <a:rPr lang="fr-FR" sz="1600" b="0" i="0" dirty="0" err="1">
                <a:solidFill>
                  <a:srgbClr val="091E3E"/>
                </a:solidFill>
                <a:effectLst/>
                <a:latin typeface="Montserrat" panose="00000500000000000000" pitchFamily="2" charset="0"/>
              </a:rPr>
              <a:t>prédiction</a:t>
            </a:r>
            <a:r>
              <a:rPr lang="fr-FR" sz="1600" b="0" i="0" dirty="0">
                <a:solidFill>
                  <a:srgbClr val="091E3E"/>
                </a:solidFill>
                <a:effectLst/>
                <a:latin typeface="Montserrat" panose="00000500000000000000" pitchFamily="2" charset="0"/>
              </a:rPr>
              <a:t> soit 0).</a:t>
            </a:r>
          </a:p>
          <a:p>
            <a:pPr marL="285750" indent="-285750" algn="just">
              <a:buFont typeface="Wingdings" panose="05000000000000000000" pitchFamily="2" charset="2"/>
              <a:buChar char="§"/>
            </a:pPr>
            <a:r>
              <a:rPr lang="fr-FR" sz="1600" dirty="0">
                <a:latin typeface="Montserrat" panose="00000500000000000000" pitchFamily="2" charset="0"/>
              </a:rPr>
              <a:t>le crédit de cette personne en particulier a été refusé, car elle a été poussée plus haut par tous les facteurs indiqués en rouge. </a:t>
            </a:r>
            <a:endParaRPr lang="fr-FR" sz="1600" b="0" i="0" dirty="0">
              <a:solidFill>
                <a:srgbClr val="091E3E"/>
              </a:solidFill>
              <a:effectLst/>
              <a:latin typeface="Montserrat" panose="00000500000000000000" pitchFamily="2" charset="0"/>
            </a:endParaRPr>
          </a:p>
          <a:p>
            <a:pPr marL="285750" indent="-285750" algn="just">
              <a:buFont typeface="Wingdings" panose="05000000000000000000" pitchFamily="2" charset="2"/>
              <a:buChar char="§"/>
            </a:pPr>
            <a:endParaRPr lang="fr-FR" sz="1600" b="0" i="0" dirty="0">
              <a:solidFill>
                <a:srgbClr val="091E3E"/>
              </a:solidFill>
              <a:effectLst/>
              <a:latin typeface="Montserrat" panose="00000500000000000000" pitchFamily="2" charset="0"/>
            </a:endParaRPr>
          </a:p>
          <a:p>
            <a:pPr algn="just"/>
            <a:r>
              <a:rPr lang="fr-FR" sz="1600" b="0" i="0" dirty="0">
                <a:solidFill>
                  <a:srgbClr val="091E3E"/>
                </a:solidFill>
                <a:effectLst/>
                <a:latin typeface="Montserrat" panose="00000500000000000000" pitchFamily="2" charset="0"/>
              </a:rPr>
              <a:t> </a:t>
            </a:r>
          </a:p>
          <a:p>
            <a:pPr marL="285750" indent="-285750" algn="just">
              <a:buFont typeface="Wingdings" panose="05000000000000000000" pitchFamily="2" charset="2"/>
              <a:buChar char="§"/>
            </a:pPr>
            <a:endParaRPr lang="fr-FR" sz="1600" dirty="0">
              <a:latin typeface="Montserrat" panose="00000500000000000000" pitchFamily="2" charset="0"/>
            </a:endParaRPr>
          </a:p>
        </p:txBody>
      </p:sp>
    </p:spTree>
    <p:extLst>
      <p:ext uri="{BB962C8B-B14F-4D97-AF65-F5344CB8AC3E}">
        <p14:creationId xmlns:p14="http://schemas.microsoft.com/office/powerpoint/2010/main" val="92289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left)">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4"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2378606252"/>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21</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1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1276F30-0D1F-BCA9-0A1B-7274FB62B331}"/>
              </a:ext>
            </a:extLst>
          </p:cNvPr>
          <p:cNvSpPr txBox="1"/>
          <p:nvPr/>
        </p:nvSpPr>
        <p:spPr>
          <a:xfrm>
            <a:off x="0" y="-9525"/>
            <a:ext cx="43815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a:ln/>
                <a:solidFill>
                  <a:srgbClr val="C00000"/>
                </a:solidFill>
                <a:latin typeface="Montserrat" panose="00000500000000000000" pitchFamily="2" charset="0"/>
              </a:rPr>
              <a:t>Construction en local</a:t>
            </a:r>
          </a:p>
        </p:txBody>
      </p:sp>
      <p:sp>
        <p:nvSpPr>
          <p:cNvPr id="3" name="ZoneTexte 2">
            <a:extLst>
              <a:ext uri="{FF2B5EF4-FFF2-40B4-BE49-F238E27FC236}">
                <a16:creationId xmlns:a16="http://schemas.microsoft.com/office/drawing/2014/main" id="{AD4402DC-28ED-8CBB-772F-34BACA170572}"/>
              </a:ext>
            </a:extLst>
          </p:cNvPr>
          <p:cNvSpPr txBox="1"/>
          <p:nvPr/>
        </p:nvSpPr>
        <p:spPr>
          <a:xfrm>
            <a:off x="0" y="339209"/>
            <a:ext cx="316230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chemeClr val="accent1">
                    <a:lumMod val="50000"/>
                  </a:schemeClr>
                </a:solidFill>
                <a:latin typeface="Montserrat" panose="00000500000000000000" pitchFamily="2" charset="0"/>
              </a:rPr>
              <a:t>Outils utilisés</a:t>
            </a:r>
          </a:p>
        </p:txBody>
      </p:sp>
      <p:graphicFrame>
        <p:nvGraphicFramePr>
          <p:cNvPr id="4" name="Tableau 4">
            <a:extLst>
              <a:ext uri="{FF2B5EF4-FFF2-40B4-BE49-F238E27FC236}">
                <a16:creationId xmlns:a16="http://schemas.microsoft.com/office/drawing/2014/main" id="{34525958-C5BC-9607-7F6C-548D3B9D33B4}"/>
              </a:ext>
            </a:extLst>
          </p:cNvPr>
          <p:cNvGraphicFramePr>
            <a:graphicFrameLocks noGrp="1"/>
          </p:cNvGraphicFramePr>
          <p:nvPr>
            <p:extLst>
              <p:ext uri="{D42A27DB-BD31-4B8C-83A1-F6EECF244321}">
                <p14:modId xmlns:p14="http://schemas.microsoft.com/office/powerpoint/2010/main" val="1865121309"/>
              </p:ext>
            </p:extLst>
          </p:nvPr>
        </p:nvGraphicFramePr>
        <p:xfrm>
          <a:off x="212727" y="739319"/>
          <a:ext cx="11655423" cy="5796280"/>
        </p:xfrm>
        <a:graphic>
          <a:graphicData uri="http://schemas.openxmlformats.org/drawingml/2006/table">
            <a:tbl>
              <a:tblPr firstRow="1" bandRow="1">
                <a:tableStyleId>{69012ECD-51FC-41F1-AA8D-1B2483CD663E}</a:tableStyleId>
              </a:tblPr>
              <a:tblGrid>
                <a:gridCol w="2235198">
                  <a:extLst>
                    <a:ext uri="{9D8B030D-6E8A-4147-A177-3AD203B41FA5}">
                      <a16:colId xmlns:a16="http://schemas.microsoft.com/office/drawing/2014/main" val="1207292"/>
                    </a:ext>
                  </a:extLst>
                </a:gridCol>
                <a:gridCol w="9420225">
                  <a:extLst>
                    <a:ext uri="{9D8B030D-6E8A-4147-A177-3AD203B41FA5}">
                      <a16:colId xmlns:a16="http://schemas.microsoft.com/office/drawing/2014/main" val="1940334883"/>
                    </a:ext>
                  </a:extLst>
                </a:gridCol>
              </a:tblGrid>
              <a:tr h="370840">
                <a:tc>
                  <a:txBody>
                    <a:bodyPr/>
                    <a:lstStyle/>
                    <a:p>
                      <a:pPr algn="ctr"/>
                      <a:r>
                        <a:rPr lang="fr-FR" dirty="0">
                          <a:latin typeface="Montserrat" panose="00000500000000000000" pitchFamily="2" charset="0"/>
                        </a:rPr>
                        <a:t>Solution  </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fr-FR" dirty="0">
                          <a:latin typeface="Montserrat" panose="00000500000000000000" pitchFamily="2"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884886577"/>
                  </a:ext>
                </a:extLst>
              </a:tr>
              <a:tr h="370840">
                <a:tc>
                  <a:txBody>
                    <a:bodyPr/>
                    <a:lstStyle/>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just">
                        <a:buFont typeface="Courier New" panose="02070309020205020404" pitchFamily="49" charset="0"/>
                        <a:buChar char="­"/>
                      </a:pPr>
                      <a:r>
                        <a:rPr lang="fr-FR" sz="1400" b="0" kern="1200" dirty="0">
                          <a:solidFill>
                            <a:schemeClr val="tx1"/>
                          </a:solidFill>
                          <a:effectLst/>
                          <a:latin typeface="Montserrat" panose="00000500000000000000" pitchFamily="2" charset="0"/>
                        </a:rPr>
                        <a:t>Flask est un micro </a:t>
                      </a:r>
                      <a:r>
                        <a:rPr lang="fr-FR" sz="1400" b="0" kern="1200" dirty="0" err="1">
                          <a:solidFill>
                            <a:schemeClr val="tx1"/>
                          </a:solidFill>
                          <a:effectLst/>
                          <a:latin typeface="Montserrat" panose="00000500000000000000" pitchFamily="2" charset="0"/>
                        </a:rPr>
                        <a:t>framework</a:t>
                      </a:r>
                      <a:r>
                        <a:rPr lang="fr-FR" sz="1400" b="0" kern="1200" dirty="0">
                          <a:solidFill>
                            <a:schemeClr val="tx1"/>
                          </a:solidFill>
                          <a:effectLst/>
                          <a:latin typeface="Montserrat" panose="00000500000000000000" pitchFamily="2" charset="0"/>
                        </a:rPr>
                        <a:t> open-source de développement web en Python. </a:t>
                      </a:r>
                    </a:p>
                    <a:p>
                      <a:pPr marL="285750" indent="-285750" algn="just">
                        <a:buFont typeface="Courier New" panose="02070309020205020404" pitchFamily="49" charset="0"/>
                        <a:buChar char="­"/>
                      </a:pPr>
                      <a:r>
                        <a:rPr lang="fr-FR" sz="1400" dirty="0">
                          <a:latin typeface="Montserrat" panose="00000500000000000000" pitchFamily="2" charset="0"/>
                        </a:rPr>
                        <a:t>Utilisé pour développer les APIs. : la partie « </a:t>
                      </a:r>
                      <a:r>
                        <a:rPr lang="fr-FR" sz="1400" dirty="0" err="1">
                          <a:latin typeface="Montserrat" panose="00000500000000000000" pitchFamily="2" charset="0"/>
                        </a:rPr>
                        <a:t>Back-End</a:t>
                      </a:r>
                      <a:r>
                        <a:rPr lang="fr-FR" sz="1400" dirty="0">
                          <a:latin typeface="Montserrat" panose="00000500000000000000" pitchFamily="2" charset="0"/>
                        </a:rPr>
                        <a:t> » du DASHBOARD (fichier app.py). </a:t>
                      </a:r>
                    </a:p>
                    <a:p>
                      <a:pPr marL="285750" indent="-285750" algn="just">
                        <a:buFont typeface="Courier New" panose="02070309020205020404" pitchFamily="49" charset="0"/>
                        <a:buChar char="­"/>
                      </a:pPr>
                      <a:r>
                        <a:rPr lang="fr-FR" sz="1400" dirty="0">
                          <a:latin typeface="Montserrat" panose="00000500000000000000" pitchFamily="2" charset="0"/>
                        </a:rPr>
                        <a:t>Les APIs nous rendent  toutes les données nécessaires pour la prédiction et la visualisation sous format </a:t>
                      </a:r>
                      <a:r>
                        <a:rPr lang="fr-FR" sz="1400" dirty="0" err="1">
                          <a:latin typeface="Montserrat" panose="00000500000000000000" pitchFamily="2" charset="0"/>
                        </a:rPr>
                        <a:t>json</a:t>
                      </a:r>
                      <a:r>
                        <a:rPr lang="fr-FR" sz="1400" dirty="0">
                          <a:latin typeface="Montserrat" panose="00000500000000000000" pitchFamily="2" charset="0"/>
                        </a:rPr>
                        <a:t>                                                                                                         </a:t>
                      </a:r>
                    </a:p>
                    <a:p>
                      <a:pPr marL="285750" indent="-285750" algn="just">
                        <a:buFont typeface="Courier New" panose="02070309020205020404" pitchFamily="49" charset="0"/>
                        <a:buChar char="­"/>
                      </a:pPr>
                      <a:endParaRPr lang="fr-FR" sz="1400" dirty="0">
                        <a:latin typeface="Montserrat" panose="00000500000000000000" pitchFamily="2" charset="0"/>
                      </a:endParaRPr>
                    </a:p>
                    <a:p>
                      <a:pPr marL="285750" indent="-285750" algn="just">
                        <a:buFont typeface="Courier New" panose="02070309020205020404" pitchFamily="49" charset="0"/>
                        <a:buChar char="­"/>
                      </a:pPr>
                      <a:endParaRPr lang="fr-FR" sz="1400" dirty="0">
                        <a:latin typeface="Montserrat" panose="00000500000000000000" pitchFamily="2" charset="0"/>
                      </a:endParaRPr>
                    </a:p>
                    <a:p>
                      <a:pPr marL="285750" indent="-285750" algn="just">
                        <a:buFont typeface="Courier New" panose="02070309020205020404" pitchFamily="49" charset="0"/>
                        <a:buChar char="­"/>
                      </a:pPr>
                      <a:r>
                        <a:rPr lang="fr-FR" sz="1400" dirty="0">
                          <a:latin typeface="Montserrat" panose="00000500000000000000" pitchFamily="2" charset="0"/>
                        </a:rPr>
                        <a:t>Les APIs contiennent tous les end points pour interagir avec d’autres logiciels.</a:t>
                      </a:r>
                    </a:p>
                    <a:p>
                      <a:pPr marL="285750" indent="-285750" algn="just">
                        <a:buFont typeface="Courier New" panose="02070309020205020404" pitchFamily="49" charset="0"/>
                        <a:buChar char="­"/>
                      </a:pPr>
                      <a:r>
                        <a:rPr lang="it-IT" sz="1400" dirty="0">
                          <a:latin typeface="Montserrat" panose="00000500000000000000" pitchFamily="2" charset="0"/>
                        </a:rPr>
                        <a:t>URL LOCALE : http://localhost:5000/</a:t>
                      </a:r>
                      <a:endParaRPr lang="fr-FR" sz="1400" dirty="0">
                        <a:latin typeface="Montserrat" panose="00000500000000000000" pitchFamily="2" charset="0"/>
                      </a:endParaRPr>
                    </a:p>
                    <a:p>
                      <a:pPr algn="just"/>
                      <a:endParaRPr lang="fr-FR" sz="140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151090722"/>
                  </a:ext>
                </a:extLst>
              </a:tr>
              <a:tr h="370840">
                <a:tc>
                  <a:txBody>
                    <a:bodyPr/>
                    <a:lstStyle/>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just">
                        <a:buFont typeface="Courier New" panose="02070309020205020404" pitchFamily="49" charset="0"/>
                        <a:buChar char="­"/>
                      </a:pPr>
                      <a:r>
                        <a:rPr lang="fr-FR" sz="1400" dirty="0" err="1">
                          <a:latin typeface="Montserrat" panose="00000500000000000000" pitchFamily="2" charset="0"/>
                        </a:rPr>
                        <a:t>Streamlit</a:t>
                      </a:r>
                      <a:r>
                        <a:rPr lang="fr-FR" sz="1400" dirty="0">
                          <a:latin typeface="Montserrat" panose="00000500000000000000" pitchFamily="2" charset="0"/>
                        </a:rPr>
                        <a:t> est une librairie python qui permet de coder la partie Frontend.</a:t>
                      </a:r>
                    </a:p>
                    <a:p>
                      <a:pPr marL="285750" indent="-285750" algn="just">
                        <a:buFont typeface="Courier New" panose="02070309020205020404" pitchFamily="49" charset="0"/>
                        <a:buChar char="­"/>
                      </a:pPr>
                      <a:r>
                        <a:rPr lang="fr-FR" sz="1400" dirty="0">
                          <a:latin typeface="Montserrat" panose="00000500000000000000" pitchFamily="2" charset="0"/>
                        </a:rPr>
                        <a:t>Une solution complète qui fonctionne en Python pur.</a:t>
                      </a:r>
                      <a:endParaRPr lang="en-US" sz="1400" dirty="0">
                        <a:latin typeface="Montserrat" panose="00000500000000000000" pitchFamily="2" charset="0"/>
                      </a:endParaRPr>
                    </a:p>
                    <a:p>
                      <a:pPr marL="285750" indent="-285750" algn="just">
                        <a:buFont typeface="Courier New" panose="02070309020205020404" pitchFamily="49" charset="0"/>
                        <a:buChar char="­"/>
                      </a:pPr>
                      <a:r>
                        <a:rPr lang="en-US" sz="1400" dirty="0" err="1">
                          <a:latin typeface="Montserrat" panose="00000500000000000000" pitchFamily="2" charset="0"/>
                        </a:rPr>
                        <a:t>Utilisé</a:t>
                      </a:r>
                      <a:r>
                        <a:rPr lang="en-US" sz="1400" dirty="0">
                          <a:latin typeface="Montserrat" panose="00000500000000000000" pitchFamily="2" charset="0"/>
                        </a:rPr>
                        <a:t> pour la p</a:t>
                      </a:r>
                      <a:r>
                        <a:rPr lang="fr-FR" sz="1400" dirty="0" err="1">
                          <a:latin typeface="Montserrat" panose="00000500000000000000" pitchFamily="2" charset="0"/>
                        </a:rPr>
                        <a:t>artie</a:t>
                      </a:r>
                      <a:r>
                        <a:rPr lang="fr-FR" sz="1400" dirty="0">
                          <a:latin typeface="Montserrat" panose="00000500000000000000" pitchFamily="2" charset="0"/>
                        </a:rPr>
                        <a:t> « Frontend » du DASHBOARD (fichier dashboard.py).</a:t>
                      </a:r>
                    </a:p>
                    <a:p>
                      <a:pPr marL="285750" indent="-285750" algn="just">
                        <a:buFont typeface="Courier New" panose="02070309020205020404" pitchFamily="49" charset="0"/>
                        <a:buChar char="­"/>
                      </a:pPr>
                      <a:r>
                        <a:rPr lang="fr-FR" sz="1400" dirty="0">
                          <a:latin typeface="Montserrat" panose="00000500000000000000" pitchFamily="2" charset="0"/>
                        </a:rPr>
                        <a:t>dans ce fichier, est codée la partie graphique de la page web qui va être utilisée par les chargés client de «Prêt à dépenser».</a:t>
                      </a:r>
                      <a:endParaRPr lang="en-US" sz="1400" dirty="0">
                        <a:latin typeface="Montserrat" panose="00000500000000000000" pitchFamily="2" charset="0"/>
                      </a:endParaRPr>
                    </a:p>
                    <a:p>
                      <a:pPr marL="285750" indent="-285750" algn="just">
                        <a:buFont typeface="Courier New" panose="02070309020205020404" pitchFamily="49" charset="0"/>
                        <a:buChar char="­"/>
                      </a:pPr>
                      <a:r>
                        <a:rPr lang="en-US" sz="1400" dirty="0">
                          <a:latin typeface="Montserrat" panose="00000500000000000000" pitchFamily="2" charset="0"/>
                        </a:rPr>
                        <a:t>Local URL: http://localhost:8501</a:t>
                      </a:r>
                    </a:p>
                    <a:p>
                      <a:pPr marL="285750" indent="-285750" algn="just">
                        <a:buFont typeface="Courier New" panose="02070309020205020404" pitchFamily="49" charset="0"/>
                        <a:buChar char="­"/>
                      </a:pPr>
                      <a:r>
                        <a:rPr lang="en-US" sz="1400" dirty="0">
                          <a:latin typeface="Montserrat" panose="00000500000000000000" pitchFamily="2" charset="0"/>
                        </a:rPr>
                        <a:t>Network URL: </a:t>
                      </a:r>
                      <a:r>
                        <a:rPr lang="en-US" sz="1400" dirty="0">
                          <a:latin typeface="Montserrat" panose="00000500000000000000" pitchFamily="2" charset="0"/>
                          <a:hlinkClick r:id="rId2"/>
                        </a:rPr>
                        <a:t>http://192.168.0.3:8501</a:t>
                      </a:r>
                      <a:endParaRPr lang="fr-FR" sz="140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90760665"/>
                  </a:ext>
                </a:extLst>
              </a:tr>
              <a:tr h="0">
                <a:tc>
                  <a:txBody>
                    <a:bodyPr/>
                    <a:lstStyle/>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endParaRPr lang="fr-FR" sz="1600" b="0" i="0" kern="1200" dirty="0">
                        <a:solidFill>
                          <a:schemeClr val="tx1"/>
                        </a:solidFill>
                        <a:effectLst/>
                        <a:latin typeface="Montserrat" panose="00000500000000000000" pitchFamily="2" charset="0"/>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fr-FR" sz="1600" b="0" i="0" kern="1200" dirty="0">
                          <a:solidFill>
                            <a:schemeClr val="tx1"/>
                          </a:solidFill>
                          <a:effectLst/>
                          <a:latin typeface="Montserrat" panose="00000500000000000000" pitchFamily="2" charset="0"/>
                          <a:ea typeface="+mn-ea"/>
                          <a:cs typeface="+mn-cs"/>
                        </a:rPr>
                        <a:t>Postman est une application permettant de tester des API en local ou en ligne.</a:t>
                      </a:r>
                      <a:endParaRPr lang="fr-FR" sz="140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460098290"/>
                  </a:ext>
                </a:extLst>
              </a:tr>
              <a:tr h="370840">
                <a:tc>
                  <a:txBody>
                    <a:bodyPr/>
                    <a:lstStyle/>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just">
                        <a:buFont typeface="Courier New" panose="02070309020205020404" pitchFamily="49" charset="0"/>
                        <a:buChar char="­"/>
                      </a:pPr>
                      <a:r>
                        <a:rPr lang="fr-FR" sz="1400" b="0" i="0" kern="1200" dirty="0">
                          <a:solidFill>
                            <a:schemeClr val="tx1"/>
                          </a:solidFill>
                          <a:effectLst/>
                          <a:latin typeface="Montserrat" panose="00000500000000000000" pitchFamily="2" charset="0"/>
                          <a:ea typeface="+mn-ea"/>
                          <a:cs typeface="+mn-cs"/>
                        </a:rPr>
                        <a:t>Git est un outil de gestion de version ou VCS en anglais (version control system) qui permet de stocker un ensemble de fichiers en conservant la chronologie de toutes les modifications qui ont été effectuées dessus.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371483823"/>
                  </a:ext>
                </a:extLst>
              </a:tr>
            </a:tbl>
          </a:graphicData>
        </a:graphic>
      </p:graphicFrame>
      <p:pic>
        <p:nvPicPr>
          <p:cNvPr id="5" name="Picture 2" descr="Flask (framework) — Wikipédia">
            <a:extLst>
              <a:ext uri="{FF2B5EF4-FFF2-40B4-BE49-F238E27FC236}">
                <a16:creationId xmlns:a16="http://schemas.microsoft.com/office/drawing/2014/main" id="{71EB233C-72A5-A997-8D11-D3F3ECCC5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58" y="1600223"/>
            <a:ext cx="2013003" cy="785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troduction to Streamlit for Machine Learning Web App | by Hasan Ersan  YAĞCI | Medium">
            <a:extLst>
              <a:ext uri="{FF2B5EF4-FFF2-40B4-BE49-F238E27FC236}">
                <a16:creationId xmlns:a16="http://schemas.microsoft.com/office/drawing/2014/main" id="{BBB751AE-1C36-D0E8-552F-178D3DE7AF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83" t="17984" r="10580" b="17152"/>
          <a:stretch/>
        </p:blipFill>
        <p:spPr bwMode="auto">
          <a:xfrm>
            <a:off x="271873" y="3246142"/>
            <a:ext cx="2124075" cy="10527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Postman: le guide complet de l'outil indispensable au développement web">
            <a:extLst>
              <a:ext uri="{FF2B5EF4-FFF2-40B4-BE49-F238E27FC236}">
                <a16:creationId xmlns:a16="http://schemas.microsoft.com/office/drawing/2014/main" id="{C5C8F5DA-1A33-8963-3A2C-80711AA1CD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9947"/>
          <a:stretch/>
        </p:blipFill>
        <p:spPr bwMode="auto">
          <a:xfrm>
            <a:off x="231348" y="4760143"/>
            <a:ext cx="2205126" cy="70610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omment créer un repository Git ? - Lucas UZAN">
            <a:extLst>
              <a:ext uri="{FF2B5EF4-FFF2-40B4-BE49-F238E27FC236}">
                <a16:creationId xmlns:a16="http://schemas.microsoft.com/office/drawing/2014/main" id="{6F58CB5F-5EA6-5CA4-3B9C-5E29618D0E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743" t="17955" r="22493" b="22765"/>
          <a:stretch/>
        </p:blipFill>
        <p:spPr bwMode="auto">
          <a:xfrm>
            <a:off x="533400" y="5753428"/>
            <a:ext cx="1209675" cy="62501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e 12">
            <a:extLst>
              <a:ext uri="{FF2B5EF4-FFF2-40B4-BE49-F238E27FC236}">
                <a16:creationId xmlns:a16="http://schemas.microsoft.com/office/drawing/2014/main" id="{03401FF9-F577-7B53-1DEB-CDEEF1351CFC}"/>
              </a:ext>
            </a:extLst>
          </p:cNvPr>
          <p:cNvGrpSpPr/>
          <p:nvPr/>
        </p:nvGrpSpPr>
        <p:grpSpPr>
          <a:xfrm>
            <a:off x="3736579" y="1776571"/>
            <a:ext cx="2534048" cy="748625"/>
            <a:chOff x="3850879" y="1795621"/>
            <a:chExt cx="2534048" cy="748625"/>
          </a:xfrm>
        </p:grpSpPr>
        <p:pic>
          <p:nvPicPr>
            <p:cNvPr id="12" name="Image 11">
              <a:extLst>
                <a:ext uri="{FF2B5EF4-FFF2-40B4-BE49-F238E27FC236}">
                  <a16:creationId xmlns:a16="http://schemas.microsoft.com/office/drawing/2014/main" id="{7503F172-0073-257B-F2D6-B001B140D211}"/>
                </a:ext>
              </a:extLst>
            </p:cNvPr>
            <p:cNvPicPr>
              <a:picLocks noChangeAspect="1"/>
            </p:cNvPicPr>
            <p:nvPr/>
          </p:nvPicPr>
          <p:blipFill rotWithShape="1">
            <a:blip r:embed="rId7"/>
            <a:srcRect l="7577" t="17671" r="11039" b="2410"/>
            <a:stretch/>
          </p:blipFill>
          <p:spPr>
            <a:xfrm>
              <a:off x="4060827" y="1862423"/>
              <a:ext cx="2324100" cy="615021"/>
            </a:xfrm>
            <a:prstGeom prst="rect">
              <a:avLst/>
            </a:prstGeom>
          </p:spPr>
        </p:pic>
        <p:sp>
          <p:nvSpPr>
            <p:cNvPr id="11" name="ZoneTexte 10">
              <a:extLst>
                <a:ext uri="{FF2B5EF4-FFF2-40B4-BE49-F238E27FC236}">
                  <a16:creationId xmlns:a16="http://schemas.microsoft.com/office/drawing/2014/main" id="{B3028721-7E45-6076-39A7-CA81E3A1A8CD}"/>
                </a:ext>
              </a:extLst>
            </p:cNvPr>
            <p:cNvSpPr txBox="1"/>
            <p:nvPr/>
          </p:nvSpPr>
          <p:spPr>
            <a:xfrm>
              <a:off x="5257800" y="2267247"/>
              <a:ext cx="333375" cy="276999"/>
            </a:xfrm>
            <a:prstGeom prst="rect">
              <a:avLst/>
            </a:prstGeom>
            <a:noFill/>
          </p:spPr>
          <p:txBody>
            <a:bodyPr wrap="square" rtlCol="0">
              <a:spAutoFit/>
            </a:bodyPr>
            <a:lstStyle/>
            <a:p>
              <a:r>
                <a:rPr lang="fr-FR" sz="1200" dirty="0"/>
                <a:t>}</a:t>
              </a:r>
            </a:p>
          </p:txBody>
        </p:sp>
        <p:sp>
          <p:nvSpPr>
            <p:cNvPr id="14" name="ZoneTexte 13">
              <a:extLst>
                <a:ext uri="{FF2B5EF4-FFF2-40B4-BE49-F238E27FC236}">
                  <a16:creationId xmlns:a16="http://schemas.microsoft.com/office/drawing/2014/main" id="{0FEE0CF7-64EE-621B-9933-B255DD1CC512}"/>
                </a:ext>
              </a:extLst>
            </p:cNvPr>
            <p:cNvSpPr txBox="1"/>
            <p:nvPr/>
          </p:nvSpPr>
          <p:spPr>
            <a:xfrm rot="10800000">
              <a:off x="3850879" y="1795621"/>
              <a:ext cx="333375" cy="276999"/>
            </a:xfrm>
            <a:prstGeom prst="rect">
              <a:avLst/>
            </a:prstGeom>
            <a:noFill/>
          </p:spPr>
          <p:txBody>
            <a:bodyPr wrap="square" rtlCol="0">
              <a:spAutoFit/>
            </a:bodyPr>
            <a:lstStyle/>
            <a:p>
              <a:r>
                <a:rPr lang="fr-FR" sz="1200" dirty="0"/>
                <a:t>}</a:t>
              </a:r>
            </a:p>
          </p:txBody>
        </p:sp>
      </p:grpSp>
      <p:sp>
        <p:nvSpPr>
          <p:cNvPr id="15" name="Espace réservé du numéro de diapositive 14">
            <a:extLst>
              <a:ext uri="{FF2B5EF4-FFF2-40B4-BE49-F238E27FC236}">
                <a16:creationId xmlns:a16="http://schemas.microsoft.com/office/drawing/2014/main" id="{F287EE5B-E4DB-7228-6079-8AF90ECAD794}"/>
              </a:ext>
            </a:extLst>
          </p:cNvPr>
          <p:cNvSpPr>
            <a:spLocks noGrp="1"/>
          </p:cNvSpPr>
          <p:nvPr>
            <p:ph type="sldNum" sz="quarter" idx="12"/>
          </p:nvPr>
        </p:nvSpPr>
        <p:spPr/>
        <p:txBody>
          <a:bodyPr/>
          <a:lstStyle/>
          <a:p>
            <a:fld id="{B3E21CD8-22D4-48CD-B162-065ADFAC9AF2}" type="slidenum">
              <a:rPr lang="fr-FR" smtClean="0"/>
              <a:t>22</a:t>
            </a:fld>
            <a:endParaRPr lang="fr-FR"/>
          </a:p>
        </p:txBody>
      </p:sp>
    </p:spTree>
    <p:extLst>
      <p:ext uri="{BB962C8B-B14F-4D97-AF65-F5344CB8AC3E}">
        <p14:creationId xmlns:p14="http://schemas.microsoft.com/office/powerpoint/2010/main" val="3539696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A4F5E69-F325-0AA8-7CEA-735866A3FB4F}"/>
              </a:ext>
            </a:extLst>
          </p:cNvPr>
          <p:cNvSpPr txBox="1"/>
          <p:nvPr/>
        </p:nvSpPr>
        <p:spPr>
          <a:xfrm>
            <a:off x="0" y="-9525"/>
            <a:ext cx="43815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a:ln/>
                <a:solidFill>
                  <a:srgbClr val="C00000"/>
                </a:solidFill>
                <a:latin typeface="Montserrat" panose="00000500000000000000" pitchFamily="2" charset="0"/>
              </a:rPr>
              <a:t>Déploiement sur le Cloud</a:t>
            </a:r>
          </a:p>
        </p:txBody>
      </p:sp>
      <p:graphicFrame>
        <p:nvGraphicFramePr>
          <p:cNvPr id="5" name="Tableau 5">
            <a:extLst>
              <a:ext uri="{FF2B5EF4-FFF2-40B4-BE49-F238E27FC236}">
                <a16:creationId xmlns:a16="http://schemas.microsoft.com/office/drawing/2014/main" id="{07ECE30A-389F-CC7B-14AE-95592D72EEAE}"/>
              </a:ext>
            </a:extLst>
          </p:cNvPr>
          <p:cNvGraphicFramePr>
            <a:graphicFrameLocks noGrp="1"/>
          </p:cNvGraphicFramePr>
          <p:nvPr>
            <p:extLst>
              <p:ext uri="{D42A27DB-BD31-4B8C-83A1-F6EECF244321}">
                <p14:modId xmlns:p14="http://schemas.microsoft.com/office/powerpoint/2010/main" val="1387888809"/>
              </p:ext>
            </p:extLst>
          </p:nvPr>
        </p:nvGraphicFramePr>
        <p:xfrm>
          <a:off x="184731" y="461067"/>
          <a:ext cx="11258550" cy="3110340"/>
        </p:xfrm>
        <a:graphic>
          <a:graphicData uri="http://schemas.openxmlformats.org/drawingml/2006/table">
            <a:tbl>
              <a:tblPr firstRow="1" bandRow="1">
                <a:tableStyleId>{69012ECD-51FC-41F1-AA8D-1B2483CD663E}</a:tableStyleId>
              </a:tblPr>
              <a:tblGrid>
                <a:gridCol w="2514600">
                  <a:extLst>
                    <a:ext uri="{9D8B030D-6E8A-4147-A177-3AD203B41FA5}">
                      <a16:colId xmlns:a16="http://schemas.microsoft.com/office/drawing/2014/main" val="1317141323"/>
                    </a:ext>
                  </a:extLst>
                </a:gridCol>
                <a:gridCol w="8743950">
                  <a:extLst>
                    <a:ext uri="{9D8B030D-6E8A-4147-A177-3AD203B41FA5}">
                      <a16:colId xmlns:a16="http://schemas.microsoft.com/office/drawing/2014/main" val="339153110"/>
                    </a:ext>
                  </a:extLst>
                </a:gridCol>
              </a:tblGrid>
              <a:tr h="333326">
                <a:tc>
                  <a:txBody>
                    <a:bodyPr/>
                    <a:lstStyle/>
                    <a:p>
                      <a:pPr algn="ctr"/>
                      <a:r>
                        <a:rPr lang="fr-FR" sz="1800" b="1" i="0" dirty="0">
                          <a:latin typeface="Montserrat" panose="00000500000000000000" pitchFamily="2" charset="0"/>
                        </a:rPr>
                        <a:t>Solution </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r>
                        <a:rPr lang="fr-FR" sz="1800" b="1" i="0" dirty="0">
                          <a:latin typeface="Montserrat" panose="00000500000000000000" pitchFamily="2"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803192887"/>
                  </a:ext>
                </a:extLst>
              </a:tr>
              <a:tr h="678656">
                <a:tc>
                  <a:txBody>
                    <a:bodyPr/>
                    <a:lstStyle/>
                    <a:p>
                      <a:pPr algn="just"/>
                      <a:endParaRPr lang="fr-FR" sz="1600" b="0" i="0" dirty="0">
                        <a:latin typeface="Montserrat" panose="00000500000000000000" pitchFamily="2" charset="0"/>
                      </a:endParaRPr>
                    </a:p>
                    <a:p>
                      <a:pPr algn="just"/>
                      <a:endParaRPr lang="fr-FR" sz="1600" b="0" i="0" dirty="0">
                        <a:latin typeface="Montserrat" panose="00000500000000000000" pitchFamily="2" charset="0"/>
                      </a:endParaRPr>
                    </a:p>
                    <a:p>
                      <a:pPr algn="just"/>
                      <a:endParaRPr lang="fr-FR" sz="1600" b="0" i="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600" b="0" i="0" u="none" strike="noStrike" kern="1200" dirty="0">
                        <a:solidFill>
                          <a:schemeClr val="tx1"/>
                        </a:solidFill>
                        <a:effectLst/>
                        <a:latin typeface="Montserrat" panose="00000500000000000000" pitchFamily="2" charset="0"/>
                        <a:ea typeface="+mn-ea"/>
                        <a:cs typeface="+mn-cs"/>
                        <a:hlinkClick r:id="rId2">
                          <a:extLst>
                            <a:ext uri="{A12FA001-AC4F-418D-AE19-62706E023703}">
                              <ahyp:hlinkClr xmlns:ahyp="http://schemas.microsoft.com/office/drawing/2018/hyperlinkcolor" val="tx"/>
                            </a:ext>
                          </a:extLst>
                        </a:hlinkClick>
                      </a:endParaRPr>
                    </a:p>
                    <a:p>
                      <a:pPr marL="285750" marR="0" lvl="0" indent="-285750" algn="just"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lang="fr-FR" sz="1600" b="0" i="0" u="none" strike="noStrike" kern="1200" dirty="0" err="1">
                          <a:solidFill>
                            <a:schemeClr val="tx1"/>
                          </a:solidFill>
                          <a:effectLst/>
                          <a:latin typeface="Montserrat" panose="00000500000000000000" pitchFamily="2" charset="0"/>
                          <a:ea typeface="+mn-ea"/>
                          <a:cs typeface="+mn-cs"/>
                          <a:hlinkClick r:id="rId2">
                            <a:extLst>
                              <a:ext uri="{A12FA001-AC4F-418D-AE19-62706E023703}">
                                <ahyp:hlinkClr xmlns:ahyp="http://schemas.microsoft.com/office/drawing/2018/hyperlinkcolor" val="tx"/>
                              </a:ext>
                            </a:extLst>
                          </a:hlinkClick>
                        </a:rPr>
                        <a:t>Github</a:t>
                      </a:r>
                      <a:r>
                        <a:rPr lang="fr-FR" sz="1600" b="0" i="0" kern="1200" dirty="0">
                          <a:solidFill>
                            <a:schemeClr val="tx1"/>
                          </a:solidFill>
                          <a:effectLst/>
                          <a:latin typeface="Montserrat" panose="00000500000000000000" pitchFamily="2" charset="0"/>
                          <a:ea typeface="+mn-ea"/>
                          <a:cs typeface="+mn-cs"/>
                        </a:rPr>
                        <a:t> est un service en ligne qui permet entre autre d’héberger des dépôts Git.</a:t>
                      </a:r>
                      <a:endParaRPr lang="fr-FR" sz="1600" b="0" i="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344320783"/>
                  </a:ext>
                </a:extLst>
              </a:tr>
              <a:tr h="678656">
                <a:tc>
                  <a:txBody>
                    <a:bodyPr/>
                    <a:lstStyle/>
                    <a:p>
                      <a:pPr algn="just"/>
                      <a:endParaRPr lang="fr-FR" sz="1600" b="0" i="0" dirty="0">
                        <a:latin typeface="Montserrat" panose="00000500000000000000" pitchFamily="2" charset="0"/>
                      </a:endParaRPr>
                    </a:p>
                    <a:p>
                      <a:pPr algn="just"/>
                      <a:endParaRPr lang="fr-FR" sz="1600" b="0" i="0" dirty="0">
                        <a:latin typeface="Montserrat" panose="00000500000000000000" pitchFamily="2" charset="0"/>
                      </a:endParaRPr>
                    </a:p>
                    <a:p>
                      <a:pPr algn="just"/>
                      <a:endParaRPr lang="fr-FR" sz="1600" b="0" i="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just">
                        <a:buFont typeface="Courier New" panose="02070309020205020404" pitchFamily="49" charset="0"/>
                        <a:buChar char="­"/>
                      </a:pPr>
                      <a:r>
                        <a:rPr lang="fr-FR" sz="1600" b="0" i="0" kern="1200" dirty="0" err="1">
                          <a:solidFill>
                            <a:schemeClr val="tx1"/>
                          </a:solidFill>
                          <a:effectLst/>
                          <a:latin typeface="Montserrat" panose="00000500000000000000" pitchFamily="2" charset="0"/>
                          <a:ea typeface="+mn-ea"/>
                          <a:cs typeface="+mn-cs"/>
                        </a:rPr>
                        <a:t>Heroku</a:t>
                      </a:r>
                      <a:r>
                        <a:rPr lang="fr-FR" sz="1600" b="0" i="0" kern="1200" dirty="0">
                          <a:solidFill>
                            <a:schemeClr val="tx1"/>
                          </a:solidFill>
                          <a:effectLst/>
                          <a:latin typeface="Montserrat" panose="00000500000000000000" pitchFamily="2" charset="0"/>
                          <a:ea typeface="+mn-ea"/>
                          <a:cs typeface="+mn-cs"/>
                        </a:rPr>
                        <a:t> est une plateforme en tant que service basée sur le cloud (PaaS). Cette solution aide les développeurs et les entreprises à créer, fournir, faire évoluer et surveiller leurs applications de la meilleure façon possible. </a:t>
                      </a:r>
                      <a:endParaRPr lang="fr-FR" sz="1600" b="0" i="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56970800"/>
                  </a:ext>
                </a:extLst>
              </a:tr>
              <a:tr h="1098660">
                <a:tc>
                  <a:txBody>
                    <a:bodyPr/>
                    <a:lstStyle/>
                    <a:p>
                      <a:pPr algn="just"/>
                      <a:endParaRPr lang="fr-FR" sz="1600" b="0" i="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just">
                        <a:buFont typeface="Courier New" panose="02070309020205020404" pitchFamily="49" charset="0"/>
                        <a:buChar char="­"/>
                      </a:pPr>
                      <a:endParaRPr lang="fr-FR" sz="1600" b="0" i="0" kern="1200" dirty="0">
                        <a:solidFill>
                          <a:schemeClr val="tx1"/>
                        </a:solidFill>
                        <a:effectLst/>
                        <a:latin typeface="Montserrat" panose="00000500000000000000" pitchFamily="2" charset="0"/>
                        <a:ea typeface="+mn-ea"/>
                        <a:cs typeface="+mn-cs"/>
                      </a:endParaRPr>
                    </a:p>
                    <a:p>
                      <a:pPr marL="285750" indent="-285750" algn="just">
                        <a:buFont typeface="Courier New" panose="02070309020205020404" pitchFamily="49" charset="0"/>
                        <a:buChar char="­"/>
                      </a:pPr>
                      <a:r>
                        <a:rPr lang="fr-FR" sz="1600" b="0" i="0" kern="1200" dirty="0">
                          <a:solidFill>
                            <a:schemeClr val="tx1"/>
                          </a:solidFill>
                          <a:effectLst/>
                          <a:latin typeface="Montserrat" panose="00000500000000000000" pitchFamily="2" charset="0"/>
                          <a:ea typeface="+mn-ea"/>
                          <a:cs typeface="+mn-cs"/>
                        </a:rPr>
                        <a:t>Grâce au service «</a:t>
                      </a:r>
                      <a:r>
                        <a:rPr lang="fr-FR" sz="1600" b="0" i="0" kern="1200" dirty="0" err="1">
                          <a:solidFill>
                            <a:schemeClr val="tx1"/>
                          </a:solidFill>
                          <a:effectLst/>
                          <a:latin typeface="Montserrat" panose="00000500000000000000" pitchFamily="2" charset="0"/>
                          <a:ea typeface="+mn-ea"/>
                          <a:cs typeface="+mn-cs"/>
                        </a:rPr>
                        <a:t>Streamlit</a:t>
                      </a:r>
                      <a:r>
                        <a:rPr lang="fr-FR" sz="1600" b="0" i="0" kern="1200" dirty="0">
                          <a:solidFill>
                            <a:schemeClr val="tx1"/>
                          </a:solidFill>
                          <a:effectLst/>
                          <a:latin typeface="Montserrat" panose="00000500000000000000" pitchFamily="2" charset="0"/>
                          <a:ea typeface="+mn-ea"/>
                          <a:cs typeface="+mn-cs"/>
                        </a:rPr>
                        <a:t> sharing» les développeurs peuvent partager facilement leurs applications d'apprentissage automatique avec les utilisateurs.</a:t>
                      </a:r>
                      <a:endParaRPr lang="fr-FR" sz="1600" b="0" i="0" dirty="0">
                        <a:latin typeface="Montserrat" panose="00000500000000000000" pitchFamily="2"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569310462"/>
                  </a:ext>
                </a:extLst>
              </a:tr>
            </a:tbl>
          </a:graphicData>
        </a:graphic>
      </p:graphicFrame>
      <p:pic>
        <p:nvPicPr>
          <p:cNvPr id="15362" name="Picture 2" descr="GitHub - Téléchargement gratuit - 2022 Dernière version">
            <a:extLst>
              <a:ext uri="{FF2B5EF4-FFF2-40B4-BE49-F238E27FC236}">
                <a16:creationId xmlns:a16="http://schemas.microsoft.com/office/drawing/2014/main" id="{EE562AD4-41D9-A301-27FF-7F7D48573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69" y="888075"/>
            <a:ext cx="1251532" cy="70085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Déployer votre app Symfony sur Heroku - Atomrace">
            <a:extLst>
              <a:ext uri="{FF2B5EF4-FFF2-40B4-BE49-F238E27FC236}">
                <a16:creationId xmlns:a16="http://schemas.microsoft.com/office/drawing/2014/main" id="{53F9D236-1BC1-B077-89A3-3F8FF6422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953" y="1682130"/>
            <a:ext cx="2350845" cy="8185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ntroduction to Streamlit for Machine Learning Web App | by Hasan Ersan  YAĞCI | Medium">
            <a:extLst>
              <a:ext uri="{FF2B5EF4-FFF2-40B4-BE49-F238E27FC236}">
                <a16:creationId xmlns:a16="http://schemas.microsoft.com/office/drawing/2014/main" id="{95E5A7A3-0368-8023-09FB-261C0E04D68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183" t="17984" r="10580" b="17152"/>
          <a:stretch/>
        </p:blipFill>
        <p:spPr bwMode="auto">
          <a:xfrm>
            <a:off x="613493" y="2493855"/>
            <a:ext cx="1712483" cy="84878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0E1160A9-025E-D750-1949-CD8075E822C3}"/>
              </a:ext>
            </a:extLst>
          </p:cNvPr>
          <p:cNvPicPr>
            <a:picLocks noChangeAspect="1"/>
          </p:cNvPicPr>
          <p:nvPr/>
        </p:nvPicPr>
        <p:blipFill rotWithShape="1">
          <a:blip r:embed="rId6"/>
          <a:srcRect l="4467" t="24871" r="7636"/>
          <a:stretch/>
        </p:blipFill>
        <p:spPr>
          <a:xfrm>
            <a:off x="6556957" y="3628191"/>
            <a:ext cx="5395438" cy="3110340"/>
          </a:xfrm>
          <a:prstGeom prst="rect">
            <a:avLst/>
          </a:prstGeom>
        </p:spPr>
      </p:pic>
      <p:sp>
        <p:nvSpPr>
          <p:cNvPr id="14" name="ZoneTexte 13">
            <a:extLst>
              <a:ext uri="{FF2B5EF4-FFF2-40B4-BE49-F238E27FC236}">
                <a16:creationId xmlns:a16="http://schemas.microsoft.com/office/drawing/2014/main" id="{BF1980DB-2860-2AE0-77BB-35A0755E4CD1}"/>
              </a:ext>
            </a:extLst>
          </p:cNvPr>
          <p:cNvSpPr txBox="1"/>
          <p:nvPr/>
        </p:nvSpPr>
        <p:spPr>
          <a:xfrm>
            <a:off x="84784" y="3628191"/>
            <a:ext cx="6563666" cy="296440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fr-FR" sz="1400" b="1" dirty="0">
                <a:solidFill>
                  <a:schemeClr val="accent1">
                    <a:lumMod val="75000"/>
                  </a:schemeClr>
                </a:solidFill>
                <a:latin typeface="Montserrat" panose="00000500000000000000" pitchFamily="2" charset="0"/>
              </a:rPr>
              <a:t>Lien GitHub API : </a:t>
            </a:r>
            <a:r>
              <a:rPr lang="fr-FR" sz="1400" dirty="0">
                <a:latin typeface="Montserrat" panose="00000500000000000000" pitchFamily="2" charset="0"/>
              </a:rPr>
              <a:t>https://github.com/SabrineOUANNES/loan-prediction-api</a:t>
            </a:r>
          </a:p>
          <a:p>
            <a:pPr marL="285750" indent="-285750">
              <a:lnSpc>
                <a:spcPct val="150000"/>
              </a:lnSpc>
              <a:buFont typeface="Wingdings" panose="05000000000000000000" pitchFamily="2" charset="2"/>
              <a:buChar char="§"/>
            </a:pPr>
            <a:r>
              <a:rPr lang="fr-FR" sz="1400" b="1" dirty="0">
                <a:solidFill>
                  <a:schemeClr val="accent1">
                    <a:lumMod val="75000"/>
                  </a:schemeClr>
                </a:solidFill>
                <a:latin typeface="Montserrat" panose="00000500000000000000" pitchFamily="2" charset="0"/>
              </a:rPr>
              <a:t>Lien GitHub </a:t>
            </a:r>
            <a:r>
              <a:rPr lang="fr-FR" sz="1400" b="1" dirty="0" err="1">
                <a:solidFill>
                  <a:schemeClr val="accent1">
                    <a:lumMod val="75000"/>
                  </a:schemeClr>
                </a:solidFill>
                <a:latin typeface="Montserrat" panose="00000500000000000000" pitchFamily="2" charset="0"/>
              </a:rPr>
              <a:t>dashboard</a:t>
            </a:r>
            <a:r>
              <a:rPr lang="fr-FR" sz="1400" b="1" dirty="0">
                <a:solidFill>
                  <a:schemeClr val="accent1">
                    <a:lumMod val="75000"/>
                  </a:schemeClr>
                </a:solidFill>
                <a:latin typeface="Montserrat" panose="00000500000000000000" pitchFamily="2" charset="0"/>
              </a:rPr>
              <a:t> : </a:t>
            </a:r>
            <a:r>
              <a:rPr lang="fr-FR" sz="1400" dirty="0">
                <a:latin typeface="Montserrat" panose="00000500000000000000" pitchFamily="2" charset="0"/>
              </a:rPr>
              <a:t>https://github.com/SabrineOUANNES/loan_prediction_dashboard</a:t>
            </a:r>
          </a:p>
          <a:p>
            <a:pPr marL="285750" indent="-285750">
              <a:lnSpc>
                <a:spcPct val="150000"/>
              </a:lnSpc>
              <a:buFont typeface="Wingdings" panose="05000000000000000000" pitchFamily="2" charset="2"/>
              <a:buChar char="§"/>
            </a:pPr>
            <a:r>
              <a:rPr lang="fr-FR" sz="1400" b="1" dirty="0">
                <a:solidFill>
                  <a:schemeClr val="accent1">
                    <a:lumMod val="75000"/>
                  </a:schemeClr>
                </a:solidFill>
                <a:latin typeface="Montserrat" panose="00000500000000000000" pitchFamily="2" charset="0"/>
              </a:rPr>
              <a:t>Lien </a:t>
            </a:r>
            <a:r>
              <a:rPr lang="fr-FR" sz="1400" b="1" dirty="0" err="1">
                <a:solidFill>
                  <a:schemeClr val="accent1">
                    <a:lumMod val="75000"/>
                  </a:schemeClr>
                </a:solidFill>
                <a:latin typeface="Montserrat" panose="00000500000000000000" pitchFamily="2" charset="0"/>
              </a:rPr>
              <a:t>heroku</a:t>
            </a:r>
            <a:r>
              <a:rPr lang="fr-FR" sz="1400" b="1" dirty="0">
                <a:solidFill>
                  <a:schemeClr val="accent1">
                    <a:lumMod val="75000"/>
                  </a:schemeClr>
                </a:solidFill>
                <a:latin typeface="Montserrat" panose="00000500000000000000" pitchFamily="2" charset="0"/>
              </a:rPr>
              <a:t> : </a:t>
            </a:r>
            <a:r>
              <a:rPr kumimoji="0" lang="fr-FR" altLang="fr-FR" sz="1400" b="0" i="0" u="none" strike="noStrike" cap="none" normalizeH="0" baseline="0" dirty="0">
                <a:ln>
                  <a:noFill/>
                </a:ln>
                <a:effectLst/>
                <a:latin typeface="Montserrat" panose="00000500000000000000" pitchFamily="2" charset="0"/>
              </a:rPr>
              <a:t>https://loan-prediction-oc7.herokuapp.com/api/</a:t>
            </a:r>
            <a:endParaRPr lang="fr-FR" sz="1400" dirty="0">
              <a:latin typeface="Montserrat" panose="00000500000000000000" pitchFamily="2" charset="0"/>
            </a:endParaRPr>
          </a:p>
          <a:p>
            <a:pPr marL="285750" indent="-285750">
              <a:lnSpc>
                <a:spcPct val="150000"/>
              </a:lnSpc>
              <a:buFont typeface="Wingdings" panose="05000000000000000000" pitchFamily="2" charset="2"/>
              <a:buChar char="§"/>
            </a:pPr>
            <a:r>
              <a:rPr lang="fr-FR" sz="1400" b="1" dirty="0">
                <a:solidFill>
                  <a:schemeClr val="accent1">
                    <a:lumMod val="75000"/>
                  </a:schemeClr>
                </a:solidFill>
                <a:latin typeface="Montserrat" panose="00000500000000000000" pitchFamily="2" charset="0"/>
              </a:rPr>
              <a:t>Lien </a:t>
            </a:r>
            <a:r>
              <a:rPr lang="fr-FR" sz="1400" b="1" dirty="0" err="1">
                <a:solidFill>
                  <a:schemeClr val="accent1">
                    <a:lumMod val="75000"/>
                  </a:schemeClr>
                </a:solidFill>
                <a:latin typeface="Montserrat" panose="00000500000000000000" pitchFamily="2" charset="0"/>
              </a:rPr>
              <a:t>Streamlit</a:t>
            </a:r>
            <a:r>
              <a:rPr lang="fr-FR" sz="1400" b="1" dirty="0">
                <a:solidFill>
                  <a:schemeClr val="accent1">
                    <a:lumMod val="75000"/>
                  </a:schemeClr>
                </a:solidFill>
                <a:latin typeface="Montserrat" panose="00000500000000000000" pitchFamily="2" charset="0"/>
              </a:rPr>
              <a:t> : </a:t>
            </a:r>
            <a:r>
              <a:rPr lang="fr-FR" sz="1400" dirty="0">
                <a:latin typeface="Montserrat" panose="00000500000000000000" pitchFamily="2" charset="0"/>
              </a:rPr>
              <a:t>https://sabrineouannes-loan-prediction-dashboard-dashboard-5ksb3q.streamlitapp.com/?fbclid=IwAR2f2uYfInsqaL7CpfYdjahD7A8UKlzSfesvhdkUYT9b4L65bc_OIvICtds</a:t>
            </a:r>
          </a:p>
        </p:txBody>
      </p:sp>
      <p:sp>
        <p:nvSpPr>
          <p:cNvPr id="11" name="Espace réservé du numéro de diapositive 10">
            <a:extLst>
              <a:ext uri="{FF2B5EF4-FFF2-40B4-BE49-F238E27FC236}">
                <a16:creationId xmlns:a16="http://schemas.microsoft.com/office/drawing/2014/main" id="{FAC5825B-B414-092A-70F4-9DD859144459}"/>
              </a:ext>
            </a:extLst>
          </p:cNvPr>
          <p:cNvSpPr>
            <a:spLocks noGrp="1"/>
          </p:cNvSpPr>
          <p:nvPr>
            <p:ph type="sldNum" sz="quarter" idx="12"/>
          </p:nvPr>
        </p:nvSpPr>
        <p:spPr/>
        <p:txBody>
          <a:bodyPr/>
          <a:lstStyle/>
          <a:p>
            <a:fld id="{B3E21CD8-22D4-48CD-B162-065ADFAC9AF2}" type="slidenum">
              <a:rPr lang="fr-FR" smtClean="0"/>
              <a:t>23</a:t>
            </a:fld>
            <a:endParaRPr lang="fr-FR"/>
          </a:p>
        </p:txBody>
      </p:sp>
    </p:spTree>
    <p:extLst>
      <p:ext uri="{BB962C8B-B14F-4D97-AF65-F5344CB8AC3E}">
        <p14:creationId xmlns:p14="http://schemas.microsoft.com/office/powerpoint/2010/main" val="1320602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E21007D-07D4-A0CD-9DC4-5AC49C6E8EE0}"/>
              </a:ext>
            </a:extLst>
          </p:cNvPr>
          <p:cNvPicPr>
            <a:picLocks noChangeAspect="1"/>
          </p:cNvPicPr>
          <p:nvPr/>
        </p:nvPicPr>
        <p:blipFill>
          <a:blip r:embed="rId2"/>
          <a:stretch>
            <a:fillRect/>
          </a:stretch>
        </p:blipFill>
        <p:spPr>
          <a:xfrm>
            <a:off x="388625" y="743519"/>
            <a:ext cx="11789478" cy="5226710"/>
          </a:xfrm>
          <a:prstGeom prst="rect">
            <a:avLst/>
          </a:prstGeom>
        </p:spPr>
      </p:pic>
      <p:sp>
        <p:nvSpPr>
          <p:cNvPr id="8" name="ZoneTexte 7">
            <a:extLst>
              <a:ext uri="{FF2B5EF4-FFF2-40B4-BE49-F238E27FC236}">
                <a16:creationId xmlns:a16="http://schemas.microsoft.com/office/drawing/2014/main" id="{EDEF0F63-E6C2-A232-52F6-B10243A991DB}"/>
              </a:ext>
            </a:extLst>
          </p:cNvPr>
          <p:cNvSpPr txBox="1"/>
          <p:nvPr/>
        </p:nvSpPr>
        <p:spPr>
          <a:xfrm>
            <a:off x="91440" y="0"/>
            <a:ext cx="330200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Dashboard interactif</a:t>
            </a:r>
          </a:p>
        </p:txBody>
      </p:sp>
      <p:grpSp>
        <p:nvGrpSpPr>
          <p:cNvPr id="23" name="Groupe 22">
            <a:extLst>
              <a:ext uri="{FF2B5EF4-FFF2-40B4-BE49-F238E27FC236}">
                <a16:creationId xmlns:a16="http://schemas.microsoft.com/office/drawing/2014/main" id="{CA5A055B-78EE-58E3-0A11-70F1C5257173}"/>
              </a:ext>
            </a:extLst>
          </p:cNvPr>
          <p:cNvGrpSpPr/>
          <p:nvPr/>
        </p:nvGrpSpPr>
        <p:grpSpPr>
          <a:xfrm>
            <a:off x="91440" y="351085"/>
            <a:ext cx="11789478" cy="6602128"/>
            <a:chOff x="490943" y="80962"/>
            <a:chExt cx="8411217" cy="6745715"/>
          </a:xfrm>
        </p:grpSpPr>
        <p:pic>
          <p:nvPicPr>
            <p:cNvPr id="24" name="Image 23">
              <a:extLst>
                <a:ext uri="{FF2B5EF4-FFF2-40B4-BE49-F238E27FC236}">
                  <a16:creationId xmlns:a16="http://schemas.microsoft.com/office/drawing/2014/main" id="{88441CB1-7AA3-30AA-5E7B-8DF71D67E147}"/>
                </a:ext>
              </a:extLst>
            </p:cNvPr>
            <p:cNvPicPr>
              <a:picLocks noChangeAspect="1"/>
            </p:cNvPicPr>
            <p:nvPr/>
          </p:nvPicPr>
          <p:blipFill>
            <a:blip r:embed="rId3"/>
            <a:stretch>
              <a:fillRect/>
            </a:stretch>
          </p:blipFill>
          <p:spPr>
            <a:xfrm>
              <a:off x="490943" y="80962"/>
              <a:ext cx="2395538" cy="4105275"/>
            </a:xfrm>
            <a:prstGeom prst="rect">
              <a:avLst/>
            </a:prstGeom>
          </p:spPr>
        </p:pic>
        <p:pic>
          <p:nvPicPr>
            <p:cNvPr id="25" name="Image 24">
              <a:extLst>
                <a:ext uri="{FF2B5EF4-FFF2-40B4-BE49-F238E27FC236}">
                  <a16:creationId xmlns:a16="http://schemas.microsoft.com/office/drawing/2014/main" id="{E5A4AE83-561E-C7DF-8268-D39FCD1C2731}"/>
                </a:ext>
              </a:extLst>
            </p:cNvPr>
            <p:cNvPicPr>
              <a:picLocks noChangeAspect="1"/>
            </p:cNvPicPr>
            <p:nvPr/>
          </p:nvPicPr>
          <p:blipFill rotWithShape="1">
            <a:blip r:embed="rId4"/>
            <a:srcRect b="-788"/>
            <a:stretch/>
          </p:blipFill>
          <p:spPr>
            <a:xfrm>
              <a:off x="2958164" y="80962"/>
              <a:ext cx="3933460" cy="609918"/>
            </a:xfrm>
            <a:prstGeom prst="rect">
              <a:avLst/>
            </a:prstGeom>
          </p:spPr>
        </p:pic>
        <p:pic>
          <p:nvPicPr>
            <p:cNvPr id="26" name="Image 25">
              <a:extLst>
                <a:ext uri="{FF2B5EF4-FFF2-40B4-BE49-F238E27FC236}">
                  <a16:creationId xmlns:a16="http://schemas.microsoft.com/office/drawing/2014/main" id="{8AE0CB0A-1844-EBB0-8C1F-0DB0BBA770B2}"/>
                </a:ext>
              </a:extLst>
            </p:cNvPr>
            <p:cNvPicPr>
              <a:picLocks noChangeAspect="1"/>
            </p:cNvPicPr>
            <p:nvPr/>
          </p:nvPicPr>
          <p:blipFill rotWithShape="1">
            <a:blip r:embed="rId5"/>
            <a:srcRect t="2967"/>
            <a:stretch/>
          </p:blipFill>
          <p:spPr>
            <a:xfrm>
              <a:off x="3027505" y="3245381"/>
              <a:ext cx="5874655" cy="3581296"/>
            </a:xfrm>
            <a:prstGeom prst="rect">
              <a:avLst/>
            </a:prstGeom>
          </p:spPr>
        </p:pic>
        <p:pic>
          <p:nvPicPr>
            <p:cNvPr id="27" name="Image 26">
              <a:extLst>
                <a:ext uri="{FF2B5EF4-FFF2-40B4-BE49-F238E27FC236}">
                  <a16:creationId xmlns:a16="http://schemas.microsoft.com/office/drawing/2014/main" id="{4701B4A5-A1BA-7E3B-8993-DF6A07E4111C}"/>
                </a:ext>
              </a:extLst>
            </p:cNvPr>
            <p:cNvPicPr>
              <a:picLocks noChangeAspect="1"/>
            </p:cNvPicPr>
            <p:nvPr/>
          </p:nvPicPr>
          <p:blipFill>
            <a:blip r:embed="rId6"/>
            <a:stretch>
              <a:fillRect/>
            </a:stretch>
          </p:blipFill>
          <p:spPr>
            <a:xfrm>
              <a:off x="2958164" y="677338"/>
              <a:ext cx="1877343" cy="1809750"/>
            </a:xfrm>
            <a:prstGeom prst="rect">
              <a:avLst/>
            </a:prstGeom>
          </p:spPr>
        </p:pic>
        <p:pic>
          <p:nvPicPr>
            <p:cNvPr id="28" name="Image 27">
              <a:extLst>
                <a:ext uri="{FF2B5EF4-FFF2-40B4-BE49-F238E27FC236}">
                  <a16:creationId xmlns:a16="http://schemas.microsoft.com/office/drawing/2014/main" id="{9E1E26AC-3256-480B-0612-1EDB4F2A7DA5}"/>
                </a:ext>
              </a:extLst>
            </p:cNvPr>
            <p:cNvPicPr>
              <a:picLocks noChangeAspect="1"/>
            </p:cNvPicPr>
            <p:nvPr/>
          </p:nvPicPr>
          <p:blipFill>
            <a:blip r:embed="rId7"/>
            <a:stretch>
              <a:fillRect/>
            </a:stretch>
          </p:blipFill>
          <p:spPr>
            <a:xfrm>
              <a:off x="2958164" y="2473546"/>
              <a:ext cx="1969436" cy="771835"/>
            </a:xfrm>
            <a:prstGeom prst="rect">
              <a:avLst/>
            </a:prstGeom>
          </p:spPr>
        </p:pic>
      </p:grpSp>
      <p:pic>
        <p:nvPicPr>
          <p:cNvPr id="30" name="Image 29">
            <a:extLst>
              <a:ext uri="{FF2B5EF4-FFF2-40B4-BE49-F238E27FC236}">
                <a16:creationId xmlns:a16="http://schemas.microsoft.com/office/drawing/2014/main" id="{29141567-3A7E-199E-FE12-36B765866B54}"/>
              </a:ext>
            </a:extLst>
          </p:cNvPr>
          <p:cNvPicPr>
            <a:picLocks noChangeAspect="1"/>
          </p:cNvPicPr>
          <p:nvPr/>
        </p:nvPicPr>
        <p:blipFill>
          <a:blip r:embed="rId8"/>
          <a:stretch>
            <a:fillRect/>
          </a:stretch>
        </p:blipFill>
        <p:spPr>
          <a:xfrm>
            <a:off x="391087" y="1349446"/>
            <a:ext cx="11884207" cy="5136788"/>
          </a:xfrm>
          <a:prstGeom prst="rect">
            <a:avLst/>
          </a:prstGeom>
        </p:spPr>
      </p:pic>
      <p:grpSp>
        <p:nvGrpSpPr>
          <p:cNvPr id="36" name="Groupe 35">
            <a:extLst>
              <a:ext uri="{FF2B5EF4-FFF2-40B4-BE49-F238E27FC236}">
                <a16:creationId xmlns:a16="http://schemas.microsoft.com/office/drawing/2014/main" id="{F609D5E9-7269-C337-90E1-E6C734EB8F5D}"/>
              </a:ext>
            </a:extLst>
          </p:cNvPr>
          <p:cNvGrpSpPr/>
          <p:nvPr/>
        </p:nvGrpSpPr>
        <p:grpSpPr>
          <a:xfrm>
            <a:off x="388625" y="583999"/>
            <a:ext cx="10744200" cy="6274001"/>
            <a:chOff x="498982" y="675861"/>
            <a:chExt cx="10513575" cy="6182139"/>
          </a:xfrm>
        </p:grpSpPr>
        <p:pic>
          <p:nvPicPr>
            <p:cNvPr id="37" name="Image 36">
              <a:extLst>
                <a:ext uri="{FF2B5EF4-FFF2-40B4-BE49-F238E27FC236}">
                  <a16:creationId xmlns:a16="http://schemas.microsoft.com/office/drawing/2014/main" id="{C629AE32-7F95-60C5-9B97-926F75EA6734}"/>
                </a:ext>
              </a:extLst>
            </p:cNvPr>
            <p:cNvPicPr>
              <a:picLocks noChangeAspect="1"/>
            </p:cNvPicPr>
            <p:nvPr/>
          </p:nvPicPr>
          <p:blipFill>
            <a:blip r:embed="rId9"/>
            <a:stretch>
              <a:fillRect/>
            </a:stretch>
          </p:blipFill>
          <p:spPr>
            <a:xfrm>
              <a:off x="498982" y="675861"/>
              <a:ext cx="10369613" cy="4442566"/>
            </a:xfrm>
            <a:prstGeom prst="rect">
              <a:avLst/>
            </a:prstGeom>
          </p:spPr>
        </p:pic>
        <p:pic>
          <p:nvPicPr>
            <p:cNvPr id="38" name="Image 37">
              <a:extLst>
                <a:ext uri="{FF2B5EF4-FFF2-40B4-BE49-F238E27FC236}">
                  <a16:creationId xmlns:a16="http://schemas.microsoft.com/office/drawing/2014/main" id="{288D62DB-EF21-7985-74A5-7F03D4665107}"/>
                </a:ext>
              </a:extLst>
            </p:cNvPr>
            <p:cNvPicPr>
              <a:picLocks noChangeAspect="1"/>
            </p:cNvPicPr>
            <p:nvPr/>
          </p:nvPicPr>
          <p:blipFill rotWithShape="1">
            <a:blip r:embed="rId10"/>
            <a:srcRect t="8739"/>
            <a:stretch/>
          </p:blipFill>
          <p:spPr>
            <a:xfrm>
              <a:off x="4124740" y="3935724"/>
              <a:ext cx="6887817" cy="2922276"/>
            </a:xfrm>
            <a:prstGeom prst="rect">
              <a:avLst/>
            </a:prstGeom>
          </p:spPr>
        </p:pic>
      </p:grpSp>
      <p:sp>
        <p:nvSpPr>
          <p:cNvPr id="39" name="Espace réservé du numéro de diapositive 38">
            <a:extLst>
              <a:ext uri="{FF2B5EF4-FFF2-40B4-BE49-F238E27FC236}">
                <a16:creationId xmlns:a16="http://schemas.microsoft.com/office/drawing/2014/main" id="{D19AA9D7-44E0-0A18-4AEF-096FE9F6DECB}"/>
              </a:ext>
            </a:extLst>
          </p:cNvPr>
          <p:cNvSpPr>
            <a:spLocks noGrp="1"/>
          </p:cNvSpPr>
          <p:nvPr>
            <p:ph type="sldNum" sz="quarter" idx="12"/>
          </p:nvPr>
        </p:nvSpPr>
        <p:spPr/>
        <p:txBody>
          <a:bodyPr/>
          <a:lstStyle/>
          <a:p>
            <a:fld id="{B3E21CD8-22D4-48CD-B162-065ADFAC9AF2}" type="slidenum">
              <a:rPr lang="fr-FR" smtClean="0"/>
              <a:t>24</a:t>
            </a:fld>
            <a:endParaRPr lang="fr-FR"/>
          </a:p>
        </p:txBody>
      </p:sp>
    </p:spTree>
    <p:extLst>
      <p:ext uri="{BB962C8B-B14F-4D97-AF65-F5344CB8AC3E}">
        <p14:creationId xmlns:p14="http://schemas.microsoft.com/office/powerpoint/2010/main" val="14686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22" presetClass="entr" presetSubtype="4"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23"/>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4120177042"/>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25</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27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32F5A7CE-C2F1-D31E-FA84-B29382D56DD8}"/>
              </a:ext>
            </a:extLst>
          </p:cNvPr>
          <p:cNvSpPr txBox="1"/>
          <p:nvPr/>
        </p:nvSpPr>
        <p:spPr>
          <a:xfrm>
            <a:off x="138113" y="2099609"/>
            <a:ext cx="11915775" cy="4757200"/>
          </a:xfrm>
          <a:prstGeom prst="rect">
            <a:avLst/>
          </a:prstGeom>
          <a:noFill/>
        </p:spPr>
        <p:txBody>
          <a:bodyPr wrap="square">
            <a:spAutoFit/>
          </a:bodyPr>
          <a:lstStyle/>
          <a:p>
            <a:pPr marL="285750" indent="-285750" algn="just">
              <a:lnSpc>
                <a:spcPct val="115000"/>
              </a:lnSpc>
              <a:spcAft>
                <a:spcPts val="800"/>
              </a:spcAft>
              <a:buFont typeface="Wingdings" panose="05000000000000000000" pitchFamily="2" charset="2"/>
              <a:buChar char="§"/>
            </a:pPr>
            <a:r>
              <a:rPr lang="fr-FR" sz="1600" b="1" i="1" dirty="0">
                <a:solidFill>
                  <a:schemeClr val="accent1">
                    <a:lumMod val="75000"/>
                  </a:schemeClr>
                </a:solidFill>
                <a:latin typeface="Montserrat" panose="00000500000000000000" pitchFamily="2" charset="0"/>
                <a:ea typeface="Calibri" panose="020F0502020204030204" pitchFamily="34" charset="0"/>
                <a:cs typeface="Times New Roman" panose="02020603050405020304" pitchFamily="18" charset="0"/>
              </a:rPr>
              <a:t>Équilibre des classes</a:t>
            </a:r>
          </a:p>
          <a:p>
            <a:pPr algn="just">
              <a:lnSpc>
                <a:spcPct val="115000"/>
              </a:lnSpc>
              <a:spcAft>
                <a:spcPts val="800"/>
              </a:spcAft>
            </a:pPr>
            <a:r>
              <a:rPr lang="fr-FR" sz="1600" dirty="0">
                <a:effectLst/>
                <a:latin typeface="Montserrat" panose="00000500000000000000" pitchFamily="2" charset="0"/>
                <a:ea typeface="Calibri" panose="020F0502020204030204" pitchFamily="34" charset="0"/>
                <a:cs typeface="Times New Roman" panose="02020603050405020304" pitchFamily="18" charset="0"/>
              </a:rPr>
              <a:t>La technique d’over-sampling ou de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undersamling</a:t>
            </a:r>
            <a:r>
              <a:rPr lang="fr-FR" sz="1600" dirty="0">
                <a:effectLst/>
                <a:latin typeface="Montserrat" panose="00000500000000000000" pitchFamily="2" charset="0"/>
                <a:ea typeface="Calibri" panose="020F0502020204030204" pitchFamily="34" charset="0"/>
                <a:cs typeface="Times New Roman" panose="02020603050405020304" pitchFamily="18" charset="0"/>
              </a:rPr>
              <a:t> a un impact sur les  performances du modèle.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
            </a:pPr>
            <a:endParaRPr lang="fr-FR" sz="1600" b="1" i="1" dirty="0">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
            </a:pPr>
            <a:r>
              <a:rPr lang="fr-FR" sz="1600" b="1" i="1" dirty="0">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Réduction dimensionnelle </a:t>
            </a:r>
            <a:endParaRPr lang="fr-FR"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600" dirty="0">
                <a:effectLst/>
                <a:latin typeface="Montserrat" panose="00000500000000000000" pitchFamily="2" charset="0"/>
                <a:ea typeface="Calibri" panose="020F0502020204030204" pitchFamily="34" charset="0"/>
                <a:cs typeface="Times New Roman" panose="02020603050405020304" pitchFamily="18" charset="0"/>
              </a:rPr>
              <a:t>Afin de réduire le nombre de variables sur lesquels le modèle a été entrainé, nous avons sélectionné les vingt plus importantes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features</a:t>
            </a:r>
            <a:r>
              <a:rPr lang="fr-FR" sz="1600" dirty="0">
                <a:effectLst/>
                <a:latin typeface="Montserrat" panose="00000500000000000000" pitchFamily="2" charset="0"/>
                <a:ea typeface="Calibri" panose="020F0502020204030204" pitchFamily="34" charset="0"/>
                <a:cs typeface="Times New Roman" panose="02020603050405020304" pitchFamily="18" charset="0"/>
              </a:rPr>
              <a:t> pour le modèle. Une autre alternative qui pourrait probablement améliorer la fonction coût et d’utiliser une technique de réduction dimensionnelle (ACP ou t-SNE) bien que l’interprétation des variables soit par la suite difficile. Nous pouvons aussi utiliser un algorithme de sélection de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features</a:t>
            </a:r>
            <a:r>
              <a:rPr lang="fr-FR" sz="1600" dirty="0">
                <a:effectLst/>
                <a:latin typeface="Montserrat" panose="00000500000000000000" pitchFamily="2" charset="0"/>
                <a:ea typeface="Calibri" panose="020F0502020204030204" pitchFamily="34" charset="0"/>
                <a:cs typeface="Times New Roman" panose="02020603050405020304" pitchFamily="18" charset="0"/>
              </a:rPr>
              <a:t> de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Scikit</a:t>
            </a:r>
            <a:r>
              <a:rPr lang="fr-FR" sz="1600" dirty="0">
                <a:effectLst/>
                <a:latin typeface="Montserrat" panose="00000500000000000000" pitchFamily="2" charset="0"/>
                <a:ea typeface="Calibri" panose="020F0502020204030204" pitchFamily="34" charset="0"/>
                <a:cs typeface="Times New Roman" panose="02020603050405020304" pitchFamily="18" charset="0"/>
              </a:rPr>
              <a:t>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Learn</a:t>
            </a:r>
            <a:r>
              <a:rPr lang="fr-FR" sz="1600" dirty="0">
                <a:effectLst/>
                <a:latin typeface="Montserrat" panose="00000500000000000000" pitchFamily="2" charset="0"/>
                <a:ea typeface="Calibri" panose="020F0502020204030204" pitchFamily="34" charset="0"/>
                <a:cs typeface="Times New Roman" panose="02020603050405020304" pitchFamily="18" charset="0"/>
              </a:rPr>
              <a:t> comme RFE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Recursive</a:t>
            </a:r>
            <a:r>
              <a:rPr lang="fr-FR" sz="1600" dirty="0">
                <a:effectLst/>
                <a:latin typeface="Montserrat" panose="00000500000000000000" pitchFamily="2" charset="0"/>
                <a:ea typeface="Calibri" panose="020F0502020204030204" pitchFamily="34" charset="0"/>
                <a:cs typeface="Times New Roman" panose="02020603050405020304" pitchFamily="18" charset="0"/>
              </a:rPr>
              <a:t>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Feature</a:t>
            </a:r>
            <a:r>
              <a:rPr lang="fr-FR" sz="1600" dirty="0">
                <a:effectLst/>
                <a:latin typeface="Montserrat" panose="00000500000000000000" pitchFamily="2" charset="0"/>
                <a:ea typeface="Calibri" panose="020F0502020204030204" pitchFamily="34" charset="0"/>
                <a:cs typeface="Times New Roman" panose="02020603050405020304" pitchFamily="18" charset="0"/>
              </a:rPr>
              <a:t> Elimination).</a:t>
            </a:r>
          </a:p>
          <a:p>
            <a:pPr algn="just">
              <a:lnSpc>
                <a:spcPct val="115000"/>
              </a:lnSpc>
              <a:spcAft>
                <a:spcPts val="800"/>
              </a:spcAft>
            </a:pP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800"/>
              </a:spcAft>
              <a:buFont typeface="Wingdings" panose="05000000000000000000" pitchFamily="2" charset="2"/>
              <a:buChar char="§"/>
            </a:pPr>
            <a:r>
              <a:rPr lang="fr-FR" sz="1600" dirty="0">
                <a:effectLst/>
                <a:latin typeface="Montserrat" panose="00000500000000000000" pitchFamily="2" charset="0"/>
                <a:ea typeface="Calibri" panose="020F0502020204030204" pitchFamily="34" charset="0"/>
                <a:cs typeface="Times New Roman" panose="02020603050405020304" pitchFamily="18" charset="0"/>
              </a:rPr>
              <a:t> </a:t>
            </a:r>
            <a:r>
              <a:rPr lang="fr-FR" sz="1600" b="1" i="1" dirty="0">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Fonction coût</a:t>
            </a:r>
            <a:endParaRPr lang="fr-FR"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600" dirty="0">
                <a:effectLst/>
                <a:latin typeface="Montserrat" panose="00000500000000000000" pitchFamily="2" charset="0"/>
                <a:ea typeface="Calibri" panose="020F0502020204030204" pitchFamily="34" charset="0"/>
                <a:cs typeface="Times New Roman" panose="02020603050405020304" pitchFamily="18" charset="0"/>
              </a:rPr>
              <a:t>La modélisation a été effectuée sur la base d’avoir le meilleur F5 score qui donne beaucoup d’importance au rappel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recall</a:t>
            </a:r>
            <a:r>
              <a:rPr lang="fr-FR" sz="1600" dirty="0">
                <a:effectLst/>
                <a:latin typeface="Montserrat" panose="00000500000000000000" pitchFamily="2" charset="0"/>
                <a:ea typeface="Calibri" panose="020F0502020204030204" pitchFamily="34" charset="0"/>
                <a:cs typeface="Times New Roman" panose="02020603050405020304" pitchFamily="18" charset="0"/>
              </a:rPr>
              <a:t>). L’axe principal d’amélioration serait de définir plus </a:t>
            </a:r>
            <a:r>
              <a:rPr lang="fr-FR" sz="1600" dirty="0" err="1">
                <a:effectLst/>
                <a:latin typeface="Montserrat" panose="00000500000000000000" pitchFamily="2" charset="0"/>
                <a:ea typeface="Calibri" panose="020F0502020204030204" pitchFamily="34" charset="0"/>
                <a:cs typeface="Times New Roman" panose="02020603050405020304" pitchFamily="18" charset="0"/>
              </a:rPr>
              <a:t>précisement</a:t>
            </a:r>
            <a:r>
              <a:rPr lang="fr-FR" sz="1600" dirty="0">
                <a:effectLst/>
                <a:latin typeface="Montserrat" panose="00000500000000000000" pitchFamily="2" charset="0"/>
                <a:ea typeface="Calibri" panose="020F0502020204030204" pitchFamily="34" charset="0"/>
                <a:cs typeface="Times New Roman" panose="02020603050405020304" pitchFamily="18" charset="0"/>
              </a:rPr>
              <a:t> une fonction coût plus adaptée en collaboration avec l’équipe métier</a:t>
            </a:r>
            <a:r>
              <a:rPr lang="fr-FR" sz="1600" i="1" dirty="0">
                <a:effectLst/>
                <a:latin typeface="Montserrat" panose="00000500000000000000" pitchFamily="2" charset="0"/>
                <a:ea typeface="Calibri" panose="020F0502020204030204" pitchFamily="34" charset="0"/>
                <a:cs typeface="Times New Roman" panose="02020603050405020304" pitchFamily="18" charset="0"/>
              </a:rPr>
              <a:t> de « Prêt à dépenser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ZoneTexte 12">
            <a:extLst>
              <a:ext uri="{FF2B5EF4-FFF2-40B4-BE49-F238E27FC236}">
                <a16:creationId xmlns:a16="http://schemas.microsoft.com/office/drawing/2014/main" id="{A6413E64-F311-F3AF-AB71-9714309C331A}"/>
              </a:ext>
            </a:extLst>
          </p:cNvPr>
          <p:cNvSpPr txBox="1"/>
          <p:nvPr/>
        </p:nvSpPr>
        <p:spPr>
          <a:xfrm>
            <a:off x="85724" y="41275"/>
            <a:ext cx="6010275"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800" b="1" dirty="0">
                <a:ln/>
                <a:solidFill>
                  <a:srgbClr val="C00000"/>
                </a:solidFill>
                <a:latin typeface="Montserrat" panose="00000500000000000000" pitchFamily="2" charset="0"/>
              </a:rPr>
              <a:t>Conclusion &amp; perspectives </a:t>
            </a:r>
          </a:p>
        </p:txBody>
      </p:sp>
      <p:pic>
        <p:nvPicPr>
          <p:cNvPr id="14" name="Image 13">
            <a:extLst>
              <a:ext uri="{FF2B5EF4-FFF2-40B4-BE49-F238E27FC236}">
                <a16:creationId xmlns:a16="http://schemas.microsoft.com/office/drawing/2014/main" id="{87083677-7170-273A-DCB7-454FCD05F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922" y="41275"/>
            <a:ext cx="2773928" cy="2403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Espace réservé du numéro de diapositive 14">
            <a:extLst>
              <a:ext uri="{FF2B5EF4-FFF2-40B4-BE49-F238E27FC236}">
                <a16:creationId xmlns:a16="http://schemas.microsoft.com/office/drawing/2014/main" id="{26193689-41D8-E40E-E3A9-99CB687B8681}"/>
              </a:ext>
            </a:extLst>
          </p:cNvPr>
          <p:cNvSpPr>
            <a:spLocks noGrp="1"/>
          </p:cNvSpPr>
          <p:nvPr>
            <p:ph type="sldNum" sz="quarter" idx="12"/>
          </p:nvPr>
        </p:nvSpPr>
        <p:spPr/>
        <p:txBody>
          <a:bodyPr/>
          <a:lstStyle/>
          <a:p>
            <a:fld id="{B3E21CD8-22D4-48CD-B162-065ADFAC9AF2}" type="slidenum">
              <a:rPr lang="fr-FR" smtClean="0"/>
              <a:t>26</a:t>
            </a:fld>
            <a:endParaRPr lang="fr-FR"/>
          </a:p>
        </p:txBody>
      </p:sp>
      <p:sp>
        <p:nvSpPr>
          <p:cNvPr id="16" name="ZoneTexte 15">
            <a:extLst>
              <a:ext uri="{FF2B5EF4-FFF2-40B4-BE49-F238E27FC236}">
                <a16:creationId xmlns:a16="http://schemas.microsoft.com/office/drawing/2014/main" id="{7BD1956A-12B6-A813-A48D-F071E952CC9E}"/>
              </a:ext>
            </a:extLst>
          </p:cNvPr>
          <p:cNvSpPr txBox="1"/>
          <p:nvPr/>
        </p:nvSpPr>
        <p:spPr>
          <a:xfrm>
            <a:off x="138112" y="583386"/>
            <a:ext cx="9041834" cy="1707134"/>
          </a:xfrm>
          <a:prstGeom prst="rect">
            <a:avLst/>
          </a:prstGeom>
          <a:noFill/>
        </p:spPr>
        <p:txBody>
          <a:bodyPr wrap="square" rtlCol="0">
            <a:spAutoFit/>
          </a:bodyPr>
          <a:lstStyle/>
          <a:p>
            <a:pPr marL="285750" indent="-285750" algn="just">
              <a:lnSpc>
                <a:spcPct val="115000"/>
              </a:lnSpc>
              <a:spcAft>
                <a:spcPts val="800"/>
              </a:spcAft>
              <a:buFont typeface="Wingdings" panose="05000000000000000000" pitchFamily="2" charset="2"/>
              <a:buChar char="§"/>
            </a:pPr>
            <a:r>
              <a:rPr lang="fr-FR" sz="1600" b="1" i="1" dirty="0">
                <a:solidFill>
                  <a:schemeClr val="accent1">
                    <a:lumMod val="75000"/>
                  </a:schemeClr>
                </a:solidFill>
                <a:effectLst/>
                <a:latin typeface="Montserrat" panose="00000500000000000000" pitchFamily="2" charset="0"/>
                <a:ea typeface="Calibri" panose="020F0502020204030204" pitchFamily="34" charset="0"/>
                <a:cs typeface="Times New Roman" panose="02020603050405020304" pitchFamily="18" charset="0"/>
              </a:rPr>
              <a:t>Seuil de solvabilité</a:t>
            </a:r>
            <a:endParaRPr lang="fr-FR"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FR" sz="1600" dirty="0">
                <a:effectLst/>
                <a:latin typeface="Montserrat" panose="00000500000000000000" pitchFamily="2" charset="0"/>
                <a:ea typeface="Calibri" panose="020F0502020204030204" pitchFamily="34" charset="0"/>
                <a:cs typeface="Times New Roman" panose="02020603050405020304" pitchFamily="18" charset="0"/>
              </a:rPr>
              <a:t>Le modèle retourne un score entre 0 et 1 et par défaut il attribue la classe 1 lorsque le score est supérieur à 0.5 et 0 sinon. Avec ce seuil, le modèle présente un score F5 de l’ordre de 63 %. La diminution de ce seuil pourrait améliorer les performances. </a:t>
            </a:r>
          </a:p>
          <a:p>
            <a:pPr algn="just"/>
            <a:endParaRPr lang="fr-FR" sz="1600" dirty="0"/>
          </a:p>
        </p:txBody>
      </p:sp>
    </p:spTree>
    <p:extLst>
      <p:ext uri="{BB962C8B-B14F-4D97-AF65-F5344CB8AC3E}">
        <p14:creationId xmlns:p14="http://schemas.microsoft.com/office/powerpoint/2010/main" val="2664450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1" name="Rectangle 1639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386" name="Picture 2" descr="Application Cloud Native : le futur du développement logiciel ? - SoftFluent">
            <a:extLst>
              <a:ext uri="{FF2B5EF4-FFF2-40B4-BE49-F238E27FC236}">
                <a16:creationId xmlns:a16="http://schemas.microsoft.com/office/drawing/2014/main" id="{674F9632-CF96-A938-B61B-D97E725E21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04" r="2346"/>
          <a:stretch/>
        </p:blipFill>
        <p:spPr bwMode="auto">
          <a:xfrm>
            <a:off x="-1504"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94D91FF7-590D-5459-4027-42E8A62478D7}"/>
              </a:ext>
            </a:extLst>
          </p:cNvPr>
          <p:cNvSpPr txBox="1"/>
          <p:nvPr/>
        </p:nvSpPr>
        <p:spPr>
          <a:xfrm>
            <a:off x="-28576" y="-66675"/>
            <a:ext cx="8905875" cy="707886"/>
          </a:xfrm>
          <a:prstGeom prst="rect">
            <a:avLst/>
          </a:prstGeom>
          <a:noFill/>
        </p:spPr>
        <p:txBody>
          <a:bodyPr wrap="square" rtlCol="0">
            <a:spAutoFit/>
          </a:bodyPr>
          <a:lstStyle/>
          <a:p>
            <a:r>
              <a:rPr lang="fr-FR" sz="4000" b="1" dirty="0">
                <a:solidFill>
                  <a:schemeClr val="bg1"/>
                </a:solidFill>
                <a:latin typeface="Montserrat" panose="00000500000000000000" pitchFamily="2" charset="0"/>
              </a:rPr>
              <a:t>Merci pour  votre attention</a:t>
            </a:r>
          </a:p>
        </p:txBody>
      </p:sp>
      <p:sp>
        <p:nvSpPr>
          <p:cNvPr id="3" name="Espace réservé du numéro de diapositive 2">
            <a:extLst>
              <a:ext uri="{FF2B5EF4-FFF2-40B4-BE49-F238E27FC236}">
                <a16:creationId xmlns:a16="http://schemas.microsoft.com/office/drawing/2014/main" id="{5FFF66DB-BCA5-580A-EBC3-DAC21788D02C}"/>
              </a:ext>
            </a:extLst>
          </p:cNvPr>
          <p:cNvSpPr>
            <a:spLocks noGrp="1"/>
          </p:cNvSpPr>
          <p:nvPr>
            <p:ph type="sldNum" sz="quarter" idx="12"/>
          </p:nvPr>
        </p:nvSpPr>
        <p:spPr/>
        <p:txBody>
          <a:bodyPr/>
          <a:lstStyle/>
          <a:p>
            <a:fld id="{B3E21CD8-22D4-48CD-B162-065ADFAC9AF2}" type="slidenum">
              <a:rPr lang="fr-FR" smtClean="0"/>
              <a:t>27</a:t>
            </a:fld>
            <a:endParaRPr lang="fr-FR"/>
          </a:p>
        </p:txBody>
      </p:sp>
    </p:spTree>
    <p:extLst>
      <p:ext uri="{BB962C8B-B14F-4D97-AF65-F5344CB8AC3E}">
        <p14:creationId xmlns:p14="http://schemas.microsoft.com/office/powerpoint/2010/main" val="247735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1678998322"/>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3</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99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3 Types d'objectifs - TVRL - Coaching Mental Performance">
            <a:extLst>
              <a:ext uri="{FF2B5EF4-FFF2-40B4-BE49-F238E27FC236}">
                <a16:creationId xmlns:a16="http://schemas.microsoft.com/office/drawing/2014/main" id="{1945819B-C47D-249B-CA78-0788E868B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0" r="4923"/>
          <a:stretch/>
        </p:blipFill>
        <p:spPr bwMode="auto">
          <a:xfrm>
            <a:off x="54746" y="4668568"/>
            <a:ext cx="2253626" cy="144897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576E5DAE-C39C-36FE-CDE3-1A43AB1E3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988" y="192008"/>
            <a:ext cx="4105012" cy="3556570"/>
          </a:xfrm>
          <a:prstGeom prst="rect">
            <a:avLst/>
          </a:prstGeom>
          <a:ln>
            <a:noFill/>
          </a:ln>
          <a:effectLst>
            <a:softEdge rad="112500"/>
          </a:effectLst>
        </p:spPr>
      </p:pic>
      <p:sp>
        <p:nvSpPr>
          <p:cNvPr id="6" name="ZoneTexte 5">
            <a:extLst>
              <a:ext uri="{FF2B5EF4-FFF2-40B4-BE49-F238E27FC236}">
                <a16:creationId xmlns:a16="http://schemas.microsoft.com/office/drawing/2014/main" id="{669EEE90-10CD-09E7-92CC-763D422E0DEC}"/>
              </a:ext>
            </a:extLst>
          </p:cNvPr>
          <p:cNvSpPr txBox="1"/>
          <p:nvPr/>
        </p:nvSpPr>
        <p:spPr>
          <a:xfrm>
            <a:off x="-2405" y="427931"/>
            <a:ext cx="8174855" cy="2862322"/>
          </a:xfrm>
          <a:prstGeom prst="rect">
            <a:avLst/>
          </a:prstGeom>
          <a:noFill/>
        </p:spPr>
        <p:txBody>
          <a:bodyPr wrap="square" rtlCol="0">
            <a:spAutoFit/>
          </a:bodyPr>
          <a:lstStyle/>
          <a:p>
            <a:pPr algn="just"/>
            <a:r>
              <a:rPr lang="fr-FR" i="0" dirty="0">
                <a:effectLst/>
                <a:latin typeface="Montserrat" panose="00000500000000000000" pitchFamily="2" charset="0"/>
              </a:rPr>
              <a:t>L’entreprise financière «</a:t>
            </a:r>
            <a:r>
              <a:rPr lang="fr-FR" i="1" dirty="0">
                <a:effectLst/>
                <a:latin typeface="Montserrat" panose="00000500000000000000" pitchFamily="2" charset="0"/>
              </a:rPr>
              <a:t>Prêt à dépenser</a:t>
            </a:r>
            <a:r>
              <a:rPr lang="fr-FR" i="0" dirty="0">
                <a:effectLst/>
                <a:latin typeface="Montserrat" panose="00000500000000000000" pitchFamily="2" charset="0"/>
              </a:rPr>
              <a:t>» souhaite mettre en œuvre un outil de «</a:t>
            </a:r>
            <a:r>
              <a:rPr lang="fr-FR" i="0" dirty="0" err="1">
                <a:effectLst/>
                <a:latin typeface="Montserrat" panose="00000500000000000000" pitchFamily="2" charset="0"/>
              </a:rPr>
              <a:t>scoring</a:t>
            </a:r>
            <a:r>
              <a:rPr lang="fr-FR" i="0" dirty="0">
                <a:effectLst/>
                <a:latin typeface="Montserrat" panose="00000500000000000000" pitchFamily="2" charset="0"/>
              </a:rPr>
              <a:t>» pour calculer la probabilité qu’un client rembourse son crédit, puis classifie la demande en crédit accordé ou refusé en s’appuyant sur des sources de données variées (comportementales, financières, etc.).</a:t>
            </a:r>
          </a:p>
          <a:p>
            <a:pPr algn="just"/>
            <a:endParaRPr lang="fr-FR" dirty="0">
              <a:latin typeface="Montserrat" panose="00000500000000000000" pitchFamily="2" charset="0"/>
            </a:endParaRPr>
          </a:p>
          <a:p>
            <a:pPr algn="just"/>
            <a:r>
              <a:rPr lang="fr-FR" i="0" dirty="0">
                <a:effectLst/>
                <a:latin typeface="Montserrat" panose="00000500000000000000" pitchFamily="2" charset="0"/>
              </a:rPr>
              <a:t>Les chargés de relation client ont dema</a:t>
            </a:r>
            <a:r>
              <a:rPr lang="fr-FR" dirty="0">
                <a:latin typeface="Montserrat" panose="00000500000000000000" pitchFamily="2" charset="0"/>
              </a:rPr>
              <a:t>ndé un outil pour qu’ils puissent </a:t>
            </a:r>
            <a:r>
              <a:rPr lang="fr-FR" i="0" dirty="0">
                <a:effectLst/>
                <a:latin typeface="Montserrat" panose="00000500000000000000" pitchFamily="2" charset="0"/>
              </a:rPr>
              <a:t>expliquer de façon la plus transparente possible les décisions d’octroi de crédit au client. Donc, «</a:t>
            </a:r>
            <a:r>
              <a:rPr lang="fr-FR" i="1" dirty="0">
                <a:effectLst/>
                <a:latin typeface="Montserrat" panose="00000500000000000000" pitchFamily="2" charset="0"/>
              </a:rPr>
              <a:t>Prêt à dépenser</a:t>
            </a:r>
            <a:r>
              <a:rPr lang="fr-FR" i="0" dirty="0">
                <a:effectLst/>
                <a:latin typeface="Montserrat" panose="00000500000000000000" pitchFamily="2" charset="0"/>
              </a:rPr>
              <a:t>» décide de développer un Dashboard interactif.</a:t>
            </a:r>
          </a:p>
        </p:txBody>
      </p:sp>
      <p:sp>
        <p:nvSpPr>
          <p:cNvPr id="11" name="ZoneTexte 10">
            <a:extLst>
              <a:ext uri="{FF2B5EF4-FFF2-40B4-BE49-F238E27FC236}">
                <a16:creationId xmlns:a16="http://schemas.microsoft.com/office/drawing/2014/main" id="{4354D46A-C78E-FBBC-561A-52F2EDA4ECD0}"/>
              </a:ext>
            </a:extLst>
          </p:cNvPr>
          <p:cNvSpPr txBox="1"/>
          <p:nvPr/>
        </p:nvSpPr>
        <p:spPr>
          <a:xfrm>
            <a:off x="2060722" y="4357668"/>
            <a:ext cx="10131278" cy="2308324"/>
          </a:xfrm>
          <a:prstGeom prst="rect">
            <a:avLst/>
          </a:prstGeom>
          <a:noFill/>
        </p:spPr>
        <p:txBody>
          <a:bodyPr wrap="square">
            <a:spAutoFit/>
          </a:bodyPr>
          <a:lstStyle/>
          <a:p>
            <a:pPr marL="285750" indent="-285750" algn="just">
              <a:buFont typeface="Wingdings" panose="05000000000000000000" pitchFamily="2" charset="2"/>
              <a:buChar char="§"/>
            </a:pPr>
            <a:r>
              <a:rPr lang="fr-FR" b="0" i="0" dirty="0">
                <a:solidFill>
                  <a:srgbClr val="000000"/>
                </a:solidFill>
                <a:effectLst/>
                <a:latin typeface="Montserrat" panose="00000500000000000000" pitchFamily="2" charset="0"/>
              </a:rPr>
              <a:t>Construire et déployer un modèle de </a:t>
            </a:r>
            <a:r>
              <a:rPr lang="fr-FR" b="0" i="0" dirty="0" err="1">
                <a:solidFill>
                  <a:srgbClr val="000000"/>
                </a:solidFill>
                <a:effectLst/>
                <a:latin typeface="Montserrat" panose="00000500000000000000" pitchFamily="2" charset="0"/>
              </a:rPr>
              <a:t>scoring</a:t>
            </a:r>
            <a:r>
              <a:rPr lang="fr-FR" b="0" i="0" dirty="0">
                <a:solidFill>
                  <a:srgbClr val="000000"/>
                </a:solidFill>
                <a:effectLst/>
                <a:latin typeface="Montserrat" panose="00000500000000000000" pitchFamily="2" charset="0"/>
              </a:rPr>
              <a:t> qui donnera une prédiction sur la probabilité de faillite d'un client de façon automatique.</a:t>
            </a:r>
          </a:p>
          <a:p>
            <a:pPr algn="just"/>
            <a:endParaRPr lang="fr-FR" b="0" i="0" dirty="0">
              <a:solidFill>
                <a:srgbClr val="000000"/>
              </a:solidFill>
              <a:effectLst/>
              <a:latin typeface="Montserrat" panose="00000500000000000000" pitchFamily="2" charset="0"/>
            </a:endParaRPr>
          </a:p>
          <a:p>
            <a:pPr marL="285750" indent="-285750" algn="just">
              <a:buFont typeface="Wingdings" panose="05000000000000000000" pitchFamily="2" charset="2"/>
              <a:buChar char="§"/>
            </a:pPr>
            <a:r>
              <a:rPr lang="fr-FR" b="0" i="0" dirty="0">
                <a:solidFill>
                  <a:srgbClr val="000000"/>
                </a:solidFill>
                <a:effectLst/>
                <a:latin typeface="Montserrat" panose="00000500000000000000" pitchFamily="2" charset="0"/>
              </a:rPr>
              <a:t>Construire et déployer un Dashboard interactif à destination des gestionnaires de la relation client permettant de </a:t>
            </a:r>
            <a:r>
              <a:rPr lang="fr-FR" dirty="0">
                <a:solidFill>
                  <a:srgbClr val="000000"/>
                </a:solidFill>
                <a:latin typeface="Montserrat" panose="00000500000000000000" pitchFamily="2" charset="0"/>
              </a:rPr>
              <a:t>:</a:t>
            </a:r>
          </a:p>
          <a:p>
            <a:pPr marL="285750" indent="-285750" algn="just">
              <a:buFont typeface="Courier New" panose="02070309020205020404" pitchFamily="49" charset="0"/>
              <a:buChar char="­"/>
            </a:pPr>
            <a:r>
              <a:rPr lang="fr-FR" b="0" i="0" dirty="0">
                <a:solidFill>
                  <a:srgbClr val="000000"/>
                </a:solidFill>
                <a:effectLst/>
                <a:latin typeface="Montserrat" panose="00000500000000000000" pitchFamily="2" charset="0"/>
              </a:rPr>
              <a:t>Visualiser le score et l’interprétation de ce score pour chaque client.</a:t>
            </a:r>
          </a:p>
          <a:p>
            <a:pPr marL="285750" indent="-285750" algn="just">
              <a:buFont typeface="Courier New" panose="02070309020205020404" pitchFamily="49" charset="0"/>
              <a:buChar char="­"/>
            </a:pPr>
            <a:r>
              <a:rPr lang="fr-FR" dirty="0">
                <a:solidFill>
                  <a:srgbClr val="000000"/>
                </a:solidFill>
                <a:latin typeface="Montserrat" panose="00000500000000000000" pitchFamily="2" charset="0"/>
              </a:rPr>
              <a:t>V</a:t>
            </a:r>
            <a:r>
              <a:rPr lang="fr-FR" b="0" i="0" dirty="0">
                <a:solidFill>
                  <a:srgbClr val="000000"/>
                </a:solidFill>
                <a:effectLst/>
                <a:latin typeface="Montserrat" panose="00000500000000000000" pitchFamily="2" charset="0"/>
              </a:rPr>
              <a:t>isualiser des informations descriptives relatives à un client.</a:t>
            </a:r>
          </a:p>
          <a:p>
            <a:pPr marL="285750" indent="-285750" algn="just">
              <a:buFont typeface="Courier New" panose="02070309020205020404" pitchFamily="49" charset="0"/>
              <a:buChar char="­"/>
            </a:pPr>
            <a:r>
              <a:rPr lang="fr-FR" b="0" i="0" dirty="0">
                <a:solidFill>
                  <a:srgbClr val="000000"/>
                </a:solidFill>
                <a:effectLst/>
                <a:latin typeface="Montserrat" panose="00000500000000000000" pitchFamily="2" charset="0"/>
              </a:rPr>
              <a:t>Comparer les informations descriptives relatives à un client à l’ensemble des clients.</a:t>
            </a:r>
          </a:p>
        </p:txBody>
      </p:sp>
      <p:sp>
        <p:nvSpPr>
          <p:cNvPr id="8" name="ZoneTexte 7">
            <a:extLst>
              <a:ext uri="{FF2B5EF4-FFF2-40B4-BE49-F238E27FC236}">
                <a16:creationId xmlns:a16="http://schemas.microsoft.com/office/drawing/2014/main" id="{172B6C32-71D6-2460-D850-EEE5BA1D6FC3}"/>
              </a:ext>
            </a:extLst>
          </p:cNvPr>
          <p:cNvSpPr txBox="1"/>
          <p:nvPr/>
        </p:nvSpPr>
        <p:spPr>
          <a:xfrm>
            <a:off x="-11930" y="-38854"/>
            <a:ext cx="5743575"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just"/>
            <a:r>
              <a:rPr lang="fr-FR" sz="2400" b="1" dirty="0">
                <a:ln/>
                <a:solidFill>
                  <a:srgbClr val="C00000"/>
                </a:solidFill>
                <a:latin typeface="Montserrat" panose="00000500000000000000" pitchFamily="2" charset="0"/>
              </a:rPr>
              <a:t>Présentation de la problématique </a:t>
            </a:r>
          </a:p>
        </p:txBody>
      </p:sp>
      <p:sp>
        <p:nvSpPr>
          <p:cNvPr id="13" name="ZoneTexte 12">
            <a:extLst>
              <a:ext uri="{FF2B5EF4-FFF2-40B4-BE49-F238E27FC236}">
                <a16:creationId xmlns:a16="http://schemas.microsoft.com/office/drawing/2014/main" id="{3FCE4135-D95C-4B68-C42B-C25CD42532C7}"/>
              </a:ext>
            </a:extLst>
          </p:cNvPr>
          <p:cNvSpPr txBox="1"/>
          <p:nvPr/>
        </p:nvSpPr>
        <p:spPr>
          <a:xfrm>
            <a:off x="54746" y="3748578"/>
            <a:ext cx="184785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just"/>
            <a:r>
              <a:rPr lang="fr-FR" sz="2400" b="1" dirty="0">
                <a:ln/>
                <a:solidFill>
                  <a:srgbClr val="C00000"/>
                </a:solidFill>
                <a:latin typeface="Montserrat" panose="00000500000000000000" pitchFamily="2" charset="0"/>
              </a:rPr>
              <a:t>Objectifs</a:t>
            </a:r>
          </a:p>
        </p:txBody>
      </p:sp>
      <p:sp>
        <p:nvSpPr>
          <p:cNvPr id="9" name="Espace réservé du numéro de diapositive 8">
            <a:extLst>
              <a:ext uri="{FF2B5EF4-FFF2-40B4-BE49-F238E27FC236}">
                <a16:creationId xmlns:a16="http://schemas.microsoft.com/office/drawing/2014/main" id="{0D3DC4D2-3B6D-2EA6-4269-D809DFA04E8A}"/>
              </a:ext>
            </a:extLst>
          </p:cNvPr>
          <p:cNvSpPr>
            <a:spLocks noGrp="1"/>
          </p:cNvSpPr>
          <p:nvPr>
            <p:ph type="sldNum" sz="quarter" idx="12"/>
          </p:nvPr>
        </p:nvSpPr>
        <p:spPr/>
        <p:txBody>
          <a:bodyPr/>
          <a:lstStyle/>
          <a:p>
            <a:fld id="{B3E21CD8-22D4-48CD-B162-065ADFAC9AF2}" type="slidenum">
              <a:rPr lang="fr-FR" smtClean="0"/>
              <a:t>4</a:t>
            </a:fld>
            <a:endParaRPr lang="fr-FR"/>
          </a:p>
        </p:txBody>
      </p:sp>
    </p:spTree>
    <p:extLst>
      <p:ext uri="{BB962C8B-B14F-4D97-AF65-F5344CB8AC3E}">
        <p14:creationId xmlns:p14="http://schemas.microsoft.com/office/powerpoint/2010/main" val="254411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3168589119"/>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5</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58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D16823B-73E5-8CE2-CFBF-D532698F17A6}"/>
              </a:ext>
            </a:extLst>
          </p:cNvPr>
          <p:cNvSpPr txBox="1"/>
          <p:nvPr/>
        </p:nvSpPr>
        <p:spPr>
          <a:xfrm>
            <a:off x="-57150" y="-69217"/>
            <a:ext cx="6116854" cy="46166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sz="2400" b="1" dirty="0">
                <a:ln/>
                <a:solidFill>
                  <a:srgbClr val="C00000"/>
                </a:solidFill>
                <a:latin typeface="Montserrat" panose="00000500000000000000" pitchFamily="2" charset="0"/>
              </a:rPr>
              <a:t>Découverte des données</a:t>
            </a:r>
          </a:p>
        </p:txBody>
      </p:sp>
      <p:grpSp>
        <p:nvGrpSpPr>
          <p:cNvPr id="12" name="Groupe 11">
            <a:extLst>
              <a:ext uri="{FF2B5EF4-FFF2-40B4-BE49-F238E27FC236}">
                <a16:creationId xmlns:a16="http://schemas.microsoft.com/office/drawing/2014/main" id="{7E632C37-B45D-5434-46D1-968EAE93FC20}"/>
              </a:ext>
            </a:extLst>
          </p:cNvPr>
          <p:cNvGrpSpPr/>
          <p:nvPr/>
        </p:nvGrpSpPr>
        <p:grpSpPr>
          <a:xfrm>
            <a:off x="4405598" y="1809750"/>
            <a:ext cx="7776877" cy="4992483"/>
            <a:chOff x="4415123" y="1752600"/>
            <a:chExt cx="7776877" cy="4992483"/>
          </a:xfrm>
        </p:grpSpPr>
        <p:pic>
          <p:nvPicPr>
            <p:cNvPr id="4" name="Image 3" descr="Une image contenant table&#10;&#10;Description générée automatiquement">
              <a:extLst>
                <a:ext uri="{FF2B5EF4-FFF2-40B4-BE49-F238E27FC236}">
                  <a16:creationId xmlns:a16="http://schemas.microsoft.com/office/drawing/2014/main" id="{FCB990B6-54DE-E3BD-B272-D2BFFCD35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123" y="1752600"/>
              <a:ext cx="7776877" cy="4992483"/>
            </a:xfrm>
            <a:prstGeom prst="rect">
              <a:avLst/>
            </a:prstGeom>
          </p:spPr>
        </p:pic>
        <p:sp>
          <p:nvSpPr>
            <p:cNvPr id="10" name="Ellipse 9">
              <a:extLst>
                <a:ext uri="{FF2B5EF4-FFF2-40B4-BE49-F238E27FC236}">
                  <a16:creationId xmlns:a16="http://schemas.microsoft.com/office/drawing/2014/main" id="{AB6BC9E3-81D9-4BF8-C772-16E7AE653CEC}"/>
                </a:ext>
              </a:extLst>
            </p:cNvPr>
            <p:cNvSpPr/>
            <p:nvPr/>
          </p:nvSpPr>
          <p:spPr>
            <a:xfrm>
              <a:off x="8686800" y="2686050"/>
              <a:ext cx="704850" cy="3600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D99EC297-8BB2-5352-5494-F1C96D02C254}"/>
                </a:ext>
              </a:extLst>
            </p:cNvPr>
            <p:cNvSpPr/>
            <p:nvPr/>
          </p:nvSpPr>
          <p:spPr>
            <a:xfrm>
              <a:off x="4972050" y="4908056"/>
              <a:ext cx="704850" cy="3600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ZoneTexte 5">
            <a:extLst>
              <a:ext uri="{FF2B5EF4-FFF2-40B4-BE49-F238E27FC236}">
                <a16:creationId xmlns:a16="http://schemas.microsoft.com/office/drawing/2014/main" id="{362B08B1-5A59-FF2D-12ED-96E7A6CFE5E0}"/>
              </a:ext>
            </a:extLst>
          </p:cNvPr>
          <p:cNvSpPr txBox="1"/>
          <p:nvPr/>
        </p:nvSpPr>
        <p:spPr>
          <a:xfrm>
            <a:off x="-66676" y="122523"/>
            <a:ext cx="12258675" cy="503150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1800" dirty="0">
                <a:latin typeface="Montserrat" panose="00000500000000000000" pitchFamily="2" charset="0"/>
              </a:rPr>
              <a:t>Les données fournies par « Prêt à dépenser » sont variées </a:t>
            </a:r>
            <a:r>
              <a:rPr lang="fr-FR" b="0" i="0" dirty="0">
                <a:effectLst/>
                <a:latin typeface="Montserrat" panose="00000500000000000000" pitchFamily="2" charset="0"/>
              </a:rPr>
              <a:t>(comportementales, financières, etc.) pour un client donné.</a:t>
            </a:r>
          </a:p>
          <a:p>
            <a:pPr marL="285750" indent="-285750" algn="just">
              <a:lnSpc>
                <a:spcPct val="150000"/>
              </a:lnSpc>
              <a:buFont typeface="Wingdings" panose="05000000000000000000" pitchFamily="2" charset="2"/>
              <a:buChar char="§"/>
            </a:pPr>
            <a:r>
              <a:rPr lang="fr-FR" sz="1800" dirty="0">
                <a:latin typeface="Montserrat" panose="00000500000000000000" pitchFamily="2" charset="0"/>
              </a:rPr>
              <a:t>Les données sont réparties dans sept tables qui sont reliées par des « </a:t>
            </a:r>
            <a:r>
              <a:rPr lang="fr-FR" sz="1800" b="1" i="1" u="sng" dirty="0" err="1">
                <a:solidFill>
                  <a:schemeClr val="accent1">
                    <a:lumMod val="75000"/>
                  </a:schemeClr>
                </a:solidFill>
                <a:latin typeface="Montserrat" panose="00000500000000000000" pitchFamily="2" charset="0"/>
              </a:rPr>
              <a:t>Primary</a:t>
            </a:r>
            <a:r>
              <a:rPr lang="fr-FR" sz="1800" b="1" i="1" u="sng" dirty="0">
                <a:solidFill>
                  <a:schemeClr val="accent1">
                    <a:lumMod val="75000"/>
                  </a:schemeClr>
                </a:solidFill>
                <a:latin typeface="Montserrat" panose="00000500000000000000" pitchFamily="2" charset="0"/>
              </a:rPr>
              <a:t> key </a:t>
            </a:r>
            <a:r>
              <a:rPr lang="fr-FR" sz="1800" dirty="0">
                <a:latin typeface="Montserrat" panose="00000500000000000000" pitchFamily="2" charset="0"/>
              </a:rPr>
              <a:t>» afin de faire la jointure des fichiers. </a:t>
            </a:r>
            <a:r>
              <a:rPr kumimoji="0" lang="fr-FR" altLang="fr-FR" sz="1800" b="0" i="0" u="none" strike="noStrike" cap="none" normalizeH="0" baseline="0" dirty="0">
                <a:ln>
                  <a:noFill/>
                </a:ln>
                <a:solidFill>
                  <a:schemeClr val="tx1"/>
                </a:solidFill>
                <a:effectLst/>
                <a:latin typeface="Montserrat" panose="00000500000000000000" pitchFamily="2" charset="0"/>
              </a:rPr>
              <a:t>Les données sont à télécharger sur </a:t>
            </a:r>
            <a:r>
              <a:rPr kumimoji="0" lang="fr-FR" altLang="fr-FR" sz="1800" b="0" i="0" u="none" strike="noStrike" cap="none" normalizeH="0" baseline="0" dirty="0" err="1">
                <a:ln>
                  <a:noFill/>
                </a:ln>
                <a:solidFill>
                  <a:schemeClr val="tx1"/>
                </a:solidFill>
                <a:effectLst/>
                <a:latin typeface="Montserrat" panose="00000500000000000000" pitchFamily="2" charset="0"/>
              </a:rPr>
              <a:t>Kaggle</a:t>
            </a:r>
            <a:r>
              <a:rPr lang="fr-FR" altLang="fr-FR" sz="1800" dirty="0">
                <a:latin typeface="Montserrat" panose="00000500000000000000" pitchFamily="2" charset="0"/>
              </a:rPr>
              <a:t> : </a:t>
            </a:r>
          </a:p>
          <a:p>
            <a:pPr algn="just">
              <a:lnSpc>
                <a:spcPct val="150000"/>
              </a:lnSpc>
            </a:pPr>
            <a:r>
              <a:rPr lang="fr-FR" altLang="fr-FR" sz="1400" dirty="0">
                <a:latin typeface="Montserrat" panose="00000500000000000000" pitchFamily="2" charset="0"/>
                <a:hlinkClick r:id="rId3"/>
              </a:rPr>
              <a:t>https://www.kaggle.com/c/home-credit-default-risk/data</a:t>
            </a:r>
            <a:endParaRPr lang="fr-FR" altLang="fr-FR" sz="14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Les fichiers application_train.csv et application_test.csv</a:t>
            </a:r>
          </a:p>
          <a:p>
            <a:pPr algn="just">
              <a:lnSpc>
                <a:spcPct val="150000"/>
              </a:lnSpc>
            </a:pPr>
            <a:r>
              <a:rPr lang="fr-FR" dirty="0">
                <a:latin typeface="Montserrat" panose="00000500000000000000" pitchFamily="2" charset="0"/>
              </a:rPr>
              <a:t> sont les plus importants.</a:t>
            </a:r>
          </a:p>
          <a:p>
            <a:pPr marL="285750" indent="-285750" algn="just">
              <a:lnSpc>
                <a:spcPct val="150000"/>
              </a:lnSpc>
              <a:buFont typeface="Wingdings" panose="05000000000000000000" pitchFamily="2" charset="2"/>
              <a:buChar char="§"/>
            </a:pPr>
            <a:endParaRPr kumimoji="0" lang="fr-FR" altLang="fr-FR" sz="1800" b="0" i="0" u="none" strike="noStrike" cap="none" normalizeH="0" baseline="0" dirty="0">
              <a:ln>
                <a:noFill/>
              </a:ln>
              <a:solidFill>
                <a:schemeClr val="tx1"/>
              </a:solidFill>
              <a:effectLst/>
              <a:latin typeface="Montserrat" panose="00000500000000000000" pitchFamily="2" charset="0"/>
            </a:endParaRPr>
          </a:p>
          <a:p>
            <a:pPr marL="285750" indent="-285750" algn="just">
              <a:lnSpc>
                <a:spcPct val="150000"/>
              </a:lnSpc>
              <a:buFont typeface="Wingdings" panose="05000000000000000000" pitchFamily="2" charset="2"/>
              <a:buChar char="§"/>
            </a:pPr>
            <a:endParaRPr lang="fr-FR" sz="1800" dirty="0">
              <a:latin typeface="Montserrat" panose="00000500000000000000" pitchFamily="2" charset="0"/>
            </a:endParaRPr>
          </a:p>
          <a:p>
            <a:pPr marL="285750" indent="-285750" algn="just">
              <a:lnSpc>
                <a:spcPct val="150000"/>
              </a:lnSpc>
              <a:buFont typeface="Wingdings" panose="05000000000000000000" pitchFamily="2" charset="2"/>
              <a:buChar char="§"/>
            </a:pPr>
            <a:endParaRPr lang="fr-FR" sz="1800" dirty="0">
              <a:latin typeface="Montserrat" panose="00000500000000000000" pitchFamily="2" charset="0"/>
            </a:endParaRPr>
          </a:p>
          <a:p>
            <a:pPr marL="285750" indent="-285750" algn="just">
              <a:lnSpc>
                <a:spcPct val="150000"/>
              </a:lnSpc>
              <a:buFont typeface="Wingdings" panose="05000000000000000000" pitchFamily="2" charset="2"/>
              <a:buChar char="§"/>
            </a:pPr>
            <a:endParaRPr lang="fr-FR" sz="1800" dirty="0">
              <a:latin typeface="Montserrat" panose="00000500000000000000" pitchFamily="2" charset="0"/>
            </a:endParaRPr>
          </a:p>
          <a:p>
            <a:pPr marL="285750" indent="-285750" algn="just">
              <a:lnSpc>
                <a:spcPct val="150000"/>
              </a:lnSpc>
              <a:buFont typeface="Wingdings" panose="05000000000000000000" pitchFamily="2" charset="2"/>
              <a:buChar char="§"/>
            </a:pPr>
            <a:endParaRPr lang="fr-FR" sz="1800" dirty="0">
              <a:latin typeface="Montserrat" panose="00000500000000000000" pitchFamily="2" charset="0"/>
            </a:endParaRPr>
          </a:p>
        </p:txBody>
      </p:sp>
      <p:grpSp>
        <p:nvGrpSpPr>
          <p:cNvPr id="25" name="Groupe 24">
            <a:extLst>
              <a:ext uri="{FF2B5EF4-FFF2-40B4-BE49-F238E27FC236}">
                <a16:creationId xmlns:a16="http://schemas.microsoft.com/office/drawing/2014/main" id="{DAC41AE6-0C70-2025-786F-84938F62C976}"/>
              </a:ext>
            </a:extLst>
          </p:cNvPr>
          <p:cNvGrpSpPr/>
          <p:nvPr/>
        </p:nvGrpSpPr>
        <p:grpSpPr>
          <a:xfrm>
            <a:off x="209550" y="2371725"/>
            <a:ext cx="6548152" cy="3606405"/>
            <a:chOff x="209550" y="2371725"/>
            <a:chExt cx="6548152" cy="3606405"/>
          </a:xfrm>
        </p:grpSpPr>
        <p:sp>
          <p:nvSpPr>
            <p:cNvPr id="14" name="Rectangle : coins arrondis 13">
              <a:extLst>
                <a:ext uri="{FF2B5EF4-FFF2-40B4-BE49-F238E27FC236}">
                  <a16:creationId xmlns:a16="http://schemas.microsoft.com/office/drawing/2014/main" id="{9F95DDEB-0811-AA5A-33E8-E8D47970A7F9}"/>
                </a:ext>
              </a:extLst>
            </p:cNvPr>
            <p:cNvSpPr/>
            <p:nvPr/>
          </p:nvSpPr>
          <p:spPr>
            <a:xfrm>
              <a:off x="209550" y="3514725"/>
              <a:ext cx="2276475" cy="10763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err="1">
                  <a:latin typeface="Montserrat" panose="00000500000000000000" pitchFamily="2" charset="0"/>
                </a:rPr>
                <a:t>application_train</a:t>
              </a:r>
              <a:endParaRPr lang="fr-FR" dirty="0">
                <a:latin typeface="Montserrat" panose="00000500000000000000" pitchFamily="2" charset="0"/>
              </a:endParaRPr>
            </a:p>
            <a:p>
              <a:pPr algn="ctr"/>
              <a:r>
                <a:rPr lang="fr-FR" dirty="0">
                  <a:latin typeface="Montserrat" panose="00000500000000000000" pitchFamily="2" charset="0"/>
                </a:rPr>
                <a:t>307511 lignes</a:t>
              </a:r>
            </a:p>
            <a:p>
              <a:pPr algn="ctr"/>
              <a:r>
                <a:rPr lang="fr-FR" dirty="0">
                  <a:latin typeface="Montserrat" panose="00000500000000000000" pitchFamily="2" charset="0"/>
                </a:rPr>
                <a:t>122 colonnes</a:t>
              </a:r>
            </a:p>
          </p:txBody>
        </p:sp>
        <p:sp>
          <p:nvSpPr>
            <p:cNvPr id="17" name="Rectangle : coins arrondis 16">
              <a:extLst>
                <a:ext uri="{FF2B5EF4-FFF2-40B4-BE49-F238E27FC236}">
                  <a16:creationId xmlns:a16="http://schemas.microsoft.com/office/drawing/2014/main" id="{E3E5B664-3451-0DDC-4F66-9696BB1E3E4C}"/>
                </a:ext>
              </a:extLst>
            </p:cNvPr>
            <p:cNvSpPr/>
            <p:nvPr/>
          </p:nvSpPr>
          <p:spPr>
            <a:xfrm>
              <a:off x="209550" y="4901805"/>
              <a:ext cx="2276475" cy="107632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dirty="0" err="1">
                  <a:latin typeface="Montserrat" panose="00000500000000000000" pitchFamily="2" charset="0"/>
                </a:rPr>
                <a:t>test_train</a:t>
              </a:r>
              <a:endParaRPr lang="fr-FR" dirty="0">
                <a:latin typeface="Montserrat" panose="00000500000000000000" pitchFamily="2" charset="0"/>
              </a:endParaRPr>
            </a:p>
            <a:p>
              <a:pPr algn="ctr"/>
              <a:r>
                <a:rPr lang="fr-FR" dirty="0">
                  <a:latin typeface="Montserrat" panose="00000500000000000000" pitchFamily="2" charset="0"/>
                </a:rPr>
                <a:t>48744 lignes</a:t>
              </a:r>
            </a:p>
            <a:p>
              <a:pPr algn="ctr"/>
              <a:r>
                <a:rPr lang="fr-FR" dirty="0">
                  <a:latin typeface="Montserrat" panose="00000500000000000000" pitchFamily="2" charset="0"/>
                </a:rPr>
                <a:t>121colonnes</a:t>
              </a:r>
            </a:p>
          </p:txBody>
        </p:sp>
        <p:cxnSp>
          <p:nvCxnSpPr>
            <p:cNvPr id="19" name="Connecteur droit avec flèche 18">
              <a:extLst>
                <a:ext uri="{FF2B5EF4-FFF2-40B4-BE49-F238E27FC236}">
                  <a16:creationId xmlns:a16="http://schemas.microsoft.com/office/drawing/2014/main" id="{ABBB6660-44BF-105B-2410-6FCFFDF06FCB}"/>
                </a:ext>
              </a:extLst>
            </p:cNvPr>
            <p:cNvCxnSpPr>
              <a:cxnSpLocks/>
            </p:cNvCxnSpPr>
            <p:nvPr/>
          </p:nvCxnSpPr>
          <p:spPr>
            <a:xfrm flipH="1">
              <a:off x="2419635" y="2371725"/>
              <a:ext cx="4338067" cy="1417275"/>
            </a:xfrm>
            <a:prstGeom prst="straightConnector1">
              <a:avLst/>
            </a:prstGeom>
            <a:ln w="28575">
              <a:solidFill>
                <a:srgbClr val="92D050"/>
              </a:solidFill>
              <a:tailEnd type="triangle"/>
            </a:ln>
          </p:spPr>
          <p:style>
            <a:lnRef idx="3">
              <a:schemeClr val="accent6"/>
            </a:lnRef>
            <a:fillRef idx="0">
              <a:schemeClr val="accent6"/>
            </a:fillRef>
            <a:effectRef idx="2">
              <a:schemeClr val="accent6"/>
            </a:effectRef>
            <a:fontRef idx="minor">
              <a:schemeClr val="tx1"/>
            </a:fontRef>
          </p:style>
        </p:cxnSp>
        <p:cxnSp>
          <p:nvCxnSpPr>
            <p:cNvPr id="22" name="Connecteur droit avec flèche 21">
              <a:extLst>
                <a:ext uri="{FF2B5EF4-FFF2-40B4-BE49-F238E27FC236}">
                  <a16:creationId xmlns:a16="http://schemas.microsoft.com/office/drawing/2014/main" id="{FEAC3DBF-A54D-FD07-38F4-D37B082F4A2F}"/>
                </a:ext>
              </a:extLst>
            </p:cNvPr>
            <p:cNvCxnSpPr>
              <a:cxnSpLocks/>
            </p:cNvCxnSpPr>
            <p:nvPr/>
          </p:nvCxnSpPr>
          <p:spPr>
            <a:xfrm flipH="1">
              <a:off x="2486025" y="2371725"/>
              <a:ext cx="4271677" cy="3145221"/>
            </a:xfrm>
            <a:prstGeom prst="straightConnector1">
              <a:avLst/>
            </a:prstGeom>
            <a:ln w="28575">
              <a:solidFill>
                <a:srgbClr val="92D050"/>
              </a:solidFill>
              <a:tailEnd type="triangle"/>
            </a:ln>
          </p:spPr>
          <p:style>
            <a:lnRef idx="3">
              <a:schemeClr val="accent6"/>
            </a:lnRef>
            <a:fillRef idx="0">
              <a:schemeClr val="accent6"/>
            </a:fillRef>
            <a:effectRef idx="2">
              <a:schemeClr val="accent6"/>
            </a:effectRef>
            <a:fontRef idx="minor">
              <a:schemeClr val="tx1"/>
            </a:fontRef>
          </p:style>
        </p:cxnSp>
      </p:grpSp>
      <p:cxnSp>
        <p:nvCxnSpPr>
          <p:cNvPr id="29" name="Connecteur : en angle 28">
            <a:extLst>
              <a:ext uri="{FF2B5EF4-FFF2-40B4-BE49-F238E27FC236}">
                <a16:creationId xmlns:a16="http://schemas.microsoft.com/office/drawing/2014/main" id="{AFF6197A-7181-A594-F474-DC6B56B1B7E7}"/>
              </a:ext>
            </a:extLst>
          </p:cNvPr>
          <p:cNvCxnSpPr>
            <a:cxnSpLocks/>
          </p:cNvCxnSpPr>
          <p:nvPr/>
        </p:nvCxnSpPr>
        <p:spPr>
          <a:xfrm rot="16200000" flipH="1">
            <a:off x="282769" y="5919602"/>
            <a:ext cx="672712" cy="381000"/>
          </a:xfrm>
          <a:prstGeom prst="bentConnector3">
            <a:avLst>
              <a:gd name="adj1" fmla="val 9814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9A5218FC-2DEE-0B34-DFD1-99A325E36ED1}"/>
              </a:ext>
            </a:extLst>
          </p:cNvPr>
          <p:cNvSpPr txBox="1"/>
          <p:nvPr/>
        </p:nvSpPr>
        <p:spPr>
          <a:xfrm>
            <a:off x="731044" y="6037430"/>
            <a:ext cx="3690938" cy="738664"/>
          </a:xfrm>
          <a:prstGeom prst="rect">
            <a:avLst/>
          </a:prstGeom>
          <a:noFill/>
        </p:spPr>
        <p:txBody>
          <a:bodyPr wrap="square" rtlCol="0">
            <a:spAutoFit/>
          </a:bodyPr>
          <a:lstStyle/>
          <a:p>
            <a:pPr algn="just"/>
            <a:r>
              <a:rPr lang="fr-FR" sz="1400" dirty="0">
                <a:latin typeface="Montserrat" panose="00000500000000000000" pitchFamily="2" charset="0"/>
              </a:rPr>
              <a:t>Ne contient pas de Target. Ce fichier sera utilisé pour simuler de nouveaux clients dans le Dashboard.</a:t>
            </a:r>
          </a:p>
        </p:txBody>
      </p:sp>
      <p:sp>
        <p:nvSpPr>
          <p:cNvPr id="34" name="Espace réservé du numéro de diapositive 33">
            <a:extLst>
              <a:ext uri="{FF2B5EF4-FFF2-40B4-BE49-F238E27FC236}">
                <a16:creationId xmlns:a16="http://schemas.microsoft.com/office/drawing/2014/main" id="{22821BC5-4D7E-EEF8-6307-1AE081A286AF}"/>
              </a:ext>
            </a:extLst>
          </p:cNvPr>
          <p:cNvSpPr>
            <a:spLocks noGrp="1"/>
          </p:cNvSpPr>
          <p:nvPr>
            <p:ph type="sldNum" sz="quarter" idx="12"/>
          </p:nvPr>
        </p:nvSpPr>
        <p:spPr/>
        <p:txBody>
          <a:bodyPr/>
          <a:lstStyle/>
          <a:p>
            <a:fld id="{B3E21CD8-22D4-48CD-B162-065ADFAC9AF2}" type="slidenum">
              <a:rPr lang="fr-FR" smtClean="0"/>
              <a:t>6</a:t>
            </a:fld>
            <a:endParaRPr lang="fr-FR"/>
          </a:p>
        </p:txBody>
      </p:sp>
    </p:spTree>
    <p:extLst>
      <p:ext uri="{BB962C8B-B14F-4D97-AF65-F5344CB8AC3E}">
        <p14:creationId xmlns:p14="http://schemas.microsoft.com/office/powerpoint/2010/main" val="301439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8"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54803D0-4862-3825-2D77-491318767DFB}"/>
              </a:ext>
            </a:extLst>
          </p:cNvPr>
          <p:cNvSpPr txBox="1"/>
          <p:nvPr/>
        </p:nvSpPr>
        <p:spPr>
          <a:xfrm>
            <a:off x="0" y="0"/>
            <a:ext cx="712072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Analyse Exploratoire des données</a:t>
            </a:r>
          </a:p>
        </p:txBody>
      </p:sp>
      <p:sp>
        <p:nvSpPr>
          <p:cNvPr id="13" name="ZoneTexte 12">
            <a:extLst>
              <a:ext uri="{FF2B5EF4-FFF2-40B4-BE49-F238E27FC236}">
                <a16:creationId xmlns:a16="http://schemas.microsoft.com/office/drawing/2014/main" id="{679D5A4F-3D2E-4632-03FF-E2EDC2757446}"/>
              </a:ext>
            </a:extLst>
          </p:cNvPr>
          <p:cNvSpPr txBox="1"/>
          <p:nvPr/>
        </p:nvSpPr>
        <p:spPr>
          <a:xfrm>
            <a:off x="0" y="412294"/>
            <a:ext cx="12110545" cy="369332"/>
          </a:xfrm>
          <a:prstGeom prst="rect">
            <a:avLst/>
          </a:prstGeom>
          <a:noFill/>
        </p:spPr>
        <p:txBody>
          <a:bodyPr wrap="square" rtlCol="0">
            <a:spAutoFit/>
          </a:bodyPr>
          <a:lstStyle/>
          <a:p>
            <a:r>
              <a:rPr lang="fr-FR" dirty="0">
                <a:latin typeface="Montserrat" panose="00000500000000000000" pitchFamily="2" charset="0"/>
              </a:rPr>
              <a:t>Les graphes montrent des exemples de variables continue et catégorielle ainsi que la variable cible.</a:t>
            </a:r>
          </a:p>
        </p:txBody>
      </p:sp>
      <p:grpSp>
        <p:nvGrpSpPr>
          <p:cNvPr id="16" name="Groupe 15">
            <a:extLst>
              <a:ext uri="{FF2B5EF4-FFF2-40B4-BE49-F238E27FC236}">
                <a16:creationId xmlns:a16="http://schemas.microsoft.com/office/drawing/2014/main" id="{B9DFC7C3-E13D-6509-8815-630B8D671F78}"/>
              </a:ext>
            </a:extLst>
          </p:cNvPr>
          <p:cNvGrpSpPr/>
          <p:nvPr/>
        </p:nvGrpSpPr>
        <p:grpSpPr>
          <a:xfrm>
            <a:off x="81455" y="781626"/>
            <a:ext cx="5782206" cy="5971599"/>
            <a:chOff x="151869" y="956152"/>
            <a:chExt cx="5782206" cy="5797073"/>
          </a:xfrm>
        </p:grpSpPr>
        <p:sp>
          <p:nvSpPr>
            <p:cNvPr id="14" name="Rectangle : coins arrondis 13">
              <a:extLst>
                <a:ext uri="{FF2B5EF4-FFF2-40B4-BE49-F238E27FC236}">
                  <a16:creationId xmlns:a16="http://schemas.microsoft.com/office/drawing/2014/main" id="{90F50EF2-9DE7-32ED-E0D5-00C050F7877A}"/>
                </a:ext>
              </a:extLst>
            </p:cNvPr>
            <p:cNvSpPr/>
            <p:nvPr/>
          </p:nvSpPr>
          <p:spPr>
            <a:xfrm>
              <a:off x="151869" y="956152"/>
              <a:ext cx="5782206" cy="579707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46" name="Picture 6">
              <a:extLst>
                <a:ext uri="{FF2B5EF4-FFF2-40B4-BE49-F238E27FC236}">
                  <a16:creationId xmlns:a16="http://schemas.microsoft.com/office/drawing/2014/main" id="{B9BE467F-7923-2099-92F9-E53944075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13" y="1157579"/>
              <a:ext cx="5215717" cy="1823561"/>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F9C5DF55-9CA0-2ECA-01BC-22456179F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12" y="2980689"/>
              <a:ext cx="5215717" cy="1823561"/>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80022A0F-302E-1D00-4568-47E1B4BB8E8C}"/>
                </a:ext>
              </a:extLst>
            </p:cNvPr>
            <p:cNvSpPr txBox="1"/>
            <p:nvPr/>
          </p:nvSpPr>
          <p:spPr>
            <a:xfrm>
              <a:off x="228600" y="4804250"/>
              <a:ext cx="5530414" cy="1569660"/>
            </a:xfrm>
            <a:prstGeom prst="rect">
              <a:avLst/>
            </a:prstGeom>
            <a:noFill/>
          </p:spPr>
          <p:txBody>
            <a:bodyPr wrap="square">
              <a:spAutoFit/>
            </a:bodyPr>
            <a:lstStyle/>
            <a:p>
              <a:pPr marL="285750" indent="-285750" algn="just">
                <a:buFont typeface="Wingdings" panose="05000000000000000000" pitchFamily="2" charset="2"/>
                <a:buChar char="§"/>
              </a:pPr>
              <a:r>
                <a:rPr lang="en-US" sz="1600" b="0" i="0" dirty="0">
                  <a:solidFill>
                    <a:srgbClr val="000000"/>
                  </a:solidFill>
                  <a:effectLst/>
                  <a:latin typeface="Montserrat" panose="00000500000000000000" pitchFamily="2" charset="0"/>
                </a:rPr>
                <a:t>La </a:t>
              </a:r>
              <a:r>
                <a:rPr lang="en-US" sz="1600" b="0" i="0" dirty="0" err="1">
                  <a:solidFill>
                    <a:srgbClr val="000000"/>
                  </a:solidFill>
                  <a:effectLst/>
                  <a:latin typeface="Montserrat" panose="00000500000000000000" pitchFamily="2" charset="0"/>
                </a:rPr>
                <a:t>majorité</a:t>
              </a:r>
              <a:r>
                <a:rPr lang="en-US" sz="1600" b="0" i="0" dirty="0">
                  <a:solidFill>
                    <a:srgbClr val="000000"/>
                  </a:solidFill>
                  <a:effectLst/>
                  <a:latin typeface="Montserrat" panose="00000500000000000000" pitchFamily="2" charset="0"/>
                </a:rPr>
                <a:t> des clients (71%) </a:t>
              </a:r>
              <a:r>
                <a:rPr lang="en-US" sz="1600" b="0" i="0" dirty="0" err="1">
                  <a:solidFill>
                    <a:srgbClr val="000000"/>
                  </a:solidFill>
                  <a:effectLst/>
                  <a:latin typeface="Montserrat" panose="00000500000000000000" pitchFamily="2" charset="0"/>
                </a:rPr>
                <a:t>ont</a:t>
              </a:r>
              <a:r>
                <a:rPr lang="en-US" sz="1600" b="0" i="0" dirty="0">
                  <a:solidFill>
                    <a:srgbClr val="000000"/>
                  </a:solidFill>
                  <a:effectLst/>
                  <a:latin typeface="Montserrat" panose="00000500000000000000" pitchFamily="2" charset="0"/>
                </a:rPr>
                <a:t> </a:t>
              </a:r>
              <a:r>
                <a:rPr lang="en-US" sz="1600" b="0" i="0" dirty="0" err="1">
                  <a:solidFill>
                    <a:srgbClr val="000000"/>
                  </a:solidFill>
                  <a:effectLst/>
                  <a:latin typeface="Montserrat" panose="00000500000000000000" pitchFamily="2" charset="0"/>
                </a:rPr>
                <a:t>une</a:t>
              </a:r>
              <a:r>
                <a:rPr lang="en-US" sz="1600" b="0" i="0" dirty="0">
                  <a:solidFill>
                    <a:srgbClr val="000000"/>
                  </a:solidFill>
                  <a:effectLst/>
                  <a:latin typeface="Montserrat" panose="00000500000000000000" pitchFamily="2" charset="0"/>
                </a:rPr>
                <a:t> education </a:t>
              </a:r>
              <a:r>
                <a:rPr lang="en-US" sz="1600" b="0" i="0" dirty="0" err="1">
                  <a:solidFill>
                    <a:srgbClr val="000000"/>
                  </a:solidFill>
                  <a:effectLst/>
                  <a:latin typeface="Montserrat" panose="00000500000000000000" pitchFamily="2" charset="0"/>
                </a:rPr>
                <a:t>secondaire</a:t>
              </a:r>
              <a:r>
                <a:rPr lang="en-US" sz="1600" b="0" i="0" dirty="0">
                  <a:solidFill>
                    <a:srgbClr val="000000"/>
                  </a:solidFill>
                  <a:effectLst/>
                  <a:latin typeface="Montserrat" panose="00000500000000000000" pitchFamily="2" charset="0"/>
                </a:rPr>
                <a:t>, </a:t>
              </a:r>
              <a:r>
                <a:rPr lang="en-US" sz="1600" b="0" i="0" dirty="0" err="1">
                  <a:solidFill>
                    <a:srgbClr val="000000"/>
                  </a:solidFill>
                  <a:effectLst/>
                  <a:latin typeface="Montserrat" panose="00000500000000000000" pitchFamily="2" charset="0"/>
                </a:rPr>
                <a:t>suivi</a:t>
              </a:r>
              <a:r>
                <a:rPr lang="en-US" sz="1600" b="0" i="0" dirty="0">
                  <a:solidFill>
                    <a:srgbClr val="000000"/>
                  </a:solidFill>
                  <a:effectLst/>
                  <a:latin typeface="Montserrat" panose="00000500000000000000" pitchFamily="2" charset="0"/>
                </a:rPr>
                <a:t>  par des </a:t>
              </a:r>
              <a:r>
                <a:rPr lang="en-US" sz="1600" dirty="0">
                  <a:solidFill>
                    <a:srgbClr val="000000"/>
                  </a:solidFill>
                  <a:latin typeface="Montserrat" panose="00000500000000000000" pitchFamily="2" charset="0"/>
                </a:rPr>
                <a:t>clients qui </a:t>
              </a:r>
              <a:r>
                <a:rPr lang="en-US" sz="1600" dirty="0" err="1">
                  <a:solidFill>
                    <a:srgbClr val="000000"/>
                  </a:solidFill>
                  <a:latin typeface="Montserrat" panose="00000500000000000000" pitchFamily="2" charset="0"/>
                </a:rPr>
                <a:t>ont</a:t>
              </a:r>
              <a:r>
                <a:rPr lang="en-US" sz="1600" dirty="0">
                  <a:solidFill>
                    <a:srgbClr val="000000"/>
                  </a:solidFill>
                  <a:latin typeface="Montserrat" panose="00000500000000000000" pitchFamily="2" charset="0"/>
                </a:rPr>
                <a:t> </a:t>
              </a:r>
              <a:r>
                <a:rPr lang="en-US" sz="1600" dirty="0" err="1">
                  <a:solidFill>
                    <a:srgbClr val="000000"/>
                  </a:solidFill>
                  <a:latin typeface="Montserrat" panose="00000500000000000000" pitchFamily="2" charset="0"/>
                </a:rPr>
                <a:t>terminé</a:t>
              </a:r>
              <a:r>
                <a:rPr lang="en-US" sz="1600" dirty="0">
                  <a:solidFill>
                    <a:srgbClr val="000000"/>
                  </a:solidFill>
                  <a:latin typeface="Montserrat" panose="00000500000000000000" pitchFamily="2" charset="0"/>
                </a:rPr>
                <a:t> </a:t>
              </a:r>
              <a:r>
                <a:rPr lang="en-US" sz="1600" dirty="0" err="1">
                  <a:solidFill>
                    <a:srgbClr val="000000"/>
                  </a:solidFill>
                  <a:latin typeface="Montserrat" panose="00000500000000000000" pitchFamily="2" charset="0"/>
                </a:rPr>
                <a:t>leur</a:t>
              </a:r>
              <a:r>
                <a:rPr lang="en-US" sz="1600" b="0" i="0" dirty="0">
                  <a:solidFill>
                    <a:srgbClr val="000000"/>
                  </a:solidFill>
                  <a:effectLst/>
                  <a:latin typeface="Montserrat" panose="00000500000000000000" pitchFamily="2" charset="0"/>
                </a:rPr>
                <a:t> </a:t>
              </a:r>
              <a:r>
                <a:rPr lang="en-US" sz="1600" b="0" i="0" dirty="0" err="1">
                  <a:solidFill>
                    <a:srgbClr val="000000"/>
                  </a:solidFill>
                  <a:effectLst/>
                  <a:latin typeface="Montserrat" panose="00000500000000000000" pitchFamily="2" charset="0"/>
                </a:rPr>
                <a:t>enseignement</a:t>
              </a:r>
              <a:r>
                <a:rPr lang="en-US" sz="1600" b="0" i="0" dirty="0">
                  <a:solidFill>
                    <a:srgbClr val="000000"/>
                  </a:solidFill>
                  <a:effectLst/>
                  <a:latin typeface="Montserrat" panose="00000500000000000000" pitchFamily="2" charset="0"/>
                </a:rPr>
                <a:t> </a:t>
              </a:r>
              <a:r>
                <a:rPr lang="en-US" sz="1600" b="0" i="0" dirty="0" err="1">
                  <a:solidFill>
                    <a:srgbClr val="000000"/>
                  </a:solidFill>
                  <a:effectLst/>
                  <a:latin typeface="Montserrat" panose="00000500000000000000" pitchFamily="2" charset="0"/>
                </a:rPr>
                <a:t>supérieur</a:t>
              </a:r>
              <a:r>
                <a:rPr lang="en-US" sz="1600" b="0" i="0" dirty="0">
                  <a:solidFill>
                    <a:srgbClr val="000000"/>
                  </a:solidFill>
                  <a:effectLst/>
                  <a:latin typeface="Montserrat" panose="00000500000000000000" pitchFamily="2" charset="0"/>
                </a:rPr>
                <a:t>.</a:t>
              </a:r>
            </a:p>
            <a:p>
              <a:pPr algn="just"/>
              <a:r>
                <a:rPr lang="en-US" sz="1600" b="0" i="0" dirty="0">
                  <a:solidFill>
                    <a:srgbClr val="000000"/>
                  </a:solidFill>
                  <a:effectLst/>
                  <a:latin typeface="Montserrat" panose="00000500000000000000" pitchFamily="2" charset="0"/>
                </a:rPr>
                <a:t> </a:t>
              </a:r>
            </a:p>
            <a:p>
              <a:pPr marL="285750" indent="-285750" algn="just">
                <a:buFont typeface="Wingdings" panose="05000000000000000000" pitchFamily="2" charset="2"/>
                <a:buChar char="§"/>
              </a:pPr>
              <a:r>
                <a:rPr lang="en-US" sz="1600" b="0" i="0" dirty="0">
                  <a:solidFill>
                    <a:srgbClr val="000000"/>
                  </a:solidFill>
                  <a:effectLst/>
                  <a:latin typeface="Montserrat" panose="00000500000000000000" pitchFamily="2" charset="0"/>
                </a:rPr>
                <a:t>La </a:t>
              </a:r>
              <a:r>
                <a:rPr lang="en-US" sz="1600" b="0" i="0" dirty="0" err="1">
                  <a:solidFill>
                    <a:srgbClr val="000000"/>
                  </a:solidFill>
                  <a:effectLst/>
                  <a:latin typeface="Montserrat" panose="00000500000000000000" pitchFamily="2" charset="0"/>
                </a:rPr>
                <a:t>catégorie</a:t>
              </a:r>
              <a:r>
                <a:rPr lang="en-US" sz="1600" b="0" i="0" dirty="0">
                  <a:solidFill>
                    <a:srgbClr val="000000"/>
                  </a:solidFill>
                  <a:effectLst/>
                  <a:latin typeface="Montserrat" panose="00000500000000000000" pitchFamily="2" charset="0"/>
                </a:rPr>
                <a:t> “lower secondary” qui </a:t>
              </a:r>
              <a:r>
                <a:rPr lang="en-US" sz="1600" b="0" i="0" dirty="0" err="1">
                  <a:solidFill>
                    <a:srgbClr val="000000"/>
                  </a:solidFill>
                  <a:effectLst/>
                  <a:latin typeface="Montserrat" panose="00000500000000000000" pitchFamily="2" charset="0"/>
                </a:rPr>
                <a:t>est</a:t>
              </a:r>
              <a:r>
                <a:rPr lang="en-US" sz="1600" b="0" i="0" dirty="0">
                  <a:solidFill>
                    <a:srgbClr val="000000"/>
                  </a:solidFill>
                  <a:effectLst/>
                  <a:latin typeface="Montserrat" panose="00000500000000000000" pitchFamily="2" charset="0"/>
                </a:rPr>
                <a:t> rare </a:t>
              </a:r>
              <a:r>
                <a:rPr lang="en-US" sz="1600" b="0" i="0" dirty="0" err="1">
                  <a:solidFill>
                    <a:srgbClr val="000000"/>
                  </a:solidFill>
                  <a:effectLst/>
                  <a:latin typeface="Montserrat" panose="00000500000000000000" pitchFamily="2" charset="0"/>
                </a:rPr>
                <a:t>ont</a:t>
              </a:r>
              <a:r>
                <a:rPr lang="en-US" sz="1600" b="0" i="0" dirty="0">
                  <a:solidFill>
                    <a:srgbClr val="000000"/>
                  </a:solidFill>
                  <a:effectLst/>
                  <a:latin typeface="Montserrat" panose="00000500000000000000" pitchFamily="2" charset="0"/>
                </a:rPr>
                <a:t> des </a:t>
              </a:r>
              <a:r>
                <a:rPr lang="en-US" sz="1600" b="0" i="0" dirty="0" err="1">
                  <a:solidFill>
                    <a:srgbClr val="000000"/>
                  </a:solidFill>
                  <a:effectLst/>
                  <a:latin typeface="Montserrat" panose="00000500000000000000" pitchFamily="2" charset="0"/>
                </a:rPr>
                <a:t>dificulté</a:t>
              </a:r>
              <a:r>
                <a:rPr lang="en-US" sz="1600" b="0" i="0" dirty="0">
                  <a:solidFill>
                    <a:srgbClr val="000000"/>
                  </a:solidFill>
                  <a:effectLst/>
                  <a:latin typeface="Montserrat" panose="00000500000000000000" pitchFamily="2" charset="0"/>
                </a:rPr>
                <a:t> à </a:t>
              </a:r>
              <a:r>
                <a:rPr lang="en-US" sz="1600" b="0" i="0" dirty="0" err="1">
                  <a:solidFill>
                    <a:srgbClr val="000000"/>
                  </a:solidFill>
                  <a:effectLst/>
                  <a:latin typeface="Montserrat" panose="00000500000000000000" pitchFamily="2" charset="0"/>
                </a:rPr>
                <a:t>rembourser</a:t>
              </a:r>
              <a:r>
                <a:rPr lang="en-US" sz="1600" b="0" i="0" dirty="0">
                  <a:solidFill>
                    <a:srgbClr val="000000"/>
                  </a:solidFill>
                  <a:effectLst/>
                  <a:latin typeface="Montserrat" panose="00000500000000000000" pitchFamily="2" charset="0"/>
                </a:rPr>
                <a:t> les </a:t>
              </a:r>
              <a:r>
                <a:rPr lang="en-US" sz="1600" b="0" i="0" dirty="0" err="1">
                  <a:solidFill>
                    <a:srgbClr val="000000"/>
                  </a:solidFill>
                  <a:effectLst/>
                  <a:latin typeface="Montserrat" panose="00000500000000000000" pitchFamily="2" charset="0"/>
                </a:rPr>
                <a:t>prêts</a:t>
              </a:r>
              <a:r>
                <a:rPr lang="en-US" sz="1600" b="0" i="0" dirty="0">
                  <a:solidFill>
                    <a:srgbClr val="000000"/>
                  </a:solidFill>
                  <a:effectLst/>
                  <a:latin typeface="Montserrat" panose="00000500000000000000" pitchFamily="2" charset="0"/>
                </a:rPr>
                <a:t>. </a:t>
              </a:r>
            </a:p>
          </p:txBody>
        </p:sp>
      </p:grpSp>
      <p:grpSp>
        <p:nvGrpSpPr>
          <p:cNvPr id="19" name="Groupe 18">
            <a:extLst>
              <a:ext uri="{FF2B5EF4-FFF2-40B4-BE49-F238E27FC236}">
                <a16:creationId xmlns:a16="http://schemas.microsoft.com/office/drawing/2014/main" id="{83702BE9-7003-F255-257B-CF13F1E66B1F}"/>
              </a:ext>
            </a:extLst>
          </p:cNvPr>
          <p:cNvGrpSpPr/>
          <p:nvPr/>
        </p:nvGrpSpPr>
        <p:grpSpPr>
          <a:xfrm>
            <a:off x="5965929" y="3771899"/>
            <a:ext cx="6135092" cy="2981325"/>
            <a:chOff x="5965929" y="3771899"/>
            <a:chExt cx="6135092" cy="2981325"/>
          </a:xfrm>
        </p:grpSpPr>
        <p:pic>
          <p:nvPicPr>
            <p:cNvPr id="6" name="Picture 2">
              <a:extLst>
                <a:ext uri="{FF2B5EF4-FFF2-40B4-BE49-F238E27FC236}">
                  <a16:creationId xmlns:a16="http://schemas.microsoft.com/office/drawing/2014/main" id="{35361F90-B1F4-3721-EC55-D6EA33AF90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208"/>
            <a:stretch/>
          </p:blipFill>
          <p:spPr bwMode="auto">
            <a:xfrm>
              <a:off x="5965929" y="3786273"/>
              <a:ext cx="3523237" cy="276106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C6DD3EC2-B468-7B3A-8A5A-87332DD81623}"/>
                </a:ext>
              </a:extLst>
            </p:cNvPr>
            <p:cNvSpPr txBox="1"/>
            <p:nvPr/>
          </p:nvSpPr>
          <p:spPr>
            <a:xfrm>
              <a:off x="9424561" y="4053956"/>
              <a:ext cx="2650948" cy="2308324"/>
            </a:xfrm>
            <a:prstGeom prst="rect">
              <a:avLst/>
            </a:prstGeom>
            <a:noFill/>
          </p:spPr>
          <p:txBody>
            <a:bodyPr wrap="square">
              <a:spAutoFit/>
            </a:bodyPr>
            <a:lstStyle/>
            <a:p>
              <a:pPr algn="just"/>
              <a:r>
                <a:rPr lang="fr-FR" sz="1600" dirty="0">
                  <a:effectLst/>
                  <a:latin typeface="Montserrat" panose="00000500000000000000" pitchFamily="2" charset="0"/>
                  <a:ea typeface="Calibri" panose="020F0502020204030204" pitchFamily="34" charset="0"/>
                  <a:cs typeface="Times New Roman" panose="02020603050405020304" pitchFamily="18" charset="0"/>
                </a:rPr>
                <a:t>La variable cible présente 92 % de classes négatives alors que seulement 8% de clients n’ont pas remboursé leur prêt. Ce problème sera traité dans la partie modélisation.</a:t>
              </a:r>
              <a:endParaRPr lang="fr-FR" sz="1600" dirty="0">
                <a:latin typeface="Montserrat" panose="00000500000000000000" pitchFamily="2" charset="0"/>
              </a:endParaRPr>
            </a:p>
          </p:txBody>
        </p:sp>
        <p:sp>
          <p:nvSpPr>
            <p:cNvPr id="21" name="Rectangle : coins arrondis 20">
              <a:extLst>
                <a:ext uri="{FF2B5EF4-FFF2-40B4-BE49-F238E27FC236}">
                  <a16:creationId xmlns:a16="http://schemas.microsoft.com/office/drawing/2014/main" id="{79D31B85-DF4A-7FE8-4564-32BEAAF8606B}"/>
                </a:ext>
              </a:extLst>
            </p:cNvPr>
            <p:cNvSpPr/>
            <p:nvPr/>
          </p:nvSpPr>
          <p:spPr>
            <a:xfrm>
              <a:off x="5975176" y="3771899"/>
              <a:ext cx="6125845" cy="298132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7" name="Groupe 16">
            <a:extLst>
              <a:ext uri="{FF2B5EF4-FFF2-40B4-BE49-F238E27FC236}">
                <a16:creationId xmlns:a16="http://schemas.microsoft.com/office/drawing/2014/main" id="{F772C61B-73BA-34BC-BC67-F902EEC40243}"/>
              </a:ext>
            </a:extLst>
          </p:cNvPr>
          <p:cNvGrpSpPr/>
          <p:nvPr/>
        </p:nvGrpSpPr>
        <p:grpSpPr>
          <a:xfrm>
            <a:off x="5984700" y="803539"/>
            <a:ext cx="6125845" cy="2880486"/>
            <a:chOff x="6089475" y="803539"/>
            <a:chExt cx="5950655" cy="2880486"/>
          </a:xfrm>
        </p:grpSpPr>
        <p:sp>
          <p:nvSpPr>
            <p:cNvPr id="12" name="ZoneTexte 11">
              <a:extLst>
                <a:ext uri="{FF2B5EF4-FFF2-40B4-BE49-F238E27FC236}">
                  <a16:creationId xmlns:a16="http://schemas.microsoft.com/office/drawing/2014/main" id="{4FDE4990-F4BE-B57B-E402-921BC16C45D2}"/>
                </a:ext>
              </a:extLst>
            </p:cNvPr>
            <p:cNvSpPr txBox="1"/>
            <p:nvPr/>
          </p:nvSpPr>
          <p:spPr>
            <a:xfrm>
              <a:off x="6218698" y="2685049"/>
              <a:ext cx="5821432" cy="738664"/>
            </a:xfrm>
            <a:prstGeom prst="rect">
              <a:avLst/>
            </a:prstGeom>
            <a:noFill/>
          </p:spPr>
          <p:txBody>
            <a:bodyPr wrap="square">
              <a:spAutoFit/>
            </a:bodyPr>
            <a:lstStyle/>
            <a:p>
              <a:pPr algn="just"/>
              <a:r>
                <a:rPr lang="en-US" sz="1400" dirty="0">
                  <a:solidFill>
                    <a:srgbClr val="000000"/>
                  </a:solidFill>
                  <a:latin typeface="Montserrat" panose="00000500000000000000" pitchFamily="2" charset="0"/>
                </a:rPr>
                <a:t>La Valeur </a:t>
              </a:r>
              <a:r>
                <a:rPr lang="en-US" sz="1400" dirty="0" err="1">
                  <a:solidFill>
                    <a:srgbClr val="000000"/>
                  </a:solidFill>
                  <a:latin typeface="Montserrat" panose="00000500000000000000" pitchFamily="2" charset="0"/>
                </a:rPr>
                <a:t>maxiamle</a:t>
              </a:r>
              <a:r>
                <a:rPr lang="en-US" sz="1400" dirty="0">
                  <a:solidFill>
                    <a:srgbClr val="000000"/>
                  </a:solidFill>
                  <a:latin typeface="Montserrat" panose="00000500000000000000" pitchFamily="2" charset="0"/>
                </a:rPr>
                <a:t> </a:t>
              </a:r>
              <a:r>
                <a:rPr lang="en-US" sz="1400" dirty="0" err="1">
                  <a:solidFill>
                    <a:srgbClr val="000000"/>
                  </a:solidFill>
                  <a:latin typeface="Montserrat" panose="00000500000000000000" pitchFamily="2" charset="0"/>
                </a:rPr>
                <a:t>est</a:t>
              </a:r>
              <a:r>
                <a:rPr lang="en-US" sz="1400" dirty="0">
                  <a:solidFill>
                    <a:srgbClr val="000000"/>
                  </a:solidFill>
                  <a:latin typeface="Montserrat" panose="00000500000000000000" pitchFamily="2" charset="0"/>
                </a:rPr>
                <a:t> de 1000 </a:t>
              </a:r>
              <a:r>
                <a:rPr lang="en-US" sz="1400" dirty="0" err="1">
                  <a:solidFill>
                    <a:srgbClr val="000000"/>
                  </a:solidFill>
                  <a:latin typeface="Montserrat" panose="00000500000000000000" pitchFamily="2" charset="0"/>
                </a:rPr>
                <a:t>ans</a:t>
              </a:r>
              <a:r>
                <a:rPr lang="en-US" sz="1400" dirty="0">
                  <a:solidFill>
                    <a:srgbClr val="000000"/>
                  </a:solidFill>
                  <a:latin typeface="Montserrat" panose="00000500000000000000" pitchFamily="2" charset="0"/>
                </a:rPr>
                <a:t>, </a:t>
              </a:r>
              <a:r>
                <a:rPr lang="en-US" sz="1400" dirty="0" err="1">
                  <a:solidFill>
                    <a:srgbClr val="000000"/>
                  </a:solidFill>
                  <a:latin typeface="Montserrat" panose="00000500000000000000" pitchFamily="2" charset="0"/>
                </a:rPr>
                <a:t>ce</a:t>
              </a:r>
              <a:r>
                <a:rPr lang="en-US" sz="1400" dirty="0">
                  <a:solidFill>
                    <a:srgbClr val="000000"/>
                  </a:solidFill>
                  <a:latin typeface="Montserrat" panose="00000500000000000000" pitchFamily="2" charset="0"/>
                </a:rPr>
                <a:t> qui </a:t>
              </a:r>
              <a:r>
                <a:rPr lang="en-US" sz="1400" dirty="0" err="1">
                  <a:solidFill>
                    <a:srgbClr val="000000"/>
                  </a:solidFill>
                  <a:latin typeface="Montserrat" panose="00000500000000000000" pitchFamily="2" charset="0"/>
                </a:rPr>
                <a:t>est</a:t>
              </a:r>
              <a:r>
                <a:rPr lang="en-US" sz="1400" dirty="0">
                  <a:solidFill>
                    <a:srgbClr val="000000"/>
                  </a:solidFill>
                  <a:latin typeface="Montserrat" panose="00000500000000000000" pitchFamily="2" charset="0"/>
                </a:rPr>
                <a:t> </a:t>
              </a:r>
              <a:r>
                <a:rPr lang="en-US" sz="1400" dirty="0" err="1">
                  <a:solidFill>
                    <a:srgbClr val="000000"/>
                  </a:solidFill>
                  <a:latin typeface="Montserrat" panose="00000500000000000000" pitchFamily="2" charset="0"/>
                </a:rPr>
                <a:t>absurde</a:t>
              </a:r>
              <a:r>
                <a:rPr lang="en-US" sz="1400" dirty="0">
                  <a:solidFill>
                    <a:srgbClr val="000000"/>
                  </a:solidFill>
                  <a:latin typeface="Montserrat" panose="00000500000000000000" pitchFamily="2" charset="0"/>
                </a:rPr>
                <a:t>. Les </a:t>
              </a:r>
              <a:r>
                <a:rPr lang="en-US" sz="1400" dirty="0" err="1">
                  <a:solidFill>
                    <a:srgbClr val="000000"/>
                  </a:solidFill>
                  <a:latin typeface="Montserrat" panose="00000500000000000000" pitchFamily="2" charset="0"/>
                </a:rPr>
                <a:t>valeurs</a:t>
              </a:r>
              <a:r>
                <a:rPr lang="en-US" sz="1400" dirty="0">
                  <a:solidFill>
                    <a:srgbClr val="000000"/>
                  </a:solidFill>
                  <a:latin typeface="Montserrat" panose="00000500000000000000" pitchFamily="2" charset="0"/>
                </a:rPr>
                <a:t> </a:t>
              </a:r>
              <a:r>
                <a:rPr lang="en-US" sz="1400" dirty="0" err="1">
                  <a:solidFill>
                    <a:srgbClr val="000000"/>
                  </a:solidFill>
                  <a:latin typeface="Montserrat" panose="00000500000000000000" pitchFamily="2" charset="0"/>
                </a:rPr>
                <a:t>abérrantes</a:t>
              </a:r>
              <a:r>
                <a:rPr lang="en-US" sz="1400" dirty="0">
                  <a:solidFill>
                    <a:srgbClr val="000000"/>
                  </a:solidFill>
                  <a:latin typeface="Montserrat" panose="00000500000000000000" pitchFamily="2" charset="0"/>
                </a:rPr>
                <a:t> de la variable “DAYS_EMPLOYED” </a:t>
              </a:r>
              <a:r>
                <a:rPr lang="en-US" sz="1400" dirty="0" err="1">
                  <a:solidFill>
                    <a:srgbClr val="000000"/>
                  </a:solidFill>
                  <a:latin typeface="Montserrat" panose="00000500000000000000" pitchFamily="2" charset="0"/>
                </a:rPr>
                <a:t>seront</a:t>
              </a:r>
              <a:r>
                <a:rPr lang="en-US" sz="1400" dirty="0">
                  <a:solidFill>
                    <a:srgbClr val="000000"/>
                  </a:solidFill>
                  <a:latin typeface="Montserrat" panose="00000500000000000000" pitchFamily="2" charset="0"/>
                </a:rPr>
                <a:t> </a:t>
              </a:r>
              <a:r>
                <a:rPr lang="en-US" sz="1400" dirty="0" err="1">
                  <a:solidFill>
                    <a:srgbClr val="000000"/>
                  </a:solidFill>
                  <a:latin typeface="Montserrat" panose="00000500000000000000" pitchFamily="2" charset="0"/>
                </a:rPr>
                <a:t>remplacés</a:t>
              </a:r>
              <a:r>
                <a:rPr lang="en-US" sz="1400" dirty="0">
                  <a:solidFill>
                    <a:srgbClr val="000000"/>
                  </a:solidFill>
                  <a:latin typeface="Montserrat" panose="00000500000000000000" pitchFamily="2" charset="0"/>
                </a:rPr>
                <a:t> par </a:t>
              </a:r>
              <a:r>
                <a:rPr lang="en-US" sz="1400" dirty="0" err="1">
                  <a:solidFill>
                    <a:srgbClr val="000000"/>
                  </a:solidFill>
                  <a:latin typeface="Montserrat" panose="00000500000000000000" pitchFamily="2" charset="0"/>
                </a:rPr>
                <a:t>NaN</a:t>
              </a:r>
              <a:r>
                <a:rPr lang="en-US" sz="1400" dirty="0">
                  <a:solidFill>
                    <a:srgbClr val="000000"/>
                  </a:solidFill>
                  <a:latin typeface="Montserrat" panose="00000500000000000000" pitchFamily="2" charset="0"/>
                </a:rPr>
                <a:t>.</a:t>
              </a:r>
            </a:p>
          </p:txBody>
        </p:sp>
        <p:sp>
          <p:nvSpPr>
            <p:cNvPr id="23" name="Rectangle : coins arrondis 22">
              <a:extLst>
                <a:ext uri="{FF2B5EF4-FFF2-40B4-BE49-F238E27FC236}">
                  <a16:creationId xmlns:a16="http://schemas.microsoft.com/office/drawing/2014/main" id="{90E94999-F9A6-FD94-2471-5BD3353D0DC9}"/>
                </a:ext>
              </a:extLst>
            </p:cNvPr>
            <p:cNvSpPr/>
            <p:nvPr/>
          </p:nvSpPr>
          <p:spPr>
            <a:xfrm>
              <a:off x="6089475" y="803539"/>
              <a:ext cx="5950655" cy="288048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4" name="Image 23">
              <a:extLst>
                <a:ext uri="{FF2B5EF4-FFF2-40B4-BE49-F238E27FC236}">
                  <a16:creationId xmlns:a16="http://schemas.microsoft.com/office/drawing/2014/main" id="{5557425A-EAD4-6A94-D293-DB0A60ACB060}"/>
                </a:ext>
              </a:extLst>
            </p:cNvPr>
            <p:cNvPicPr>
              <a:picLocks noChangeAspect="1"/>
            </p:cNvPicPr>
            <p:nvPr/>
          </p:nvPicPr>
          <p:blipFill rotWithShape="1">
            <a:blip r:embed="rId5"/>
            <a:srcRect r="13876"/>
            <a:stretch/>
          </p:blipFill>
          <p:spPr>
            <a:xfrm>
              <a:off x="7277394" y="888512"/>
              <a:ext cx="3955536" cy="1752600"/>
            </a:xfrm>
            <a:prstGeom prst="rect">
              <a:avLst/>
            </a:prstGeom>
          </p:spPr>
        </p:pic>
      </p:grpSp>
      <p:sp>
        <p:nvSpPr>
          <p:cNvPr id="18" name="Espace réservé du numéro de diapositive 17">
            <a:extLst>
              <a:ext uri="{FF2B5EF4-FFF2-40B4-BE49-F238E27FC236}">
                <a16:creationId xmlns:a16="http://schemas.microsoft.com/office/drawing/2014/main" id="{899AECA6-E84D-832C-0917-E9AA0084AFE0}"/>
              </a:ext>
            </a:extLst>
          </p:cNvPr>
          <p:cNvSpPr>
            <a:spLocks noGrp="1"/>
          </p:cNvSpPr>
          <p:nvPr>
            <p:ph type="sldNum" sz="quarter" idx="12"/>
          </p:nvPr>
        </p:nvSpPr>
        <p:spPr/>
        <p:txBody>
          <a:bodyPr/>
          <a:lstStyle/>
          <a:p>
            <a:fld id="{B3E21CD8-22D4-48CD-B162-065ADFAC9AF2}" type="slidenum">
              <a:rPr lang="fr-FR" smtClean="0"/>
              <a:t>7</a:t>
            </a:fld>
            <a:endParaRPr lang="fr-FR"/>
          </a:p>
        </p:txBody>
      </p:sp>
    </p:spTree>
    <p:extLst>
      <p:ext uri="{BB962C8B-B14F-4D97-AF65-F5344CB8AC3E}">
        <p14:creationId xmlns:p14="http://schemas.microsoft.com/office/powerpoint/2010/main" val="164680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981459234"/>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8</a:t>
            </a:fld>
            <a:endParaRPr lang="fr-FR"/>
          </a:p>
        </p:txBody>
      </p:sp>
      <p:pic>
        <p:nvPicPr>
          <p:cNvPr id="6" name="Picture 2" descr="OpenClassrooms — Wikipédia">
            <a:extLst>
              <a:ext uri="{FF2B5EF4-FFF2-40B4-BE49-F238E27FC236}">
                <a16:creationId xmlns:a16="http://schemas.microsoft.com/office/drawing/2014/main" id="{37245BD1-22F1-202C-F63B-79ED09461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6696" y="0"/>
            <a:ext cx="1025304" cy="102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71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557B84D-47B2-E60B-F7C3-9665FF4AC1C6}"/>
              </a:ext>
            </a:extLst>
          </p:cNvPr>
          <p:cNvSpPr txBox="1"/>
          <p:nvPr/>
        </p:nvSpPr>
        <p:spPr>
          <a:xfrm>
            <a:off x="55234" y="433476"/>
            <a:ext cx="12081531" cy="2861681"/>
          </a:xfrm>
          <a:prstGeom prst="rect">
            <a:avLst/>
          </a:prstGeom>
          <a:noFill/>
        </p:spPr>
        <p:txBody>
          <a:bodyPr wrap="square">
            <a:spAutoFit/>
          </a:bodyPr>
          <a:lstStyle/>
          <a:p>
            <a:pPr algn="just">
              <a:lnSpc>
                <a:spcPct val="150000"/>
              </a:lnSpc>
            </a:pPr>
            <a:r>
              <a:rPr lang="fr-FR" i="0" dirty="0">
                <a:effectLst/>
                <a:latin typeface="Montserrat" panose="00000500000000000000" pitchFamily="2" charset="0"/>
              </a:rPr>
              <a:t>Afin de focaliser </a:t>
            </a:r>
            <a:r>
              <a:rPr lang="fr-FR" dirty="0">
                <a:effectLst/>
                <a:latin typeface="Montserrat" panose="00000500000000000000" pitchFamily="2" charset="0"/>
              </a:rPr>
              <a:t>sur l’élaboration du modèle, son optimisation et sa compréhension , </a:t>
            </a:r>
            <a:r>
              <a:rPr lang="fr-FR" i="0" dirty="0">
                <a:effectLst/>
                <a:latin typeface="Montserrat" panose="00000500000000000000" pitchFamily="2" charset="0"/>
              </a:rPr>
              <a:t>Michaël, </a:t>
            </a:r>
            <a:r>
              <a:rPr lang="fr-FR" dirty="0">
                <a:latin typeface="Montserrat" panose="00000500000000000000" pitchFamily="2" charset="0"/>
              </a:rPr>
              <a:t>le </a:t>
            </a:r>
            <a:r>
              <a:rPr lang="fr-FR" i="0" dirty="0">
                <a:effectLst/>
                <a:latin typeface="Montserrat" panose="00000500000000000000" pitchFamily="2" charset="0"/>
              </a:rPr>
              <a:t>manager de «Prêt à dépen</a:t>
            </a:r>
            <a:r>
              <a:rPr lang="fr-FR" dirty="0">
                <a:latin typeface="Montserrat" panose="00000500000000000000" pitchFamily="2" charset="0"/>
              </a:rPr>
              <a:t>ser»</a:t>
            </a:r>
            <a:r>
              <a:rPr lang="fr-FR" i="0" dirty="0">
                <a:effectLst/>
                <a:latin typeface="Montserrat" panose="00000500000000000000" pitchFamily="2" charset="0"/>
              </a:rPr>
              <a:t>, nous a fourni un kernel </a:t>
            </a:r>
            <a:r>
              <a:rPr lang="fr-FR" i="0" dirty="0" err="1">
                <a:effectLst/>
                <a:latin typeface="Montserrat" panose="00000500000000000000" pitchFamily="2" charset="0"/>
              </a:rPr>
              <a:t>Kaggle</a:t>
            </a:r>
            <a:r>
              <a:rPr lang="fr-FR" i="0" dirty="0">
                <a:effectLst/>
                <a:latin typeface="Montserrat" panose="00000500000000000000" pitchFamily="2" charset="0"/>
              </a:rPr>
              <a:t> pour nous faciliter la préparation des données nécessaires à l’élaboration du modèle de </a:t>
            </a:r>
            <a:r>
              <a:rPr lang="fr-FR" i="0" dirty="0" err="1">
                <a:effectLst/>
                <a:latin typeface="Montserrat" panose="00000500000000000000" pitchFamily="2" charset="0"/>
              </a:rPr>
              <a:t>scoring</a:t>
            </a:r>
            <a:r>
              <a:rPr lang="fr-FR" i="0" dirty="0">
                <a:effectLst/>
                <a:latin typeface="Montserrat" panose="00000500000000000000" pitchFamily="2" charset="0"/>
              </a:rPr>
              <a:t>. Nous avons adapté ce kernel à notre jeu de données.</a:t>
            </a:r>
          </a:p>
          <a:p>
            <a:pPr algn="just">
              <a:lnSpc>
                <a:spcPct val="150000"/>
              </a:lnSpc>
            </a:pPr>
            <a:r>
              <a:rPr lang="fr-FR" sz="1400" i="0" dirty="0">
                <a:solidFill>
                  <a:schemeClr val="accent5">
                    <a:lumMod val="75000"/>
                  </a:schemeClr>
                </a:solidFill>
                <a:effectLst/>
                <a:latin typeface="Montserrat" panose="00000500000000000000" pitchFamily="2" charset="0"/>
              </a:rPr>
              <a:t>https://www.kaggle.com/code/jsaguiar/lightgbm-with-simple-features/script</a:t>
            </a:r>
            <a:endParaRPr lang="fr-FR" i="0" dirty="0">
              <a:solidFill>
                <a:schemeClr val="accent5">
                  <a:lumMod val="75000"/>
                </a:schemeClr>
              </a:solidFill>
              <a:effectLst/>
              <a:latin typeface="Montserrat" panose="00000500000000000000" pitchFamily="2" charset="0"/>
            </a:endParaRPr>
          </a:p>
          <a:p>
            <a:pPr algn="just">
              <a:lnSpc>
                <a:spcPct val="150000"/>
              </a:lnSpc>
            </a:pPr>
            <a:r>
              <a:rPr lang="fr-FR" i="0" dirty="0">
                <a:effectLst/>
                <a:latin typeface="Montserrat" panose="00000500000000000000" pitchFamily="2" charset="0"/>
              </a:rPr>
              <a:t>Les étapes de </a:t>
            </a:r>
            <a:r>
              <a:rPr lang="fr-FR" i="0" dirty="0" err="1">
                <a:effectLst/>
                <a:latin typeface="Montserrat" panose="00000500000000000000" pitchFamily="2" charset="0"/>
              </a:rPr>
              <a:t>preprocessing</a:t>
            </a:r>
            <a:r>
              <a:rPr lang="fr-FR" i="0" dirty="0">
                <a:effectLst/>
                <a:latin typeface="Montserrat" panose="00000500000000000000" pitchFamily="2" charset="0"/>
              </a:rPr>
              <a:t> sont les suivantes : </a:t>
            </a:r>
          </a:p>
          <a:p>
            <a:pPr algn="just">
              <a:lnSpc>
                <a:spcPct val="150000"/>
              </a:lnSpc>
            </a:pPr>
            <a:endParaRPr lang="fr-FR" i="0" dirty="0">
              <a:effectLst/>
              <a:latin typeface="Montserrat" panose="00000500000000000000" pitchFamily="2" charset="0"/>
            </a:endParaRPr>
          </a:p>
        </p:txBody>
      </p:sp>
      <p:sp>
        <p:nvSpPr>
          <p:cNvPr id="4" name="ZoneTexte 3">
            <a:extLst>
              <a:ext uri="{FF2B5EF4-FFF2-40B4-BE49-F238E27FC236}">
                <a16:creationId xmlns:a16="http://schemas.microsoft.com/office/drawing/2014/main" id="{3FE5E573-F0D2-CE52-D7C8-2997B647F251}"/>
              </a:ext>
            </a:extLst>
          </p:cNvPr>
          <p:cNvSpPr txBox="1"/>
          <p:nvPr/>
        </p:nvSpPr>
        <p:spPr>
          <a:xfrm>
            <a:off x="0" y="-12972"/>
            <a:ext cx="39243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err="1">
                <a:ln/>
                <a:solidFill>
                  <a:srgbClr val="C00000"/>
                </a:solidFill>
                <a:latin typeface="Montserrat" panose="00000500000000000000" pitchFamily="2" charset="0"/>
              </a:rPr>
              <a:t>Preprocessing</a:t>
            </a:r>
            <a:r>
              <a:rPr lang="fr-FR" sz="2400" b="1" dirty="0">
                <a:ln/>
                <a:solidFill>
                  <a:srgbClr val="C00000"/>
                </a:solidFill>
                <a:latin typeface="Montserrat" panose="00000500000000000000" pitchFamily="2" charset="0"/>
              </a:rPr>
              <a:t> </a:t>
            </a:r>
          </a:p>
        </p:txBody>
      </p:sp>
      <p:graphicFrame>
        <p:nvGraphicFramePr>
          <p:cNvPr id="5" name="Diagramme 4">
            <a:extLst>
              <a:ext uri="{FF2B5EF4-FFF2-40B4-BE49-F238E27FC236}">
                <a16:creationId xmlns:a16="http://schemas.microsoft.com/office/drawing/2014/main" id="{D4C962DA-B010-DED4-FF8B-149346D9765A}"/>
              </a:ext>
            </a:extLst>
          </p:cNvPr>
          <p:cNvGraphicFramePr/>
          <p:nvPr>
            <p:extLst>
              <p:ext uri="{D42A27DB-BD31-4B8C-83A1-F6EECF244321}">
                <p14:modId xmlns:p14="http://schemas.microsoft.com/office/powerpoint/2010/main" val="641078561"/>
              </p:ext>
            </p:extLst>
          </p:nvPr>
        </p:nvGraphicFramePr>
        <p:xfrm>
          <a:off x="341301" y="1885949"/>
          <a:ext cx="11509396" cy="50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A7033E54-DEB0-0DA0-AE0A-AF7B21B6D96E}"/>
              </a:ext>
            </a:extLst>
          </p:cNvPr>
          <p:cNvSpPr txBox="1"/>
          <p:nvPr/>
        </p:nvSpPr>
        <p:spPr>
          <a:xfrm rot="16200000">
            <a:off x="-1793928" y="3143071"/>
            <a:ext cx="384810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err="1">
                <a:ln/>
                <a:solidFill>
                  <a:srgbClr val="C00000"/>
                </a:solidFill>
                <a:latin typeface="Montserrat" panose="00000500000000000000" pitchFamily="2" charset="0"/>
              </a:rPr>
              <a:t>Dataset</a:t>
            </a:r>
            <a:r>
              <a:rPr lang="fr-FR" sz="2000" b="1" dirty="0">
                <a:ln/>
                <a:solidFill>
                  <a:srgbClr val="C00000"/>
                </a:solidFill>
                <a:latin typeface="Montserrat" panose="00000500000000000000" pitchFamily="2" charset="0"/>
              </a:rPr>
              <a:t> initial</a:t>
            </a:r>
          </a:p>
        </p:txBody>
      </p:sp>
      <p:sp>
        <p:nvSpPr>
          <p:cNvPr id="10" name="ZoneTexte 9">
            <a:extLst>
              <a:ext uri="{FF2B5EF4-FFF2-40B4-BE49-F238E27FC236}">
                <a16:creationId xmlns:a16="http://schemas.microsoft.com/office/drawing/2014/main" id="{86FA7A31-AD85-163B-D871-00A5FCEC7A6D}"/>
              </a:ext>
            </a:extLst>
          </p:cNvPr>
          <p:cNvSpPr txBox="1"/>
          <p:nvPr/>
        </p:nvSpPr>
        <p:spPr>
          <a:xfrm rot="16200000">
            <a:off x="9527671" y="3368969"/>
            <a:ext cx="4928546"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err="1">
                <a:ln/>
                <a:solidFill>
                  <a:srgbClr val="C00000"/>
                </a:solidFill>
                <a:latin typeface="Montserrat" panose="00000500000000000000" pitchFamily="2" charset="0"/>
              </a:rPr>
              <a:t>Dataset</a:t>
            </a:r>
            <a:r>
              <a:rPr lang="fr-FR" sz="2000" b="1" dirty="0">
                <a:ln/>
                <a:solidFill>
                  <a:srgbClr val="C00000"/>
                </a:solidFill>
                <a:latin typeface="Montserrat" panose="00000500000000000000" pitchFamily="2" charset="0"/>
              </a:rPr>
              <a:t> prête à la modélisation</a:t>
            </a:r>
          </a:p>
        </p:txBody>
      </p:sp>
      <p:sp>
        <p:nvSpPr>
          <p:cNvPr id="12" name="ZoneTexte 11">
            <a:extLst>
              <a:ext uri="{FF2B5EF4-FFF2-40B4-BE49-F238E27FC236}">
                <a16:creationId xmlns:a16="http://schemas.microsoft.com/office/drawing/2014/main" id="{E3622B64-F32E-C42D-34E8-B9A4740CF1CF}"/>
              </a:ext>
            </a:extLst>
          </p:cNvPr>
          <p:cNvSpPr txBox="1"/>
          <p:nvPr/>
        </p:nvSpPr>
        <p:spPr>
          <a:xfrm>
            <a:off x="9897273" y="6162610"/>
            <a:ext cx="2286000" cy="584775"/>
          </a:xfrm>
          <a:prstGeom prst="rect">
            <a:avLst/>
          </a:prstGeom>
          <a:noFill/>
        </p:spPr>
        <p:txBody>
          <a:bodyPr wrap="square" rtlCol="0">
            <a:spAutoFit/>
          </a:bodyPr>
          <a:lstStyle/>
          <a:p>
            <a:r>
              <a:rPr lang="fr-FR" sz="1600" b="1" dirty="0">
                <a:solidFill>
                  <a:srgbClr val="0070C0"/>
                </a:solidFill>
                <a:latin typeface="Montserrat" panose="00000500000000000000" pitchFamily="2" charset="0"/>
              </a:rPr>
              <a:t>189757 lignes</a:t>
            </a:r>
          </a:p>
          <a:p>
            <a:r>
              <a:rPr lang="fr-FR" sz="1600" b="1" dirty="0">
                <a:solidFill>
                  <a:srgbClr val="0070C0"/>
                </a:solidFill>
                <a:latin typeface="Montserrat" panose="00000500000000000000" pitchFamily="2" charset="0"/>
              </a:rPr>
              <a:t>185 colonnes</a:t>
            </a:r>
          </a:p>
        </p:txBody>
      </p:sp>
      <p:cxnSp>
        <p:nvCxnSpPr>
          <p:cNvPr id="14" name="Connecteur : en angle 13">
            <a:extLst>
              <a:ext uri="{FF2B5EF4-FFF2-40B4-BE49-F238E27FC236}">
                <a16:creationId xmlns:a16="http://schemas.microsoft.com/office/drawing/2014/main" id="{DD0F8CC1-5000-7D02-3B7C-44E34ACEA034}"/>
              </a:ext>
            </a:extLst>
          </p:cNvPr>
          <p:cNvCxnSpPr>
            <a:cxnSpLocks/>
          </p:cNvCxnSpPr>
          <p:nvPr/>
        </p:nvCxnSpPr>
        <p:spPr>
          <a:xfrm rot="10800000" flipV="1">
            <a:off x="11380429" y="5981100"/>
            <a:ext cx="611515" cy="504676"/>
          </a:xfrm>
          <a:prstGeom prst="bentConnector3">
            <a:avLst>
              <a:gd name="adj1" fmla="val 1714"/>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2" name="Espace réservé du numéro de diapositive 21">
            <a:extLst>
              <a:ext uri="{FF2B5EF4-FFF2-40B4-BE49-F238E27FC236}">
                <a16:creationId xmlns:a16="http://schemas.microsoft.com/office/drawing/2014/main" id="{EB3CFF89-E2EE-06BD-A61B-6E2C2B80A38F}"/>
              </a:ext>
            </a:extLst>
          </p:cNvPr>
          <p:cNvSpPr>
            <a:spLocks noGrp="1"/>
          </p:cNvSpPr>
          <p:nvPr>
            <p:ph type="sldNum" sz="quarter" idx="12"/>
          </p:nvPr>
        </p:nvSpPr>
        <p:spPr/>
        <p:txBody>
          <a:bodyPr/>
          <a:lstStyle/>
          <a:p>
            <a:fld id="{B3E21CD8-22D4-48CD-B162-065ADFAC9AF2}" type="slidenum">
              <a:rPr lang="fr-FR" smtClean="0"/>
              <a:t>9</a:t>
            </a:fld>
            <a:endParaRPr lang="fr-FR"/>
          </a:p>
        </p:txBody>
      </p:sp>
    </p:spTree>
    <p:extLst>
      <p:ext uri="{BB962C8B-B14F-4D97-AF65-F5344CB8AC3E}">
        <p14:creationId xmlns:p14="http://schemas.microsoft.com/office/powerpoint/2010/main" val="24027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10" grpId="0"/>
      <p:bldP spid="1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9976</TotalTime>
  <Words>2836</Words>
  <Application>Microsoft Office PowerPoint</Application>
  <PresentationFormat>Grand écran</PresentationFormat>
  <Paragraphs>350</Paragraphs>
  <Slides>27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27</vt:i4>
      </vt:variant>
    </vt:vector>
  </HeadingPairs>
  <TitlesOfParts>
    <vt:vector size="35" baseType="lpstr">
      <vt:lpstr>Arial</vt:lpstr>
      <vt:lpstr>Calibri</vt:lpstr>
      <vt:lpstr>Calibri Light</vt:lpstr>
      <vt:lpstr>Cambria Math</vt:lpstr>
      <vt:lpstr>Courier New</vt:lpstr>
      <vt:lpstr>Montserrat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Sabrine BETTAIEB</dc:creator>
  <cp:lastModifiedBy>Sabrine BETTAIEB</cp:lastModifiedBy>
  <cp:revision>22</cp:revision>
  <dcterms:created xsi:type="dcterms:W3CDTF">2022-06-13T17:58:54Z</dcterms:created>
  <dcterms:modified xsi:type="dcterms:W3CDTF">2022-08-04T16:04:55Z</dcterms:modified>
</cp:coreProperties>
</file>