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6" r:id="rId2"/>
    <p:sldId id="316" r:id="rId3"/>
    <p:sldId id="315" r:id="rId4"/>
    <p:sldId id="317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4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t>10/13/24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323" y="289932"/>
            <a:ext cx="1770892" cy="16280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99BAE4-9A78-FD2F-C43F-DE5D89CC6FD2}"/>
              </a:ext>
            </a:extLst>
          </p:cNvPr>
          <p:cNvSpPr txBox="1">
            <a:spLocks/>
          </p:cNvSpPr>
          <p:nvPr/>
        </p:nvSpPr>
        <p:spPr>
          <a:xfrm>
            <a:off x="2316479" y="-233541"/>
            <a:ext cx="8195043" cy="3662541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Sales Analysis of Adventure Works Cycles: </a:t>
            </a:r>
            <a:r>
              <a:rPr lang="en-US" sz="5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SQL and Power Bi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71362-D676-CC0A-B32E-6E2720C38145}"/>
              </a:ext>
            </a:extLst>
          </p:cNvPr>
          <p:cNvSpPr txBox="1"/>
          <p:nvPr/>
        </p:nvSpPr>
        <p:spPr>
          <a:xfrm>
            <a:off x="8097284" y="3995678"/>
            <a:ext cx="39140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G" dirty="0"/>
              <a:t>Prepared by Group 2: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Amr Mahmoud Mohamed Aly </a:t>
            </a:r>
            <a:endParaRPr lang="en-EG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 err="1"/>
              <a:t>Doaa</a:t>
            </a:r>
            <a:r>
              <a:rPr lang="en-GB" sz="1600" dirty="0"/>
              <a:t> </a:t>
            </a:r>
            <a:r>
              <a:rPr lang="en-GB" sz="1600" dirty="0" err="1"/>
              <a:t>Wafek</a:t>
            </a:r>
            <a:r>
              <a:rPr lang="en-GB" sz="1600" dirty="0"/>
              <a:t> Mohamed</a:t>
            </a:r>
            <a:endParaRPr lang="en-EG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 err="1"/>
              <a:t>Wesam</a:t>
            </a:r>
            <a:r>
              <a:rPr lang="en-GB" sz="1600" dirty="0"/>
              <a:t> Mohamed Saad</a:t>
            </a:r>
            <a:endParaRPr lang="en-EG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Hend Ahmed Mohamed ElGhazaly</a:t>
            </a:r>
            <a:endParaRPr lang="en-EG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Sabry Elsayed Ali Mashaal</a:t>
            </a:r>
            <a:endParaRPr lang="en-EG" sz="1600" dirty="0"/>
          </a:p>
          <a:p>
            <a:endParaRPr lang="en-EG" dirty="0"/>
          </a:p>
          <a:p>
            <a:endParaRPr lang="en-E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568410"/>
            <a:ext cx="10018713" cy="136897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285750" indent="-285750">
              <a:lnSpc>
                <a:spcPct val="90000"/>
              </a:lnSpc>
            </a:pPr>
            <a:r>
              <a:rPr lang="en-US" sz="4000" b="1" dirty="0"/>
              <a:t>5-</a:t>
            </a:r>
            <a:r>
              <a:rPr lang="en-US" sz="3700" b="1" dirty="0"/>
              <a:t>	</a:t>
            </a:r>
            <a:r>
              <a:rPr lang="en-GB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Sales per Product Category</a:t>
            </a:r>
            <a:r>
              <a:rPr lang="en-GB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700" b="1" dirty="0"/>
              <a:t>– </a:t>
            </a:r>
            <a:r>
              <a:rPr lang="en-GB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Analyze</a:t>
            </a:r>
            <a:r>
              <a:rPr lang="en-GB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which product categories contribute the most to overall sales</a:t>
            </a:r>
            <a:r>
              <a:rPr lang="en-US" sz="3700" dirty="0"/>
              <a:t>.</a:t>
            </a:r>
          </a:p>
          <a:p>
            <a:pPr>
              <a:lnSpc>
                <a:spcPct val="90000"/>
              </a:lnSpc>
            </a:pPr>
            <a:endParaRPr lang="en-US" sz="37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1969379"/>
            <a:ext cx="6467169" cy="38218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 panose="020B0604020202020204"/>
              <a:buChar char="•"/>
            </a:pP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SELECT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Product.Category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SUM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(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Sales.Sales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)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AS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TotalSales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 </a:t>
            </a: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FROM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Sales</a:t>
            </a: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JOIN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Product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 ON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Sales.ProductKey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=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Product.ProductKey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GROUP BY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Product.Category</a:t>
            </a:r>
            <a:endParaRPr lang="en-US" dirty="0">
              <a:latin typeface="Verdana" panose="020B0604030504040204"/>
              <a:ea typeface="Verdana" panose="020B0604030504040204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" b="234"/>
          <a:stretch>
            <a:fillRect/>
          </a:stretch>
        </p:blipFill>
        <p:spPr>
          <a:xfrm>
            <a:off x="8325832" y="1565190"/>
            <a:ext cx="3709153" cy="4857062"/>
          </a:xfrm>
          <a:prstGeom prst="roundRect">
            <a:avLst>
              <a:gd name="adj" fmla="val 2381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22926" cy="848497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0140"/>
            <a:ext cx="10018713" cy="1501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</a:pPr>
            <a:r>
              <a:rPr lang="en-US" sz="4000" b="1" dirty="0"/>
              <a:t>6-</a:t>
            </a:r>
            <a:r>
              <a:rPr lang="en-US" sz="3700" b="1" dirty="0"/>
              <a:t>	Top 10 Products by Sales – </a:t>
            </a:r>
            <a:r>
              <a:rPr lang="en-GB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Identify the top-selling products</a:t>
            </a:r>
            <a:r>
              <a:rPr lang="en-US" sz="3700" dirty="0"/>
              <a:t>.</a:t>
            </a:r>
          </a:p>
          <a:p>
            <a:pPr>
              <a:lnSpc>
                <a:spcPct val="90000"/>
              </a:lnSpc>
            </a:pPr>
            <a:endParaRPr lang="en-US" sz="37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1969379"/>
            <a:ext cx="6467169" cy="38218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 panose="020B0604020202020204"/>
              <a:buChar char="•"/>
            </a:pP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SELECT TOP 10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Product.Product,</a:t>
            </a:r>
            <a:r>
              <a:rPr lang="en-US" b="1" dirty="0" err="1">
                <a:latin typeface="Verdana" panose="020B0604030504040204"/>
                <a:ea typeface="Verdana" panose="020B0604030504040204"/>
              </a:rPr>
              <a:t>SUM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(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Sales.Sales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)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AS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TotalSales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FROM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Sales</a:t>
            </a: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JOIN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Product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 ON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Sales.ProductKey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=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Product.ProductKey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GROUP BY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Product.Product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ORDER BY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TotalSales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DESC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" b="-712"/>
          <a:stretch>
            <a:fillRect/>
          </a:stretch>
        </p:blipFill>
        <p:spPr>
          <a:xfrm>
            <a:off x="8325832" y="1565190"/>
            <a:ext cx="3709153" cy="485706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22926" cy="848497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0140"/>
            <a:ext cx="10018713" cy="1501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</a:pPr>
            <a:r>
              <a:rPr lang="en-US" sz="4000" b="1" dirty="0"/>
              <a:t>7-</a:t>
            </a:r>
            <a:r>
              <a:rPr lang="en-US" sz="3700" b="1" dirty="0"/>
              <a:t>	</a:t>
            </a:r>
            <a:r>
              <a:rPr lang="en-GB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Sales by Country</a:t>
            </a:r>
            <a:r>
              <a:rPr lang="en-GB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700" b="1" dirty="0"/>
              <a:t>– </a:t>
            </a:r>
            <a:r>
              <a:rPr lang="en-GB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Compare total sales per country or country region</a:t>
            </a:r>
            <a:r>
              <a:rPr lang="en-US" sz="3700" dirty="0"/>
              <a:t>.</a:t>
            </a:r>
          </a:p>
          <a:p>
            <a:pPr>
              <a:lnSpc>
                <a:spcPct val="90000"/>
              </a:lnSpc>
            </a:pPr>
            <a:endParaRPr lang="en-US" sz="37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1969379"/>
            <a:ext cx="6467169" cy="38218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 panose="020B0604020202020204"/>
              <a:buChar char="•"/>
            </a:pP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SELECT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Region.Country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SUM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(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Sales.Sales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)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AS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TotalSales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FROM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Sales</a:t>
            </a: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JOIN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Region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 ON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Sales.SalesTerritoryKey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=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Region.SalesTerritoryKey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GROUP BY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Region.Country</a:t>
            </a:r>
            <a:endParaRPr lang="en-US" dirty="0">
              <a:latin typeface="Verdana" panose="020B0604030504040204"/>
              <a:ea typeface="Verdana" panose="020B0604030504040204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9" b="-711"/>
          <a:stretch>
            <a:fillRect/>
          </a:stretch>
        </p:blipFill>
        <p:spPr>
          <a:xfrm>
            <a:off x="8452022" y="1565190"/>
            <a:ext cx="3641124" cy="485706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22926" cy="848497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0140"/>
            <a:ext cx="10018713" cy="15016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285750" indent="-285750">
              <a:lnSpc>
                <a:spcPct val="90000"/>
              </a:lnSpc>
            </a:pPr>
            <a:r>
              <a:rPr lang="en-US" sz="4000" b="1" dirty="0"/>
              <a:t>8-</a:t>
            </a:r>
            <a:r>
              <a:rPr lang="en-US" sz="3700" b="1" dirty="0"/>
              <a:t>	</a:t>
            </a:r>
            <a:r>
              <a:rPr lang="en-GB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Sales vs Target Performance</a:t>
            </a:r>
            <a:r>
              <a:rPr lang="en-GB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700" b="1" dirty="0"/>
              <a:t>– </a:t>
            </a:r>
            <a:r>
              <a:rPr lang="en-GB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Measure whether salespeople are meeting their targets for each month</a:t>
            </a:r>
            <a:r>
              <a:rPr lang="en-US" sz="3700" dirty="0"/>
              <a:t>.</a:t>
            </a:r>
          </a:p>
          <a:p>
            <a:pPr>
              <a:lnSpc>
                <a:spcPct val="90000"/>
              </a:lnSpc>
            </a:pPr>
            <a:endParaRPr lang="en-US" sz="37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1969379"/>
            <a:ext cx="6467169" cy="38218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 panose="020B0604020202020204"/>
              <a:buChar char="•"/>
            </a:pP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SELECT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Salesperson.Salesperson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SUM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(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Sales.Sales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)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AS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TotalSales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 SUM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(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Targets.Target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)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AS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TargetAmount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FROM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Sales</a:t>
            </a: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JOIN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Salesperson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 ON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Sales.EmployeeKey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=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Salesperson.EmployeeKey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JOIN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Targets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 ON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Salesperson.EmployeeID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=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Targets.EmployeeID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GROUP BY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Salesperson.Salesperson</a:t>
            </a:r>
            <a:endParaRPr lang="en-US" dirty="0">
              <a:latin typeface="Verdana" panose="020B0604030504040204"/>
              <a:ea typeface="Verdana" panose="020B0604030504040204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" b="-714"/>
          <a:stretch>
            <a:fillRect/>
          </a:stretch>
        </p:blipFill>
        <p:spPr>
          <a:xfrm>
            <a:off x="8625016" y="1565190"/>
            <a:ext cx="3409969" cy="485706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22926" cy="848497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0140"/>
            <a:ext cx="10018713" cy="15016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285750" indent="-285750">
              <a:lnSpc>
                <a:spcPct val="90000"/>
              </a:lnSpc>
            </a:pPr>
            <a:r>
              <a:rPr lang="en-US" sz="4000" b="1" dirty="0"/>
              <a:t>9-</a:t>
            </a:r>
            <a:r>
              <a:rPr lang="en-US" sz="3700" b="1" dirty="0"/>
              <a:t>	</a:t>
            </a:r>
            <a:r>
              <a:rPr lang="en-GB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Salesperson with Highest Sales Growth</a:t>
            </a:r>
            <a:r>
              <a:rPr lang="en-GB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700" b="1" dirty="0"/>
              <a:t>– </a:t>
            </a:r>
            <a:r>
              <a:rPr lang="en-GB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Analyze</a:t>
            </a:r>
            <a:r>
              <a:rPr lang="en-GB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which salesperson has shown the most growth over time</a:t>
            </a:r>
            <a:r>
              <a:rPr lang="en-US" sz="3700" dirty="0"/>
              <a:t>.</a:t>
            </a:r>
          </a:p>
          <a:p>
            <a:pPr>
              <a:lnSpc>
                <a:spcPct val="90000"/>
              </a:lnSpc>
            </a:pPr>
            <a:endParaRPr lang="en-US" sz="37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1664579"/>
            <a:ext cx="6467169" cy="4757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SELECT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Salesperson.Salesperson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(SUM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(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Sales.Sales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) -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SUM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(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PreviousSales.Sales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))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AS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SalesGrowth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FROM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Sales</a:t>
            </a: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JOIN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Salesperson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 ON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Sales.EmployeeKey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=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Salesperson.EmployeeKey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JOIN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Sales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 AS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PreviousSales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 ON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Sales.EmployeeKey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=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PreviousSales.EmployeeKey</a:t>
            </a:r>
            <a:r>
              <a:rPr lang="en-US" b="1" dirty="0" err="1">
                <a:latin typeface="Verdana" panose="020B0604030504040204"/>
                <a:ea typeface="Verdana" panose="020B0604030504040204"/>
              </a:rPr>
              <a:t>AND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DATEPART(YEAR,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Sales.OrderDate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) = DATEPART(YEAR,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PreviousSales.OrderDate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) + 1</a:t>
            </a: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GROUP BY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Salesperson.Salesperson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ORDER BY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SalesGrowth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DESC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3" b="-1916"/>
          <a:stretch>
            <a:fillRect/>
          </a:stretch>
        </p:blipFill>
        <p:spPr>
          <a:xfrm>
            <a:off x="8476735" y="1565190"/>
            <a:ext cx="3558250" cy="485706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22926" cy="848497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0140"/>
            <a:ext cx="10018713" cy="15016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3700" b="1" dirty="0"/>
              <a:t>10-Sales by Business Type – </a:t>
            </a:r>
            <a:r>
              <a:rPr lang="en-GB" sz="4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Analyze</a:t>
            </a:r>
            <a:r>
              <a:rPr lang="en-GB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sales performance based on the business type of resellers.</a:t>
            </a:r>
            <a:endParaRPr lang="en-US" sz="3700" dirty="0"/>
          </a:p>
          <a:p>
            <a:pPr>
              <a:lnSpc>
                <a:spcPct val="90000"/>
              </a:lnSpc>
            </a:pPr>
            <a:endParaRPr lang="en-US" sz="37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1969379"/>
            <a:ext cx="6467169" cy="38218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SELECT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Reseller.BusinessType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SUM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(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Sales.Sales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)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 AS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TotalSales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FROM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Sales</a:t>
            </a: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JOIN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Reseller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 ON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Sales.ResellerKey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=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Reseller.ResellerKey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GROUP BY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Reseller.BusinessType</a:t>
            </a:r>
            <a:endParaRPr lang="en-US" dirty="0">
              <a:latin typeface="Verdana" panose="020B0604030504040204"/>
              <a:ea typeface="Verdana" panose="020B0604030504040204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" b="-712"/>
          <a:stretch>
            <a:fillRect/>
          </a:stretch>
        </p:blipFill>
        <p:spPr>
          <a:xfrm>
            <a:off x="8452022" y="1565190"/>
            <a:ext cx="3582963" cy="485706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22926" cy="848497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0140"/>
            <a:ext cx="10018713" cy="15016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3700" b="1" dirty="0"/>
              <a:t>11-</a:t>
            </a:r>
            <a:r>
              <a:rPr lang="en-GB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Reseller Performance by Country</a:t>
            </a:r>
            <a:r>
              <a:rPr lang="en-GB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700" b="1" dirty="0"/>
              <a:t>– </a:t>
            </a:r>
            <a:r>
              <a:rPr lang="en-GB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Compare the performance of resellers from different countries</a:t>
            </a:r>
            <a:r>
              <a:rPr lang="en-GB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3700" dirty="0"/>
          </a:p>
          <a:p>
            <a:pPr>
              <a:lnSpc>
                <a:spcPct val="90000"/>
              </a:lnSpc>
            </a:pPr>
            <a:endParaRPr lang="en-US" sz="37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1969379"/>
            <a:ext cx="6467169" cy="38218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SELECT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Reseller.CountryRegion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SUM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(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Sales.Sales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)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AS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TotalSales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FROM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Sales</a:t>
            </a: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JOIN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Reseller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 ON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Sales.ResellerKey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=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Reseller.ResellerKey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GROUP BY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Reseller.CountryRegion</a:t>
            </a:r>
            <a:endParaRPr lang="en-US" dirty="0">
              <a:latin typeface="Verdana" panose="020B0604030504040204"/>
              <a:ea typeface="Verdana" panose="020B0604030504040204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" b="-707"/>
          <a:stretch>
            <a:fillRect/>
          </a:stretch>
        </p:blipFill>
        <p:spPr>
          <a:xfrm>
            <a:off x="8452022" y="1565190"/>
            <a:ext cx="3582963" cy="485706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22926" cy="848497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0140"/>
            <a:ext cx="10018713" cy="1501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3700" b="1" dirty="0"/>
              <a:t>12-</a:t>
            </a:r>
            <a:r>
              <a:rPr lang="en-GB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Top Resellers by Sales</a:t>
            </a:r>
            <a:r>
              <a:rPr lang="en-GB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700" b="1" dirty="0"/>
              <a:t>– </a:t>
            </a: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Identify resellers contributing the most to sales</a:t>
            </a:r>
            <a:r>
              <a:rPr lang="en-GB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3700" dirty="0"/>
          </a:p>
          <a:p>
            <a:pPr>
              <a:lnSpc>
                <a:spcPct val="90000"/>
              </a:lnSpc>
            </a:pPr>
            <a:endParaRPr lang="en-US" sz="37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1969379"/>
            <a:ext cx="6467169" cy="38218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SELECT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Reseller.Reseller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SUM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(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Sales.Sales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)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 AS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TotalSales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FROM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Sales</a:t>
            </a: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JOIN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Reseller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ON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Sales.ResellerKey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=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Reseller.ResellerKey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GROUP BY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Reseller.Reseller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ORDER BY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TotalSales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 DESC</a:t>
            </a:r>
            <a:endParaRPr lang="en-US" dirty="0">
              <a:latin typeface="Verdana" panose="020B0604030504040204"/>
              <a:ea typeface="Verdana" panose="020B0604030504040204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" b="-715"/>
          <a:stretch>
            <a:fillRect/>
          </a:stretch>
        </p:blipFill>
        <p:spPr>
          <a:xfrm>
            <a:off x="8452022" y="1565190"/>
            <a:ext cx="3582963" cy="485706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22926" cy="848497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0140"/>
            <a:ext cx="10018713" cy="15016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3700" b="1" dirty="0"/>
              <a:t>13-</a:t>
            </a:r>
            <a:r>
              <a:rPr lang="en-GB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Salesperson Contribution to Company Sales</a:t>
            </a:r>
            <a:r>
              <a:rPr lang="en-GB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700" b="1" dirty="0"/>
              <a:t>– </a:t>
            </a:r>
            <a:r>
              <a:rPr lang="en-GB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Find out the contribution of each salesperson to the overall sales</a:t>
            </a: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3700" dirty="0"/>
          </a:p>
          <a:p>
            <a:pPr>
              <a:lnSpc>
                <a:spcPct val="90000"/>
              </a:lnSpc>
            </a:pPr>
            <a:endParaRPr lang="en-US" sz="37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1969379"/>
            <a:ext cx="6467169" cy="38218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SELECT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Salesperson.Salesperson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SUM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(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Sales.Sales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)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AS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TotalSales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(SUM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(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Sales.Sales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) / (SELECT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SUM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(Sales) FROM Sales)) * 100 AS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ContributionPercentage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FROM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Sales</a:t>
            </a: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JOIN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Salesperson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 ON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Sales.EmployeeKey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=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Salesperson.EmployeeKey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GROUP BY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Salesperson.Salesperson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ORDER BY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ContributionPercentage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 DESC</a:t>
            </a:r>
            <a:endParaRPr lang="en-US" dirty="0">
              <a:latin typeface="Verdana" panose="020B0604030504040204"/>
              <a:ea typeface="Verdana" panose="020B0604030504040204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" b="-714"/>
          <a:stretch>
            <a:fillRect/>
          </a:stretch>
        </p:blipFill>
        <p:spPr>
          <a:xfrm>
            <a:off x="8452022" y="1565190"/>
            <a:ext cx="3582963" cy="485706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22926" cy="848497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0140"/>
            <a:ext cx="10018713" cy="15016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3700" b="1" dirty="0"/>
              <a:t>14-</a:t>
            </a:r>
            <a:r>
              <a:rPr lang="en-GB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 Achievement by Salesperson</a:t>
            </a:r>
            <a:r>
              <a:rPr lang="en-GB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700" b="1" dirty="0"/>
              <a:t>– </a:t>
            </a:r>
            <a:r>
              <a:rPr lang="en-GB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Compare each salesperson’s performance against their target goals for each month</a:t>
            </a:r>
            <a:r>
              <a:rPr lang="en-GB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3700" dirty="0"/>
          </a:p>
          <a:p>
            <a:pPr>
              <a:lnSpc>
                <a:spcPct val="90000"/>
              </a:lnSpc>
            </a:pPr>
            <a:endParaRPr lang="en-US" sz="37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1969379"/>
            <a:ext cx="6467169" cy="3821821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algn="l"/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SELECT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Salesperson.Salesperson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 FORMAT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(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Sales.OrderDate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'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yyyy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-MM')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AS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SalesMonth,Targets.TargetMonth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Targets.Target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SUM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(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Sales.Sales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)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AS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ActualSales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(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SUM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(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Sales.Sales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) /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Targets.Target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) * 100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AS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AchievementPercentage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FROM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Sales</a:t>
            </a: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JOIN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Salesperson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 ON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Sales.EmployeeKey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=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Salesperson.EmployeeKey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JOIN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Targets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 ON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Salesperson.EmployeeID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=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Targets.EmployeeID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AND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FORMAT(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Sales.OrderDate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'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yyyy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-MM') =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FORMAT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(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Targets.TargetMonth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'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yyyy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-MM')</a:t>
            </a: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GROUP BY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Salesperson.Salesperson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FORMAT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(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Sales.OrderDate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'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yyyy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-MM'),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Targets.TargetMonth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Targets.Target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ORDER BY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Salesperson.Salesperson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SalesMonth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;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" b="-712"/>
          <a:stretch>
            <a:fillRect/>
          </a:stretch>
        </p:blipFill>
        <p:spPr>
          <a:xfrm>
            <a:off x="8452022" y="1565190"/>
            <a:ext cx="3582963" cy="485706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22926" cy="848497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AC74E-A50F-FFF9-E436-8B10A87A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600" dirty="0"/>
              <a:t>About Adventure Works Cycles</a:t>
            </a:r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5D464-4090-3D6A-66B3-C6F952E7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dirty="0"/>
              <a:t>Adventure Works is </a:t>
            </a:r>
            <a:r>
              <a:rPr lang="en-US" b="0" i="0" u="none" strike="noStrike" dirty="0">
                <a:effectLst/>
              </a:rPr>
              <a:t>fictional global manufacturing company that produces cycling equipment and accessories.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0B152-4151-97EB-E133-3A190CCA2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r="3947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07604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0140"/>
            <a:ext cx="10018713" cy="1501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3700" b="1" dirty="0"/>
              <a:t>15-</a:t>
            </a:r>
            <a:r>
              <a:rPr lang="en-GB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Reseller Sales by Product</a:t>
            </a:r>
            <a:r>
              <a:rPr lang="en-GB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700" b="1" dirty="0"/>
              <a:t>– </a:t>
            </a:r>
            <a:r>
              <a:rPr lang="en-GB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Understand which resellers prefer which products</a:t>
            </a:r>
            <a:r>
              <a:rPr lang="en-GB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3700" dirty="0"/>
          </a:p>
          <a:p>
            <a:pPr>
              <a:lnSpc>
                <a:spcPct val="90000"/>
              </a:lnSpc>
            </a:pPr>
            <a:endParaRPr lang="en-US" sz="37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1969379"/>
            <a:ext cx="6467169" cy="38218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SELECT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Reseller.Reseller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Product.Product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SUM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(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Sales.Sales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)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AS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TotalSales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FROM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Sales</a:t>
            </a: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JOIN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Reseller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 ON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Sales.ResellerKey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=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Reseller.ResellerKey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JOIN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Product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 ON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Sales.ProductKey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=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Product.ProductKey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GROUP BY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Reseller.Reseller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Product.Product</a:t>
            </a:r>
            <a:endParaRPr lang="en-US" dirty="0">
              <a:latin typeface="Verdana" panose="020B0604030504040204"/>
              <a:ea typeface="Verdana" panose="020B0604030504040204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2" b="-716"/>
          <a:stretch>
            <a:fillRect/>
          </a:stretch>
        </p:blipFill>
        <p:spPr>
          <a:xfrm>
            <a:off x="8452022" y="1565190"/>
            <a:ext cx="3582963" cy="485706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22926" cy="848497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0140"/>
            <a:ext cx="10018713" cy="15016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3700" b="1" dirty="0"/>
              <a:t>16-</a:t>
            </a:r>
            <a:r>
              <a:rPr lang="en-GB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Reseller Contribution to Salesperson Performance</a:t>
            </a:r>
            <a:r>
              <a:rPr lang="en-GB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700" b="1" dirty="0"/>
              <a:t>– </a:t>
            </a:r>
            <a:r>
              <a:rPr lang="en-GB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Evaluate the impact of resellers on a salesperson’s performance</a:t>
            </a:r>
            <a:r>
              <a:rPr lang="en-GB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3700" dirty="0"/>
          </a:p>
          <a:p>
            <a:pPr>
              <a:lnSpc>
                <a:spcPct val="90000"/>
              </a:lnSpc>
            </a:pPr>
            <a:endParaRPr lang="en-US" sz="37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1969379"/>
            <a:ext cx="6467169" cy="38218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SELECT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Salesperson.Salesperson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Reseller.Reseller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SUM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(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Sales.Sales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)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AS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TotalSales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FROM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Sales</a:t>
            </a: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JOIN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Salesperson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 ON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Sales.EmployeeKey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=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Salesperson.EmployeeKey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JOIN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Reseller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 ON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Sales.ResellerKey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=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Reseller.ResellerKey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GROUP BY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Salesperson.Salesperson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Reseller.Reseller</a:t>
            </a:r>
            <a:endParaRPr lang="en-US" dirty="0">
              <a:latin typeface="Verdana" panose="020B0604030504040204"/>
              <a:ea typeface="Verdana" panose="020B0604030504040204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0" b="932"/>
          <a:stretch>
            <a:fillRect/>
          </a:stretch>
        </p:blipFill>
        <p:spPr>
          <a:xfrm>
            <a:off x="8452022" y="1787610"/>
            <a:ext cx="3582963" cy="463464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22926" cy="848497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0140"/>
            <a:ext cx="10018713" cy="15016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3700" b="1" dirty="0"/>
              <a:t>17-</a:t>
            </a:r>
            <a:r>
              <a:rPr lang="en-GB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Sales Orders by Reseller Location</a:t>
            </a:r>
            <a:r>
              <a:rPr lang="en-GB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700" b="1" dirty="0"/>
              <a:t>– </a:t>
            </a:r>
            <a:r>
              <a:rPr lang="en-GB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 the geographic distribution of reseller sales orders</a:t>
            </a:r>
            <a:r>
              <a:rPr lang="en-GB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3700" dirty="0"/>
          </a:p>
          <a:p>
            <a:pPr>
              <a:lnSpc>
                <a:spcPct val="90000"/>
              </a:lnSpc>
            </a:pPr>
            <a:endParaRPr lang="en-US" sz="37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1969379"/>
            <a:ext cx="6467169" cy="38218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SELECT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Reseller.City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Reseller.StateProvince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Reseller.CountryRegion,</a:t>
            </a:r>
            <a:r>
              <a:rPr lang="en-US" b="1" dirty="0" err="1">
                <a:latin typeface="Verdana" panose="020B0604030504040204"/>
                <a:ea typeface="Verdana" panose="020B0604030504040204"/>
              </a:rPr>
              <a:t>COUNT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(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Sales.SalesOrderNumber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)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AS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TotalOrders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FROM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Sales</a:t>
            </a: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JOIN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Reseller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 ON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Sales.ResellerKey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=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Reseller.ResellerKey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GROUP BY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Reseller.City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Reseller.StateProvince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Reseller.CountryRegion</a:t>
            </a:r>
            <a:endParaRPr lang="en-US" dirty="0">
              <a:latin typeface="Verdana" panose="020B0604030504040204"/>
              <a:ea typeface="Verdana" panose="020B0604030504040204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" b="-711"/>
          <a:stretch>
            <a:fillRect/>
          </a:stretch>
        </p:blipFill>
        <p:spPr>
          <a:xfrm>
            <a:off x="8452022" y="1565190"/>
            <a:ext cx="3582963" cy="485706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22926" cy="848497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733751"/>
            <a:ext cx="10018713" cy="15016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3700" b="1" dirty="0"/>
              <a:t>18-</a:t>
            </a:r>
            <a:r>
              <a:rPr lang="en-GB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Profit Margin per Product</a:t>
            </a:r>
            <a:r>
              <a:rPr lang="en-GB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700" b="1" dirty="0"/>
              <a:t>– </a:t>
            </a:r>
            <a:r>
              <a:rPr lang="en-GB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Calculate profit margins by subtracting cost from sales and compare across products.</a:t>
            </a:r>
            <a:b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3700" dirty="0"/>
          </a:p>
          <a:p>
            <a:pPr>
              <a:lnSpc>
                <a:spcPct val="90000"/>
              </a:lnSpc>
            </a:pPr>
            <a:endParaRPr lang="en-US" sz="37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1969379"/>
            <a:ext cx="6467169" cy="38218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SELECT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Product.Product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product.ProductKey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,(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Product.StandardCost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-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Sales.UnitPrice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)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AS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ProfitMargin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FROM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Sales</a:t>
            </a: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JOIN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Product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ON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Sales.ProductKey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=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Product.ProductKey</a:t>
            </a:r>
            <a:endParaRPr lang="en-US" dirty="0">
              <a:latin typeface="Verdana" panose="020B0604030504040204"/>
              <a:ea typeface="Verdana" panose="020B0604030504040204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" b="403"/>
          <a:stretch>
            <a:fillRect/>
          </a:stretch>
        </p:blipFill>
        <p:spPr>
          <a:xfrm>
            <a:off x="8452022" y="1565190"/>
            <a:ext cx="3582963" cy="485706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22926" cy="848497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0140"/>
            <a:ext cx="10018713" cy="1501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3700" b="1" dirty="0"/>
              <a:t>19-</a:t>
            </a:r>
            <a:r>
              <a:rPr lang="en-GB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Top 5 Products by Profit Margin</a:t>
            </a:r>
            <a:r>
              <a:rPr lang="en-GB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700" b="1" dirty="0"/>
              <a:t>– </a:t>
            </a:r>
            <a:r>
              <a:rPr lang="en-GB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Identify products that bring the highest profit margins</a:t>
            </a:r>
            <a:r>
              <a:rPr lang="en-GB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3700" dirty="0"/>
          </a:p>
          <a:p>
            <a:pPr>
              <a:lnSpc>
                <a:spcPct val="90000"/>
              </a:lnSpc>
            </a:pPr>
            <a:endParaRPr lang="en-US" sz="37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1969379"/>
            <a:ext cx="6467169" cy="38218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SELECT TOP 5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Product.Product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(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Sales.Sales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-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Sales.Cost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)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AS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ProfitMargin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FROM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Sales</a:t>
            </a: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JOIN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Product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 ON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Sales.ProductKey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=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Product.ProductKey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ORDER BY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ProfitMargin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 DESC</a:t>
            </a:r>
            <a:endParaRPr lang="en-US" dirty="0">
              <a:latin typeface="Verdana" panose="020B0604030504040204"/>
              <a:ea typeface="Verdana" panose="020B0604030504040204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" b="-711"/>
          <a:stretch>
            <a:fillRect/>
          </a:stretch>
        </p:blipFill>
        <p:spPr>
          <a:xfrm>
            <a:off x="8452022" y="1565190"/>
            <a:ext cx="3582963" cy="485706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22926" cy="848497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0140"/>
            <a:ext cx="10018713" cy="1501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3700" b="1" dirty="0"/>
              <a:t>20-</a:t>
            </a:r>
            <a:r>
              <a:rPr lang="en-GB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Cost vs Sales Analysis by Product</a:t>
            </a:r>
            <a:r>
              <a:rPr lang="en-GB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Compare cost vs total sales per product.</a:t>
            </a:r>
            <a:endParaRPr lang="en-US" sz="3700" dirty="0"/>
          </a:p>
          <a:p>
            <a:pPr>
              <a:lnSpc>
                <a:spcPct val="90000"/>
              </a:lnSpc>
            </a:pPr>
            <a:endParaRPr lang="en-US" sz="37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1969379"/>
            <a:ext cx="6467169" cy="38218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SELECT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Product.Product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SUM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(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Sales.Sales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)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AS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TotalSales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SUM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(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Sales.Cost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)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AS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TotalCost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FROM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Sales</a:t>
            </a: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JOIN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Product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 ON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Sales.ProductKey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=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Product.ProductKey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GROUP BY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Product.Product</a:t>
            </a:r>
            <a:endParaRPr lang="en-US" dirty="0">
              <a:latin typeface="Verdana" panose="020B0604030504040204"/>
              <a:ea typeface="Verdana" panose="020B0604030504040204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" b="-710"/>
          <a:stretch>
            <a:fillRect/>
          </a:stretch>
        </p:blipFill>
        <p:spPr>
          <a:xfrm>
            <a:off x="8452022" y="1565190"/>
            <a:ext cx="3582963" cy="485706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22926" cy="848497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0140"/>
            <a:ext cx="10018713" cy="1501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3700" b="1" dirty="0"/>
              <a:t>21-</a:t>
            </a:r>
            <a:r>
              <a:rPr lang="en-GB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Sales by Product Subcategory</a:t>
            </a:r>
            <a:r>
              <a:rPr lang="en-GB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GB" sz="4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Analyze</a:t>
            </a:r>
            <a:r>
              <a:rPr lang="en-GB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sales performance at the subcategory level.</a:t>
            </a:r>
            <a:endParaRPr lang="en-US" sz="3700" dirty="0"/>
          </a:p>
          <a:p>
            <a:pPr>
              <a:lnSpc>
                <a:spcPct val="90000"/>
              </a:lnSpc>
            </a:pPr>
            <a:endParaRPr lang="en-US" sz="37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1969379"/>
            <a:ext cx="6467169" cy="38218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SELECT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Product.Subcategory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SUM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(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Sales.Sales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)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AS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TotalSales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FROM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Sales</a:t>
            </a: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JOIN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Product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ON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Sales.ProductKey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=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Product.ProductKey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GROUP BY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Product.Subcategory</a:t>
            </a:r>
            <a:endParaRPr lang="en-US" dirty="0">
              <a:latin typeface="Verdana" panose="020B0604030504040204"/>
              <a:ea typeface="Verdana" panose="020B0604030504040204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5" r="-865"/>
          <a:stretch>
            <a:fillRect/>
          </a:stretch>
        </p:blipFill>
        <p:spPr>
          <a:xfrm>
            <a:off x="8452022" y="1565190"/>
            <a:ext cx="3582963" cy="485706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22926" cy="848497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0140"/>
            <a:ext cx="10018713" cy="1501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3700" b="1" dirty="0"/>
              <a:t>22-</a:t>
            </a:r>
            <a:r>
              <a:rPr lang="en-GB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Product Sales by Region</a:t>
            </a:r>
            <a:r>
              <a:rPr lang="en-GB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Compare product performance across regions</a:t>
            </a:r>
            <a:r>
              <a:rPr lang="en-GB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3700" dirty="0"/>
          </a:p>
          <a:p>
            <a:pPr>
              <a:lnSpc>
                <a:spcPct val="90000"/>
              </a:lnSpc>
            </a:pPr>
            <a:endParaRPr lang="en-US" sz="37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1969379"/>
            <a:ext cx="6467169" cy="38218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SELECT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Product.Product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Region.Region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SUM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(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Sales.Sales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)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AS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TotalSales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FROM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Sales</a:t>
            </a: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JOIN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Product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 ON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Sales.ProductKey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=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Product.ProductKey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JOIN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Region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ON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Sales.SalesTerritoryKey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=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Region.SalesTerritoryKey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GROUP BY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Product.Product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Region.Region</a:t>
            </a:r>
            <a:endParaRPr lang="en-US" dirty="0">
              <a:latin typeface="Verdana" panose="020B0604030504040204"/>
              <a:ea typeface="Verdana" panose="020B0604030504040204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" b="-714"/>
          <a:stretch>
            <a:fillRect/>
          </a:stretch>
        </p:blipFill>
        <p:spPr>
          <a:xfrm>
            <a:off x="8452022" y="1565190"/>
            <a:ext cx="3582963" cy="485706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22926" cy="848497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0140"/>
            <a:ext cx="10018713" cy="1501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3700" b="1" dirty="0"/>
              <a:t>23-</a:t>
            </a:r>
            <a:r>
              <a:rPr lang="en-GB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Unsold Products</a:t>
            </a:r>
            <a:r>
              <a:rPr lang="en-GB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Identify products that have not been sold over a specific period.</a:t>
            </a:r>
            <a:endParaRPr lang="en-US" sz="3700" dirty="0"/>
          </a:p>
          <a:p>
            <a:pPr>
              <a:lnSpc>
                <a:spcPct val="90000"/>
              </a:lnSpc>
            </a:pPr>
            <a:endParaRPr lang="en-US" sz="37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1969379"/>
            <a:ext cx="6467169" cy="38218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SELECT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Product.Product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FROM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Product</a:t>
            </a: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LEFT JOIN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Sales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 ON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Product.ProductKey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=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Sales.ProductKey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WHERE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Sales.Sales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IS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NULL</a:t>
            </a:r>
            <a:endParaRPr lang="en-US" dirty="0">
              <a:latin typeface="Verdana" panose="020B0604030504040204"/>
              <a:ea typeface="Verdana" panose="020B0604030504040204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7" r="-9458"/>
          <a:stretch>
            <a:fillRect/>
          </a:stretch>
        </p:blipFill>
        <p:spPr>
          <a:xfrm>
            <a:off x="8674443" y="1565190"/>
            <a:ext cx="3360542" cy="485706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22926" cy="848497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3556"/>
            <a:ext cx="10018713" cy="15016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3700" b="1" dirty="0"/>
              <a:t>24-</a:t>
            </a:r>
            <a:r>
              <a:rPr lang="en-GB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Salesperson Sales per Region</a:t>
            </a:r>
            <a:r>
              <a:rPr lang="en-GB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GB" sz="4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Analyze</a:t>
            </a:r>
            <a:r>
              <a:rPr lang="en-GB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how each salesperson is performing in various regions.</a:t>
            </a:r>
            <a:endParaRPr lang="en-US" sz="37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1969379"/>
            <a:ext cx="6467169" cy="38218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SELECT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Salesperson.Salesperson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Region.Region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SUM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(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Sales.Sales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)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AS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TotalSales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FROM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Sales</a:t>
            </a: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JOIN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Salesperson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 ON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Sales.EmployeeKey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=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Salesperson.EmployeeKey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JOIN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Region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ON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Sales.SalesTerritoryKey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=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Region.SalesTerritoryKey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GROUP BY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Salesperson.Salesperson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Region.Region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ORDER BY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Salesperson.Salesperson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Region.Region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;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787"/>
          <a:stretch>
            <a:fillRect/>
          </a:stretch>
        </p:blipFill>
        <p:spPr>
          <a:xfrm>
            <a:off x="8452022" y="1565190"/>
            <a:ext cx="3582963" cy="485706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22926" cy="848497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 dirty="0"/>
              <a:t>Methods and Tools: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1" y="20573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entury" panose="02040604050505020304" charset="0"/>
                <a:cs typeface="Century" panose="02040604050505020304" charset="0"/>
              </a:rPr>
              <a:t>Team has used the following tools in order to provide an analysis of sales data of Adventure Works Cycles company.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Century" panose="02040604050505020304" charset="0"/>
                <a:cs typeface="Century" panose="02040604050505020304" charset="0"/>
              </a:rPr>
              <a:t>using SQL, after using Power Query for data cleaning.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Century" panose="02040604050505020304" charset="0"/>
                <a:cs typeface="Century" panose="02040604050505020304" charset="0"/>
              </a:rPr>
              <a:t>displaying the analysis and insights with Power Bi.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6ABAAF-8968-44A9-BF29-954AA4CF4D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22926" cy="848497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0140"/>
            <a:ext cx="10018713" cy="1501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3700" b="1" dirty="0"/>
              <a:t>25-</a:t>
            </a:r>
            <a:r>
              <a:rPr lang="en-GB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Top Performing Salespeople</a:t>
            </a:r>
            <a:r>
              <a:rPr lang="en-GB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Identify salespeople with the highest sales figures.</a:t>
            </a:r>
            <a:endParaRPr lang="en-US" sz="3700" dirty="0"/>
          </a:p>
          <a:p>
            <a:pPr>
              <a:lnSpc>
                <a:spcPct val="90000"/>
              </a:lnSpc>
            </a:pPr>
            <a:endParaRPr lang="en-US" sz="37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1969379"/>
            <a:ext cx="6467169" cy="38218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SELECT Top 20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Salesperson.Salesperson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SUM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(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Sales.Sales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)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AS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TotalSales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FROM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Sales</a:t>
            </a: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JOIN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Salesperson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ON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Sales.EmployeeKey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=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Salesperson.EmployeeKey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GROUP BY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Salesperson.Salesperson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ORDER BY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TotalSales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 DESC</a:t>
            </a:r>
            <a:endParaRPr lang="en-US" dirty="0">
              <a:latin typeface="Verdana" panose="020B0604030504040204"/>
              <a:ea typeface="Verdana" panose="020B0604030504040204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" b="-711"/>
          <a:stretch>
            <a:fillRect/>
          </a:stretch>
        </p:blipFill>
        <p:spPr>
          <a:xfrm>
            <a:off x="8452022" y="1565190"/>
            <a:ext cx="3582963" cy="485706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22926" cy="848497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878" y="2216562"/>
            <a:ext cx="10018713" cy="15016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400" b="1" dirty="0"/>
              <a:t>Q&amp;A</a:t>
            </a:r>
            <a:br>
              <a:rPr lang="en-US" sz="4400" b="1" dirty="0"/>
            </a:br>
            <a:br>
              <a:rPr lang="en-US" sz="4400" b="1" dirty="0"/>
            </a:br>
            <a:br>
              <a:rPr lang="en-US" sz="4400" b="1" dirty="0"/>
            </a:br>
            <a:r>
              <a:rPr lang="en-US" sz="4400" b="1" dirty="0"/>
              <a:t>THANK YOU!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83251" y="502920"/>
            <a:ext cx="1633355" cy="1501634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4990F-9CDA-5AD7-D3EE-4F2AA188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81000"/>
            <a:ext cx="10018713" cy="1752599"/>
          </a:xfrm>
        </p:spPr>
        <p:txBody>
          <a:bodyPr/>
          <a:lstStyle/>
          <a:p>
            <a:pPr algn="l"/>
            <a:r>
              <a:rPr lang="en-EG" dirty="0"/>
              <a:t>Objective and 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85F5C-4856-74A8-26AF-F53E7DA01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50721"/>
            <a:ext cx="10018713" cy="38404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Around 25 </a:t>
            </a:r>
            <a:r>
              <a:rPr lang="en-US" dirty="0"/>
              <a:t>sales analysis and insights for Adventure Works Cycles were achieved by the team using SQL, here are some insights, that will be discussed in detail in the upcoming slides:</a:t>
            </a:r>
            <a:endParaRPr lang="en-US" sz="2400" dirty="0"/>
          </a:p>
          <a:p>
            <a:r>
              <a:rPr lang="en-US" sz="2400" dirty="0"/>
              <a:t>Total Sales by Salesperson</a:t>
            </a:r>
          </a:p>
          <a:p>
            <a:r>
              <a:rPr lang="en-US" sz="2400" dirty="0"/>
              <a:t>Sales Trend Over Time</a:t>
            </a:r>
          </a:p>
          <a:p>
            <a:r>
              <a:rPr lang="en-US" sz="2400" dirty="0"/>
              <a:t>Average Sales per Reseller</a:t>
            </a:r>
          </a:p>
          <a:p>
            <a:r>
              <a:rPr lang="en-US" sz="2400" dirty="0"/>
              <a:t>Sales by Business Type</a:t>
            </a:r>
          </a:p>
          <a:p>
            <a:r>
              <a:rPr lang="en-US" sz="2400" dirty="0"/>
              <a:t>Reseller Sales by Product</a:t>
            </a:r>
          </a:p>
          <a:p>
            <a:r>
              <a:rPr lang="en-US" sz="2400" dirty="0"/>
              <a:t>Target Achievement by Salesperson</a:t>
            </a: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1062428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Grp="1" noUngrp="1" noRot="1" noChangeAspect="1" noMove="1" noResize="1"/>
          </p:cNvGrpSpPr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12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13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EG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47875" y="1105748"/>
            <a:ext cx="4978303" cy="261619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sz="6000" b="1" dirty="0"/>
              <a:t>SQL Insights</a:t>
            </a:r>
            <a:br>
              <a:rPr lang="en-US" sz="6000" b="1" dirty="0"/>
            </a:br>
            <a:r>
              <a:rPr lang="en-US" sz="2800" dirty="0"/>
              <a:t>(codes and tables)</a:t>
            </a:r>
            <a:endParaRPr lang="en-US" sz="6000" dirty="0"/>
          </a:p>
        </p:txBody>
      </p:sp>
      <p:sp>
        <p:nvSpPr>
          <p:cNvPr id="8" name="Rounded Rectangle 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Head with gears with solid fill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3801" y="1614524"/>
            <a:ext cx="3341190" cy="33411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923"/>
            <a:ext cx="922926" cy="848497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Grp="1" noUngrp="1" noRot="1" noChangeAspect="1" noMove="1" noResize="1"/>
          </p:cNvGrpSpPr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12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13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14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15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16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EG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461" y="10065"/>
            <a:ext cx="9860563" cy="19617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</a:pPr>
            <a:r>
              <a:rPr lang="en-US" sz="4000" b="1" dirty="0"/>
              <a:t>1-</a:t>
            </a:r>
            <a:r>
              <a:rPr lang="en-US" sz="3700" b="1" dirty="0"/>
              <a:t>Total Sales by Salesperson – </a:t>
            </a:r>
            <a:r>
              <a:rPr lang="en-US" sz="3700" dirty="0"/>
              <a:t>Analyz the total sales amount for each salesperson.</a:t>
            </a:r>
          </a:p>
          <a:p>
            <a:pPr>
              <a:lnSpc>
                <a:spcPct val="90000"/>
              </a:lnSpc>
            </a:pPr>
            <a:endParaRPr lang="en-US" sz="37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8047" y="1969379"/>
            <a:ext cx="6093356" cy="38218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SELECT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</a:t>
            </a:r>
            <a:r>
              <a:rPr lang="en-US" err="1">
                <a:latin typeface="Verdana" panose="020B0604030504040204"/>
                <a:ea typeface="Verdana" panose="020B0604030504040204"/>
              </a:rPr>
              <a:t>Salesperson.Salesperson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SUM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(</a:t>
            </a:r>
            <a:r>
              <a:rPr lang="en-US" err="1">
                <a:latin typeface="Verdana" panose="020B0604030504040204"/>
                <a:ea typeface="Verdana" panose="020B0604030504040204"/>
              </a:rPr>
              <a:t>Sales.Sales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) AS </a:t>
            </a:r>
            <a:r>
              <a:rPr lang="en-US" err="1">
                <a:latin typeface="Verdana" panose="020B0604030504040204"/>
                <a:ea typeface="Verdana" panose="020B0604030504040204"/>
              </a:rPr>
              <a:t>TotalSales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dirty="0">
                <a:latin typeface="Verdana" panose="020B0604030504040204"/>
                <a:ea typeface="Verdana" panose="020B0604030504040204"/>
              </a:rPr>
              <a:t>FROM Sales</a:t>
            </a: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JOIN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Salesperson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ON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Sales.EmployeeKey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=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Salesperson.EmployeeKey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GROUP BY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Salesperson.Salesperson</a:t>
            </a:r>
            <a:endParaRPr lang="en-US" dirty="0">
              <a:latin typeface="Verdana" panose="020B0604030504040204"/>
              <a:ea typeface="Verdana" panose="020B0604030504040204"/>
            </a:endParaRPr>
          </a:p>
        </p:txBody>
      </p:sp>
      <p:pic>
        <p:nvPicPr>
          <p:cNvPr id="5" name="Picture Placeholder 4" descr="A screenshot of a computer&#10;&#10;Description automatically generated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r="21370"/>
          <a:stretch>
            <a:fillRect/>
          </a:stretch>
        </p:blipFill>
        <p:spPr>
          <a:xfrm>
            <a:off x="7793870" y="1494925"/>
            <a:ext cx="4226737" cy="51142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22926" cy="848497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Grp="1" noUngrp="1" noRot="1" noChangeAspect="1" noMove="1" noResize="1"/>
          </p:cNvGrpSpPr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12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13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14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15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16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EG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0140"/>
            <a:ext cx="10018713" cy="1501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</a:pPr>
            <a:r>
              <a:rPr lang="en-US" sz="4000" b="1" dirty="0"/>
              <a:t>2-</a:t>
            </a:r>
            <a:r>
              <a:rPr lang="en-US" sz="3700" b="1" dirty="0"/>
              <a:t>Sales Performance by Region</a:t>
            </a:r>
            <a:r>
              <a:rPr lang="en-US" sz="3700" dirty="0"/>
              <a:t> – Compare sales performance across different regions.</a:t>
            </a:r>
          </a:p>
          <a:p>
            <a:pPr>
              <a:lnSpc>
                <a:spcPct val="90000"/>
              </a:lnSpc>
            </a:pPr>
            <a:endParaRPr lang="en-US" sz="37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1969379"/>
            <a:ext cx="6467169" cy="38218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 panose="020B0604020202020204"/>
              <a:buChar char="•"/>
            </a:pP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SELECT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</a:t>
            </a:r>
            <a:r>
              <a:rPr lang="en-US" err="1">
                <a:latin typeface="Verdana" panose="020B0604030504040204"/>
                <a:ea typeface="Verdana" panose="020B0604030504040204"/>
              </a:rPr>
              <a:t>Region.Region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SUM(</a:t>
            </a:r>
            <a:r>
              <a:rPr lang="en-US" err="1">
                <a:latin typeface="Verdana" panose="020B0604030504040204"/>
                <a:ea typeface="Verdana" panose="020B0604030504040204"/>
              </a:rPr>
              <a:t>Sales.Sales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) AS </a:t>
            </a:r>
            <a:r>
              <a:rPr lang="en-US" err="1">
                <a:latin typeface="Verdana" panose="020B0604030504040204"/>
                <a:ea typeface="Verdana" panose="020B0604030504040204"/>
              </a:rPr>
              <a:t>TotalSales</a:t>
            </a:r>
            <a:endParaRPr lang="en-US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dirty="0">
                <a:latin typeface="Verdana" panose="020B0604030504040204"/>
                <a:ea typeface="Verdana" panose="020B0604030504040204"/>
              </a:rPr>
              <a:t>FROM Sales</a:t>
            </a: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JOIN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Region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ON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Sales.SalesTerritoryKey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=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Region.SalesTerritoryKey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GROUP BY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</a:t>
            </a:r>
            <a:r>
              <a:rPr lang="en-US" err="1">
                <a:latin typeface="Verdana" panose="020B0604030504040204"/>
                <a:ea typeface="Verdana" panose="020B0604030504040204"/>
              </a:rPr>
              <a:t>Region.Region</a:t>
            </a:r>
            <a:endParaRPr lang="en-US">
              <a:latin typeface="Verdana" panose="020B0604030504040204"/>
              <a:ea typeface="Verdana" panose="020B0604030504040204"/>
            </a:endParaRPr>
          </a:p>
        </p:txBody>
      </p:sp>
      <p:pic>
        <p:nvPicPr>
          <p:cNvPr id="5" name="Picture Placeholder 4" descr="A screenshot of a computer&#10;&#10;Description automatically generated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r="2" b="10745"/>
          <a:stretch>
            <a:fillRect/>
          </a:stretch>
        </p:blipFill>
        <p:spPr>
          <a:xfrm>
            <a:off x="8325832" y="1710584"/>
            <a:ext cx="3709153" cy="471166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22926" cy="848497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0140"/>
            <a:ext cx="10018713" cy="1501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</a:pPr>
            <a:r>
              <a:rPr lang="en-US" sz="4000" b="1" dirty="0"/>
              <a:t>3-</a:t>
            </a:r>
            <a:r>
              <a:rPr lang="en-US" sz="3700" b="1" dirty="0"/>
              <a:t>	Sales Trend Over Time – </a:t>
            </a:r>
            <a:r>
              <a:rPr lang="en-US" sz="3700" dirty="0"/>
              <a:t>Track how sales have fluctuated month-over-month.</a:t>
            </a:r>
          </a:p>
          <a:p>
            <a:pPr>
              <a:lnSpc>
                <a:spcPct val="90000"/>
              </a:lnSpc>
            </a:pPr>
            <a:endParaRPr lang="en-US" sz="37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1969379"/>
            <a:ext cx="6467169" cy="38218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 panose="020B0604020202020204"/>
              <a:buChar char="•"/>
            </a:pP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SELECT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FORMAT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(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OrderDate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'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yyyy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-MM')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AS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Month,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SUM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(Sales)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AS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TotalSales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FROM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Sales</a:t>
            </a: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GROUP BY FORMAT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(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OrderDate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'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yyyy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-MM’)</a:t>
            </a: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ORDER BY FORMAT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(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OrderDate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, '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yyyy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-MM’)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2" r="457"/>
          <a:stretch>
            <a:fillRect/>
          </a:stretch>
        </p:blipFill>
        <p:spPr>
          <a:xfrm>
            <a:off x="8325832" y="1565190"/>
            <a:ext cx="3709153" cy="485706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22926" cy="848497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0140"/>
            <a:ext cx="10018713" cy="1501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</a:pPr>
            <a:r>
              <a:rPr lang="en-US" sz="4000" b="1" dirty="0"/>
              <a:t>4-</a:t>
            </a:r>
            <a:r>
              <a:rPr lang="en-US" sz="3700" b="1" dirty="0"/>
              <a:t>	Average Sales per Reseller – </a:t>
            </a:r>
            <a:r>
              <a:rPr lang="en-GB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Find out the average sales for each reseller</a:t>
            </a:r>
            <a:r>
              <a:rPr lang="en-US" sz="3700" dirty="0"/>
              <a:t>.</a:t>
            </a:r>
          </a:p>
          <a:p>
            <a:pPr>
              <a:lnSpc>
                <a:spcPct val="90000"/>
              </a:lnSpc>
            </a:pPr>
            <a:endParaRPr lang="en-US" sz="37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1969379"/>
            <a:ext cx="6467169" cy="38218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 panose="020B0604020202020204"/>
              <a:buChar char="•"/>
            </a:pP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SELECT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Reseller.Reseller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, AVG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(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Sales.Sales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) 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AS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AvgSales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FROM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Sales</a:t>
            </a: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JOIN 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Reseller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 ON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Sales.ResellerKey</a:t>
            </a:r>
            <a:r>
              <a:rPr lang="en-US" dirty="0">
                <a:latin typeface="Verdana" panose="020B0604030504040204"/>
                <a:ea typeface="Verdana" panose="020B0604030504040204"/>
              </a:rPr>
              <a:t> =</a:t>
            </a:r>
            <a:r>
              <a:rPr lang="en-US" b="1" dirty="0">
                <a:latin typeface="Verdana" panose="020B0604030504040204"/>
                <a:ea typeface="Verdana" panose="020B0604030504040204"/>
              </a:rPr>
              <a:t>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Reseller.ResellerKey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algn="l">
              <a:buFont typeface="Arial" panose="020B0604020202020204"/>
              <a:buChar char="•"/>
            </a:pPr>
            <a:r>
              <a:rPr lang="en-US" b="1" dirty="0">
                <a:latin typeface="Verdana" panose="020B0604030504040204"/>
                <a:ea typeface="Verdana" panose="020B0604030504040204"/>
              </a:rPr>
              <a:t>GROUP BY </a:t>
            </a:r>
            <a:r>
              <a:rPr lang="en-US" dirty="0" err="1">
                <a:latin typeface="Verdana" panose="020B0604030504040204"/>
                <a:ea typeface="Verdana" panose="020B0604030504040204"/>
              </a:rPr>
              <a:t>Reseller.Reseller</a:t>
            </a:r>
            <a:endParaRPr lang="en-US" dirty="0">
              <a:latin typeface="Verdana" panose="020B0604030504040204"/>
              <a:ea typeface="Verdana" panose="020B0604030504040204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" r="499"/>
          <a:stretch>
            <a:fillRect/>
          </a:stretch>
        </p:blipFill>
        <p:spPr>
          <a:xfrm>
            <a:off x="8325832" y="1565190"/>
            <a:ext cx="3709153" cy="485706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22926" cy="848497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1620</Words>
  <Application>Microsoft Macintosh PowerPoint</Application>
  <PresentationFormat>Widescreen</PresentationFormat>
  <Paragraphs>184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Century</vt:lpstr>
      <vt:lpstr>Corbel</vt:lpstr>
      <vt:lpstr>Verdana</vt:lpstr>
      <vt:lpstr>Wingdings</vt:lpstr>
      <vt:lpstr>Parallax</vt:lpstr>
      <vt:lpstr>PowerPoint Presentation</vt:lpstr>
      <vt:lpstr>About Adventure Works Cycles</vt:lpstr>
      <vt:lpstr>Methods and Tools:</vt:lpstr>
      <vt:lpstr>Objective and Insights:</vt:lpstr>
      <vt:lpstr>SQL Insights (codes and tables)</vt:lpstr>
      <vt:lpstr>1-Total Sales by Salesperson – Analyz the total sales amount for each salesperson. </vt:lpstr>
      <vt:lpstr>2-Sales Performance by Region – Compare sales performance across different regions. </vt:lpstr>
      <vt:lpstr>3- Sales Trend Over Time – Track how sales have fluctuated month-over-month. </vt:lpstr>
      <vt:lpstr>4- Average Sales per Reseller – Find out the average sales for each reseller. </vt:lpstr>
      <vt:lpstr>5- Sales per Product Category – Analyze which product categories contribute the most to overall sales. </vt:lpstr>
      <vt:lpstr>6- Top 10 Products by Sales – Identify the top-selling products. </vt:lpstr>
      <vt:lpstr>7- Sales by Country – Compare total sales per country or country region. </vt:lpstr>
      <vt:lpstr>8- Sales vs Target Performance – Measure whether salespeople are meeting their targets for each month. </vt:lpstr>
      <vt:lpstr>9-  Salesperson with Highest Sales Growth – Analyze which salesperson has shown the most growth over time. </vt:lpstr>
      <vt:lpstr>10-Sales by Business Type – Analyze sales performance based on the business type of resellers. </vt:lpstr>
      <vt:lpstr>11-Reseller Performance by Country – Compare the performance of resellers from different countries. </vt:lpstr>
      <vt:lpstr>12-Top Resellers by Sales – Identify resellers contributing the most to sales. </vt:lpstr>
      <vt:lpstr>13-Salesperson Contribution to Company Sales – Find out the contribution of each salesperson to the overall sales. </vt:lpstr>
      <vt:lpstr>14-Target Achievement by Salesperson – Compare each salesperson’s performance against their target goals for each month. </vt:lpstr>
      <vt:lpstr>15- Reseller Sales by Product – Understand which resellers prefer which products. </vt:lpstr>
      <vt:lpstr>16- Reseller Contribution to Salesperson Performance – Evaluate the impact of resellers on a salesperson’s performance. </vt:lpstr>
      <vt:lpstr>17- Sales Orders by Reseller Location – Map the geographic distribution of reseller sales orders. </vt:lpstr>
      <vt:lpstr>18-Profit Margin per Product – Calculate profit margins by subtracting cost from sales and compare across products. . </vt:lpstr>
      <vt:lpstr>19- Top 5 Products by Profit Margin – Identify products that bring the highest profit margins. </vt:lpstr>
      <vt:lpstr>20- Cost vs Sales Analysis by Product – Compare cost vs total sales per product. </vt:lpstr>
      <vt:lpstr>21- Sales by Product Subcategory – Analyze sales performance at the subcategory level. </vt:lpstr>
      <vt:lpstr>22- Product Sales by Region – Compare product performance across regions. </vt:lpstr>
      <vt:lpstr>23- Unsold Products – Identify products that have not been sold over a specific period. </vt:lpstr>
      <vt:lpstr>24- Salesperson Sales per Region – Analyze how each salesperson is performing in various regions.</vt:lpstr>
      <vt:lpstr>25- Top Performing Salespeople – Identify salespeople with the highest sales figures. </vt:lpstr>
      <vt:lpstr>Q&amp;A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Hend El Ghazaly</cp:lastModifiedBy>
  <cp:revision>184</cp:revision>
  <dcterms:created xsi:type="dcterms:W3CDTF">2024-10-10T10:48:00Z</dcterms:created>
  <dcterms:modified xsi:type="dcterms:W3CDTF">2024-10-13T17:52:23Z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0649CA2BDB0B498CB6DE495A2C59D993_13</vt:lpwstr>
  </property>
  <property fmtid="{D5CDD505-2E9C-101B-9397-08002B2CF9AE}" pid="3" name="KSOProductBuildVer">
    <vt:lpwstr>1033-12.2.0.13472</vt:lpwstr>
  </property>
</Properties>
</file>