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42" r:id="rId5"/>
    <p:sldId id="359" r:id="rId6"/>
    <p:sldId id="373" r:id="rId7"/>
    <p:sldId id="397" r:id="rId8"/>
    <p:sldId id="365" r:id="rId9"/>
    <p:sldId id="382" r:id="rId10"/>
    <p:sldId id="385" r:id="rId11"/>
    <p:sldId id="386" r:id="rId12"/>
    <p:sldId id="393" r:id="rId13"/>
    <p:sldId id="390" r:id="rId14"/>
    <p:sldId id="394" r:id="rId15"/>
    <p:sldId id="391" r:id="rId16"/>
    <p:sldId id="395" r:id="rId17"/>
    <p:sldId id="396" r:id="rId18"/>
    <p:sldId id="398" r:id="rId19"/>
    <p:sldId id="399" r:id="rId20"/>
    <p:sldId id="380" r:id="rId21"/>
    <p:sldId id="3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3FBFE"/>
    <a:srgbClr val="000000"/>
    <a:srgbClr val="FFFFFF"/>
    <a:srgbClr val="05202E"/>
    <a:srgbClr val="0515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7E884-4D72-3D12-A1F7-EE31C7B0460B}" v="739" dt="2025-06-16T09:02:00.699"/>
    <p1510:client id="{99E24F12-C6C4-8178-70B9-E8B8B2B81BA8}" v="725" dt="2025-06-15T14:40:34.004"/>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743" autoAdjust="0"/>
    <p:restoredTop sz="95388" autoAdjust="0"/>
  </p:normalViewPr>
  <p:slideViewPr>
    <p:cSldViewPr snapToGrid="0" snapToObjects="1" showGuides="1">
      <p:cViewPr varScale="1">
        <p:scale>
          <a:sx n="84" d="100"/>
          <a:sy n="84" d="100"/>
        </p:scale>
        <p:origin x="-40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pPr/>
              <a:t>6/17/2025</a:t>
            </a:fld>
            <a:endParaRPr lang="en-US" dirty="0"/>
          </a:p>
        </p:txBody>
      </p:sp>
      <p:sp>
        <p:nvSpPr>
          <p:cNvPr id="4" name="Footer Placeholder 3">
            <a:extLst>
              <a:ext uri="{FF2B5EF4-FFF2-40B4-BE49-F238E27FC236}">
                <a16:creationId xmlns:a16="http://schemas.microsoft.com/office/drawing/2014/main" xmlns=""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pPr/>
              <a:t>‹#›</a:t>
            </a:fld>
            <a:endParaRPr lang="en-US" dirty="0"/>
          </a:p>
        </p:txBody>
      </p:sp>
    </p:spTree>
    <p:extLst>
      <p:ext uri="{BB962C8B-B14F-4D97-AF65-F5344CB8AC3E}">
        <p14:creationId xmlns=""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pPr/>
              <a:t>6/17/2025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pPr/>
              <a:t>‹#›</a:t>
            </a:fld>
            <a:endParaRPr lang="en-US" dirty="0"/>
          </a:p>
        </p:txBody>
      </p:sp>
    </p:spTree>
    <p:extLst>
      <p:ext uri="{BB962C8B-B14F-4D97-AF65-F5344CB8AC3E}">
        <p14:creationId xmlns=""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pPr/>
              <a:t>1</a:t>
            </a:fld>
            <a:endParaRPr lang="en-US" dirty="0"/>
          </a:p>
        </p:txBody>
      </p:sp>
    </p:spTree>
    <p:extLst>
      <p:ext uri="{BB962C8B-B14F-4D97-AF65-F5344CB8AC3E}">
        <p14:creationId xmlns=""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pPr/>
              <a:t>3</a:t>
            </a:fld>
            <a:endParaRPr lang="en-US" dirty="0"/>
          </a:p>
        </p:txBody>
      </p:sp>
    </p:spTree>
    <p:extLst>
      <p:ext uri="{BB962C8B-B14F-4D97-AF65-F5344CB8AC3E}">
        <p14:creationId xmlns=""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74501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pPr/>
              <a:t>17</a:t>
            </a:fld>
            <a:endParaRPr lang="en-US" dirty="0"/>
          </a:p>
        </p:txBody>
      </p:sp>
    </p:spTree>
    <p:extLst>
      <p:ext uri="{BB962C8B-B14F-4D97-AF65-F5344CB8AC3E}">
        <p14:creationId xmlns="" xmlns:p14="http://schemas.microsoft.com/office/powerpoint/2010/main" val="839213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pPr/>
              <a:t>18</a:t>
            </a:fld>
            <a:endParaRPr lang="en-US" dirty="0"/>
          </a:p>
        </p:txBody>
      </p:sp>
    </p:spTree>
    <p:extLst>
      <p:ext uri="{BB962C8B-B14F-4D97-AF65-F5344CB8AC3E}">
        <p14:creationId xmlns=""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xmlns=""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xmlns=""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 xmlns:p14="http://schemas.microsoft.com/office/powerpoint/2010/main" val="4119321558"/>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7123B0D0-B01D-0BB0-6127-A878BE49D18E}"/>
              </a:ext>
              <a:ext uri="{C183D7F6-B498-43B3-948B-1728B52AA6E4}">
                <adec:decorative xmlns:adec="http://schemas.microsoft.com/office/drawing/2017/decorative" xmlns=""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xmlns=""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xmlns="" id="{F0712911-615E-724B-FC0F-996291526D31}"/>
              </a:ext>
              <a:ext uri="{C183D7F6-B498-43B3-948B-1728B52AA6E4}">
                <adec:decorative xmlns:adec="http://schemas.microsoft.com/office/drawing/2017/decorative" xmlns=""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63308264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CFFF0E2-6B47-67EB-D6AA-D972E7B7C367}"/>
              </a:ext>
              <a:ext uri="{C183D7F6-B498-43B3-948B-1728B52AA6E4}">
                <adec:decorative xmlns:adec="http://schemas.microsoft.com/office/drawing/2017/decorative" xmlns=""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xmlns="" id="{94827F6F-999F-23E9-8C09-325D1A76B07A}"/>
              </a:ext>
              <a:ext uri="{C183D7F6-B498-43B3-948B-1728B52AA6E4}">
                <adec:decorative xmlns:adec="http://schemas.microsoft.com/office/drawing/2017/decorative" xmlns=""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xmlns=""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 xmlns:p14="http://schemas.microsoft.com/office/powerpoint/2010/main" val="3907219857"/>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196A82D-0723-4BA3-0283-9F0D67B0CEF4}"/>
              </a:ext>
              <a:ext uri="{C183D7F6-B498-43B3-948B-1728B52AA6E4}">
                <adec:decorative xmlns:adec="http://schemas.microsoft.com/office/drawing/2017/decorative" xmlns=""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6A20A5FD-BDFB-45F2-E644-E93FB81CA575}"/>
              </a:ext>
              <a:ext uri="{C183D7F6-B498-43B3-948B-1728B52AA6E4}">
                <adec:decorative xmlns:adec="http://schemas.microsoft.com/office/drawing/2017/decorative" xmlns=""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xmlns=""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 xmlns:p14="http://schemas.microsoft.com/office/powerpoint/2010/main" val="3245611963"/>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02D51531-1219-2E4B-DCE7-C6FD9D809F0C}"/>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BEC02E56-87A4-158A-F0B0-DB8E9BE3AE5E}"/>
              </a:ext>
              <a:ext uri="{C183D7F6-B498-43B3-948B-1728B52AA6E4}">
                <adec:decorative xmlns:adec="http://schemas.microsoft.com/office/drawing/2017/decorative" xmlns=""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xmlns=""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xmlns="" id="{6468DE94-FC46-A848-7949-ABFEADADEA16}"/>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 xmlns:p14="http://schemas.microsoft.com/office/powerpoint/2010/main" val="4545918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289F5C3D-E9E6-75E0-BF7D-799B5CFE5ED0}"/>
              </a:ext>
              <a:ext uri="{C183D7F6-B498-43B3-948B-1728B52AA6E4}">
                <adec:decorative xmlns:adec="http://schemas.microsoft.com/office/drawing/2017/decorative" xmlns=""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xmlns=""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xmlns="" id="{7C904D88-E1BE-F1FA-D405-F55DA966DA84}"/>
                  </a:ext>
                  <a:ext uri="{C183D7F6-B498-43B3-948B-1728B52AA6E4}">
                    <adec:decorative xmlns:adec="http://schemas.microsoft.com/office/drawing/2017/decorative" xmlns=""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xmlns="" id="{1D8F0816-C429-D32E-058B-33405874DFA7}"/>
                  </a:ext>
                  <a:ext uri="{C183D7F6-B498-43B3-948B-1728B52AA6E4}">
                    <adec:decorative xmlns:adec="http://schemas.microsoft.com/office/drawing/2017/decorative" xmlns=""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xmlns="" id="{14AC0A97-7D79-3DBE-FB53-A9EBFD806E06}"/>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xmlns=""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xmlns=""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xmlns="" id="{61CFC792-44F7-2497-E19D-8FB08AFF94F7}"/>
              </a:ext>
              <a:ext uri="{C183D7F6-B498-43B3-948B-1728B52AA6E4}">
                <adec:decorative xmlns:adec="http://schemas.microsoft.com/office/drawing/2017/decorative" xmlns=""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378260718"/>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1BA6450-E291-DC40-F198-C02B485137B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xmlns=""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 xmlns:p14="http://schemas.microsoft.com/office/powerpoint/2010/main" val="1635045103"/>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9A084D09-1B2D-4EE2-82A7-83196133B801}"/>
              </a:ext>
              <a:ext uri="{C183D7F6-B498-43B3-948B-1728B52AA6E4}">
                <adec:decorative xmlns:adec="http://schemas.microsoft.com/office/drawing/2017/decorative" xmlns=""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xmlns="" id="{53860AA6-1B14-DF89-B725-CC444E502028}"/>
                </a:ext>
                <a:ext uri="{C183D7F6-B498-43B3-948B-1728B52AA6E4}">
                  <adec:decorative xmlns:adec="http://schemas.microsoft.com/office/drawing/2017/decorative" xmlns=""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xmlns="" id="{D172E570-D67F-4980-88C2-CF6560C1C193}"/>
                </a:ext>
                <a:ext uri="{C183D7F6-B498-43B3-948B-1728B52AA6E4}">
                  <adec:decorative xmlns:adec="http://schemas.microsoft.com/office/drawing/2017/decorative" xmlns="" val="1"/>
                </a:ext>
              </a:extLst>
            </p:cNvPr>
            <p:cNvPicPr>
              <a:picLocks noChangeAspect="1"/>
            </p:cNvPicPr>
            <p:nvPr/>
          </p:nvPicPr>
          <p:blipFill rotWithShape="1">
            <a:blip r:embed="rId2" cstate="screen">
              <a:alphaModFix/>
              <a:extLst>
                <a:ext uri="{28A0092B-C50C-407E-A947-70E740481C1C}">
                  <a14:useLocalDpi xmlns=""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xmlns=""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xmlns="" id="{1066F635-8DB9-B091-8467-D8F0327217F4}"/>
                  </a:ext>
                  <a:ext uri="{C183D7F6-B498-43B3-948B-1728B52AA6E4}">
                    <adec:decorative xmlns:adec="http://schemas.microsoft.com/office/drawing/2017/decorative" xmlns=""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xmlns="" id="{882D2FD3-A05B-400C-6347-115486FFD943}"/>
                  </a:ext>
                  <a:ext uri="{C183D7F6-B498-43B3-948B-1728B52AA6E4}">
                    <adec:decorative xmlns:adec="http://schemas.microsoft.com/office/drawing/2017/decorative" xmlns=""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xmlns=""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xmlns="" id="{34F613B1-323C-4C25-4526-1D3313A7161D}"/>
              </a:ext>
              <a:ext uri="{C183D7F6-B498-43B3-948B-1728B52AA6E4}">
                <adec:decorative xmlns:adec="http://schemas.microsoft.com/office/drawing/2017/decorative" xmlns=""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xmlns=""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210904071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EB5B81B-FCE8-FE9C-8F0A-6488B25F0F6A}"/>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xmlns=""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 xmlns:p14="http://schemas.microsoft.com/office/powerpoint/2010/main" val="868659020"/>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664209F-41AB-70E5-1B9E-7490900C59C9}"/>
              </a:ext>
              <a:ext uri="{C183D7F6-B498-43B3-948B-1728B52AA6E4}">
                <adec:decorative xmlns:adec="http://schemas.microsoft.com/office/drawing/2017/decorative" xmlns=""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xmlns="" id="{032D3409-585B-54E2-1DCC-AC58804E4AE7}"/>
              </a:ext>
              <a:ext uri="{C183D7F6-B498-43B3-948B-1728B52AA6E4}">
                <adec:decorative xmlns:adec="http://schemas.microsoft.com/office/drawing/2017/decorative" xmlns=""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xmlns=""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xmlns=""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 xmlns:p14="http://schemas.microsoft.com/office/powerpoint/2010/main" val="3683218555"/>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xmlns="" id="{318CE367-BBCB-F4AB-635F-4C9995EAE350}"/>
              </a:ext>
              <a:ext uri="{C183D7F6-B498-43B3-948B-1728B52AA6E4}">
                <adec:decorative xmlns:adec="http://schemas.microsoft.com/office/drawing/2017/decorative" xmlns="" val="1"/>
              </a:ext>
            </a:extLst>
          </p:cNvPr>
          <p:cNvPicPr>
            <a:picLocks noChangeAspect="1"/>
          </p:cNvPicPr>
          <p:nvPr userDrawn="1"/>
        </p:nvPicPr>
        <p:blipFill rotWithShape="1">
          <a:blip r:embed="rId2" cstate="screen">
            <a:extLst>
              <a:ext uri="{28A0092B-C50C-407E-A947-70E740481C1C}">
                <a14:useLocalDpi xmlns=""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xmlns="" id="{5CE3FBBA-81E2-31F1-EF51-02706B5B5C0A}"/>
              </a:ext>
              <a:ext uri="{C183D7F6-B498-43B3-948B-1728B52AA6E4}">
                <adec:decorative xmlns:adec="http://schemas.microsoft.com/office/drawing/2017/decorative" xmlns=""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xmlns="" id="{9AD3746D-3CD1-FFA5-0019-AD0C588B1924}"/>
              </a:ext>
              <a:ext uri="{C183D7F6-B498-43B3-948B-1728B52AA6E4}">
                <adec:decorative xmlns:adec="http://schemas.microsoft.com/office/drawing/2017/decorative" xmlns=""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xmlns=""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 xmlns:p14="http://schemas.microsoft.com/office/powerpoint/2010/main" val="1028026706"/>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361F2FA-20C7-5447-C138-CE2CA1867FE7}"/>
              </a:ext>
              <a:ext uri="{C183D7F6-B498-43B3-948B-1728B52AA6E4}">
                <adec:decorative xmlns:adec="http://schemas.microsoft.com/office/drawing/2017/decorative" xmlns=""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xmlns=""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xmlns="" id="{CDC952AF-CE06-54F7-CB4A-1722F90AC3DF}"/>
                </a:ext>
                <a:ext uri="{C183D7F6-B498-43B3-948B-1728B52AA6E4}">
                  <adec:decorative xmlns:adec="http://schemas.microsoft.com/office/drawing/2017/decorative" xmlns="" val="1"/>
                </a:ext>
              </a:extLst>
            </p:cNvPr>
            <p:cNvPicPr>
              <a:picLocks noChangeAspect="1"/>
            </p:cNvPicPr>
            <p:nvPr/>
          </p:nvPicPr>
          <p:blipFill rotWithShape="1">
            <a:blip r:embed="rId2" cstate="screen">
              <a:extLst>
                <a:ext uri="{28A0092B-C50C-407E-A947-70E740481C1C}">
                  <a14:useLocalDpi xmlns=""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xmlns=""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xmlns="" id="{312F4F85-6C79-201D-E20D-64CD4728E4C8}"/>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xmlns="" id="{01D71DAD-ECC6-A850-88E4-A4EDCF494A24}"/>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xmlns=""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xmlns="" id="{B05BE7BE-7D54-A09B-8A67-6B28CF6BB6C0}"/>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xmlns="" id="{258346A9-F75C-6704-EEED-CF7A8A0F8010}"/>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xmlns=""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xmlns=""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 xmlns:p14="http://schemas.microsoft.com/office/powerpoint/2010/main" val="1118341458"/>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9C7D5518-914C-92E3-E9EC-26752C9F05AD}"/>
              </a:ext>
              <a:ext uri="{C183D7F6-B498-43B3-948B-1728B52AA6E4}">
                <adec:decorative xmlns:adec="http://schemas.microsoft.com/office/drawing/2017/decorative" xmlns=""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xmlns="" id="{C82D0B82-F74C-65EF-3BF6-8EEA16F36B7D}"/>
                </a:ext>
                <a:ext uri="{C183D7F6-B498-43B3-948B-1728B52AA6E4}">
                  <adec:decorative xmlns:adec="http://schemas.microsoft.com/office/drawing/2017/decorative" xmlns=""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xmlns="" id="{44E12326-9CF4-38EC-1BAF-1F994F220899}"/>
                </a:ext>
              </a:extLst>
            </p:cNvPr>
            <p:cNvPicPr>
              <a:picLocks noChangeAspect="1"/>
            </p:cNvPicPr>
            <p:nvPr/>
          </p:nvPicPr>
          <p:blipFill rotWithShape="1">
            <a:blip r:embed="rId2" cstate="screen">
              <a:extLst>
                <a:ext uri="{28A0092B-C50C-407E-A947-70E740481C1C}">
                  <a14:useLocalDpi xmlns=""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xmlns=""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xmlns="" id="{2BC89B10-C93E-8CE5-73B3-F6049168C313}"/>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xmlns="" id="{39DB2AA2-9661-AC91-932D-2F1BEC47BD8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xmlns="" id="{86C9AC9B-3792-E880-03FE-D46FB046AB6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xmlns=""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xmlns="" id="{A746B023-387D-4EAC-052B-60F131E6E707}"/>
                  </a:ext>
                  <a:ext uri="{C183D7F6-B498-43B3-948B-1728B52AA6E4}">
                    <adec:decorative xmlns:adec="http://schemas.microsoft.com/office/drawing/2017/decorative" xmlns=""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xmlns="" id="{20760125-21CF-A296-3EA7-3C6C0E9BCB2F}"/>
                  </a:ext>
                  <a:ext uri="{C183D7F6-B498-43B3-948B-1728B52AA6E4}">
                    <adec:decorative xmlns:adec="http://schemas.microsoft.com/office/drawing/2017/decorative" xmlns=""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xmlns="" id="{7F851D11-41E3-33F2-CBA6-B2A9A5A2A517}"/>
              </a:ext>
              <a:ext uri="{C183D7F6-B498-43B3-948B-1728B52AA6E4}">
                <adec:decorative xmlns:adec="http://schemas.microsoft.com/office/drawing/2017/decorative" xmlns=""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xmlns=""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xmlns=""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 xmlns:p14="http://schemas.microsoft.com/office/powerpoint/2010/main" val="1275828426"/>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B3A7247A-846A-F316-B494-69B42CBF34DD}"/>
              </a:ext>
              <a:ext uri="{C183D7F6-B498-43B3-948B-1728B52AA6E4}">
                <adec:decorative xmlns:adec="http://schemas.microsoft.com/office/drawing/2017/decorative" xmlns=""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xmlns="" id="{884B3AF6-983E-0901-0045-6CDF4E93E1BA}"/>
              </a:ext>
              <a:ext uri="{C183D7F6-B498-43B3-948B-1728B52AA6E4}">
                <adec:decorative xmlns:adec="http://schemas.microsoft.com/office/drawing/2017/decorative" xmlns=""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xmlns="" id="{3C5B7647-403E-A66E-6CF4-0D3A99AA5154}"/>
              </a:ext>
              <a:ext uri="{C183D7F6-B498-43B3-948B-1728B52AA6E4}">
                <adec:decorative xmlns:adec="http://schemas.microsoft.com/office/drawing/2017/decorative" xmlns=""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xmlns="" id="{E48E731E-FEF1-9C59-64B0-9CB6E8853912}"/>
                </a:ext>
                <a:ext uri="{C183D7F6-B498-43B3-948B-1728B52AA6E4}">
                  <adec:decorative xmlns:adec="http://schemas.microsoft.com/office/drawing/2017/decorative" xmlns=""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xmlns="" id="{AFE83BB3-4D12-8E20-CA93-1834D7F0A434}"/>
                </a:ext>
                <a:ext uri="{C183D7F6-B498-43B3-948B-1728B52AA6E4}">
                  <adec:decorative xmlns:adec="http://schemas.microsoft.com/office/drawing/2017/decorative" xmlns=""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xmlns="" id="{3EB1D810-BC05-6C0E-0DE4-3604EBAADCC3}"/>
                </a:ext>
                <a:ext uri="{C183D7F6-B498-43B3-948B-1728B52AA6E4}">
                  <adec:decorative xmlns:adec="http://schemas.microsoft.com/office/drawing/2017/decorative" xmlns=""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xmlns=""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xmlns=""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xmlns=""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xmlns=""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xmlns=""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 xmlns:p14="http://schemas.microsoft.com/office/powerpoint/2010/main" val="966222750"/>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xmlns=""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xmlns=""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997874EA-2F67-60CD-631F-5A787057F8CE}"/>
              </a:ext>
            </a:extLst>
          </p:cNvPr>
          <p:cNvSpPr>
            <a:spLocks noGrp="1"/>
          </p:cNvSpPr>
          <p:nvPr>
            <p:ph type="title"/>
          </p:nvPr>
        </p:nvSpPr>
        <p:spPr>
          <a:xfrm>
            <a:off x="0" y="109414"/>
            <a:ext cx="12191998" cy="3215641"/>
          </a:xfrm>
        </p:spPr>
        <p:txBody>
          <a:bodyPr anchor="b"/>
          <a:lstStyle/>
          <a:p>
            <a:r>
              <a:rPr lang="en-US" sz="5400" b="1" dirty="0">
                <a:solidFill>
                  <a:schemeClr val="accent3"/>
                </a:solidFill>
                <a:latin typeface="Biome"/>
                <a:ea typeface="Open Sans"/>
                <a:cs typeface="Open Sans"/>
              </a:rPr>
              <a:t>MEDIQA-Chat Tasks @ ACL-</a:t>
            </a:r>
            <a:r>
              <a:rPr lang="en-US" sz="5400" b="1" dirty="0" err="1">
                <a:solidFill>
                  <a:schemeClr val="accent3"/>
                </a:solidFill>
                <a:latin typeface="Biome"/>
                <a:ea typeface="Open Sans"/>
                <a:cs typeface="Open Sans"/>
              </a:rPr>
              <a:t>ClinicalNLP</a:t>
            </a:r>
            <a:r>
              <a:rPr lang="en-US" sz="5400" b="1" dirty="0">
                <a:solidFill>
                  <a:schemeClr val="accent3"/>
                </a:solidFill>
                <a:latin typeface="Biome"/>
                <a:ea typeface="Open Sans"/>
                <a:cs typeface="Open Sans"/>
              </a:rPr>
              <a:t> </a:t>
            </a:r>
          </a:p>
        </p:txBody>
      </p:sp>
      <p:sp>
        <p:nvSpPr>
          <p:cNvPr id="9" name="Subtitle 3">
            <a:extLst>
              <a:ext uri="{FF2B5EF4-FFF2-40B4-BE49-F238E27FC236}">
                <a16:creationId xmlns:a16="http://schemas.microsoft.com/office/drawing/2014/main" xmlns="" id="{2981AB9E-AF0F-CAD0-2DD2-D640FB871E66}"/>
              </a:ext>
            </a:extLst>
          </p:cNvPr>
          <p:cNvSpPr>
            <a:spLocks noGrp="1"/>
          </p:cNvSpPr>
          <p:nvPr>
            <p:ph type="subTitle" idx="1"/>
          </p:nvPr>
        </p:nvSpPr>
        <p:spPr>
          <a:xfrm>
            <a:off x="2201" y="3622759"/>
            <a:ext cx="12191997" cy="2577772"/>
          </a:xfrm>
        </p:spPr>
        <p:txBody>
          <a:bodyPr vert="horz" lIns="91440" tIns="45720" rIns="91440" bIns="45720" rtlCol="0" anchor="t">
            <a:noAutofit/>
          </a:bodyPr>
          <a:lstStyle/>
          <a:p>
            <a:pPr algn="just">
              <a:lnSpc>
                <a:spcPct val="150000"/>
              </a:lnSpc>
            </a:pPr>
            <a:r>
              <a:rPr lang="en-US" cap="none" spc="0" dirty="0">
                <a:cs typeface="Biome Light"/>
              </a:rPr>
              <a:t>Students: Toma Sabin-Sebastian</a:t>
            </a:r>
            <a:endParaRPr lang="en-US" dirty="0"/>
          </a:p>
          <a:p>
            <a:pPr algn="just">
              <a:lnSpc>
                <a:spcPct val="150000"/>
              </a:lnSpc>
            </a:pPr>
            <a:r>
              <a:rPr lang="en-US" cap="none" spc="0" dirty="0">
                <a:cs typeface="Biome Light"/>
              </a:rPr>
              <a:t>                Popa Andrei-Ionut</a:t>
            </a:r>
            <a:endParaRPr lang="en-US" cap="none" spc="0" dirty="0"/>
          </a:p>
        </p:txBody>
      </p:sp>
    </p:spTree>
    <p:extLst>
      <p:ext uri="{BB962C8B-B14F-4D97-AF65-F5344CB8AC3E}">
        <p14:creationId xmlns="" xmlns:p14="http://schemas.microsoft.com/office/powerpoint/2010/main" val="2498031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473BF-E4EA-D4AC-F575-B8D0E1978D1F}"/>
              </a:ext>
            </a:extLst>
          </p:cNvPr>
          <p:cNvSpPr>
            <a:spLocks noGrp="1"/>
          </p:cNvSpPr>
          <p:nvPr>
            <p:ph type="title"/>
          </p:nvPr>
        </p:nvSpPr>
        <p:spPr>
          <a:xfrm>
            <a:off x="1884698" y="264160"/>
            <a:ext cx="8575005" cy="1449923"/>
          </a:xfrm>
        </p:spPr>
        <p:txBody>
          <a:bodyPr vert="horz" lIns="91440" tIns="45720" rIns="91440" bIns="45720" rtlCol="0" anchor="ctr">
            <a:noAutofit/>
          </a:bodyPr>
          <a:lstStyle/>
          <a:p>
            <a:r>
              <a:rPr lang="en-US" dirty="0">
                <a:cs typeface="Biome"/>
              </a:rPr>
              <a:t>Chat-</a:t>
            </a:r>
            <a:r>
              <a:rPr lang="en-US" dirty="0" err="1">
                <a:cs typeface="Biome"/>
              </a:rPr>
              <a:t>gpt</a:t>
            </a:r>
            <a:r>
              <a:rPr lang="en-US" dirty="0">
                <a:cs typeface="Biome"/>
              </a:rPr>
              <a:t> 4 </a:t>
            </a:r>
            <a:r>
              <a:rPr lang="en-US" dirty="0" smtClean="0">
                <a:cs typeface="Biome"/>
              </a:rPr>
              <a:t>Predictions for </a:t>
            </a:r>
            <a:r>
              <a:rPr lang="en-US" dirty="0">
                <a:cs typeface="Biome"/>
              </a:rPr>
              <a:t>subtask a</a:t>
            </a:r>
            <a:endParaRPr lang="en-US" dirty="0"/>
          </a:p>
        </p:txBody>
      </p:sp>
      <p:sp>
        <p:nvSpPr>
          <p:cNvPr id="4" name="Dreptunghi 3"/>
          <p:cNvSpPr/>
          <p:nvPr/>
        </p:nvSpPr>
        <p:spPr>
          <a:xfrm>
            <a:off x="91440" y="2084832"/>
            <a:ext cx="11448288" cy="3170099"/>
          </a:xfrm>
          <a:prstGeom prst="rect">
            <a:avLst/>
          </a:prstGeom>
        </p:spPr>
        <p:txBody>
          <a:bodyPr wrap="square">
            <a:spAutoFit/>
          </a:bodyPr>
          <a:lstStyle/>
          <a:p>
            <a:pPr algn="just"/>
            <a:r>
              <a:rPr lang="en-US" sz="2000" dirty="0">
                <a:solidFill>
                  <a:schemeClr val="bg1"/>
                </a:solidFill>
                <a:latin typeface="Arial" panose="020B0604020202020204" pitchFamily="34" charset="0"/>
                <a:cs typeface="Arial" panose="020B0604020202020204" pitchFamily="34" charset="0"/>
              </a:rPr>
              <a:t>Predictions:</a:t>
            </a:r>
          </a:p>
          <a:p>
            <a:pPr marL="228600" indent="-228600" algn="just">
              <a:buAutoNum type="arabicPeriod"/>
            </a:pPr>
            <a:r>
              <a:rPr lang="en-US" sz="2000" dirty="0">
                <a:solidFill>
                  <a:schemeClr val="bg1"/>
                </a:solidFill>
                <a:latin typeface="Arial" panose="020B0604020202020204" pitchFamily="34" charset="0"/>
                <a:ea typeface="+mj-lt"/>
                <a:cs typeface="Arial" panose="020B0604020202020204" pitchFamily="34" charset="0"/>
              </a:rPr>
              <a:t>Patient presents with congestion and frequent coughing, reports choking sensation.</a:t>
            </a:r>
          </a:p>
          <a:p>
            <a:pPr algn="just"/>
            <a:r>
              <a:rPr lang="en-US" sz="2000" dirty="0">
                <a:solidFill>
                  <a:schemeClr val="bg1"/>
                </a:solidFill>
                <a:latin typeface="Arial" panose="020B0604020202020204" pitchFamily="34" charset="0"/>
                <a:cs typeface="Arial" panose="020B0604020202020204" pitchFamily="34" charset="0"/>
              </a:rPr>
              <a:t>2.</a:t>
            </a:r>
            <a:r>
              <a:rPr lang="en-US" sz="2000" dirty="0">
                <a:solidFill>
                  <a:schemeClr val="bg1"/>
                </a:solidFill>
                <a:latin typeface="Arial" panose="020B0604020202020204" pitchFamily="34" charset="0"/>
                <a:ea typeface="+mj-lt"/>
                <a:cs typeface="Arial" panose="020B0604020202020204" pitchFamily="34" charset="0"/>
              </a:rPr>
              <a:t> Lives with parents, 2.5 y/o brother, and 5.5 y/o stepbrother. Siblings have cold symptoms and vomiting. Recent travel to father's family. Exposure to indoor pets. Positive smoke exposure from mother.</a:t>
            </a:r>
          </a:p>
          <a:p>
            <a:pPr algn="just"/>
            <a:r>
              <a:rPr lang="en-US" sz="2000" dirty="0">
                <a:solidFill>
                  <a:schemeClr val="bg1"/>
                </a:solidFill>
                <a:latin typeface="Arial" panose="020B0604020202020204" pitchFamily="34" charset="0"/>
                <a:ea typeface="+mj-lt"/>
                <a:cs typeface="Arial" panose="020B0604020202020204" pitchFamily="34" charset="0"/>
              </a:rPr>
              <a:t>3</a:t>
            </a:r>
            <a:r>
              <a:rPr lang="en-US" sz="2000" dirty="0" smtClean="0">
                <a:solidFill>
                  <a:schemeClr val="bg1"/>
                </a:solidFill>
                <a:latin typeface="Arial" panose="020B0604020202020204" pitchFamily="34" charset="0"/>
                <a:ea typeface="+mj-lt"/>
                <a:cs typeface="Arial" panose="020B0604020202020204" pitchFamily="34" charset="0"/>
              </a:rPr>
              <a:t>. </a:t>
            </a:r>
            <a:r>
              <a:rPr lang="en-US" sz="2000" dirty="0">
                <a:solidFill>
                  <a:schemeClr val="bg1"/>
                </a:solidFill>
                <a:latin typeface="Arial" panose="020B0604020202020204" pitchFamily="34" charset="0"/>
                <a:ea typeface="+mj-lt"/>
                <a:cs typeface="Arial" panose="020B0604020202020204" pitchFamily="34" charset="0"/>
              </a:rPr>
              <a:t>History of Huntington disease, dementia, and hypertension. Followed by PCP, neurologist (Dr. Townsend), and psychiatrist (Dr. Smith).</a:t>
            </a:r>
          </a:p>
          <a:p>
            <a:pPr algn="just"/>
            <a:r>
              <a:rPr lang="en-US" sz="2000" dirty="0" smtClean="0">
                <a:solidFill>
                  <a:schemeClr val="bg1"/>
                </a:solidFill>
                <a:latin typeface="Arial" panose="020B0604020202020204" pitchFamily="34" charset="0"/>
                <a:ea typeface="+mj-lt"/>
                <a:cs typeface="Arial" panose="020B0604020202020204" pitchFamily="34" charset="0"/>
              </a:rPr>
              <a:t>4. </a:t>
            </a:r>
            <a:r>
              <a:rPr lang="en-US" sz="2000" dirty="0">
                <a:solidFill>
                  <a:schemeClr val="bg1"/>
                </a:solidFill>
                <a:latin typeface="Arial" panose="020B0604020202020204" pitchFamily="34" charset="0"/>
                <a:ea typeface="+mj-lt"/>
                <a:cs typeface="Arial" panose="020B0604020202020204" pitchFamily="34" charset="0"/>
              </a:rPr>
              <a:t>Resides at Life Care Center. Denies tobacco, alcohol, or IV drug use.</a:t>
            </a:r>
          </a:p>
          <a:p>
            <a:pPr algn="just"/>
            <a:r>
              <a:rPr lang="en-US" sz="2000" dirty="0" smtClean="0">
                <a:solidFill>
                  <a:schemeClr val="bg1"/>
                </a:solidFill>
                <a:latin typeface="Arial" panose="020B0604020202020204" pitchFamily="34" charset="0"/>
                <a:cs typeface="Arial" panose="020B0604020202020204" pitchFamily="34" charset="0"/>
              </a:rPr>
              <a:t>5. </a:t>
            </a:r>
            <a:r>
              <a:rPr lang="en-US" sz="2000" dirty="0">
                <a:solidFill>
                  <a:schemeClr val="bg1"/>
                </a:solidFill>
                <a:latin typeface="Arial" panose="020B0604020202020204" pitchFamily="34" charset="0"/>
                <a:ea typeface="+mj-lt"/>
                <a:cs typeface="Arial" panose="020B0604020202020204" pitchFamily="34" charset="0"/>
              </a:rPr>
              <a:t>83-year-old female with progressive dysphagia (1 year), dysarthria, leg cramps, and worsening bilateral arm weakness</a:t>
            </a:r>
            <a:r>
              <a:rPr lang="en-US" sz="2000" dirty="0" smtClean="0">
                <a:solidFill>
                  <a:schemeClr val="bg1"/>
                </a:solidFill>
                <a:latin typeface="Arial" panose="020B0604020202020204" pitchFamily="34" charset="0"/>
                <a:ea typeface="+mj-lt"/>
                <a:cs typeface="Arial" panose="020B0604020202020204" pitchFamily="34" charset="0"/>
              </a:rPr>
              <a:t>.</a:t>
            </a:r>
            <a:endParaRPr lang="en-US" sz="2000" dirty="0">
              <a:solidFill>
                <a:schemeClr val="bg1"/>
              </a:solidFill>
              <a:latin typeface="Arial" panose="020B0604020202020204" pitchFamily="34" charset="0"/>
              <a:ea typeface="+mj-lt"/>
              <a:cs typeface="Arial" panose="020B0604020202020204" pitchFamily="34" charset="0"/>
            </a:endParaRPr>
          </a:p>
        </p:txBody>
      </p:sp>
    </p:spTree>
    <p:extLst>
      <p:ext uri="{BB962C8B-B14F-4D97-AF65-F5344CB8AC3E}">
        <p14:creationId xmlns="" xmlns:p14="http://schemas.microsoft.com/office/powerpoint/2010/main" val="1992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0" y="304799"/>
            <a:ext cx="12191998" cy="591313"/>
          </a:xfrm>
        </p:spPr>
        <p:txBody>
          <a:bodyPr/>
          <a:lstStyle/>
          <a:p>
            <a:r>
              <a:rPr lang="en-US" sz="3200" dirty="0" err="1" smtClean="0"/>
              <a:t>SUbTAsk</a:t>
            </a:r>
            <a:r>
              <a:rPr lang="en-US" sz="3200" dirty="0" smtClean="0"/>
              <a:t> b-</a:t>
            </a:r>
            <a:r>
              <a:rPr lang="ro-RO" sz="3200" dirty="0"/>
              <a:t>Full Note </a:t>
            </a:r>
            <a:r>
              <a:rPr lang="ro-RO" sz="3200" dirty="0" err="1"/>
              <a:t>Generation</a:t>
            </a:r>
            <a:endParaRPr lang="ro-RO" sz="3200" dirty="0"/>
          </a:p>
        </p:txBody>
      </p:sp>
      <p:pic>
        <p:nvPicPr>
          <p:cNvPr id="4" name="Imagine 3"/>
          <p:cNvPicPr/>
          <p:nvPr/>
        </p:nvPicPr>
        <p:blipFill>
          <a:blip r:embed="rId2"/>
          <a:stretch>
            <a:fillRect/>
          </a:stretch>
        </p:blipFill>
        <p:spPr>
          <a:xfrm>
            <a:off x="6455664" y="1582382"/>
            <a:ext cx="5352415" cy="2770823"/>
          </a:xfrm>
          <a:prstGeom prst="rect">
            <a:avLst/>
          </a:prstGeom>
        </p:spPr>
      </p:pic>
      <p:sp>
        <p:nvSpPr>
          <p:cNvPr id="5" name="CasetăText 4"/>
          <p:cNvSpPr txBox="1"/>
          <p:nvPr/>
        </p:nvSpPr>
        <p:spPr>
          <a:xfrm>
            <a:off x="6455664" y="1088136"/>
            <a:ext cx="2267712" cy="400110"/>
          </a:xfrm>
          <a:prstGeom prst="rect">
            <a:avLst/>
          </a:prstGeom>
          <a:noFill/>
        </p:spPr>
        <p:txBody>
          <a:bodyPr wrap="square" rtlCol="0">
            <a:spAutoFit/>
          </a:bodyPr>
          <a:lstStyle/>
          <a:p>
            <a:r>
              <a:rPr lang="en-US" sz="2000" dirty="0" smtClean="0">
                <a:solidFill>
                  <a:schemeClr val="bg1"/>
                </a:solidFill>
                <a:latin typeface="Arial" panose="020B0604020202020204" pitchFamily="34" charset="0"/>
                <a:cs typeface="Arial" panose="020B0604020202020204" pitchFamily="34" charset="0"/>
              </a:rPr>
              <a:t>Results</a:t>
            </a:r>
            <a:endParaRPr lang="ro-RO" sz="2000" dirty="0">
              <a:solidFill>
                <a:schemeClr val="bg1"/>
              </a:solidFill>
              <a:latin typeface="Arial" panose="020B0604020202020204" pitchFamily="34" charset="0"/>
              <a:cs typeface="Arial" panose="020B0604020202020204" pitchFamily="34" charset="0"/>
            </a:endParaRPr>
          </a:p>
        </p:txBody>
      </p:sp>
      <p:sp>
        <p:nvSpPr>
          <p:cNvPr id="6" name="Dreptunghi 5"/>
          <p:cNvSpPr/>
          <p:nvPr/>
        </p:nvSpPr>
        <p:spPr>
          <a:xfrm>
            <a:off x="6364223" y="4790992"/>
            <a:ext cx="5593079" cy="1938992"/>
          </a:xfrm>
          <a:prstGeom prst="rect">
            <a:avLst/>
          </a:prstGeom>
        </p:spPr>
        <p:txBody>
          <a:bodyPr wrap="square">
            <a:spAutoFit/>
          </a:bodyPr>
          <a:lstStyle/>
          <a:p>
            <a:pPr algn="just"/>
            <a:r>
              <a:rPr lang="en-US" sz="2000" dirty="0" smtClean="0">
                <a:solidFill>
                  <a:schemeClr val="bg1"/>
                </a:solidFill>
                <a:latin typeface="Arial" panose="020B0604020202020204" pitchFamily="34" charset="0"/>
                <a:cs typeface="Arial" panose="020B0604020202020204" pitchFamily="34" charset="0"/>
              </a:rPr>
              <a:t>The </a:t>
            </a:r>
            <a:r>
              <a:rPr lang="en-US" sz="2000" dirty="0">
                <a:solidFill>
                  <a:schemeClr val="bg1"/>
                </a:solidFill>
                <a:latin typeface="Arial" panose="020B0604020202020204" pitchFamily="34" charset="0"/>
                <a:cs typeface="Arial" panose="020B0604020202020204" pitchFamily="34" charset="0"/>
              </a:rPr>
              <a:t>model generalizes moderately well to unseen data. ROUGE and METEOR scores indicate the model preserves semantic relevance and captures partial structure of full notes, though BLEU shows limitations in exact phrasing.</a:t>
            </a:r>
            <a:endParaRPr lang="ro-RO" sz="2000" dirty="0">
              <a:solidFill>
                <a:schemeClr val="bg1"/>
              </a:solidFill>
              <a:latin typeface="Arial" panose="020B0604020202020204" pitchFamily="34" charset="0"/>
              <a:cs typeface="Arial" panose="020B0604020202020204" pitchFamily="34" charset="0"/>
            </a:endParaRPr>
          </a:p>
        </p:txBody>
      </p:sp>
      <p:sp>
        <p:nvSpPr>
          <p:cNvPr id="7" name="CasetăText 6"/>
          <p:cNvSpPr txBox="1"/>
          <p:nvPr/>
        </p:nvSpPr>
        <p:spPr>
          <a:xfrm>
            <a:off x="128016" y="1088136"/>
            <a:ext cx="5861304" cy="5324535"/>
          </a:xfrm>
          <a:prstGeom prst="rect">
            <a:avLst/>
          </a:prstGeom>
          <a:noFill/>
        </p:spPr>
        <p:txBody>
          <a:bodyPr wrap="square" rtlCol="0">
            <a:spAutoFit/>
          </a:bodyPr>
          <a:lstStyle/>
          <a:p>
            <a:r>
              <a:rPr lang="en-US" sz="2000" dirty="0" smtClean="0">
                <a:solidFill>
                  <a:schemeClr val="bg1"/>
                </a:solidFill>
                <a:latin typeface="Arial" panose="020B0604020202020204" pitchFamily="34" charset="0"/>
                <a:cs typeface="Arial" panose="020B0604020202020204" pitchFamily="34" charset="0"/>
              </a:rPr>
              <a:t>Approach</a:t>
            </a:r>
            <a:r>
              <a:rPr lang="en-US" sz="2000" dirty="0">
                <a:solidFill>
                  <a:schemeClr val="bg1"/>
                </a:solidFill>
                <a:latin typeface="Arial" panose="020B0604020202020204" pitchFamily="34" charset="0"/>
                <a:cs typeface="Arial" panose="020B0604020202020204" pitchFamily="34" charset="0"/>
              </a:rPr>
              <a:t>: </a:t>
            </a:r>
          </a:p>
          <a:p>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We reused the T5 model trained on the Dialogue2Note dataset and evaluated it on a new test set that includes full conversations</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r>
              <a:rPr lang="en-US" sz="2000" dirty="0" err="1" smtClean="0">
                <a:solidFill>
                  <a:schemeClr val="bg1"/>
                </a:solidFill>
                <a:latin typeface="Arial" panose="020B0604020202020204" pitchFamily="34" charset="0"/>
                <a:cs typeface="Arial" panose="020B0604020202020204" pitchFamily="34" charset="0"/>
              </a:rPr>
              <a:t>Exemple</a:t>
            </a:r>
            <a:r>
              <a:rPr lang="en-US" sz="2000" dirty="0" smtClean="0">
                <a:solidFill>
                  <a:schemeClr val="bg1"/>
                </a:solidFill>
                <a:latin typeface="Arial" panose="020B0604020202020204" pitchFamily="34" charset="0"/>
                <a:cs typeface="Arial" panose="020B0604020202020204" pitchFamily="34" charset="0"/>
              </a:rPr>
              <a:t>:</a:t>
            </a:r>
          </a:p>
          <a:p>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The patient is a 2-and-a-half-year-old male and a 5-and-a-half-year-old stepson who are sick at home. The little one was taken to ER with an inhaler of albuterol. The little one was sick with flu shortly after delivery and the mother was sick with flu shortly after delivery. The patient's mother was visiting dad's family. The family does smoke at home.</a:t>
            </a:r>
          </a:p>
          <a:p>
            <a:endParaRPr lang="ro-RO" sz="2000" dirty="0">
              <a:solidFill>
                <a:schemeClr val="bg1"/>
              </a:solidFill>
              <a:latin typeface="Arial" panose="020B0604020202020204" pitchFamily="34" charset="0"/>
              <a:cs typeface="Arial" panose="020B0604020202020204" pitchFamily="34" charset="0"/>
            </a:endParaRPr>
          </a:p>
        </p:txBody>
      </p:sp>
      <p:sp>
        <p:nvSpPr>
          <p:cNvPr id="8" name="Dreptunghi 7"/>
          <p:cNvSpPr/>
          <p:nvPr/>
        </p:nvSpPr>
        <p:spPr>
          <a:xfrm>
            <a:off x="6364223" y="4372043"/>
            <a:ext cx="1920719" cy="400110"/>
          </a:xfrm>
          <a:prstGeom prst="rect">
            <a:avLst/>
          </a:prstGeom>
        </p:spPr>
        <p:txBody>
          <a:bodyPr wrap="none">
            <a:spAutoFit/>
          </a:bodyPr>
          <a:lstStyle/>
          <a:p>
            <a:r>
              <a:rPr lang="en-US" sz="2000" b="1" dirty="0">
                <a:solidFill>
                  <a:schemeClr val="bg1"/>
                </a:solidFill>
                <a:latin typeface="Arial" panose="020B0604020202020204" pitchFamily="34" charset="0"/>
                <a:cs typeface="Arial" panose="020B0604020202020204" pitchFamily="34" charset="0"/>
              </a:rPr>
              <a:t>Interpretation:</a:t>
            </a:r>
            <a:endParaRPr lang="ro-RO" sz="2000" dirty="0"/>
          </a:p>
        </p:txBody>
      </p:sp>
    </p:spTree>
    <p:extLst>
      <p:ext uri="{BB962C8B-B14F-4D97-AF65-F5344CB8AC3E}">
        <p14:creationId xmlns="" xmlns:p14="http://schemas.microsoft.com/office/powerpoint/2010/main" val="249401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B6F15-EBB9-4BD0-FEA9-9B6C71CC432E}"/>
              </a:ext>
            </a:extLst>
          </p:cNvPr>
          <p:cNvSpPr>
            <a:spLocks noGrp="1"/>
          </p:cNvSpPr>
          <p:nvPr>
            <p:ph type="title"/>
          </p:nvPr>
        </p:nvSpPr>
        <p:spPr>
          <a:xfrm>
            <a:off x="2221883" y="54864"/>
            <a:ext cx="7727280" cy="1171448"/>
          </a:xfrm>
        </p:spPr>
        <p:txBody>
          <a:bodyPr vert="horz" lIns="91440" tIns="45720" rIns="91440" bIns="45720" rtlCol="0" anchor="ctr">
            <a:noAutofit/>
          </a:bodyPr>
          <a:lstStyle/>
          <a:p>
            <a:r>
              <a:rPr lang="en-US" dirty="0" smtClean="0">
                <a:cs typeface="Biome"/>
              </a:rPr>
              <a:t/>
            </a:r>
            <a:br>
              <a:rPr lang="en-US" dirty="0" smtClean="0">
                <a:cs typeface="Biome"/>
              </a:rPr>
            </a:br>
            <a:r>
              <a:rPr lang="en-US" dirty="0" smtClean="0">
                <a:cs typeface="Biome"/>
              </a:rPr>
              <a:t>Chat-</a:t>
            </a:r>
            <a:r>
              <a:rPr lang="en-US" dirty="0" err="1" smtClean="0">
                <a:cs typeface="Biome"/>
              </a:rPr>
              <a:t>gpt</a:t>
            </a:r>
            <a:r>
              <a:rPr lang="en-US" dirty="0" smtClean="0">
                <a:cs typeface="Biome"/>
              </a:rPr>
              <a:t> </a:t>
            </a:r>
            <a:r>
              <a:rPr lang="en-US" dirty="0">
                <a:cs typeface="Biome"/>
              </a:rPr>
              <a:t>4 </a:t>
            </a:r>
            <a:r>
              <a:rPr lang="en-US" dirty="0" smtClean="0">
                <a:cs typeface="Biome"/>
              </a:rPr>
              <a:t>Predictions for </a:t>
            </a:r>
            <a:r>
              <a:rPr lang="en-US" dirty="0">
                <a:cs typeface="Biome"/>
              </a:rPr>
              <a:t>subtask B</a:t>
            </a:r>
            <a:endParaRPr lang="en-US" dirty="0">
              <a:solidFill>
                <a:srgbClr val="000000"/>
              </a:solidFill>
              <a:cs typeface="Biome"/>
            </a:endParaRPr>
          </a:p>
          <a:p>
            <a:endParaRPr lang="en-US" dirty="0"/>
          </a:p>
        </p:txBody>
      </p:sp>
      <p:sp>
        <p:nvSpPr>
          <p:cNvPr id="4" name="Dreptunghi 3"/>
          <p:cNvSpPr/>
          <p:nvPr/>
        </p:nvSpPr>
        <p:spPr>
          <a:xfrm>
            <a:off x="466344" y="1572768"/>
            <a:ext cx="8942832" cy="5016758"/>
          </a:xfrm>
          <a:prstGeom prst="rect">
            <a:avLst/>
          </a:prstGeom>
        </p:spPr>
        <p:txBody>
          <a:bodyPr wrap="square">
            <a:spAutoFit/>
          </a:bodyPr>
          <a:lstStyle/>
          <a:p>
            <a:pPr algn="just"/>
            <a:r>
              <a:rPr lang="en-US" sz="2000" dirty="0">
                <a:solidFill>
                  <a:schemeClr val="bg1"/>
                </a:solidFill>
                <a:latin typeface="Arial" panose="020B0604020202020204" pitchFamily="34" charset="0"/>
                <a:cs typeface="Arial" panose="020B0604020202020204" pitchFamily="34" charset="0"/>
              </a:rPr>
              <a:t>Predictions:</a:t>
            </a:r>
          </a:p>
          <a:p>
            <a:pPr marL="342900" indent="-342900" algn="just">
              <a:buAutoNum type="arabicPeriod"/>
            </a:pPr>
            <a:r>
              <a:rPr lang="en-US" sz="2000" dirty="0">
                <a:solidFill>
                  <a:schemeClr val="bg1"/>
                </a:solidFill>
                <a:latin typeface="Arial" panose="020B0604020202020204" pitchFamily="34" charset="0"/>
                <a:ea typeface="+mj-lt"/>
                <a:cs typeface="Arial" panose="020B0604020202020204" pitchFamily="34" charset="0"/>
              </a:rPr>
              <a:t>The patient presents with complaints of significant congestion and persistent coughing. She reports a sensation of choking associated with the symptoms.</a:t>
            </a:r>
          </a:p>
          <a:p>
            <a:pPr marL="342900" indent="-342900" algn="just">
              <a:buAutoNum type="arabicPeriod"/>
            </a:pPr>
            <a:r>
              <a:rPr lang="en-US" sz="2000" dirty="0">
                <a:solidFill>
                  <a:schemeClr val="bg1"/>
                </a:solidFill>
                <a:latin typeface="Arial" panose="020B0604020202020204" pitchFamily="34" charset="0"/>
                <a:ea typeface="+mj-lt"/>
                <a:cs typeface="Arial" panose="020B0604020202020204" pitchFamily="34" charset="0"/>
              </a:rPr>
              <a:t>The patient lives with her mother, father, a 2.5-year-old brother, and a 5.5-year-old maternal stepbrother, both of whom are currently ill with cold symptoms including vomiting and diarrhea. The younger brother was evaluated in the ER and discharged with an albuterol inhaler. A maternal nephew is also reported to have an ear infection. The patient’s mother reports she had the flu shortly after delivery. There was recent holiday travel to visit the paternal side of the family. The household includes exposure to cats and dogs indoors. The patient has second-hand smoke exposure from the </a:t>
            </a:r>
            <a:r>
              <a:rPr lang="en-US" sz="2000" dirty="0" smtClean="0">
                <a:solidFill>
                  <a:schemeClr val="bg1"/>
                </a:solidFill>
                <a:latin typeface="Arial" panose="020B0604020202020204" pitchFamily="34" charset="0"/>
                <a:ea typeface="+mj-lt"/>
                <a:cs typeface="Arial" panose="020B0604020202020204" pitchFamily="34" charset="0"/>
              </a:rPr>
              <a:t>mother.</a:t>
            </a:r>
            <a:endParaRPr lang="en-US" sz="2000" dirty="0" smtClean="0">
              <a:solidFill>
                <a:schemeClr val="bg1"/>
              </a:solidFill>
              <a:latin typeface="Arial" panose="020B0604020202020204" pitchFamily="34" charset="0"/>
              <a:cs typeface="Arial" panose="020B0604020202020204" pitchFamily="34" charset="0"/>
            </a:endParaRPr>
          </a:p>
          <a:p>
            <a:pPr algn="just"/>
            <a:r>
              <a:rPr lang="en-US" sz="2000" dirty="0" smtClean="0">
                <a:solidFill>
                  <a:schemeClr val="bg1"/>
                </a:solidFill>
                <a:latin typeface="Arial" panose="020B0604020202020204" pitchFamily="34" charset="0"/>
                <a:cs typeface="Arial" panose="020B0604020202020204" pitchFamily="34" charset="0"/>
              </a:rPr>
              <a:t>3. </a:t>
            </a:r>
            <a:r>
              <a:rPr lang="en-US" sz="2000" dirty="0">
                <a:solidFill>
                  <a:schemeClr val="bg1"/>
                </a:solidFill>
                <a:latin typeface="Arial" panose="020B0604020202020204" pitchFamily="34" charset="0"/>
                <a:ea typeface="+mj-lt"/>
                <a:cs typeface="Arial" panose="020B0604020202020204" pitchFamily="34" charset="0"/>
              </a:rPr>
              <a:t>An 83-year-old woman presenting with progressive dysphagia for the past year, dysarthria, right arm weakness initially, leg cramps, and now progressive bilateral upper extremity weakness.</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32366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0" y="304799"/>
            <a:ext cx="12191998" cy="618745"/>
          </a:xfrm>
        </p:spPr>
        <p:txBody>
          <a:bodyPr/>
          <a:lstStyle/>
          <a:p>
            <a:r>
              <a:rPr lang="ro-RO" sz="3200" dirty="0" err="1"/>
              <a:t>Subtask</a:t>
            </a:r>
            <a:r>
              <a:rPr lang="ro-RO" sz="3200" dirty="0"/>
              <a:t> C – Note2Dialogue </a:t>
            </a:r>
            <a:r>
              <a:rPr lang="ro-RO" sz="3200" dirty="0" err="1"/>
              <a:t>Generation</a:t>
            </a:r>
            <a:endParaRPr lang="ro-RO" sz="3200" dirty="0"/>
          </a:p>
        </p:txBody>
      </p:sp>
      <p:graphicFrame>
        <p:nvGraphicFramePr>
          <p:cNvPr id="6" name="Tabel 5"/>
          <p:cNvGraphicFramePr>
            <a:graphicFrameLocks noGrp="1"/>
          </p:cNvGraphicFramePr>
          <p:nvPr>
            <p:extLst>
              <p:ext uri="{D42A27DB-BD31-4B8C-83A1-F6EECF244321}">
                <p14:modId xmlns="" xmlns:p14="http://schemas.microsoft.com/office/powerpoint/2010/main" val="3578900240"/>
              </p:ext>
            </p:extLst>
          </p:nvPr>
        </p:nvGraphicFramePr>
        <p:xfrm>
          <a:off x="5596128" y="1623854"/>
          <a:ext cx="6245352" cy="3029053"/>
        </p:xfrm>
        <a:graphic>
          <a:graphicData uri="http://schemas.openxmlformats.org/drawingml/2006/table">
            <a:tbl>
              <a:tblPr/>
              <a:tblGrid>
                <a:gridCol w="2081784"/>
                <a:gridCol w="2081784"/>
                <a:gridCol w="2081784"/>
              </a:tblGrid>
              <a:tr h="583691">
                <a:tc>
                  <a:txBody>
                    <a:bodyPr/>
                    <a:lstStyle/>
                    <a:p>
                      <a:r>
                        <a:rPr lang="ro-RO" sz="2000" b="0" dirty="0" err="1" smtClean="0">
                          <a:solidFill>
                            <a:schemeClr val="bg1"/>
                          </a:solidFill>
                          <a:latin typeface="Arial" panose="020B0604020202020204" pitchFamily="34" charset="0"/>
                          <a:cs typeface="Arial" panose="020B0604020202020204" pitchFamily="34" charset="0"/>
                        </a:rPr>
                        <a:t>Setting</a:t>
                      </a:r>
                      <a:endParaRPr lang="ro-RO" sz="2000" b="0" dirty="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ro-RO" sz="2000" b="0" dirty="0">
                          <a:solidFill>
                            <a:schemeClr val="bg1"/>
                          </a:solidFill>
                          <a:latin typeface="Arial" panose="020B0604020202020204" pitchFamily="34" charset="0"/>
                          <a:cs typeface="Arial" panose="020B0604020202020204" pitchFamily="34" charset="0"/>
                        </a:rPr>
                        <a:t>Model 1 (</a:t>
                      </a:r>
                      <a:r>
                        <a:rPr lang="ro-RO" sz="2000" b="0" dirty="0" err="1">
                          <a:solidFill>
                            <a:schemeClr val="bg1"/>
                          </a:solidFill>
                          <a:latin typeface="Arial" panose="020B0604020202020204" pitchFamily="34" charset="0"/>
                          <a:cs typeface="Arial" panose="020B0604020202020204" pitchFamily="34" charset="0"/>
                        </a:rPr>
                        <a:t>Default</a:t>
                      </a:r>
                      <a:r>
                        <a:rPr lang="ro-RO" sz="2000" b="0" dirty="0">
                          <a:solidFill>
                            <a:schemeClr val="bg1"/>
                          </a:solidFill>
                          <a:latin typeface="Arial" panose="020B0604020202020204" pitchFamily="34" charset="0"/>
                          <a:cs typeface="Arial" panose="020B0604020202020204" pitchFamily="34" charset="0"/>
                        </a:rPr>
                        <a:t>)</a:t>
                      </a:r>
                    </a:p>
                  </a:txBody>
                  <a:tcPr anchor="ctr">
                    <a:lnL>
                      <a:noFill/>
                    </a:lnL>
                    <a:lnR>
                      <a:noFill/>
                    </a:lnR>
                    <a:lnT>
                      <a:noFill/>
                    </a:lnT>
                    <a:lnB>
                      <a:noFill/>
                    </a:lnB>
                  </a:tcPr>
                </a:tc>
                <a:tc>
                  <a:txBody>
                    <a:bodyPr/>
                    <a:lstStyle/>
                    <a:p>
                      <a:r>
                        <a:rPr lang="ro-RO" sz="2000" b="0" dirty="0">
                          <a:solidFill>
                            <a:schemeClr val="bg1"/>
                          </a:solidFill>
                          <a:latin typeface="Arial" panose="020B0604020202020204" pitchFamily="34" charset="0"/>
                          <a:cs typeface="Arial" panose="020B0604020202020204" pitchFamily="34" charset="0"/>
                        </a:rPr>
                        <a:t>Model 2 (</a:t>
                      </a:r>
                      <a:r>
                        <a:rPr lang="ro-RO" sz="2000" b="0" dirty="0" err="1">
                          <a:solidFill>
                            <a:schemeClr val="bg1"/>
                          </a:solidFill>
                          <a:latin typeface="Arial" panose="020B0604020202020204" pitchFamily="34" charset="0"/>
                          <a:cs typeface="Arial" panose="020B0604020202020204" pitchFamily="34" charset="0"/>
                        </a:rPr>
                        <a:t>Tuned</a:t>
                      </a:r>
                      <a:r>
                        <a:rPr lang="ro-RO" sz="2000" b="0" dirty="0">
                          <a:solidFill>
                            <a:schemeClr val="bg1"/>
                          </a:solidFill>
                          <a:latin typeface="Arial" panose="020B0604020202020204" pitchFamily="34" charset="0"/>
                          <a:cs typeface="Arial" panose="020B0604020202020204" pitchFamily="34" charset="0"/>
                        </a:rPr>
                        <a:t>)</a:t>
                      </a:r>
                    </a:p>
                  </a:txBody>
                  <a:tcPr anchor="ctr">
                    <a:lnL>
                      <a:noFill/>
                    </a:lnL>
                    <a:lnR>
                      <a:noFill/>
                    </a:lnR>
                    <a:lnT>
                      <a:noFill/>
                    </a:lnT>
                    <a:lnB>
                      <a:noFill/>
                    </a:lnB>
                  </a:tcPr>
                </a:tc>
              </a:tr>
              <a:tr h="329913">
                <a:tc>
                  <a:txBody>
                    <a:bodyPr/>
                    <a:lstStyle/>
                    <a:p>
                      <a:r>
                        <a:rPr lang="ro-RO" sz="2000" b="0" smtClean="0">
                          <a:solidFill>
                            <a:schemeClr val="bg1"/>
                          </a:solidFill>
                          <a:latin typeface="Arial" panose="020B0604020202020204" pitchFamily="34" charset="0"/>
                          <a:cs typeface="Arial" panose="020B0604020202020204" pitchFamily="34" charset="0"/>
                        </a:rPr>
                        <a:t>Epochs</a:t>
                      </a:r>
                      <a:endParaRPr lang="ro-RO" sz="2000" b="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3</a:t>
                      </a: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10</a:t>
                      </a:r>
                    </a:p>
                  </a:txBody>
                  <a:tcPr anchor="ctr">
                    <a:lnL>
                      <a:noFill/>
                    </a:lnL>
                    <a:lnR>
                      <a:noFill/>
                    </a:lnR>
                    <a:lnT>
                      <a:noFill/>
                    </a:lnT>
                    <a:lnB>
                      <a:noFill/>
                    </a:lnB>
                  </a:tcPr>
                </a:tc>
              </a:tr>
              <a:tr h="329913">
                <a:tc>
                  <a:txBody>
                    <a:bodyPr/>
                    <a:lstStyle/>
                    <a:p>
                      <a:r>
                        <a:rPr lang="ro-RO" sz="2000" b="0" smtClean="0">
                          <a:solidFill>
                            <a:schemeClr val="bg1"/>
                          </a:solidFill>
                          <a:latin typeface="Arial" panose="020B0604020202020204" pitchFamily="34" charset="0"/>
                          <a:cs typeface="Arial" panose="020B0604020202020204" pitchFamily="34" charset="0"/>
                        </a:rPr>
                        <a:t>Learning Rate</a:t>
                      </a:r>
                      <a:endParaRPr lang="ro-RO" sz="2000" b="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5e-4</a:t>
                      </a: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3e-4</a:t>
                      </a:r>
                    </a:p>
                  </a:txBody>
                  <a:tcPr anchor="ctr">
                    <a:lnL>
                      <a:noFill/>
                    </a:lnL>
                    <a:lnR>
                      <a:noFill/>
                    </a:lnR>
                    <a:lnT>
                      <a:noFill/>
                    </a:lnT>
                    <a:lnB>
                      <a:noFill/>
                    </a:lnB>
                  </a:tcPr>
                </a:tc>
              </a:tr>
              <a:tr h="329913">
                <a:tc>
                  <a:txBody>
                    <a:bodyPr/>
                    <a:lstStyle/>
                    <a:p>
                      <a:r>
                        <a:rPr lang="ro-RO" sz="2000" b="0" smtClean="0">
                          <a:solidFill>
                            <a:schemeClr val="bg1"/>
                          </a:solidFill>
                          <a:latin typeface="Arial" panose="020B0604020202020204" pitchFamily="34" charset="0"/>
                          <a:cs typeface="Arial" panose="020B0604020202020204" pitchFamily="34" charset="0"/>
                        </a:rPr>
                        <a:t>Batch Size</a:t>
                      </a:r>
                      <a:endParaRPr lang="ro-RO" sz="2000" b="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2</a:t>
                      </a: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4</a:t>
                      </a:r>
                    </a:p>
                  </a:txBody>
                  <a:tcPr anchor="ctr">
                    <a:lnL>
                      <a:noFill/>
                    </a:lnL>
                    <a:lnR>
                      <a:noFill/>
                    </a:lnR>
                    <a:lnT>
                      <a:noFill/>
                    </a:lnT>
                    <a:lnB>
                      <a:noFill/>
                    </a:lnB>
                  </a:tcPr>
                </a:tc>
              </a:tr>
              <a:tr h="329913">
                <a:tc>
                  <a:txBody>
                    <a:bodyPr/>
                    <a:lstStyle/>
                    <a:p>
                      <a:r>
                        <a:rPr lang="ro-RO" sz="2000" b="0" smtClean="0">
                          <a:solidFill>
                            <a:schemeClr val="bg1"/>
                          </a:solidFill>
                          <a:latin typeface="Arial" panose="020B0604020202020204" pitchFamily="34" charset="0"/>
                          <a:cs typeface="Arial" panose="020B0604020202020204" pitchFamily="34" charset="0"/>
                        </a:rPr>
                        <a:t>Warmup Steps</a:t>
                      </a:r>
                      <a:endParaRPr lang="ro-RO" sz="2000" b="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0</a:t>
                      </a: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500</a:t>
                      </a:r>
                    </a:p>
                  </a:txBody>
                  <a:tcPr anchor="ctr">
                    <a:lnL>
                      <a:noFill/>
                    </a:lnL>
                    <a:lnR>
                      <a:noFill/>
                    </a:lnR>
                    <a:lnT>
                      <a:noFill/>
                    </a:lnT>
                    <a:lnB>
                      <a:noFill/>
                    </a:lnB>
                  </a:tcPr>
                </a:tc>
              </a:tr>
              <a:tr h="743053">
                <a:tc>
                  <a:txBody>
                    <a:bodyPr/>
                    <a:lstStyle/>
                    <a:p>
                      <a:r>
                        <a:rPr lang="ro-RO" sz="1600" b="0" dirty="0" smtClean="0">
                          <a:solidFill>
                            <a:schemeClr val="bg1"/>
                          </a:solidFill>
                          <a:latin typeface="Arial" panose="020B0604020202020204" pitchFamily="34" charset="0"/>
                          <a:cs typeface="Arial" panose="020B0604020202020204" pitchFamily="34" charset="0"/>
                        </a:rPr>
                        <a:t>Gradient </a:t>
                      </a:r>
                      <a:r>
                        <a:rPr lang="ro-RO" sz="1600" b="0" dirty="0" err="1" smtClean="0">
                          <a:solidFill>
                            <a:schemeClr val="bg1"/>
                          </a:solidFill>
                          <a:latin typeface="Arial" panose="020B0604020202020204" pitchFamily="34" charset="0"/>
                          <a:cs typeface="Arial" panose="020B0604020202020204" pitchFamily="34" charset="0"/>
                        </a:rPr>
                        <a:t>Accumulation</a:t>
                      </a:r>
                      <a:r>
                        <a:rPr lang="ro-RO" sz="1600" b="0" dirty="0" smtClean="0">
                          <a:solidFill>
                            <a:schemeClr val="bg1"/>
                          </a:solidFill>
                          <a:latin typeface="Arial" panose="020B0604020202020204" pitchFamily="34" charset="0"/>
                          <a:cs typeface="Arial" panose="020B0604020202020204" pitchFamily="34" charset="0"/>
                        </a:rPr>
                        <a:t> </a:t>
                      </a:r>
                      <a:r>
                        <a:rPr lang="ro-RO" sz="1600" b="0" dirty="0" err="1" smtClean="0">
                          <a:solidFill>
                            <a:schemeClr val="bg1"/>
                          </a:solidFill>
                          <a:latin typeface="Arial" panose="020B0604020202020204" pitchFamily="34" charset="0"/>
                          <a:cs typeface="Arial" panose="020B0604020202020204" pitchFamily="34" charset="0"/>
                        </a:rPr>
                        <a:t>Steps</a:t>
                      </a:r>
                      <a:endParaRPr lang="ro-RO" sz="1600" b="0" dirty="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ro-RO" sz="2000" b="0">
                          <a:solidFill>
                            <a:schemeClr val="bg1"/>
                          </a:solidFill>
                          <a:latin typeface="Arial" panose="020B0604020202020204" pitchFamily="34" charset="0"/>
                          <a:cs typeface="Arial" panose="020B0604020202020204" pitchFamily="34" charset="0"/>
                        </a:rPr>
                        <a:t>1</a:t>
                      </a:r>
                    </a:p>
                  </a:txBody>
                  <a:tcPr anchor="ctr">
                    <a:lnL>
                      <a:noFill/>
                    </a:lnL>
                    <a:lnR>
                      <a:noFill/>
                    </a:lnR>
                    <a:lnT>
                      <a:noFill/>
                    </a:lnT>
                    <a:lnB>
                      <a:noFill/>
                    </a:lnB>
                  </a:tcPr>
                </a:tc>
                <a:tc>
                  <a:txBody>
                    <a:bodyPr/>
                    <a:lstStyle/>
                    <a:p>
                      <a:r>
                        <a:rPr lang="ro-RO" sz="2000" b="0" dirty="0">
                          <a:solidFill>
                            <a:schemeClr val="bg1"/>
                          </a:solidFill>
                          <a:latin typeface="Arial" panose="020B0604020202020204" pitchFamily="34" charset="0"/>
                          <a:cs typeface="Arial" panose="020B0604020202020204" pitchFamily="34" charset="0"/>
                        </a:rPr>
                        <a:t>2</a:t>
                      </a:r>
                    </a:p>
                  </a:txBody>
                  <a:tcPr anchor="ctr">
                    <a:lnL>
                      <a:noFill/>
                    </a:lnL>
                    <a:lnR>
                      <a:noFill/>
                    </a:lnR>
                    <a:lnT>
                      <a:noFill/>
                    </a:lnT>
                    <a:lnB>
                      <a:noFill/>
                    </a:lnB>
                  </a:tcPr>
                </a:tc>
              </a:tr>
            </a:tbl>
          </a:graphicData>
        </a:graphic>
      </p:graphicFrame>
      <p:sp>
        <p:nvSpPr>
          <p:cNvPr id="7" name="Dreptunghi 6"/>
          <p:cNvSpPr/>
          <p:nvPr/>
        </p:nvSpPr>
        <p:spPr>
          <a:xfrm>
            <a:off x="5596128" y="1170440"/>
            <a:ext cx="5359801" cy="461665"/>
          </a:xfrm>
          <a:prstGeom prst="rect">
            <a:avLst/>
          </a:prstGeom>
        </p:spPr>
        <p:txBody>
          <a:bodyPr wrap="none">
            <a:spAutoFit/>
          </a:bodyPr>
          <a:lstStyle/>
          <a:p>
            <a:pPr algn="just"/>
            <a:r>
              <a:rPr lang="ro-RO" sz="2400" b="1" dirty="0">
                <a:solidFill>
                  <a:schemeClr val="bg1"/>
                </a:solidFill>
                <a:latin typeface="Arial" panose="020B0604020202020204" pitchFamily="34" charset="0"/>
                <a:cs typeface="Arial" panose="020B0604020202020204" pitchFamily="34" charset="0"/>
              </a:rPr>
              <a:t>Training </a:t>
            </a:r>
            <a:r>
              <a:rPr lang="ro-RO" sz="2400" b="1" dirty="0" err="1">
                <a:solidFill>
                  <a:schemeClr val="bg1"/>
                </a:solidFill>
                <a:latin typeface="Arial" panose="020B0604020202020204" pitchFamily="34" charset="0"/>
                <a:cs typeface="Arial" panose="020B0604020202020204" pitchFamily="34" charset="0"/>
              </a:rPr>
              <a:t>Configuration</a:t>
            </a:r>
            <a:r>
              <a:rPr lang="ro-RO" sz="2400" b="1" dirty="0">
                <a:solidFill>
                  <a:schemeClr val="bg1"/>
                </a:solidFill>
                <a:latin typeface="Arial" panose="020B0604020202020204" pitchFamily="34" charset="0"/>
                <a:cs typeface="Arial" panose="020B0604020202020204" pitchFamily="34" charset="0"/>
              </a:rPr>
              <a:t> </a:t>
            </a:r>
            <a:r>
              <a:rPr lang="ro-RO" sz="2400" b="1" dirty="0" err="1">
                <a:solidFill>
                  <a:schemeClr val="bg1"/>
                </a:solidFill>
                <a:latin typeface="Arial" panose="020B0604020202020204" pitchFamily="34" charset="0"/>
                <a:cs typeface="Arial" panose="020B0604020202020204" pitchFamily="34" charset="0"/>
              </a:rPr>
              <a:t>Comparison</a:t>
            </a:r>
            <a:endParaRPr lang="ro-RO" sz="2400" b="1" dirty="0">
              <a:solidFill>
                <a:schemeClr val="bg1"/>
              </a:solidFill>
              <a:latin typeface="Arial" panose="020B0604020202020204" pitchFamily="34" charset="0"/>
              <a:cs typeface="Arial" panose="020B0604020202020204" pitchFamily="34" charset="0"/>
            </a:endParaRPr>
          </a:p>
        </p:txBody>
      </p:sp>
      <p:sp>
        <p:nvSpPr>
          <p:cNvPr id="8" name="Dreptunghi 7"/>
          <p:cNvSpPr/>
          <p:nvPr/>
        </p:nvSpPr>
        <p:spPr>
          <a:xfrm>
            <a:off x="5657087" y="5122640"/>
            <a:ext cx="6096000" cy="1477328"/>
          </a:xfrm>
          <a:prstGeom prst="rect">
            <a:avLst/>
          </a:prstGeom>
        </p:spPr>
        <p:txBody>
          <a:bodyPr>
            <a:spAutoFit/>
          </a:bodyPr>
          <a:lstStyle/>
          <a:p>
            <a:r>
              <a:rPr lang="en-US" dirty="0">
                <a:solidFill>
                  <a:schemeClr val="bg1"/>
                </a:solidFill>
              </a:rPr>
              <a:t>The second model is trained with a more stable learning setup: lower learning rate, longer training (more epochs), warm-up steps, and regularization. These adjustments aim to improve generalization and model robustness for complex generation tasks.</a:t>
            </a:r>
            <a:endParaRPr lang="ro-RO" dirty="0">
              <a:solidFill>
                <a:schemeClr val="bg1"/>
              </a:solidFill>
            </a:endParaRPr>
          </a:p>
        </p:txBody>
      </p:sp>
      <p:sp>
        <p:nvSpPr>
          <p:cNvPr id="9" name="CasetăText 8"/>
          <p:cNvSpPr txBox="1"/>
          <p:nvPr/>
        </p:nvSpPr>
        <p:spPr>
          <a:xfrm>
            <a:off x="283464" y="1289304"/>
            <a:ext cx="5129784" cy="5324535"/>
          </a:xfrm>
          <a:prstGeom prst="rect">
            <a:avLst/>
          </a:prstGeom>
          <a:noFill/>
        </p:spPr>
        <p:txBody>
          <a:bodyPr wrap="square" rtlCol="0">
            <a:spAutoFit/>
          </a:bodyPr>
          <a:lstStyle/>
          <a:p>
            <a:r>
              <a:rPr lang="en-US" sz="2000" dirty="0" smtClean="0">
                <a:solidFill>
                  <a:schemeClr val="bg1"/>
                </a:solidFill>
              </a:rPr>
              <a:t>Model: T5-based</a:t>
            </a:r>
          </a:p>
          <a:p>
            <a:r>
              <a:rPr lang="en-US" sz="2000" dirty="0" smtClean="0">
                <a:solidFill>
                  <a:schemeClr val="bg1"/>
                </a:solidFill>
              </a:rPr>
              <a:t>Example:</a:t>
            </a:r>
          </a:p>
          <a:p>
            <a:r>
              <a:rPr lang="en-US" sz="2000" dirty="0">
                <a:solidFill>
                  <a:schemeClr val="bg1"/>
                </a:solidFill>
              </a:rPr>
              <a:t>[</a:t>
            </a:r>
            <a:r>
              <a:rPr lang="ro-RO" sz="2000" dirty="0" smtClean="0">
                <a:solidFill>
                  <a:schemeClr val="bg1"/>
                </a:solidFill>
              </a:rPr>
              <a:t>doctor</a:t>
            </a:r>
            <a:r>
              <a:rPr lang="ro-RO" sz="2000" dirty="0">
                <a:solidFill>
                  <a:schemeClr val="bg1"/>
                </a:solidFill>
              </a:rPr>
              <a:t>] hi , ms. </a:t>
            </a:r>
            <a:r>
              <a:rPr lang="ro-RO" sz="2000" dirty="0" err="1">
                <a:solidFill>
                  <a:schemeClr val="bg1"/>
                </a:solidFill>
              </a:rPr>
              <a:t>lee</a:t>
            </a:r>
            <a:r>
              <a:rPr lang="ro-RO" sz="2000" dirty="0">
                <a:solidFill>
                  <a:schemeClr val="bg1"/>
                </a:solidFill>
              </a:rPr>
              <a:t> . </a:t>
            </a:r>
            <a:r>
              <a:rPr lang="ro-RO" sz="2000" dirty="0" err="1">
                <a:solidFill>
                  <a:schemeClr val="bg1"/>
                </a:solidFill>
              </a:rPr>
              <a:t>how</a:t>
            </a:r>
            <a:r>
              <a:rPr lang="ro-RO" sz="2000" dirty="0">
                <a:solidFill>
                  <a:schemeClr val="bg1"/>
                </a:solidFill>
              </a:rPr>
              <a:t> are </a:t>
            </a:r>
            <a:r>
              <a:rPr lang="ro-RO" sz="2000" dirty="0" err="1">
                <a:solidFill>
                  <a:schemeClr val="bg1"/>
                </a:solidFill>
              </a:rPr>
              <a:t>you</a:t>
            </a:r>
            <a:r>
              <a:rPr lang="ro-RO" sz="2000" dirty="0">
                <a:solidFill>
                  <a:schemeClr val="bg1"/>
                </a:solidFill>
              </a:rPr>
              <a:t> ? [</a:t>
            </a:r>
            <a:r>
              <a:rPr lang="ro-RO" sz="2000" dirty="0" err="1">
                <a:solidFill>
                  <a:schemeClr val="bg1"/>
                </a:solidFill>
              </a:rPr>
              <a:t>patient</a:t>
            </a:r>
            <a:r>
              <a:rPr lang="ro-RO" sz="2000" dirty="0">
                <a:solidFill>
                  <a:schemeClr val="bg1"/>
                </a:solidFill>
              </a:rPr>
              <a:t>]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[doctor]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a:t>
            </a:r>
            <a:r>
              <a:rPr lang="ro-RO" sz="2000" dirty="0" err="1">
                <a:solidFill>
                  <a:schemeClr val="bg1"/>
                </a:solidFill>
              </a:rPr>
              <a:t>patient</a:t>
            </a:r>
            <a:r>
              <a:rPr lang="ro-RO" sz="2000" dirty="0">
                <a:solidFill>
                  <a:schemeClr val="bg1"/>
                </a:solidFill>
              </a:rPr>
              <a:t>]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[doctor]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a:t>
            </a:r>
            <a:r>
              <a:rPr lang="ro-RO" sz="2000" dirty="0" err="1">
                <a:solidFill>
                  <a:schemeClr val="bg1"/>
                </a:solidFill>
              </a:rPr>
              <a:t>patient</a:t>
            </a:r>
            <a:r>
              <a:rPr lang="ro-RO" sz="2000" dirty="0">
                <a:solidFill>
                  <a:schemeClr val="bg1"/>
                </a:solidFill>
              </a:rPr>
              <a:t>]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[doctor]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a:t>
            </a:r>
            <a:r>
              <a:rPr lang="ro-RO" sz="2000" dirty="0" err="1">
                <a:solidFill>
                  <a:schemeClr val="bg1"/>
                </a:solidFill>
              </a:rPr>
              <a:t>patient</a:t>
            </a:r>
            <a:r>
              <a:rPr lang="ro-RO" sz="2000" dirty="0">
                <a:solidFill>
                  <a:schemeClr val="bg1"/>
                </a:solidFill>
              </a:rPr>
              <a:t>]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[doctor]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a:t>
            </a:r>
            <a:r>
              <a:rPr lang="ro-RO" sz="2000" dirty="0" err="1">
                <a:solidFill>
                  <a:schemeClr val="bg1"/>
                </a:solidFill>
              </a:rPr>
              <a:t>patient</a:t>
            </a:r>
            <a:r>
              <a:rPr lang="ro-RO" sz="2000" dirty="0">
                <a:solidFill>
                  <a:schemeClr val="bg1"/>
                </a:solidFill>
              </a:rPr>
              <a:t>]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[doctor] </a:t>
            </a:r>
            <a:r>
              <a:rPr lang="ro-RO" sz="2000" dirty="0" err="1">
                <a:solidFill>
                  <a:schemeClr val="bg1"/>
                </a:solidFill>
              </a:rPr>
              <a:t>okay</a:t>
            </a:r>
            <a:r>
              <a:rPr lang="ro-RO" sz="2000" dirty="0">
                <a:solidFill>
                  <a:schemeClr val="bg1"/>
                </a:solidFill>
              </a:rPr>
              <a:t> . [</a:t>
            </a:r>
            <a:r>
              <a:rPr lang="ro-RO" sz="2000" dirty="0" err="1">
                <a:solidFill>
                  <a:schemeClr val="bg1"/>
                </a:solidFill>
              </a:rPr>
              <a:t>patient</a:t>
            </a:r>
            <a:r>
              <a:rPr lang="ro-RO" sz="2000" dirty="0">
                <a:solidFill>
                  <a:schemeClr val="bg1"/>
                </a:solidFill>
              </a:rPr>
              <a:t>] </a:t>
            </a:r>
            <a:r>
              <a:rPr lang="ro-RO" sz="2000" dirty="0" err="1">
                <a:solidFill>
                  <a:schemeClr val="bg1"/>
                </a:solidFill>
              </a:rPr>
              <a:t>i'm</a:t>
            </a:r>
            <a:r>
              <a:rPr lang="ro-RO" sz="2000" dirty="0">
                <a:solidFill>
                  <a:schemeClr val="bg1"/>
                </a:solidFill>
              </a:rPr>
              <a:t> </a:t>
            </a:r>
            <a:r>
              <a:rPr lang="ro-RO" sz="2000" dirty="0" err="1">
                <a:solidFill>
                  <a:schemeClr val="bg1"/>
                </a:solidFill>
              </a:rPr>
              <a:t>doing</a:t>
            </a:r>
            <a:r>
              <a:rPr lang="ro-RO" sz="2000" dirty="0">
                <a:solidFill>
                  <a:schemeClr val="bg1"/>
                </a:solidFill>
              </a:rPr>
              <a:t> </a:t>
            </a:r>
            <a:r>
              <a:rPr lang="ro-RO" sz="2000" dirty="0" err="1">
                <a:solidFill>
                  <a:schemeClr val="bg1"/>
                </a:solidFill>
              </a:rPr>
              <a:t>okay</a:t>
            </a:r>
            <a:r>
              <a:rPr lang="ro-RO" sz="2000" dirty="0">
                <a:solidFill>
                  <a:schemeClr val="bg1"/>
                </a:solidFill>
              </a:rPr>
              <a:t> . [doctor] </a:t>
            </a:r>
            <a:r>
              <a:rPr lang="ro-RO" sz="2000" dirty="0" err="1">
                <a:solidFill>
                  <a:schemeClr val="bg1"/>
                </a:solidFill>
              </a:rPr>
              <a:t>okay</a:t>
            </a:r>
            <a:r>
              <a:rPr lang="ro-RO" sz="2000" dirty="0">
                <a:solidFill>
                  <a:schemeClr val="bg1"/>
                </a:solidFill>
              </a:rPr>
              <a:t> . [</a:t>
            </a:r>
            <a:r>
              <a:rPr lang="ro-RO" sz="2000" dirty="0" err="1">
                <a:solidFill>
                  <a:schemeClr val="bg1"/>
                </a:solidFill>
              </a:rPr>
              <a:t>patient</a:t>
            </a:r>
            <a:r>
              <a:rPr lang="ro-RO" sz="2000" dirty="0">
                <a:solidFill>
                  <a:schemeClr val="bg1"/>
                </a:solidFill>
              </a:rPr>
              <a:t>] i </a:t>
            </a:r>
            <a:r>
              <a:rPr lang="ro-RO" sz="2000" dirty="0" err="1">
                <a:solidFill>
                  <a:schemeClr val="bg1"/>
                </a:solidFill>
              </a:rPr>
              <a:t>was</a:t>
            </a:r>
            <a:r>
              <a:rPr lang="ro-RO" sz="2000" dirty="0">
                <a:solidFill>
                  <a:schemeClr val="bg1"/>
                </a:solidFill>
              </a:rPr>
              <a:t> at a </a:t>
            </a:r>
            <a:r>
              <a:rPr lang="ro-RO" sz="2000" dirty="0" err="1">
                <a:solidFill>
                  <a:schemeClr val="bg1"/>
                </a:solidFill>
              </a:rPr>
              <a:t>birthday</a:t>
            </a:r>
            <a:r>
              <a:rPr lang="ro-RO" sz="2000" dirty="0">
                <a:solidFill>
                  <a:schemeClr val="bg1"/>
                </a:solidFill>
              </a:rPr>
              <a:t> party </a:t>
            </a:r>
            <a:r>
              <a:rPr lang="ro-RO" sz="2000" dirty="0" err="1">
                <a:solidFill>
                  <a:schemeClr val="bg1"/>
                </a:solidFill>
              </a:rPr>
              <a:t>and</a:t>
            </a:r>
            <a:r>
              <a:rPr lang="ro-RO" sz="2000" dirty="0">
                <a:solidFill>
                  <a:schemeClr val="bg1"/>
                </a:solidFill>
              </a:rPr>
              <a:t> i </a:t>
            </a:r>
            <a:r>
              <a:rPr lang="ro-RO" sz="2000" dirty="0" err="1">
                <a:solidFill>
                  <a:schemeClr val="bg1"/>
                </a:solidFill>
              </a:rPr>
              <a:t>ran</a:t>
            </a:r>
            <a:r>
              <a:rPr lang="ro-RO" sz="2000" dirty="0">
                <a:solidFill>
                  <a:schemeClr val="bg1"/>
                </a:solidFill>
              </a:rPr>
              <a:t> </a:t>
            </a:r>
            <a:r>
              <a:rPr lang="ro-RO" sz="2000" dirty="0" err="1">
                <a:solidFill>
                  <a:schemeClr val="bg1"/>
                </a:solidFill>
              </a:rPr>
              <a:t>my</a:t>
            </a:r>
            <a:r>
              <a:rPr lang="ro-RO" sz="2000" dirty="0">
                <a:solidFill>
                  <a:schemeClr val="bg1"/>
                </a:solidFill>
              </a:rPr>
              <a:t> back </a:t>
            </a:r>
            <a:r>
              <a:rPr lang="ro-RO" sz="2000" dirty="0" err="1">
                <a:solidFill>
                  <a:schemeClr val="bg1"/>
                </a:solidFill>
              </a:rPr>
              <a:t>into</a:t>
            </a:r>
            <a:r>
              <a:rPr lang="ro-RO" sz="2000" dirty="0">
                <a:solidFill>
                  <a:schemeClr val="bg1"/>
                </a:solidFill>
              </a:rPr>
              <a:t> </a:t>
            </a:r>
            <a:r>
              <a:rPr lang="ro-RO" sz="2000" dirty="0" err="1">
                <a:solidFill>
                  <a:schemeClr val="bg1"/>
                </a:solidFill>
              </a:rPr>
              <a:t>the</a:t>
            </a:r>
            <a:r>
              <a:rPr lang="ro-RO" sz="2000" dirty="0">
                <a:solidFill>
                  <a:schemeClr val="bg1"/>
                </a:solidFill>
              </a:rPr>
              <a:t> </a:t>
            </a:r>
            <a:r>
              <a:rPr lang="ro-RO" sz="2000" dirty="0" err="1">
                <a:solidFill>
                  <a:schemeClr val="bg1"/>
                </a:solidFill>
              </a:rPr>
              <a:t>railing</a:t>
            </a:r>
            <a:r>
              <a:rPr lang="ro-RO" sz="2000" dirty="0">
                <a:solidFill>
                  <a:schemeClr val="bg1"/>
                </a:solidFill>
              </a:rPr>
              <a:t> of </a:t>
            </a:r>
            <a:r>
              <a:rPr lang="ro-RO" sz="2000" dirty="0" err="1">
                <a:solidFill>
                  <a:schemeClr val="bg1"/>
                </a:solidFill>
              </a:rPr>
              <a:t>the</a:t>
            </a:r>
            <a:r>
              <a:rPr lang="ro-RO" sz="2000" dirty="0">
                <a:solidFill>
                  <a:schemeClr val="bg1"/>
                </a:solidFill>
              </a:rPr>
              <a:t> </a:t>
            </a:r>
            <a:r>
              <a:rPr lang="ro-RO" sz="2000" dirty="0" err="1">
                <a:solidFill>
                  <a:schemeClr val="bg1"/>
                </a:solidFill>
              </a:rPr>
              <a:t>staircase</a:t>
            </a:r>
            <a:r>
              <a:rPr lang="ro-RO" sz="2000" dirty="0">
                <a:solidFill>
                  <a:schemeClr val="bg1"/>
                </a:solidFill>
              </a:rPr>
              <a:t> </a:t>
            </a:r>
            <a:r>
              <a:rPr lang="ro-RO" sz="2000" dirty="0" err="1">
                <a:solidFill>
                  <a:schemeClr val="bg1"/>
                </a:solidFill>
              </a:rPr>
              <a:t>and</a:t>
            </a:r>
            <a:r>
              <a:rPr lang="ro-RO" sz="2000" dirty="0">
                <a:solidFill>
                  <a:schemeClr val="bg1"/>
                </a:solidFill>
              </a:rPr>
              <a:t> </a:t>
            </a:r>
            <a:r>
              <a:rPr lang="ro-RO" sz="2000" dirty="0" err="1">
                <a:solidFill>
                  <a:schemeClr val="bg1"/>
                </a:solidFill>
              </a:rPr>
              <a:t>twisted</a:t>
            </a:r>
            <a:r>
              <a:rPr lang="ro-RO" sz="2000" dirty="0">
                <a:solidFill>
                  <a:schemeClr val="bg1"/>
                </a:solidFill>
              </a:rPr>
              <a:t> </a:t>
            </a:r>
            <a:r>
              <a:rPr lang="ro-RO" sz="2000" dirty="0" err="1">
                <a:solidFill>
                  <a:schemeClr val="bg1"/>
                </a:solidFill>
              </a:rPr>
              <a:t>my</a:t>
            </a:r>
            <a:r>
              <a:rPr lang="ro-RO" sz="2000" dirty="0">
                <a:solidFill>
                  <a:schemeClr val="bg1"/>
                </a:solidFill>
              </a:rPr>
              <a:t> back . [doctor] </a:t>
            </a:r>
            <a:r>
              <a:rPr lang="ro-RO" sz="2000" dirty="0" err="1">
                <a:solidFill>
                  <a:schemeClr val="bg1"/>
                </a:solidFill>
              </a:rPr>
              <a:t>okay</a:t>
            </a:r>
            <a:r>
              <a:rPr lang="ro-RO" sz="2000" dirty="0">
                <a:solidFill>
                  <a:schemeClr val="bg1"/>
                </a:solidFill>
              </a:rPr>
              <a:t> . [</a:t>
            </a:r>
            <a:r>
              <a:rPr lang="ro-RO" sz="2000" dirty="0" err="1">
                <a:solidFill>
                  <a:schemeClr val="bg1"/>
                </a:solidFill>
              </a:rPr>
              <a:t>patient</a:t>
            </a:r>
            <a:r>
              <a:rPr lang="ro-RO" sz="2000" dirty="0">
                <a:solidFill>
                  <a:schemeClr val="bg1"/>
                </a:solidFill>
              </a:rPr>
              <a:t>] i </a:t>
            </a:r>
            <a:r>
              <a:rPr lang="ro-RO" sz="2000" dirty="0" err="1">
                <a:solidFill>
                  <a:schemeClr val="bg1"/>
                </a:solidFill>
              </a:rPr>
              <a:t>ran</a:t>
            </a:r>
            <a:r>
              <a:rPr lang="ro-RO" sz="2000" dirty="0">
                <a:solidFill>
                  <a:schemeClr val="bg1"/>
                </a:solidFill>
              </a:rPr>
              <a:t> </a:t>
            </a:r>
            <a:r>
              <a:rPr lang="ro-RO" sz="2000" dirty="0" err="1">
                <a:solidFill>
                  <a:schemeClr val="bg1"/>
                </a:solidFill>
              </a:rPr>
              <a:t>my</a:t>
            </a:r>
            <a:r>
              <a:rPr lang="ro-RO" sz="2000" dirty="0">
                <a:solidFill>
                  <a:schemeClr val="bg1"/>
                </a:solidFill>
              </a:rPr>
              <a:t> back </a:t>
            </a:r>
            <a:r>
              <a:rPr lang="ro-RO" sz="2000" dirty="0" err="1">
                <a:solidFill>
                  <a:schemeClr val="bg1"/>
                </a:solidFill>
              </a:rPr>
              <a:t>into</a:t>
            </a:r>
            <a:r>
              <a:rPr lang="ro-RO" sz="2000" dirty="0">
                <a:solidFill>
                  <a:schemeClr val="bg1"/>
                </a:solidFill>
              </a:rPr>
              <a:t> </a:t>
            </a:r>
            <a:r>
              <a:rPr lang="ro-RO" sz="2000" dirty="0" err="1">
                <a:solidFill>
                  <a:schemeClr val="bg1"/>
                </a:solidFill>
              </a:rPr>
              <a:t>the</a:t>
            </a:r>
            <a:r>
              <a:rPr lang="ro-RO" sz="2000" dirty="0">
                <a:solidFill>
                  <a:schemeClr val="bg1"/>
                </a:solidFill>
              </a:rPr>
              <a:t> </a:t>
            </a:r>
            <a:r>
              <a:rPr lang="ro-RO" sz="2000" dirty="0" err="1">
                <a:solidFill>
                  <a:schemeClr val="bg1"/>
                </a:solidFill>
              </a:rPr>
              <a:t>railing</a:t>
            </a:r>
            <a:r>
              <a:rPr lang="ro-RO" sz="2000" dirty="0">
                <a:solidFill>
                  <a:schemeClr val="bg1"/>
                </a:solidFill>
              </a:rPr>
              <a:t> of </a:t>
            </a:r>
            <a:r>
              <a:rPr lang="ro-RO" sz="2000" dirty="0" err="1">
                <a:solidFill>
                  <a:schemeClr val="bg1"/>
                </a:solidFill>
              </a:rPr>
              <a:t>the</a:t>
            </a:r>
            <a:r>
              <a:rPr lang="ro-RO" sz="2000" dirty="0">
                <a:solidFill>
                  <a:schemeClr val="bg1"/>
                </a:solidFill>
              </a:rPr>
              <a:t> </a:t>
            </a:r>
            <a:r>
              <a:rPr lang="ro-RO" sz="2000" dirty="0" err="1">
                <a:solidFill>
                  <a:schemeClr val="bg1"/>
                </a:solidFill>
              </a:rPr>
              <a:t>staircase</a:t>
            </a:r>
            <a:r>
              <a:rPr lang="ro-RO" sz="2000" dirty="0">
                <a:solidFill>
                  <a:schemeClr val="bg1"/>
                </a:solidFill>
              </a:rPr>
              <a:t> </a:t>
            </a:r>
            <a:r>
              <a:rPr lang="ro-RO" sz="2000" dirty="0" err="1">
                <a:solidFill>
                  <a:schemeClr val="bg1"/>
                </a:solidFill>
              </a:rPr>
              <a:t>and</a:t>
            </a:r>
            <a:r>
              <a:rPr lang="ro-RO" sz="2000" dirty="0">
                <a:solidFill>
                  <a:schemeClr val="bg1"/>
                </a:solidFill>
              </a:rPr>
              <a:t> </a:t>
            </a:r>
            <a:r>
              <a:rPr lang="ro-RO" sz="2000" dirty="0" err="1">
                <a:solidFill>
                  <a:schemeClr val="bg1"/>
                </a:solidFill>
              </a:rPr>
              <a:t>twisted</a:t>
            </a:r>
            <a:r>
              <a:rPr lang="ro-RO" sz="2000" dirty="0">
                <a:solidFill>
                  <a:schemeClr val="bg1"/>
                </a:solidFill>
              </a:rPr>
              <a:t> </a:t>
            </a:r>
            <a:r>
              <a:rPr lang="ro-RO" sz="2000" dirty="0" err="1">
                <a:solidFill>
                  <a:schemeClr val="bg1"/>
                </a:solidFill>
              </a:rPr>
              <a:t>my</a:t>
            </a:r>
            <a:r>
              <a:rPr lang="ro-RO" sz="2000" dirty="0">
                <a:solidFill>
                  <a:schemeClr val="bg1"/>
                </a:solidFill>
              </a:rPr>
              <a:t> back . [doctor] </a:t>
            </a:r>
            <a:r>
              <a:rPr lang="ro-RO" sz="2000" dirty="0" err="1">
                <a:solidFill>
                  <a:schemeClr val="bg1"/>
                </a:solidFill>
              </a:rPr>
              <a:t>okay</a:t>
            </a:r>
            <a:r>
              <a:rPr lang="ro-RO" sz="2000" dirty="0">
                <a:solidFill>
                  <a:schemeClr val="bg1"/>
                </a:solidFill>
              </a:rPr>
              <a:t> . [</a:t>
            </a:r>
            <a:r>
              <a:rPr lang="ro-RO" sz="2000" dirty="0" err="1">
                <a:solidFill>
                  <a:schemeClr val="bg1"/>
                </a:solidFill>
              </a:rPr>
              <a:t>patient</a:t>
            </a:r>
            <a:r>
              <a:rPr lang="ro-RO" sz="2000" dirty="0">
                <a:solidFill>
                  <a:schemeClr val="bg1"/>
                </a:solidFill>
              </a:rPr>
              <a:t>] i </a:t>
            </a:r>
            <a:r>
              <a:rPr lang="ro-RO" sz="2000" dirty="0" err="1">
                <a:solidFill>
                  <a:schemeClr val="bg1"/>
                </a:solidFill>
              </a:rPr>
              <a:t>ran</a:t>
            </a:r>
            <a:r>
              <a:rPr lang="ro-RO" sz="2000" dirty="0">
                <a:solidFill>
                  <a:schemeClr val="bg1"/>
                </a:solidFill>
              </a:rPr>
              <a:t> </a:t>
            </a:r>
            <a:r>
              <a:rPr lang="ro-RO" sz="2000" dirty="0" err="1">
                <a:solidFill>
                  <a:schemeClr val="bg1"/>
                </a:solidFill>
              </a:rPr>
              <a:t>my</a:t>
            </a:r>
            <a:r>
              <a:rPr lang="ro-RO" sz="2000" dirty="0">
                <a:solidFill>
                  <a:schemeClr val="bg1"/>
                </a:solidFill>
              </a:rPr>
              <a:t> back </a:t>
            </a:r>
            <a:r>
              <a:rPr lang="ro-RO" sz="2000" dirty="0" err="1">
                <a:solidFill>
                  <a:schemeClr val="bg1"/>
                </a:solidFill>
              </a:rPr>
              <a:t>into</a:t>
            </a:r>
            <a:r>
              <a:rPr lang="ro-RO" sz="2000" dirty="0">
                <a:solidFill>
                  <a:schemeClr val="bg1"/>
                </a:solidFill>
              </a:rPr>
              <a:t> </a:t>
            </a:r>
            <a:r>
              <a:rPr lang="ro-RO" sz="2000" dirty="0" err="1">
                <a:solidFill>
                  <a:schemeClr val="bg1"/>
                </a:solidFill>
              </a:rPr>
              <a:t>the</a:t>
            </a:r>
            <a:r>
              <a:rPr lang="ro-RO" sz="2000" dirty="0">
                <a:solidFill>
                  <a:schemeClr val="bg1"/>
                </a:solidFill>
              </a:rPr>
              <a:t> </a:t>
            </a:r>
            <a:r>
              <a:rPr lang="ro-RO" sz="2000" dirty="0" err="1">
                <a:solidFill>
                  <a:schemeClr val="bg1"/>
                </a:solidFill>
              </a:rPr>
              <a:t>railing</a:t>
            </a:r>
            <a:r>
              <a:rPr lang="ro-RO" sz="2000" dirty="0">
                <a:solidFill>
                  <a:schemeClr val="bg1"/>
                </a:solidFill>
              </a:rPr>
              <a:t> of </a:t>
            </a:r>
            <a:r>
              <a:rPr lang="ro-RO" sz="2000" dirty="0" err="1">
                <a:solidFill>
                  <a:schemeClr val="bg1"/>
                </a:solidFill>
              </a:rPr>
              <a:t>the</a:t>
            </a:r>
            <a:r>
              <a:rPr lang="ro-RO" sz="2000" dirty="0">
                <a:solidFill>
                  <a:schemeClr val="bg1"/>
                </a:solidFill>
              </a:rPr>
              <a:t> </a:t>
            </a:r>
            <a:r>
              <a:rPr lang="ro-RO" sz="2000" dirty="0" err="1">
                <a:solidFill>
                  <a:schemeClr val="bg1"/>
                </a:solidFill>
              </a:rPr>
              <a:t>staircase</a:t>
            </a:r>
            <a:r>
              <a:rPr lang="ro-RO" sz="2000" dirty="0">
                <a:solidFill>
                  <a:schemeClr val="bg1"/>
                </a:solidFill>
              </a:rPr>
              <a:t> </a:t>
            </a:r>
            <a:r>
              <a:rPr lang="ro-RO" sz="2000" dirty="0" err="1">
                <a:solidFill>
                  <a:schemeClr val="bg1"/>
                </a:solidFill>
              </a:rPr>
              <a:t>and</a:t>
            </a:r>
            <a:r>
              <a:rPr lang="ro-RO" sz="2000" dirty="0">
                <a:solidFill>
                  <a:schemeClr val="bg1"/>
                </a:solidFill>
              </a:rPr>
              <a:t> </a:t>
            </a:r>
            <a:r>
              <a:rPr lang="ro-RO" sz="2000" dirty="0" err="1">
                <a:solidFill>
                  <a:schemeClr val="bg1"/>
                </a:solidFill>
              </a:rPr>
              <a:t>twisted</a:t>
            </a:r>
            <a:r>
              <a:rPr lang="ro-RO" sz="2000" dirty="0">
                <a:solidFill>
                  <a:schemeClr val="bg1"/>
                </a:solidFill>
              </a:rPr>
              <a:t> </a:t>
            </a:r>
            <a:r>
              <a:rPr lang="ro-RO" sz="2000" dirty="0" err="1">
                <a:solidFill>
                  <a:schemeClr val="bg1"/>
                </a:solidFill>
              </a:rPr>
              <a:t>my</a:t>
            </a:r>
            <a:r>
              <a:rPr lang="ro-RO" sz="2000" dirty="0">
                <a:solidFill>
                  <a:schemeClr val="bg1"/>
                </a:solidFill>
              </a:rPr>
              <a:t> back . [doctor] </a:t>
            </a:r>
            <a:r>
              <a:rPr lang="ro-RO" sz="2000" dirty="0" err="1">
                <a:solidFill>
                  <a:schemeClr val="bg1"/>
                </a:solidFill>
              </a:rPr>
              <a:t>okay</a:t>
            </a:r>
            <a:r>
              <a:rPr lang="ro-RO" sz="2000" dirty="0">
                <a:solidFill>
                  <a:schemeClr val="bg1"/>
                </a:solidFill>
              </a:rPr>
              <a:t> . </a:t>
            </a:r>
            <a:endParaRPr lang="en-US" sz="2000" dirty="0" smtClean="0">
              <a:solidFill>
                <a:schemeClr val="bg1"/>
              </a:solidFill>
            </a:endParaRPr>
          </a:p>
        </p:txBody>
      </p:sp>
    </p:spTree>
    <p:extLst>
      <p:ext uri="{BB962C8B-B14F-4D97-AF65-F5344CB8AC3E}">
        <p14:creationId xmlns="" xmlns:p14="http://schemas.microsoft.com/office/powerpoint/2010/main" val="104577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0" y="304799"/>
            <a:ext cx="12191998" cy="545593"/>
          </a:xfrm>
        </p:spPr>
        <p:txBody>
          <a:bodyPr/>
          <a:lstStyle/>
          <a:p>
            <a:r>
              <a:rPr lang="ro-RO" sz="3200" dirty="0" err="1"/>
              <a:t>Subtask</a:t>
            </a:r>
            <a:r>
              <a:rPr lang="ro-RO" sz="3200" dirty="0"/>
              <a:t> C – Note2Dialogue </a:t>
            </a:r>
            <a:r>
              <a:rPr lang="ro-RO" sz="3200" dirty="0" err="1"/>
              <a:t>Generation</a:t>
            </a:r>
            <a:endParaRPr lang="ro-RO" sz="3200" dirty="0"/>
          </a:p>
        </p:txBody>
      </p:sp>
      <p:pic>
        <p:nvPicPr>
          <p:cNvPr id="4" name="Imagine 3"/>
          <p:cNvPicPr/>
          <p:nvPr/>
        </p:nvPicPr>
        <p:blipFill>
          <a:blip r:embed="rId2"/>
          <a:stretch>
            <a:fillRect/>
          </a:stretch>
        </p:blipFill>
        <p:spPr>
          <a:xfrm>
            <a:off x="6348095" y="1689163"/>
            <a:ext cx="4707001" cy="2672525"/>
          </a:xfrm>
          <a:prstGeom prst="rect">
            <a:avLst/>
          </a:prstGeom>
        </p:spPr>
      </p:pic>
      <p:pic>
        <p:nvPicPr>
          <p:cNvPr id="5" name="Imagine 4"/>
          <p:cNvPicPr/>
          <p:nvPr/>
        </p:nvPicPr>
        <p:blipFill>
          <a:blip r:embed="rId3"/>
          <a:stretch>
            <a:fillRect/>
          </a:stretch>
        </p:blipFill>
        <p:spPr>
          <a:xfrm>
            <a:off x="486791" y="1603772"/>
            <a:ext cx="4542409" cy="2672525"/>
          </a:xfrm>
          <a:prstGeom prst="rect">
            <a:avLst/>
          </a:prstGeom>
        </p:spPr>
      </p:pic>
      <p:sp>
        <p:nvSpPr>
          <p:cNvPr id="6" name="CasetăText 5"/>
          <p:cNvSpPr txBox="1"/>
          <p:nvPr/>
        </p:nvSpPr>
        <p:spPr>
          <a:xfrm>
            <a:off x="486791" y="1234440"/>
            <a:ext cx="4542409" cy="369332"/>
          </a:xfrm>
          <a:prstGeom prst="rect">
            <a:avLst/>
          </a:prstGeom>
          <a:noFill/>
        </p:spPr>
        <p:txBody>
          <a:bodyPr wrap="square" rtlCol="0">
            <a:spAutoFit/>
          </a:bodyPr>
          <a:lstStyle/>
          <a:p>
            <a:r>
              <a:rPr lang="en-US" dirty="0" smtClean="0">
                <a:solidFill>
                  <a:schemeClr val="bg1"/>
                </a:solidFill>
              </a:rPr>
              <a:t>Results:</a:t>
            </a:r>
            <a:endParaRPr lang="ro-RO" dirty="0">
              <a:solidFill>
                <a:schemeClr val="bg1"/>
              </a:solidFill>
            </a:endParaRPr>
          </a:p>
        </p:txBody>
      </p:sp>
      <p:sp>
        <p:nvSpPr>
          <p:cNvPr id="7" name="Dreptunghi 6"/>
          <p:cNvSpPr/>
          <p:nvPr/>
        </p:nvSpPr>
        <p:spPr>
          <a:xfrm>
            <a:off x="455675" y="4536501"/>
            <a:ext cx="11280648" cy="2000548"/>
          </a:xfrm>
          <a:prstGeom prst="rect">
            <a:avLst/>
          </a:prstGeom>
        </p:spPr>
        <p:txBody>
          <a:bodyPr wrap="square">
            <a:spAutoFit/>
          </a:bodyPr>
          <a:lstStyle/>
          <a:p>
            <a:r>
              <a:rPr lang="en-US" sz="2400" b="1" dirty="0" smtClean="0">
                <a:solidFill>
                  <a:schemeClr val="bg1"/>
                </a:solidFill>
                <a:latin typeface="Arial" panose="020B0604020202020204" pitchFamily="34" charset="0"/>
                <a:cs typeface="Arial" panose="020B0604020202020204" pitchFamily="34" charset="0"/>
              </a:rPr>
              <a:t>Interpretation:</a:t>
            </a:r>
          </a:p>
          <a:p>
            <a:r>
              <a:rPr lang="en-US" sz="2000" dirty="0" smtClean="0">
                <a:solidFill>
                  <a:schemeClr val="bg1"/>
                </a:solidFill>
                <a:latin typeface="Arial" panose="020B0604020202020204" pitchFamily="34" charset="0"/>
                <a:cs typeface="Arial" panose="020B0604020202020204" pitchFamily="34" charset="0"/>
              </a:rPr>
              <a:t>The </a:t>
            </a:r>
            <a:r>
              <a:rPr lang="en-US" sz="2000" dirty="0">
                <a:solidFill>
                  <a:schemeClr val="bg1"/>
                </a:solidFill>
                <a:latin typeface="Arial" panose="020B0604020202020204" pitchFamily="34" charset="0"/>
                <a:cs typeface="Arial" panose="020B0604020202020204" pitchFamily="34" charset="0"/>
              </a:rPr>
              <a:t>tuned model outperformed the base model across all key metrics (ROUGE-1, ROUGE-L, METEOR), indicating better ability to generate coherent and relevant doctor-patient conversations. BLEU scores remained very low for both models, which is common in open-ended generation tasks where exact n-gram overlap is </a:t>
            </a:r>
            <a:r>
              <a:rPr lang="en-US" sz="2000" dirty="0" smtClean="0">
                <a:solidFill>
                  <a:schemeClr val="bg1"/>
                </a:solidFill>
                <a:latin typeface="Arial" panose="020B0604020202020204" pitchFamily="34" charset="0"/>
                <a:cs typeface="Arial" panose="020B0604020202020204" pitchFamily="34" charset="0"/>
              </a:rPr>
              <a:t>rare. </a:t>
            </a:r>
            <a:r>
              <a:rPr lang="en-US" sz="2000" dirty="0">
                <a:solidFill>
                  <a:schemeClr val="bg1"/>
                </a:solidFill>
                <a:latin typeface="Arial" panose="020B0604020202020204" pitchFamily="34" charset="0"/>
                <a:cs typeface="Arial" panose="020B0604020202020204" pitchFamily="34" charset="0"/>
              </a:rPr>
              <a:t>These improvements confirm that fine-tuning the training parameters has a clear positive impact on performance.</a:t>
            </a:r>
            <a:endParaRPr lang="ro-RO"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9356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737360" y="264161"/>
            <a:ext cx="8851392" cy="1299463"/>
          </a:xfrm>
        </p:spPr>
        <p:txBody>
          <a:bodyPr/>
          <a:lstStyle/>
          <a:p>
            <a:r>
              <a:rPr lang="en-US" dirty="0">
                <a:cs typeface="Biome"/>
              </a:rPr>
              <a:t/>
            </a:r>
            <a:br>
              <a:rPr lang="en-US" dirty="0">
                <a:cs typeface="Biome"/>
              </a:rPr>
            </a:br>
            <a:r>
              <a:rPr lang="en-US" dirty="0">
                <a:cs typeface="Biome"/>
              </a:rPr>
              <a:t>Chat-</a:t>
            </a:r>
            <a:r>
              <a:rPr lang="en-US" dirty="0" err="1">
                <a:cs typeface="Biome"/>
              </a:rPr>
              <a:t>gpt</a:t>
            </a:r>
            <a:r>
              <a:rPr lang="en-US" dirty="0">
                <a:cs typeface="Biome"/>
              </a:rPr>
              <a:t> 4 </a:t>
            </a:r>
            <a:r>
              <a:rPr lang="en-US" dirty="0" smtClean="0">
                <a:cs typeface="Biome"/>
              </a:rPr>
              <a:t>Prediction </a:t>
            </a:r>
            <a:r>
              <a:rPr lang="en-US" dirty="0">
                <a:cs typeface="Biome"/>
              </a:rPr>
              <a:t>for subtask </a:t>
            </a:r>
            <a:r>
              <a:rPr lang="en-US" dirty="0" smtClean="0">
                <a:cs typeface="Biome"/>
              </a:rPr>
              <a:t>c</a:t>
            </a:r>
            <a:r>
              <a:rPr lang="en-US" dirty="0">
                <a:solidFill>
                  <a:srgbClr val="000000"/>
                </a:solidFill>
                <a:cs typeface="Biome"/>
              </a:rPr>
              <a:t/>
            </a:r>
            <a:br>
              <a:rPr lang="en-US" dirty="0">
                <a:solidFill>
                  <a:srgbClr val="000000"/>
                </a:solidFill>
                <a:cs typeface="Biome"/>
              </a:rPr>
            </a:br>
            <a:endParaRPr lang="ro-RO" dirty="0"/>
          </a:p>
        </p:txBody>
      </p:sp>
      <p:sp>
        <p:nvSpPr>
          <p:cNvPr id="4" name="Dreptunghi 3"/>
          <p:cNvSpPr/>
          <p:nvPr/>
        </p:nvSpPr>
        <p:spPr>
          <a:xfrm>
            <a:off x="383762" y="2499617"/>
            <a:ext cx="11848372" cy="3477875"/>
          </a:xfrm>
          <a:prstGeom prst="rect">
            <a:avLst/>
          </a:prstGeom>
        </p:spPr>
        <p:txBody>
          <a:bodyPr wrap="none">
            <a:spAutoFit/>
          </a:bodyPr>
          <a:lstStyle/>
          <a:p>
            <a:r>
              <a:rPr lang="en-US" sz="2000" b="1" dirty="0" smtClean="0">
                <a:solidFill>
                  <a:schemeClr val="bg1"/>
                </a:solidFill>
                <a:latin typeface="Arial" panose="020B0604020202020204" pitchFamily="34" charset="0"/>
                <a:cs typeface="Arial" panose="020B0604020202020204" pitchFamily="34" charset="0"/>
              </a:rPr>
              <a:t>Doctor</a:t>
            </a:r>
            <a:r>
              <a:rPr lang="en-US" sz="2000" b="1" dirty="0">
                <a:solidFill>
                  <a:schemeClr val="bg1"/>
                </a:solidFill>
                <a:latin typeface="Arial" panose="020B0604020202020204" pitchFamily="34" charset="0"/>
                <a:cs typeface="Arial" panose="020B0604020202020204" pitchFamily="34" charset="0"/>
              </a:rPr>
              <a:t>:</a:t>
            </a:r>
            <a:r>
              <a:rPr lang="en-US" sz="2000" dirty="0">
                <a:solidFill>
                  <a:schemeClr val="bg1"/>
                </a:solidFill>
                <a:latin typeface="Arial" panose="020B0604020202020204" pitchFamily="34" charset="0"/>
                <a:cs typeface="Arial" panose="020B0604020202020204" pitchFamily="34" charset="0"/>
              </a:rPr>
              <a:t> Hi Gregory, what happened to your ankle?</a:t>
            </a:r>
          </a:p>
          <a:p>
            <a:r>
              <a:rPr lang="en-US" sz="2000" b="1" dirty="0">
                <a:solidFill>
                  <a:schemeClr val="bg1"/>
                </a:solidFill>
                <a:latin typeface="Arial" panose="020B0604020202020204" pitchFamily="34" charset="0"/>
                <a:cs typeface="Arial" panose="020B0604020202020204" pitchFamily="34" charset="0"/>
              </a:rPr>
              <a:t>Patient:</a:t>
            </a:r>
            <a:r>
              <a:rPr lang="en-US" sz="2000" dirty="0">
                <a:solidFill>
                  <a:schemeClr val="bg1"/>
                </a:solidFill>
                <a:latin typeface="Arial" panose="020B0604020202020204" pitchFamily="34" charset="0"/>
                <a:cs typeface="Arial" panose="020B0604020202020204" pitchFamily="34" charset="0"/>
              </a:rPr>
              <a:t> I slipped on ice yesterday. It’s swollen and hurts.</a:t>
            </a:r>
          </a:p>
          <a:p>
            <a:r>
              <a:rPr lang="en-US" sz="2000" b="1" dirty="0">
                <a:solidFill>
                  <a:schemeClr val="bg1"/>
                </a:solidFill>
                <a:latin typeface="Arial" panose="020B0604020202020204" pitchFamily="34" charset="0"/>
                <a:cs typeface="Arial" panose="020B0604020202020204" pitchFamily="34" charset="0"/>
              </a:rPr>
              <a:t>Doctor:</a:t>
            </a:r>
            <a:r>
              <a:rPr lang="en-US" sz="2000" dirty="0">
                <a:solidFill>
                  <a:schemeClr val="bg1"/>
                </a:solidFill>
                <a:latin typeface="Arial" panose="020B0604020202020204" pitchFamily="34" charset="0"/>
                <a:cs typeface="Arial" panose="020B0604020202020204" pitchFamily="34" charset="0"/>
              </a:rPr>
              <a:t> Can you walk on it?</a:t>
            </a:r>
          </a:p>
          <a:p>
            <a:r>
              <a:rPr lang="en-US" sz="2000" b="1" dirty="0">
                <a:solidFill>
                  <a:schemeClr val="bg1"/>
                </a:solidFill>
                <a:latin typeface="Arial" panose="020B0604020202020204" pitchFamily="34" charset="0"/>
                <a:cs typeface="Arial" panose="020B0604020202020204" pitchFamily="34" charset="0"/>
              </a:rPr>
              <a:t>Patient:</a:t>
            </a:r>
            <a:r>
              <a:rPr lang="en-US" sz="2000" dirty="0">
                <a:solidFill>
                  <a:schemeClr val="bg1"/>
                </a:solidFill>
                <a:latin typeface="Arial" panose="020B0604020202020204" pitchFamily="34" charset="0"/>
                <a:cs typeface="Arial" panose="020B0604020202020204" pitchFamily="34" charset="0"/>
              </a:rPr>
              <a:t> Barely. I’ve been using ice, elevation, and ibuprofen.</a:t>
            </a:r>
          </a:p>
          <a:p>
            <a:r>
              <a:rPr lang="en-US" sz="2000" b="1" dirty="0">
                <a:solidFill>
                  <a:schemeClr val="bg1"/>
                </a:solidFill>
                <a:latin typeface="Arial" panose="020B0604020202020204" pitchFamily="34" charset="0"/>
                <a:cs typeface="Arial" panose="020B0604020202020204" pitchFamily="34" charset="0"/>
              </a:rPr>
              <a:t>Doctor:</a:t>
            </a:r>
            <a:r>
              <a:rPr lang="en-US" sz="2000" dirty="0">
                <a:solidFill>
                  <a:schemeClr val="bg1"/>
                </a:solidFill>
                <a:latin typeface="Arial" panose="020B0604020202020204" pitchFamily="34" charset="0"/>
                <a:cs typeface="Arial" panose="020B0604020202020204" pitchFamily="34" charset="0"/>
              </a:rPr>
              <a:t> Good. X-rays show no fracture — just a sprain.</a:t>
            </a:r>
          </a:p>
          <a:p>
            <a:r>
              <a:rPr lang="en-US" sz="2000" b="1" dirty="0">
                <a:solidFill>
                  <a:schemeClr val="bg1"/>
                </a:solidFill>
                <a:latin typeface="Arial" panose="020B0604020202020204" pitchFamily="34" charset="0"/>
                <a:cs typeface="Arial" panose="020B0604020202020204" pitchFamily="34" charset="0"/>
              </a:rPr>
              <a:t>Patient:</a:t>
            </a:r>
            <a:r>
              <a:rPr lang="en-US" sz="2000" dirty="0">
                <a:solidFill>
                  <a:schemeClr val="bg1"/>
                </a:solidFill>
                <a:latin typeface="Arial" panose="020B0604020202020204" pitchFamily="34" charset="0"/>
                <a:cs typeface="Arial" panose="020B0604020202020204" pitchFamily="34" charset="0"/>
              </a:rPr>
              <a:t> That’s a relief.</a:t>
            </a:r>
          </a:p>
          <a:p>
            <a:r>
              <a:rPr lang="en-US" sz="2000" b="1" dirty="0">
                <a:solidFill>
                  <a:schemeClr val="bg1"/>
                </a:solidFill>
                <a:latin typeface="Arial" panose="020B0604020202020204" pitchFamily="34" charset="0"/>
                <a:cs typeface="Arial" panose="020B0604020202020204" pitchFamily="34" charset="0"/>
              </a:rPr>
              <a:t>Doctor:</a:t>
            </a:r>
            <a:r>
              <a:rPr lang="en-US" sz="2000" dirty="0">
                <a:solidFill>
                  <a:schemeClr val="bg1"/>
                </a:solidFill>
                <a:latin typeface="Arial" panose="020B0604020202020204" pitchFamily="34" charset="0"/>
                <a:cs typeface="Arial" panose="020B0604020202020204" pitchFamily="34" charset="0"/>
              </a:rPr>
              <a:t> I’m giving you an </a:t>
            </a:r>
            <a:r>
              <a:rPr lang="en-US" sz="2000" dirty="0" err="1">
                <a:solidFill>
                  <a:schemeClr val="bg1"/>
                </a:solidFill>
                <a:latin typeface="Arial" panose="020B0604020202020204" pitchFamily="34" charset="0"/>
                <a:cs typeface="Arial" panose="020B0604020202020204" pitchFamily="34" charset="0"/>
              </a:rPr>
              <a:t>Aircast</a:t>
            </a:r>
            <a:r>
              <a:rPr lang="en-US" sz="2000" dirty="0">
                <a:solidFill>
                  <a:schemeClr val="bg1"/>
                </a:solidFill>
                <a:latin typeface="Arial" panose="020B0604020202020204" pitchFamily="34" charset="0"/>
                <a:cs typeface="Arial" panose="020B0604020202020204" pitchFamily="34" charset="0"/>
              </a:rPr>
              <a:t> and crutches for a few days. Keep icing and take NSAIDs as needed.</a:t>
            </a:r>
          </a:p>
          <a:p>
            <a:r>
              <a:rPr lang="en-US" sz="2000" b="1" dirty="0">
                <a:solidFill>
                  <a:schemeClr val="bg1"/>
                </a:solidFill>
                <a:latin typeface="Arial" panose="020B0604020202020204" pitchFamily="34" charset="0"/>
                <a:cs typeface="Arial" panose="020B0604020202020204" pitchFamily="34" charset="0"/>
              </a:rPr>
              <a:t>Patient:</a:t>
            </a:r>
            <a:r>
              <a:rPr lang="en-US" sz="2000" dirty="0">
                <a:solidFill>
                  <a:schemeClr val="bg1"/>
                </a:solidFill>
                <a:latin typeface="Arial" panose="020B0604020202020204" pitchFamily="34" charset="0"/>
                <a:cs typeface="Arial" panose="020B0604020202020204" pitchFamily="34" charset="0"/>
              </a:rPr>
              <a:t> Okay. When can I play soccer again?</a:t>
            </a:r>
          </a:p>
          <a:p>
            <a:r>
              <a:rPr lang="en-US" sz="2000" b="1" dirty="0">
                <a:solidFill>
                  <a:schemeClr val="bg1"/>
                </a:solidFill>
                <a:latin typeface="Arial" panose="020B0604020202020204" pitchFamily="34" charset="0"/>
                <a:cs typeface="Arial" panose="020B0604020202020204" pitchFamily="34" charset="0"/>
              </a:rPr>
              <a:t>Doctor:</a:t>
            </a:r>
            <a:r>
              <a:rPr lang="en-US" sz="2000" dirty="0">
                <a:solidFill>
                  <a:schemeClr val="bg1"/>
                </a:solidFill>
                <a:latin typeface="Arial" panose="020B0604020202020204" pitchFamily="34" charset="0"/>
                <a:cs typeface="Arial" panose="020B0604020202020204" pitchFamily="34" charset="0"/>
              </a:rPr>
              <a:t> We’ll check in two weeks. Let me know if anything gets worse.</a:t>
            </a:r>
          </a:p>
          <a:p>
            <a:r>
              <a:rPr lang="en-US" sz="2000" b="1" dirty="0">
                <a:solidFill>
                  <a:schemeClr val="bg1"/>
                </a:solidFill>
                <a:latin typeface="Arial" panose="020B0604020202020204" pitchFamily="34" charset="0"/>
                <a:cs typeface="Arial" panose="020B0604020202020204" pitchFamily="34" charset="0"/>
              </a:rPr>
              <a:t>Patient:</a:t>
            </a:r>
            <a:r>
              <a:rPr lang="en-US" sz="2000" dirty="0">
                <a:solidFill>
                  <a:schemeClr val="bg1"/>
                </a:solidFill>
                <a:latin typeface="Arial" panose="020B0604020202020204" pitchFamily="34" charset="0"/>
                <a:cs typeface="Arial" panose="020B0604020202020204" pitchFamily="34" charset="0"/>
              </a:rPr>
              <a:t> Will do. Thanks!</a:t>
            </a:r>
          </a:p>
          <a:p>
            <a:endParaRPr lang="ro-RO"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94445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2932448" y="264161"/>
            <a:ext cx="6327105" cy="641096"/>
          </a:xfrm>
        </p:spPr>
        <p:txBody>
          <a:bodyPr/>
          <a:lstStyle/>
          <a:p>
            <a:r>
              <a:rPr lang="en-US" dirty="0" smtClean="0"/>
              <a:t>Conclusion</a:t>
            </a:r>
            <a:endParaRPr lang="ro-RO" dirty="0"/>
          </a:p>
        </p:txBody>
      </p:sp>
      <p:sp>
        <p:nvSpPr>
          <p:cNvPr id="4" name="Dreptunghi 3"/>
          <p:cNvSpPr/>
          <p:nvPr/>
        </p:nvSpPr>
        <p:spPr>
          <a:xfrm>
            <a:off x="1987295" y="3010376"/>
            <a:ext cx="8524985" cy="1323439"/>
          </a:xfrm>
          <a:prstGeom prst="rect">
            <a:avLst/>
          </a:prstGeom>
        </p:spPr>
        <p:txBody>
          <a:bodyPr wrap="square">
            <a:spAutoFit/>
          </a:bodyPr>
          <a:lstStyle/>
          <a:p>
            <a:pPr algn="just"/>
            <a:r>
              <a:rPr lang="en-US" sz="2000" dirty="0">
                <a:solidFill>
                  <a:schemeClr val="bg1"/>
                </a:solidFill>
                <a:latin typeface="Arial" panose="020B0604020202020204" pitchFamily="34" charset="0"/>
                <a:cs typeface="Arial" panose="020B0604020202020204" pitchFamily="34" charset="0"/>
              </a:rPr>
              <a:t>We trained T5 models to generate clinical notes and synthetic dialogues from doctor-patient data. Results show promising coherence, especially for Dialogue2Note, with room for improvement through tuning and post-processing.</a:t>
            </a:r>
            <a:endParaRPr lang="ro-RO"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061673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E810E-8E37-1D8A-245B-020E4E4C0B9F}"/>
              </a:ext>
            </a:extLst>
          </p:cNvPr>
          <p:cNvSpPr>
            <a:spLocks noGrp="1"/>
          </p:cNvSpPr>
          <p:nvPr>
            <p:ph type="title"/>
          </p:nvPr>
        </p:nvSpPr>
        <p:spPr>
          <a:xfrm>
            <a:off x="733562" y="433906"/>
            <a:ext cx="10515601" cy="1327464"/>
          </a:xfrm>
        </p:spPr>
        <p:txBody>
          <a:bodyPr/>
          <a:lstStyle/>
          <a:p>
            <a:r>
              <a:rPr lang="en-US" dirty="0" smtClean="0"/>
              <a:t>Future work</a:t>
            </a:r>
            <a:endParaRPr lang="en-US" dirty="0"/>
          </a:p>
        </p:txBody>
      </p:sp>
      <p:sp>
        <p:nvSpPr>
          <p:cNvPr id="4" name="Slide Number Placeholder 3">
            <a:extLst>
              <a:ext uri="{FF2B5EF4-FFF2-40B4-BE49-F238E27FC236}">
                <a16:creationId xmlns:a16="http://schemas.microsoft.com/office/drawing/2014/main" xmlns=""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
        <p:nvSpPr>
          <p:cNvPr id="8" name="CasetăText 7"/>
          <p:cNvSpPr txBox="1"/>
          <p:nvPr/>
        </p:nvSpPr>
        <p:spPr>
          <a:xfrm>
            <a:off x="630936" y="2359152"/>
            <a:ext cx="7988629" cy="3785652"/>
          </a:xfrm>
          <a:prstGeom prst="rect">
            <a:avLst/>
          </a:prstGeom>
          <a:noFill/>
        </p:spPr>
        <p:txBody>
          <a:bodyPr wrap="square" rtlCol="0">
            <a:spAutoFit/>
          </a:bodyPr>
          <a:lstStyle/>
          <a:p>
            <a:pPr algn="just"/>
            <a:r>
              <a:rPr lang="ro-RO" sz="2000" b="1" dirty="0" smtClean="0">
                <a:solidFill>
                  <a:schemeClr val="bg1"/>
                </a:solidFill>
                <a:latin typeface="Arial" panose="020B0604020202020204" pitchFamily="34" charset="0"/>
                <a:cs typeface="Arial" panose="020B0604020202020204" pitchFamily="34" charset="0"/>
              </a:rPr>
              <a:t>Train </a:t>
            </a:r>
            <a:r>
              <a:rPr lang="ro-RO" sz="2000" b="1" dirty="0">
                <a:solidFill>
                  <a:schemeClr val="bg1"/>
                </a:solidFill>
                <a:latin typeface="Arial" panose="020B0604020202020204" pitchFamily="34" charset="0"/>
                <a:cs typeface="Arial" panose="020B0604020202020204" pitchFamily="34" charset="0"/>
              </a:rPr>
              <a:t>on Transcripts from Real Audio</a:t>
            </a:r>
            <a:r>
              <a:rPr lang="ro-RO" sz="2000" dirty="0">
                <a:solidFill>
                  <a:schemeClr val="bg1"/>
                </a:solidFill>
                <a:latin typeface="Arial" panose="020B0604020202020204" pitchFamily="34" charset="0"/>
                <a:cs typeface="Arial" panose="020B0604020202020204" pitchFamily="34" charset="0"/>
              </a:rPr>
              <a:t/>
            </a:r>
            <a:br>
              <a:rPr lang="ro-RO" sz="2000" dirty="0">
                <a:solidFill>
                  <a:schemeClr val="bg1"/>
                </a:solidFill>
                <a:latin typeface="Arial" panose="020B0604020202020204" pitchFamily="34" charset="0"/>
                <a:cs typeface="Arial" panose="020B0604020202020204" pitchFamily="34" charset="0"/>
              </a:rPr>
            </a:br>
            <a:r>
              <a:rPr lang="ro-RO" sz="2000" dirty="0" smtClean="0">
                <a:solidFill>
                  <a:schemeClr val="bg1"/>
                </a:solidFill>
                <a:latin typeface="Arial" panose="020B0604020202020204" pitchFamily="34" charset="0"/>
                <a:cs typeface="Arial" panose="020B0604020202020204" pitchFamily="34" charset="0"/>
              </a:rPr>
              <a:t>Use </a:t>
            </a:r>
            <a:r>
              <a:rPr lang="ro-RO" sz="2000" dirty="0">
                <a:solidFill>
                  <a:schemeClr val="bg1"/>
                </a:solidFill>
                <a:latin typeface="Arial" panose="020B0604020202020204" pitchFamily="34" charset="0"/>
                <a:cs typeface="Arial" panose="020B0604020202020204" pitchFamily="34" charset="0"/>
              </a:rPr>
              <a:t>ASR outputs (automatic speech recognition) to simulate real-world use cases</a:t>
            </a:r>
            <a:r>
              <a:rPr lang="ro-RO" sz="2000" dirty="0" smtClean="0">
                <a:solidFill>
                  <a:schemeClr val="bg1"/>
                </a:solidFill>
                <a:latin typeface="Arial" panose="020B0604020202020204" pitchFamily="34" charset="0"/>
                <a:cs typeface="Arial" panose="020B0604020202020204" pitchFamily="34" charset="0"/>
              </a:rPr>
              <a:t>.</a:t>
            </a:r>
            <a:endParaRPr lang="en-US" sz="2000" dirty="0" smtClean="0">
              <a:solidFill>
                <a:schemeClr val="bg1"/>
              </a:solidFill>
              <a:latin typeface="Arial" panose="020B0604020202020204" pitchFamily="34" charset="0"/>
              <a:cs typeface="Arial" panose="020B0604020202020204" pitchFamily="34" charset="0"/>
            </a:endParaRPr>
          </a:p>
          <a:p>
            <a:pPr algn="just"/>
            <a:endParaRPr lang="en-US" sz="2000" dirty="0">
              <a:solidFill>
                <a:schemeClr val="bg1"/>
              </a:solidFill>
              <a:latin typeface="Arial" panose="020B0604020202020204" pitchFamily="34" charset="0"/>
              <a:cs typeface="Arial" panose="020B0604020202020204" pitchFamily="34" charset="0"/>
            </a:endParaRPr>
          </a:p>
          <a:p>
            <a:pPr algn="just"/>
            <a:r>
              <a:rPr lang="en-US" sz="2000" b="1" dirty="0">
                <a:solidFill>
                  <a:schemeClr val="bg1"/>
                </a:solidFill>
                <a:latin typeface="Arial" panose="020B0604020202020204" pitchFamily="34" charset="0"/>
                <a:cs typeface="Arial" panose="020B0604020202020204" pitchFamily="34" charset="0"/>
              </a:rPr>
              <a:t>Evaluate with Medical Professionals</a:t>
            </a: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Collect qualitative feedback from clinicians to assess realism, usefulness, and trustworthiness</a:t>
            </a:r>
            <a:r>
              <a:rPr lang="en-US" sz="2000" dirty="0" smtClean="0">
                <a:solidFill>
                  <a:schemeClr val="bg1"/>
                </a:solidFill>
                <a:latin typeface="Arial" panose="020B0604020202020204" pitchFamily="34" charset="0"/>
                <a:cs typeface="Arial" panose="020B0604020202020204" pitchFamily="34" charset="0"/>
              </a:rPr>
              <a:t>.</a:t>
            </a:r>
          </a:p>
          <a:p>
            <a:pPr algn="just"/>
            <a:endParaRPr lang="en-US" sz="2000" b="1" dirty="0">
              <a:solidFill>
                <a:schemeClr val="bg1"/>
              </a:solidFill>
              <a:latin typeface="Arial" panose="020B0604020202020204" pitchFamily="34" charset="0"/>
              <a:cs typeface="Arial" panose="020B0604020202020204" pitchFamily="34" charset="0"/>
            </a:endParaRPr>
          </a:p>
          <a:p>
            <a:pPr algn="just"/>
            <a:r>
              <a:rPr lang="en-US" sz="2000" b="1" dirty="0">
                <a:solidFill>
                  <a:schemeClr val="bg1"/>
                </a:solidFill>
                <a:latin typeface="Arial" panose="020B0604020202020204" pitchFamily="34" charset="0"/>
                <a:cs typeface="Arial" panose="020B0604020202020204" pitchFamily="34" charset="0"/>
              </a:rPr>
              <a:t>Integrate Post-processing Heuristics </a:t>
            </a:r>
            <a:endParaRPr lang="en-US" sz="2000" b="1" dirty="0" smtClean="0">
              <a:solidFill>
                <a:schemeClr val="bg1"/>
              </a:solidFill>
              <a:latin typeface="Arial" panose="020B0604020202020204" pitchFamily="34" charset="0"/>
              <a:cs typeface="Arial" panose="020B0604020202020204" pitchFamily="34" charset="0"/>
            </a:endParaRPr>
          </a:p>
          <a:p>
            <a:pPr algn="just"/>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Automatically correct hallucinated medical terms or ensure section consistency in </a:t>
            </a:r>
            <a:r>
              <a:rPr lang="en-US" sz="2000">
                <a:solidFill>
                  <a:schemeClr val="bg1"/>
                </a:solidFill>
                <a:latin typeface="Arial" panose="020B0604020202020204" pitchFamily="34" charset="0"/>
                <a:cs typeface="Arial" panose="020B0604020202020204" pitchFamily="34" charset="0"/>
              </a:rPr>
              <a:t>generated </a:t>
            </a:r>
            <a:r>
              <a:rPr lang="en-US" sz="2000" smtClean="0">
                <a:solidFill>
                  <a:schemeClr val="bg1"/>
                </a:solidFill>
                <a:latin typeface="Arial" panose="020B0604020202020204" pitchFamily="34" charset="0"/>
                <a:cs typeface="Arial" panose="020B0604020202020204" pitchFamily="34" charset="0"/>
              </a:rPr>
              <a:t>dialogues.</a:t>
            </a:r>
            <a:endParaRPr lang="ro-RO" sz="2000" dirty="0">
              <a:solidFill>
                <a:schemeClr val="bg1"/>
              </a:solidFill>
              <a:latin typeface="Arial" panose="020B0604020202020204" pitchFamily="34" charset="0"/>
              <a:cs typeface="Arial" panose="020B0604020202020204" pitchFamily="34" charset="0"/>
            </a:endParaRPr>
          </a:p>
          <a:p>
            <a:pPr algn="just"/>
            <a:endParaRPr lang="ro-RO"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7969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xmlns=""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Tree>
    <p:extLst>
      <p:ext uri="{BB962C8B-B14F-4D97-AF65-F5344CB8AC3E}">
        <p14:creationId xmlns=""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A2458FF-0D0C-4ACC-C6FB-103BC0BADCCD}"/>
              </a:ext>
            </a:extLst>
          </p:cNvPr>
          <p:cNvSpPr>
            <a:spLocks noGrp="1"/>
          </p:cNvSpPr>
          <p:nvPr>
            <p:ph type="title"/>
          </p:nvPr>
        </p:nvSpPr>
        <p:spPr>
          <a:xfrm>
            <a:off x="383118" y="365125"/>
            <a:ext cx="5450751" cy="1936866"/>
          </a:xfrm>
        </p:spPr>
        <p:txBody>
          <a:bodyPr/>
          <a:lstStyle/>
          <a:p>
            <a:pPr algn="ctr"/>
            <a:r>
              <a:rPr lang="en-US" dirty="0">
                <a:cs typeface="Biome"/>
              </a:rPr>
              <a:t>Table of contents</a:t>
            </a:r>
            <a:endParaRPr lang="en-US" dirty="0"/>
          </a:p>
        </p:txBody>
      </p:sp>
      <p:sp>
        <p:nvSpPr>
          <p:cNvPr id="31" name="Text Placeholder 3">
            <a:extLst>
              <a:ext uri="{FF2B5EF4-FFF2-40B4-BE49-F238E27FC236}">
                <a16:creationId xmlns:a16="http://schemas.microsoft.com/office/drawing/2014/main" xmlns="" id="{F1239C0E-3F39-787D-0FC3-6B7C9BA37E8F}"/>
              </a:ext>
            </a:extLst>
          </p:cNvPr>
          <p:cNvSpPr>
            <a:spLocks noGrp="1"/>
          </p:cNvSpPr>
          <p:nvPr>
            <p:ph sz="quarter" idx="10"/>
          </p:nvPr>
        </p:nvSpPr>
        <p:spPr>
          <a:xfrm>
            <a:off x="838201" y="3097848"/>
            <a:ext cx="4466504" cy="3405187"/>
          </a:xfrm>
        </p:spPr>
        <p:txBody>
          <a:bodyPr anchor="t"/>
          <a:lstStyle/>
          <a:p>
            <a:r>
              <a:rPr lang="en-US" dirty="0">
                <a:cs typeface="Biome"/>
              </a:rPr>
              <a:t>Objective</a:t>
            </a:r>
            <a:endParaRPr lang="en-US" dirty="0"/>
          </a:p>
          <a:p>
            <a:r>
              <a:rPr lang="en-US" dirty="0" smtClean="0">
                <a:cs typeface="Biome"/>
              </a:rPr>
              <a:t>Dataset</a:t>
            </a:r>
          </a:p>
          <a:p>
            <a:r>
              <a:rPr lang="en-US" dirty="0" smtClean="0">
                <a:cs typeface="Biome"/>
              </a:rPr>
              <a:t>Subtasks</a:t>
            </a:r>
            <a:endParaRPr lang="en-US" dirty="0">
              <a:cs typeface="Biome"/>
            </a:endParaRPr>
          </a:p>
          <a:p>
            <a:r>
              <a:rPr lang="en-US" dirty="0">
                <a:cs typeface="Biome"/>
              </a:rPr>
              <a:t>Approaches</a:t>
            </a:r>
            <a:endParaRPr lang="en-US" dirty="0"/>
          </a:p>
          <a:p>
            <a:r>
              <a:rPr lang="en-US" dirty="0">
                <a:cs typeface="Biome"/>
              </a:rPr>
              <a:t>Chat-GPT 4 comparison</a:t>
            </a:r>
          </a:p>
          <a:p>
            <a:r>
              <a:rPr lang="en-US" dirty="0">
                <a:cs typeface="Biome"/>
              </a:rPr>
              <a:t>Conclusion</a:t>
            </a:r>
            <a:endParaRPr lang="en-US" dirty="0"/>
          </a:p>
        </p:txBody>
      </p:sp>
      <p:pic>
        <p:nvPicPr>
          <p:cNvPr id="3" name="Picture Placeholder 7" descr="A blue and purple spirals">
            <a:extLst>
              <a:ext uri="{FF2B5EF4-FFF2-40B4-BE49-F238E27FC236}">
                <a16:creationId xmlns:a16="http://schemas.microsoft.com/office/drawing/2014/main" xmlns="" id="{71FD8FE7-859F-06B4-AAC7-9F1DE93C8052}"/>
              </a:ext>
            </a:extLst>
          </p:cNvPr>
          <p:cNvPicPr>
            <a:picLocks noChangeAspect="1"/>
          </p:cNvPicPr>
          <p:nvPr/>
        </p:nvPicPr>
        <p:blipFill>
          <a:blip r:embed="rId3"/>
          <a:srcRect t="31" b="31"/>
          <a:stretch/>
        </p:blipFill>
        <p:spPr>
          <a:xfrm>
            <a:off x="6497638" y="336550"/>
            <a:ext cx="5322887" cy="6184900"/>
          </a:xfrm>
          <a:prstGeom prst="rect">
            <a:avLst/>
          </a:prstGeom>
        </p:spPr>
      </p:pic>
    </p:spTree>
    <p:extLst>
      <p:ext uri="{BB962C8B-B14F-4D97-AF65-F5344CB8AC3E}">
        <p14:creationId xmlns="" xmlns:p14="http://schemas.microsoft.com/office/powerpoint/2010/main" val="14601593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7F7C5-CBA2-9823-0CBA-5BD773998046}"/>
              </a:ext>
            </a:extLst>
          </p:cNvPr>
          <p:cNvSpPr>
            <a:spLocks noGrp="1"/>
          </p:cNvSpPr>
          <p:nvPr>
            <p:ph type="title"/>
          </p:nvPr>
        </p:nvSpPr>
        <p:spPr>
          <a:xfrm>
            <a:off x="321869" y="579120"/>
            <a:ext cx="11548261" cy="527304"/>
          </a:xfrm>
        </p:spPr>
        <p:txBody>
          <a:bodyPr/>
          <a:lstStyle/>
          <a:p>
            <a:r>
              <a:rPr lang="en-US" dirty="0">
                <a:solidFill>
                  <a:schemeClr val="accent3"/>
                </a:solidFill>
                <a:cs typeface="Biome"/>
              </a:rPr>
              <a:t>Objective</a:t>
            </a:r>
            <a:endParaRPr lang="en-US" dirty="0">
              <a:solidFill>
                <a:schemeClr val="accent3"/>
              </a:solidFill>
            </a:endParaRPr>
          </a:p>
        </p:txBody>
      </p:sp>
      <p:sp>
        <p:nvSpPr>
          <p:cNvPr id="3" name="Slide Number Placeholder 2">
            <a:extLst>
              <a:ext uri="{FF2B5EF4-FFF2-40B4-BE49-F238E27FC236}">
                <a16:creationId xmlns:a16="http://schemas.microsoft.com/office/drawing/2014/main" xmlns=""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Dreptunghi 4"/>
          <p:cNvSpPr/>
          <p:nvPr/>
        </p:nvSpPr>
        <p:spPr>
          <a:xfrm>
            <a:off x="1136904" y="1761667"/>
            <a:ext cx="9927336" cy="1631216"/>
          </a:xfrm>
          <a:prstGeom prst="rect">
            <a:avLst/>
          </a:prstGeom>
        </p:spPr>
        <p:txBody>
          <a:bodyPr wrap="square">
            <a:spAutoFit/>
          </a:bodyPr>
          <a:lstStyle/>
          <a:p>
            <a:pPr algn="just"/>
            <a:r>
              <a:rPr lang="en-US" sz="2000" dirty="0">
                <a:solidFill>
                  <a:schemeClr val="bg1"/>
                </a:solidFill>
                <a:latin typeface="Arial" panose="020B0604020202020204" pitchFamily="34" charset="0"/>
                <a:cs typeface="Arial" panose="020B0604020202020204" pitchFamily="34" charset="0"/>
              </a:rPr>
              <a:t>The main objective of this project is to develop models capable of generating clinical notes from doctor-patient conversations and vice versa, supporting data augmentation and automation in the medical domain</a:t>
            </a:r>
            <a:r>
              <a:rPr lang="en-US" sz="2000" dirty="0" smtClean="0">
                <a:solidFill>
                  <a:schemeClr val="bg1"/>
                </a:solidFill>
                <a:latin typeface="Arial" panose="020B0604020202020204" pitchFamily="34" charset="0"/>
                <a:cs typeface="Arial" panose="020B0604020202020204" pitchFamily="34" charset="0"/>
              </a:rPr>
              <a:t>.</a:t>
            </a:r>
          </a:p>
          <a:p>
            <a:pPr algn="just"/>
            <a:endParaRPr lang="en-US" sz="2000" dirty="0">
              <a:solidFill>
                <a:schemeClr val="bg1"/>
              </a:solidFill>
              <a:latin typeface="Arial" panose="020B0604020202020204" pitchFamily="34" charset="0"/>
              <a:cs typeface="Arial" panose="020B0604020202020204" pitchFamily="34" charset="0"/>
            </a:endParaRPr>
          </a:p>
          <a:p>
            <a:pPr algn="just"/>
            <a:r>
              <a:rPr lang="ro-RO" sz="2000" dirty="0" smtClean="0">
                <a:solidFill>
                  <a:schemeClr val="bg1"/>
                </a:solidFill>
                <a:latin typeface="Arial" panose="020B0604020202020204" pitchFamily="34" charset="0"/>
                <a:cs typeface="Arial" panose="020B0604020202020204" pitchFamily="34" charset="0"/>
              </a:rPr>
              <a:t>Project </a:t>
            </a:r>
            <a:r>
              <a:rPr lang="ro-RO" sz="2000" dirty="0" err="1">
                <a:solidFill>
                  <a:schemeClr val="bg1"/>
                </a:solidFill>
                <a:latin typeface="Arial" panose="020B0604020202020204" pitchFamily="34" charset="0"/>
                <a:cs typeface="Arial" panose="020B0604020202020204" pitchFamily="34" charset="0"/>
              </a:rPr>
              <a:t>Overview</a:t>
            </a:r>
            <a:r>
              <a:rPr lang="ro-RO" sz="2000" dirty="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Clinical</a:t>
            </a:r>
            <a:r>
              <a:rPr lang="ro-RO" sz="2000" dirty="0">
                <a:solidFill>
                  <a:schemeClr val="bg1"/>
                </a:solidFill>
                <a:latin typeface="Arial" panose="020B0604020202020204" pitchFamily="34" charset="0"/>
                <a:cs typeface="Arial" panose="020B0604020202020204" pitchFamily="34" charset="0"/>
              </a:rPr>
              <a:t> Note ↔ </a:t>
            </a:r>
            <a:r>
              <a:rPr lang="ro-RO" sz="2000" dirty="0" err="1">
                <a:solidFill>
                  <a:schemeClr val="bg1"/>
                </a:solidFill>
                <a:latin typeface="Arial" panose="020B0604020202020204" pitchFamily="34" charset="0"/>
                <a:cs typeface="Arial" panose="020B0604020202020204" pitchFamily="34" charset="0"/>
              </a:rPr>
              <a:t>Dialogue</a:t>
            </a:r>
            <a:r>
              <a:rPr lang="ro-RO" sz="2000" dirty="0">
                <a:solidFill>
                  <a:schemeClr val="bg1"/>
                </a:solidFill>
                <a:latin typeface="Arial" panose="020B0604020202020204" pitchFamily="34" charset="0"/>
                <a:cs typeface="Arial" panose="020B0604020202020204" pitchFamily="34" charset="0"/>
              </a:rPr>
              <a:t> </a:t>
            </a:r>
            <a:r>
              <a:rPr lang="ro-RO" sz="2000" dirty="0" err="1" smtClean="0">
                <a:solidFill>
                  <a:schemeClr val="bg1"/>
                </a:solidFill>
                <a:latin typeface="Arial" panose="020B0604020202020204" pitchFamily="34" charset="0"/>
                <a:cs typeface="Arial" panose="020B0604020202020204" pitchFamily="34" charset="0"/>
              </a:rPr>
              <a:t>Generation</a:t>
            </a:r>
            <a:endParaRPr lang="ro-RO"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3971937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en-US" dirty="0">
                <a:cs typeface="Biome"/>
              </a:rPr>
              <a:t>dataset </a:t>
            </a:r>
            <a:endParaRPr lang="ro-RO" dirty="0"/>
          </a:p>
        </p:txBody>
      </p:sp>
      <p:graphicFrame>
        <p:nvGraphicFramePr>
          <p:cNvPr id="8" name="Substituent conținut 7"/>
          <p:cNvGraphicFramePr>
            <a:graphicFrameLocks noGrp="1"/>
          </p:cNvGraphicFramePr>
          <p:nvPr>
            <p:ph sz="quarter" idx="36"/>
            <p:extLst>
              <p:ext uri="{D42A27DB-BD31-4B8C-83A1-F6EECF244321}">
                <p14:modId xmlns="" xmlns:p14="http://schemas.microsoft.com/office/powerpoint/2010/main" val="270267311"/>
              </p:ext>
            </p:extLst>
          </p:nvPr>
        </p:nvGraphicFramePr>
        <p:xfrm>
          <a:off x="5212079" y="2671441"/>
          <a:ext cx="6629400" cy="4022003"/>
        </p:xfrm>
        <a:graphic>
          <a:graphicData uri="http://schemas.openxmlformats.org/drawingml/2006/table">
            <a:tbl>
              <a:tblPr/>
              <a:tblGrid>
                <a:gridCol w="2209800"/>
                <a:gridCol w="2209800"/>
                <a:gridCol w="2209800"/>
              </a:tblGrid>
              <a:tr h="318662">
                <a:tc>
                  <a:txBody>
                    <a:bodyPr/>
                    <a:lstStyle/>
                    <a:p>
                      <a:r>
                        <a:rPr lang="ro-RO" sz="2000" b="1" dirty="0" err="1">
                          <a:solidFill>
                            <a:schemeClr val="bg1"/>
                          </a:solidFill>
                          <a:latin typeface="Arial" panose="020B0604020202020204" pitchFamily="34" charset="0"/>
                          <a:cs typeface="Arial" panose="020B0604020202020204" pitchFamily="34" charset="0"/>
                        </a:rPr>
                        <a:t>Feature</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c>
                  <a:txBody>
                    <a:bodyPr/>
                    <a:lstStyle/>
                    <a:p>
                      <a:r>
                        <a:rPr lang="ro-RO" sz="2000" b="1" dirty="0">
                          <a:solidFill>
                            <a:schemeClr val="bg1"/>
                          </a:solidFill>
                          <a:latin typeface="Arial" panose="020B0604020202020204" pitchFamily="34" charset="0"/>
                          <a:cs typeface="Arial" panose="020B0604020202020204" pitchFamily="34" charset="0"/>
                        </a:rPr>
                        <a:t>MTS-Dialog</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c>
                  <a:txBody>
                    <a:bodyPr/>
                    <a:lstStyle/>
                    <a:p>
                      <a:r>
                        <a:rPr lang="ro-RO" sz="2000" b="1" dirty="0">
                          <a:solidFill>
                            <a:schemeClr val="bg1"/>
                          </a:solidFill>
                          <a:latin typeface="Arial" panose="020B0604020202020204" pitchFamily="34" charset="0"/>
                          <a:cs typeface="Arial" panose="020B0604020202020204" pitchFamily="34" charset="0"/>
                        </a:rPr>
                        <a:t>ACI-BENCH</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r>
              <a:tr h="735295">
                <a:tc>
                  <a:txBody>
                    <a:bodyPr/>
                    <a:lstStyle/>
                    <a:p>
                      <a:r>
                        <a:rPr lang="ro-RO" sz="2000" b="1">
                          <a:solidFill>
                            <a:schemeClr val="bg1"/>
                          </a:solidFill>
                          <a:latin typeface="Arial" panose="020B0604020202020204" pitchFamily="34" charset="0"/>
                          <a:cs typeface="Arial" panose="020B0604020202020204" pitchFamily="34" charset="0"/>
                        </a:rPr>
                        <a:t>Dialogue length</a:t>
                      </a:r>
                      <a:endParaRPr lang="ro-RO" sz="200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c>
                  <a:txBody>
                    <a:bodyPr/>
                    <a:lstStyle/>
                    <a:p>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Longer, multi-turn (~15–20 turns)</a:t>
                      </a:r>
                    </a:p>
                  </a:txBody>
                  <a:tcPr marL="27029" marR="27029" marT="13514" marB="13514" anchor="ctr">
                    <a:lnL>
                      <a:noFill/>
                    </a:lnL>
                    <a:lnR>
                      <a:noFill/>
                    </a:lnR>
                    <a:lnT>
                      <a:noFill/>
                    </a:lnT>
                    <a:lnB>
                      <a:noFill/>
                    </a:lnB>
                  </a:tcPr>
                </a:tc>
                <a:tc>
                  <a:txBody>
                    <a:bodyPr/>
                    <a:lstStyle/>
                    <a:p>
                      <a:r>
                        <a:rPr lang="en-US" sz="2000" dirty="0" smtClean="0">
                          <a:solidFill>
                            <a:schemeClr val="bg1"/>
                          </a:solidFill>
                          <a:latin typeface="Arial" panose="020B0604020202020204" pitchFamily="34" charset="0"/>
                          <a:cs typeface="Arial" panose="020B0604020202020204" pitchFamily="34" charset="0"/>
                        </a:rPr>
                        <a:t> </a:t>
                      </a:r>
                      <a:r>
                        <a:rPr lang="en-US" sz="2000" dirty="0">
                          <a:solidFill>
                            <a:schemeClr val="bg1"/>
                          </a:solidFill>
                          <a:latin typeface="Arial" panose="020B0604020202020204" pitchFamily="34" charset="0"/>
                          <a:cs typeface="Arial" panose="020B0604020202020204" pitchFamily="34" charset="0"/>
                        </a:rPr>
                        <a:t>Shorter, assistant-like (~6–10 turns)</a:t>
                      </a:r>
                    </a:p>
                  </a:txBody>
                  <a:tcPr marL="27029" marR="27029" marT="13514" marB="13514" anchor="ctr">
                    <a:lnL>
                      <a:noFill/>
                    </a:lnL>
                    <a:lnR>
                      <a:noFill/>
                    </a:lnR>
                    <a:lnT>
                      <a:noFill/>
                    </a:lnT>
                    <a:lnB>
                      <a:noFill/>
                    </a:lnB>
                  </a:tcPr>
                </a:tc>
              </a:tr>
              <a:tr h="735295">
                <a:tc>
                  <a:txBody>
                    <a:bodyPr/>
                    <a:lstStyle/>
                    <a:p>
                      <a:r>
                        <a:rPr lang="ro-RO" sz="2000" b="1" dirty="0">
                          <a:solidFill>
                            <a:schemeClr val="bg1"/>
                          </a:solidFill>
                          <a:latin typeface="Arial" panose="020B0604020202020204" pitchFamily="34" charset="0"/>
                          <a:cs typeface="Arial" panose="020B0604020202020204" pitchFamily="34" charset="0"/>
                        </a:rPr>
                        <a:t>Note </a:t>
                      </a:r>
                      <a:r>
                        <a:rPr lang="ro-RO" sz="2000" b="1" dirty="0" err="1">
                          <a:solidFill>
                            <a:schemeClr val="bg1"/>
                          </a:solidFill>
                          <a:latin typeface="Arial" panose="020B0604020202020204" pitchFamily="34" charset="0"/>
                          <a:cs typeface="Arial" panose="020B0604020202020204" pitchFamily="34" charset="0"/>
                        </a:rPr>
                        <a:t>length</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c>
                  <a:txBody>
                    <a:bodyPr/>
                    <a:lstStyle/>
                    <a:p>
                      <a:r>
                        <a:rPr lang="ro-RO" sz="2000" dirty="0" smtClean="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Shorter</a:t>
                      </a:r>
                      <a:r>
                        <a:rPr lang="ro-RO" sz="2000" dirty="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section-based</a:t>
                      </a:r>
                      <a:r>
                        <a:rPr lang="ro-RO" sz="2000" dirty="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summaries</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c>
                  <a:txBody>
                    <a:bodyPr/>
                    <a:lstStyle/>
                    <a:p>
                      <a:r>
                        <a:rPr lang="ro-RO" sz="2000" dirty="0" smtClean="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Longer</a:t>
                      </a:r>
                      <a:r>
                        <a:rPr lang="ro-RO" sz="2000" dirty="0">
                          <a:solidFill>
                            <a:schemeClr val="bg1"/>
                          </a:solidFill>
                          <a:latin typeface="Arial" panose="020B0604020202020204" pitchFamily="34" charset="0"/>
                          <a:cs typeface="Arial" panose="020B0604020202020204" pitchFamily="34" charset="0"/>
                        </a:rPr>
                        <a:t>, full </a:t>
                      </a:r>
                      <a:r>
                        <a:rPr lang="ro-RO" sz="2000" dirty="0" err="1">
                          <a:solidFill>
                            <a:schemeClr val="bg1"/>
                          </a:solidFill>
                          <a:latin typeface="Arial" panose="020B0604020202020204" pitchFamily="34" charset="0"/>
                          <a:cs typeface="Arial" panose="020B0604020202020204" pitchFamily="34" charset="0"/>
                        </a:rPr>
                        <a:t>clinical</a:t>
                      </a:r>
                      <a:r>
                        <a:rPr lang="ro-RO" sz="2000" dirty="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documentation</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r>
              <a:tr h="973357">
                <a:tc>
                  <a:txBody>
                    <a:bodyPr/>
                    <a:lstStyle/>
                    <a:p>
                      <a:r>
                        <a:rPr lang="ro-RO" sz="2000" b="1">
                          <a:solidFill>
                            <a:schemeClr val="bg1"/>
                          </a:solidFill>
                          <a:latin typeface="Arial" panose="020B0604020202020204" pitchFamily="34" charset="0"/>
                          <a:cs typeface="Arial" panose="020B0604020202020204" pitchFamily="34" charset="0"/>
                        </a:rPr>
                        <a:t>Source</a:t>
                      </a:r>
                      <a:endParaRPr lang="ro-RO" sz="200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c>
                  <a:txBody>
                    <a:bodyPr/>
                    <a:lstStyle/>
                    <a:p>
                      <a:r>
                        <a:rPr lang="ro-RO" sz="2000">
                          <a:solidFill>
                            <a:schemeClr val="bg1"/>
                          </a:solidFill>
                          <a:latin typeface="Arial" panose="020B0604020202020204" pitchFamily="34" charset="0"/>
                          <a:cs typeface="Arial" panose="020B0604020202020204" pitchFamily="34" charset="0"/>
                        </a:rPr>
                        <a:t>MIMIC-IV real doctor-patient conversations</a:t>
                      </a:r>
                    </a:p>
                  </a:txBody>
                  <a:tcPr marL="27029" marR="27029" marT="13514" marB="13514" anchor="ctr">
                    <a:lnL>
                      <a:noFill/>
                    </a:lnL>
                    <a:lnR>
                      <a:noFill/>
                    </a:lnR>
                    <a:lnT>
                      <a:noFill/>
                    </a:lnT>
                    <a:lnB>
                      <a:noFill/>
                    </a:lnB>
                  </a:tcPr>
                </a:tc>
                <a:tc>
                  <a:txBody>
                    <a:bodyPr/>
                    <a:lstStyle/>
                    <a:p>
                      <a:r>
                        <a:rPr lang="ro-RO" sz="2000">
                          <a:solidFill>
                            <a:schemeClr val="bg1"/>
                          </a:solidFill>
                          <a:latin typeface="Arial" panose="020B0604020202020204" pitchFamily="34" charset="0"/>
                          <a:cs typeface="Arial" panose="020B0604020202020204" pitchFamily="34" charset="0"/>
                        </a:rPr>
                        <a:t>Transcribed audio &amp; ASR-generated transcripts</a:t>
                      </a:r>
                    </a:p>
                  </a:txBody>
                  <a:tcPr marL="27029" marR="27029" marT="13514" marB="13514" anchor="ctr">
                    <a:lnL>
                      <a:noFill/>
                    </a:lnL>
                    <a:lnR>
                      <a:noFill/>
                    </a:lnR>
                    <a:lnT>
                      <a:noFill/>
                    </a:lnT>
                    <a:lnB>
                      <a:noFill/>
                    </a:lnB>
                  </a:tcPr>
                </a:tc>
              </a:tr>
              <a:tr h="1196780">
                <a:tc>
                  <a:txBody>
                    <a:bodyPr/>
                    <a:lstStyle/>
                    <a:p>
                      <a:r>
                        <a:rPr lang="ro-RO" sz="2000" b="1" dirty="0" err="1">
                          <a:solidFill>
                            <a:schemeClr val="bg1"/>
                          </a:solidFill>
                          <a:latin typeface="Arial" panose="020B0604020202020204" pitchFamily="34" charset="0"/>
                          <a:cs typeface="Arial" panose="020B0604020202020204" pitchFamily="34" charset="0"/>
                        </a:rPr>
                        <a:t>Style</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c>
                  <a:txBody>
                    <a:bodyPr/>
                    <a:lstStyle/>
                    <a:p>
                      <a:r>
                        <a:rPr lang="ro-RO" sz="2000" dirty="0">
                          <a:solidFill>
                            <a:schemeClr val="bg1"/>
                          </a:solidFill>
                          <a:latin typeface="Arial" panose="020B0604020202020204" pitchFamily="34" charset="0"/>
                          <a:cs typeface="Arial" panose="020B0604020202020204" pitchFamily="34" charset="0"/>
                        </a:rPr>
                        <a:t>Natural, informal, turn-</a:t>
                      </a:r>
                      <a:r>
                        <a:rPr lang="ro-RO" sz="2000" dirty="0" err="1">
                          <a:solidFill>
                            <a:schemeClr val="bg1"/>
                          </a:solidFill>
                          <a:latin typeface="Arial" panose="020B0604020202020204" pitchFamily="34" charset="0"/>
                          <a:cs typeface="Arial" panose="020B0604020202020204" pitchFamily="34" charset="0"/>
                        </a:rPr>
                        <a:t>by</a:t>
                      </a:r>
                      <a:r>
                        <a:rPr lang="ro-RO" sz="2000" dirty="0">
                          <a:solidFill>
                            <a:schemeClr val="bg1"/>
                          </a:solidFill>
                          <a:latin typeface="Arial" panose="020B0604020202020204" pitchFamily="34" charset="0"/>
                          <a:cs typeface="Arial" panose="020B0604020202020204" pitchFamily="34" charset="0"/>
                        </a:rPr>
                        <a:t>-turn </a:t>
                      </a:r>
                      <a:r>
                        <a:rPr lang="ro-RO" sz="2000" dirty="0" err="1">
                          <a:solidFill>
                            <a:schemeClr val="bg1"/>
                          </a:solidFill>
                          <a:latin typeface="Arial" panose="020B0604020202020204" pitchFamily="34" charset="0"/>
                          <a:cs typeface="Arial" panose="020B0604020202020204" pitchFamily="34" charset="0"/>
                        </a:rPr>
                        <a:t>exchanges</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c>
                  <a:txBody>
                    <a:bodyPr/>
                    <a:lstStyle/>
                    <a:p>
                      <a:r>
                        <a:rPr lang="ro-RO" sz="2000" dirty="0" err="1">
                          <a:solidFill>
                            <a:schemeClr val="bg1"/>
                          </a:solidFill>
                          <a:latin typeface="Arial" panose="020B0604020202020204" pitchFamily="34" charset="0"/>
                          <a:cs typeface="Arial" panose="020B0604020202020204" pitchFamily="34" charset="0"/>
                        </a:rPr>
                        <a:t>Structured</a:t>
                      </a:r>
                      <a:r>
                        <a:rPr lang="ro-RO" sz="2000" dirty="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goal-oriented</a:t>
                      </a:r>
                      <a:r>
                        <a:rPr lang="ro-RO" sz="2000" dirty="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sometimes</a:t>
                      </a:r>
                      <a:r>
                        <a:rPr lang="ro-RO" sz="2000" dirty="0">
                          <a:solidFill>
                            <a:schemeClr val="bg1"/>
                          </a:solidFill>
                          <a:latin typeface="Arial" panose="020B0604020202020204" pitchFamily="34" charset="0"/>
                          <a:cs typeface="Arial" panose="020B0604020202020204" pitchFamily="34" charset="0"/>
                        </a:rPr>
                        <a:t> </a:t>
                      </a:r>
                      <a:r>
                        <a:rPr lang="ro-RO" sz="2000" dirty="0" err="1">
                          <a:solidFill>
                            <a:schemeClr val="bg1"/>
                          </a:solidFill>
                          <a:latin typeface="Arial" panose="020B0604020202020204" pitchFamily="34" charset="0"/>
                          <a:cs typeface="Arial" panose="020B0604020202020204" pitchFamily="34" charset="0"/>
                        </a:rPr>
                        <a:t>prompted</a:t>
                      </a:r>
                      <a:endParaRPr lang="ro-RO" sz="2000" dirty="0">
                        <a:solidFill>
                          <a:schemeClr val="bg1"/>
                        </a:solidFill>
                        <a:latin typeface="Arial" panose="020B0604020202020204" pitchFamily="34" charset="0"/>
                        <a:cs typeface="Arial" panose="020B0604020202020204" pitchFamily="34" charset="0"/>
                      </a:endParaRPr>
                    </a:p>
                  </a:txBody>
                  <a:tcPr marL="27029" marR="27029" marT="13514" marB="13514" anchor="ctr">
                    <a:lnL>
                      <a:noFill/>
                    </a:lnL>
                    <a:lnR>
                      <a:noFill/>
                    </a:lnR>
                    <a:lnT>
                      <a:noFill/>
                    </a:lnT>
                    <a:lnB>
                      <a:noFill/>
                    </a:lnB>
                  </a:tcPr>
                </a:tc>
              </a:tr>
            </a:tbl>
          </a:graphicData>
        </a:graphic>
      </p:graphicFrame>
      <p:sp>
        <p:nvSpPr>
          <p:cNvPr id="9" name="Dreptunghi 8"/>
          <p:cNvSpPr/>
          <p:nvPr/>
        </p:nvSpPr>
        <p:spPr>
          <a:xfrm>
            <a:off x="137160" y="2907792"/>
            <a:ext cx="4434840" cy="3785652"/>
          </a:xfrm>
          <a:prstGeom prst="rect">
            <a:avLst/>
          </a:prstGeom>
        </p:spPr>
        <p:txBody>
          <a:bodyPr wrap="square">
            <a:spAutoFit/>
          </a:bodyPr>
          <a:lstStyle/>
          <a:p>
            <a:r>
              <a:rPr lang="ro-RO" sz="2000" b="1" dirty="0" smtClean="0">
                <a:solidFill>
                  <a:schemeClr val="bg1"/>
                </a:solidFill>
              </a:rPr>
              <a:t>MTS-Dialog</a:t>
            </a:r>
            <a:r>
              <a:rPr lang="ro-RO" sz="2000" dirty="0" smtClean="0">
                <a:solidFill>
                  <a:schemeClr val="bg1"/>
                </a:solidFill>
              </a:rPr>
              <a:t> </a:t>
            </a:r>
            <a:r>
              <a:rPr lang="ro-RO" sz="2000" dirty="0">
                <a:solidFill>
                  <a:schemeClr val="bg1"/>
                </a:solidFill>
              </a:rPr>
              <a:t>— </a:t>
            </a:r>
            <a:r>
              <a:rPr lang="ro-RO" sz="2000" i="1" dirty="0" err="1">
                <a:solidFill>
                  <a:schemeClr val="bg1"/>
                </a:solidFill>
              </a:rPr>
              <a:t>Used</a:t>
            </a:r>
            <a:r>
              <a:rPr lang="ro-RO" sz="2000" i="1" dirty="0">
                <a:solidFill>
                  <a:schemeClr val="bg1"/>
                </a:solidFill>
              </a:rPr>
              <a:t> for </a:t>
            </a:r>
            <a:r>
              <a:rPr lang="ro-RO" sz="2000" i="1" dirty="0" smtClean="0">
                <a:solidFill>
                  <a:schemeClr val="bg1"/>
                </a:solidFill>
              </a:rPr>
              <a:t>Dialogue2Note</a:t>
            </a:r>
            <a:r>
              <a:rPr lang="ro-RO" sz="2000" dirty="0">
                <a:solidFill>
                  <a:schemeClr val="bg1"/>
                </a:solidFill>
              </a:rPr>
              <a:t/>
            </a:r>
            <a:br>
              <a:rPr lang="ro-RO" sz="2000" dirty="0">
                <a:solidFill>
                  <a:schemeClr val="bg1"/>
                </a:solidFill>
              </a:rPr>
            </a:br>
            <a:r>
              <a:rPr lang="ro-RO" sz="2000" dirty="0">
                <a:solidFill>
                  <a:schemeClr val="bg1"/>
                </a:solidFill>
              </a:rPr>
              <a:t>A </a:t>
            </a:r>
            <a:r>
              <a:rPr lang="ro-RO" sz="2000" dirty="0" err="1">
                <a:solidFill>
                  <a:schemeClr val="bg1"/>
                </a:solidFill>
              </a:rPr>
              <a:t>dataset</a:t>
            </a:r>
            <a:r>
              <a:rPr lang="ro-RO" sz="2000" dirty="0">
                <a:solidFill>
                  <a:schemeClr val="bg1"/>
                </a:solidFill>
              </a:rPr>
              <a:t> of over </a:t>
            </a:r>
            <a:r>
              <a:rPr lang="ro-RO" sz="2000" b="1" dirty="0">
                <a:solidFill>
                  <a:schemeClr val="bg1"/>
                </a:solidFill>
              </a:rPr>
              <a:t>13,000 real-</a:t>
            </a:r>
            <a:r>
              <a:rPr lang="ro-RO" sz="2000" b="1" dirty="0" err="1">
                <a:solidFill>
                  <a:schemeClr val="bg1"/>
                </a:solidFill>
              </a:rPr>
              <a:t>world</a:t>
            </a:r>
            <a:r>
              <a:rPr lang="ro-RO" sz="2000" b="1" dirty="0">
                <a:solidFill>
                  <a:schemeClr val="bg1"/>
                </a:solidFill>
              </a:rPr>
              <a:t> doctor-</a:t>
            </a:r>
            <a:r>
              <a:rPr lang="ro-RO" sz="2000" b="1" dirty="0" err="1">
                <a:solidFill>
                  <a:schemeClr val="bg1"/>
                </a:solidFill>
              </a:rPr>
              <a:t>patient</a:t>
            </a:r>
            <a:r>
              <a:rPr lang="ro-RO" sz="2000" b="1" dirty="0">
                <a:solidFill>
                  <a:schemeClr val="bg1"/>
                </a:solidFill>
              </a:rPr>
              <a:t> </a:t>
            </a:r>
            <a:r>
              <a:rPr lang="ro-RO" sz="2000" b="1" dirty="0" err="1">
                <a:solidFill>
                  <a:schemeClr val="bg1"/>
                </a:solidFill>
              </a:rPr>
              <a:t>conversations</a:t>
            </a:r>
            <a:r>
              <a:rPr lang="ro-RO" sz="2000" dirty="0">
                <a:solidFill>
                  <a:schemeClr val="bg1"/>
                </a:solidFill>
              </a:rPr>
              <a:t> </a:t>
            </a:r>
            <a:r>
              <a:rPr lang="ro-RO" sz="2000" dirty="0" err="1">
                <a:solidFill>
                  <a:schemeClr val="bg1"/>
                </a:solidFill>
              </a:rPr>
              <a:t>aligned</a:t>
            </a:r>
            <a:r>
              <a:rPr lang="ro-RO" sz="2000" dirty="0">
                <a:solidFill>
                  <a:schemeClr val="bg1"/>
                </a:solidFill>
              </a:rPr>
              <a:t> </a:t>
            </a:r>
            <a:r>
              <a:rPr lang="ro-RO" sz="2000" dirty="0" err="1">
                <a:solidFill>
                  <a:schemeClr val="bg1"/>
                </a:solidFill>
              </a:rPr>
              <a:t>with</a:t>
            </a:r>
            <a:r>
              <a:rPr lang="ro-RO" sz="2000" dirty="0">
                <a:solidFill>
                  <a:schemeClr val="bg1"/>
                </a:solidFill>
              </a:rPr>
              <a:t> </a:t>
            </a:r>
            <a:r>
              <a:rPr lang="ro-RO" sz="2000" b="1" dirty="0" err="1">
                <a:solidFill>
                  <a:schemeClr val="bg1"/>
                </a:solidFill>
              </a:rPr>
              <a:t>structured</a:t>
            </a:r>
            <a:r>
              <a:rPr lang="ro-RO" sz="2000" b="1" dirty="0">
                <a:solidFill>
                  <a:schemeClr val="bg1"/>
                </a:solidFill>
              </a:rPr>
              <a:t> </a:t>
            </a:r>
            <a:r>
              <a:rPr lang="ro-RO" sz="2000" b="1" dirty="0" err="1">
                <a:solidFill>
                  <a:schemeClr val="bg1"/>
                </a:solidFill>
              </a:rPr>
              <a:t>clinical</a:t>
            </a:r>
            <a:r>
              <a:rPr lang="ro-RO" sz="2000" b="1" dirty="0">
                <a:solidFill>
                  <a:schemeClr val="bg1"/>
                </a:solidFill>
              </a:rPr>
              <a:t> </a:t>
            </a:r>
            <a:r>
              <a:rPr lang="ro-RO" sz="2000" b="1" dirty="0" smtClean="0">
                <a:solidFill>
                  <a:schemeClr val="bg1"/>
                </a:solidFill>
              </a:rPr>
              <a:t>notes</a:t>
            </a:r>
            <a:r>
              <a:rPr lang="en-US" sz="2000" dirty="0" smtClean="0">
                <a:solidFill>
                  <a:schemeClr val="bg1"/>
                </a:solidFill>
              </a:rPr>
              <a:t>.</a:t>
            </a:r>
            <a:endParaRPr lang="en-US" sz="2000" dirty="0">
              <a:solidFill>
                <a:schemeClr val="bg1"/>
              </a:solidFill>
            </a:endParaRPr>
          </a:p>
          <a:p>
            <a:r>
              <a:rPr lang="ro-RO" sz="2000" b="1" dirty="0" smtClean="0">
                <a:solidFill>
                  <a:schemeClr val="bg1"/>
                </a:solidFill>
              </a:rPr>
              <a:t>ACI-BENCH</a:t>
            </a:r>
            <a:r>
              <a:rPr lang="ro-RO" sz="2000" dirty="0" smtClean="0">
                <a:solidFill>
                  <a:schemeClr val="bg1"/>
                </a:solidFill>
              </a:rPr>
              <a:t> </a:t>
            </a:r>
            <a:r>
              <a:rPr lang="ro-RO" sz="2000" dirty="0">
                <a:solidFill>
                  <a:schemeClr val="bg1"/>
                </a:solidFill>
              </a:rPr>
              <a:t>— </a:t>
            </a:r>
            <a:r>
              <a:rPr lang="ro-RO" sz="2000" i="1" dirty="0" err="1">
                <a:solidFill>
                  <a:schemeClr val="bg1"/>
                </a:solidFill>
              </a:rPr>
              <a:t>Used</a:t>
            </a:r>
            <a:r>
              <a:rPr lang="ro-RO" sz="2000" i="1" dirty="0">
                <a:solidFill>
                  <a:schemeClr val="bg1"/>
                </a:solidFill>
              </a:rPr>
              <a:t> for Note2Dialogue </a:t>
            </a:r>
            <a:r>
              <a:rPr lang="ro-RO" sz="2000" dirty="0">
                <a:solidFill>
                  <a:schemeClr val="bg1"/>
                </a:solidFill>
              </a:rPr>
              <a:t/>
            </a:r>
            <a:br>
              <a:rPr lang="ro-RO" sz="2000" dirty="0">
                <a:solidFill>
                  <a:schemeClr val="bg1"/>
                </a:solidFill>
              </a:rPr>
            </a:br>
            <a:r>
              <a:rPr lang="ro-RO" sz="2000" dirty="0">
                <a:solidFill>
                  <a:schemeClr val="bg1"/>
                </a:solidFill>
              </a:rPr>
              <a:t>The </a:t>
            </a:r>
            <a:r>
              <a:rPr lang="ro-RO" sz="2000" dirty="0" err="1">
                <a:solidFill>
                  <a:schemeClr val="bg1"/>
                </a:solidFill>
              </a:rPr>
              <a:t>largest</a:t>
            </a:r>
            <a:r>
              <a:rPr lang="ro-RO" sz="2000" dirty="0">
                <a:solidFill>
                  <a:schemeClr val="bg1"/>
                </a:solidFill>
              </a:rPr>
              <a:t> public </a:t>
            </a:r>
            <a:r>
              <a:rPr lang="ro-RO" sz="2000" dirty="0" err="1">
                <a:solidFill>
                  <a:schemeClr val="bg1"/>
                </a:solidFill>
              </a:rPr>
              <a:t>dataset</a:t>
            </a:r>
            <a:r>
              <a:rPr lang="ro-RO" sz="2000" dirty="0">
                <a:solidFill>
                  <a:schemeClr val="bg1"/>
                </a:solidFill>
              </a:rPr>
              <a:t> of </a:t>
            </a:r>
            <a:r>
              <a:rPr lang="ro-RO" sz="2000" b="1" dirty="0" err="1">
                <a:solidFill>
                  <a:schemeClr val="bg1"/>
                </a:solidFill>
              </a:rPr>
              <a:t>clinical</a:t>
            </a:r>
            <a:r>
              <a:rPr lang="ro-RO" sz="2000" b="1" dirty="0">
                <a:solidFill>
                  <a:schemeClr val="bg1"/>
                </a:solidFill>
              </a:rPr>
              <a:t> notes </a:t>
            </a:r>
            <a:r>
              <a:rPr lang="ro-RO" sz="2000" b="1" dirty="0" err="1">
                <a:solidFill>
                  <a:schemeClr val="bg1"/>
                </a:solidFill>
              </a:rPr>
              <a:t>aligned</a:t>
            </a:r>
            <a:r>
              <a:rPr lang="ro-RO" sz="2000" b="1" dirty="0">
                <a:solidFill>
                  <a:schemeClr val="bg1"/>
                </a:solidFill>
              </a:rPr>
              <a:t> </a:t>
            </a:r>
            <a:r>
              <a:rPr lang="ro-RO" sz="2000" b="1" dirty="0" err="1">
                <a:solidFill>
                  <a:schemeClr val="bg1"/>
                </a:solidFill>
              </a:rPr>
              <a:t>with</a:t>
            </a:r>
            <a:r>
              <a:rPr lang="ro-RO" sz="2000" b="1" dirty="0">
                <a:solidFill>
                  <a:schemeClr val="bg1"/>
                </a:solidFill>
              </a:rPr>
              <a:t> doctor-</a:t>
            </a:r>
            <a:r>
              <a:rPr lang="ro-RO" sz="2000" b="1" dirty="0" err="1">
                <a:solidFill>
                  <a:schemeClr val="bg1"/>
                </a:solidFill>
              </a:rPr>
              <a:t>patient</a:t>
            </a:r>
            <a:r>
              <a:rPr lang="ro-RO" sz="2000" b="1" dirty="0">
                <a:solidFill>
                  <a:schemeClr val="bg1"/>
                </a:solidFill>
              </a:rPr>
              <a:t> </a:t>
            </a:r>
            <a:r>
              <a:rPr lang="ro-RO" sz="2000" b="1" dirty="0" err="1">
                <a:solidFill>
                  <a:schemeClr val="bg1"/>
                </a:solidFill>
              </a:rPr>
              <a:t>conversations</a:t>
            </a:r>
            <a:r>
              <a:rPr lang="ro-RO" sz="2000" dirty="0">
                <a:solidFill>
                  <a:schemeClr val="bg1"/>
                </a:solidFill>
              </a:rPr>
              <a:t>, </a:t>
            </a:r>
            <a:r>
              <a:rPr lang="ro-RO" sz="2000" dirty="0" err="1">
                <a:solidFill>
                  <a:schemeClr val="bg1"/>
                </a:solidFill>
              </a:rPr>
              <a:t>including</a:t>
            </a:r>
            <a:r>
              <a:rPr lang="ro-RO" sz="2000" dirty="0">
                <a:solidFill>
                  <a:schemeClr val="bg1"/>
                </a:solidFill>
              </a:rPr>
              <a:t> ambient speech </a:t>
            </a:r>
            <a:r>
              <a:rPr lang="ro-RO" sz="2000" dirty="0" err="1">
                <a:solidFill>
                  <a:schemeClr val="bg1"/>
                </a:solidFill>
              </a:rPr>
              <a:t>and</a:t>
            </a:r>
            <a:r>
              <a:rPr lang="ro-RO" sz="2000" dirty="0">
                <a:solidFill>
                  <a:schemeClr val="bg1"/>
                </a:solidFill>
              </a:rPr>
              <a:t> automatic </a:t>
            </a:r>
            <a:r>
              <a:rPr lang="ro-RO" sz="2000" dirty="0" err="1">
                <a:solidFill>
                  <a:schemeClr val="bg1"/>
                </a:solidFill>
              </a:rPr>
              <a:t>transcripts</a:t>
            </a:r>
            <a:r>
              <a:rPr lang="ro-RO" sz="2000" dirty="0">
                <a:solidFill>
                  <a:schemeClr val="bg1"/>
                </a:solidFill>
              </a:rPr>
              <a:t>.</a:t>
            </a:r>
          </a:p>
        </p:txBody>
      </p:sp>
    </p:spTree>
    <p:extLst>
      <p:ext uri="{BB962C8B-B14F-4D97-AF65-F5344CB8AC3E}">
        <p14:creationId xmlns="" xmlns:p14="http://schemas.microsoft.com/office/powerpoint/2010/main" val="2111570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xmlns="" id="{8692FC88-DAD7-F5AD-7831-DE54322108F6}"/>
              </a:ext>
              <a:ext uri="{C183D7F6-B498-43B3-948B-1728B52AA6E4}">
                <adec:decorative xmlns:adec="http://schemas.microsoft.com/office/drawing/2017/decorative" xmlns=""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xmlns="" id="{0FD6A3FE-1BF6-4C1A-0553-EBD497A69F2D}"/>
              </a:ext>
            </a:extLst>
          </p:cNvPr>
          <p:cNvSpPr>
            <a:spLocks noGrp="1"/>
          </p:cNvSpPr>
          <p:nvPr>
            <p:ph type="title"/>
          </p:nvPr>
        </p:nvSpPr>
        <p:spPr>
          <a:xfrm>
            <a:off x="2795288" y="154432"/>
            <a:ext cx="6723615" cy="1884679"/>
          </a:xfrm>
        </p:spPr>
        <p:txBody>
          <a:bodyPr vert="horz" lIns="91440" tIns="45720" rIns="91440" bIns="45720" rtlCol="0" anchor="ctr">
            <a:noAutofit/>
          </a:bodyPr>
          <a:lstStyle/>
          <a:p>
            <a:pPr>
              <a:lnSpc>
                <a:spcPct val="150000"/>
              </a:lnSpc>
            </a:pPr>
            <a:r>
              <a:rPr lang="en-US" dirty="0" smtClean="0">
                <a:solidFill>
                  <a:schemeClr val="accent3"/>
                </a:solidFill>
                <a:cs typeface="Biome"/>
              </a:rPr>
              <a:t>Subtasks objectives and Approaches</a:t>
            </a:r>
            <a:endParaRPr lang="en-US" dirty="0">
              <a:solidFill>
                <a:schemeClr val="accent3"/>
              </a:solidFill>
            </a:endParaRPr>
          </a:p>
        </p:txBody>
      </p:sp>
      <p:graphicFrame>
        <p:nvGraphicFramePr>
          <p:cNvPr id="7" name="Tabel 6"/>
          <p:cNvGraphicFramePr>
            <a:graphicFrameLocks noGrp="1"/>
          </p:cNvGraphicFramePr>
          <p:nvPr>
            <p:extLst>
              <p:ext uri="{D42A27DB-BD31-4B8C-83A1-F6EECF244321}">
                <p14:modId xmlns="" xmlns:p14="http://schemas.microsoft.com/office/powerpoint/2010/main" val="1465170302"/>
              </p:ext>
            </p:extLst>
          </p:nvPr>
        </p:nvGraphicFramePr>
        <p:xfrm>
          <a:off x="838200" y="2446814"/>
          <a:ext cx="10515600" cy="3413760"/>
        </p:xfrm>
        <a:graphic>
          <a:graphicData uri="http://schemas.openxmlformats.org/drawingml/2006/table">
            <a:tbl>
              <a:tblPr/>
              <a:tblGrid>
                <a:gridCol w="3505200"/>
                <a:gridCol w="3739896"/>
                <a:gridCol w="3270504"/>
              </a:tblGrid>
              <a:tr h="0">
                <a:tc>
                  <a:txBody>
                    <a:bodyPr/>
                    <a:lstStyle/>
                    <a:p>
                      <a:r>
                        <a:rPr lang="ro-RO" sz="2000" b="1" dirty="0" err="1">
                          <a:solidFill>
                            <a:schemeClr val="bg1"/>
                          </a:solidFill>
                          <a:latin typeface="Arial" panose="020B0604020202020204" pitchFamily="34" charset="0"/>
                          <a:cs typeface="Arial" panose="020B0604020202020204" pitchFamily="34" charset="0"/>
                        </a:rPr>
                        <a:t>Subtask</a:t>
                      </a:r>
                      <a:endParaRPr lang="ro-RO" sz="2000" dirty="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ro-RO" sz="2000" b="1" dirty="0" err="1">
                          <a:solidFill>
                            <a:schemeClr val="bg1"/>
                          </a:solidFill>
                          <a:latin typeface="Arial" panose="020B0604020202020204" pitchFamily="34" charset="0"/>
                          <a:cs typeface="Arial" panose="020B0604020202020204" pitchFamily="34" charset="0"/>
                        </a:rPr>
                        <a:t>Objective</a:t>
                      </a:r>
                      <a:endParaRPr lang="ro-RO" sz="2000" dirty="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ro-RO" sz="2000" b="1">
                          <a:solidFill>
                            <a:schemeClr val="bg1"/>
                          </a:solidFill>
                          <a:latin typeface="Arial" panose="020B0604020202020204" pitchFamily="34" charset="0"/>
                          <a:cs typeface="Arial" panose="020B0604020202020204" pitchFamily="34" charset="0"/>
                        </a:rPr>
                        <a:t>Approach (Models Used)</a:t>
                      </a:r>
                      <a:endParaRPr lang="ro-RO" sz="200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r>
              <a:tr h="0">
                <a:tc>
                  <a:txBody>
                    <a:bodyPr/>
                    <a:lstStyle/>
                    <a:p>
                      <a:r>
                        <a:rPr lang="ro-RO" sz="2000" b="1" dirty="0" err="1">
                          <a:solidFill>
                            <a:schemeClr val="bg1"/>
                          </a:solidFill>
                          <a:latin typeface="Arial" panose="020B0604020202020204" pitchFamily="34" charset="0"/>
                          <a:cs typeface="Arial" panose="020B0604020202020204" pitchFamily="34" charset="0"/>
                        </a:rPr>
                        <a:t>Subtask</a:t>
                      </a:r>
                      <a:r>
                        <a:rPr lang="ro-RO" sz="2000" b="1" dirty="0">
                          <a:solidFill>
                            <a:schemeClr val="bg1"/>
                          </a:solidFill>
                          <a:latin typeface="Arial" panose="020B0604020202020204" pitchFamily="34" charset="0"/>
                          <a:cs typeface="Arial" panose="020B0604020202020204" pitchFamily="34" charset="0"/>
                        </a:rPr>
                        <a:t> A</a:t>
                      </a:r>
                      <a:endParaRPr lang="ro-RO" sz="2000" dirty="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en-US" sz="2000">
                          <a:solidFill>
                            <a:schemeClr val="bg1"/>
                          </a:solidFill>
                          <a:latin typeface="Arial" panose="020B0604020202020204" pitchFamily="34" charset="0"/>
                          <a:cs typeface="Arial" panose="020B0604020202020204" pitchFamily="34" charset="0"/>
                        </a:rPr>
                        <a:t>Generate specific sections of a clinical note from a medical conversation</a:t>
                      </a:r>
                    </a:p>
                  </a:txBody>
                  <a:tcPr anchor="ctr">
                    <a:lnL>
                      <a:noFill/>
                    </a:lnL>
                    <a:lnR>
                      <a:noFill/>
                    </a:lnR>
                    <a:lnT>
                      <a:noFill/>
                    </a:lnT>
                    <a:lnB>
                      <a:noFill/>
                    </a:lnB>
                  </a:tcPr>
                </a:tc>
                <a:tc>
                  <a:txBody>
                    <a:bodyPr/>
                    <a:lstStyle/>
                    <a:p>
                      <a:r>
                        <a:rPr lang="ro-RO" sz="2000" dirty="0">
                          <a:solidFill>
                            <a:schemeClr val="bg1"/>
                          </a:solidFill>
                          <a:latin typeface="Arial" panose="020B0604020202020204" pitchFamily="34" charset="0"/>
                          <a:cs typeface="Arial" panose="020B0604020202020204" pitchFamily="34" charset="0"/>
                        </a:rPr>
                        <a:t>T5-Small, T5-Base, </a:t>
                      </a:r>
                      <a:r>
                        <a:rPr lang="ro-RO" sz="2000" dirty="0" smtClean="0">
                          <a:solidFill>
                            <a:schemeClr val="bg1"/>
                          </a:solidFill>
                          <a:latin typeface="Arial" panose="020B0604020202020204" pitchFamily="34" charset="0"/>
                          <a:cs typeface="Arial" panose="020B0604020202020204" pitchFamily="34" charset="0"/>
                        </a:rPr>
                        <a:t>T5-Flan-Base</a:t>
                      </a:r>
                      <a:r>
                        <a:rPr lang="en-US" sz="2000" dirty="0" smtClean="0">
                          <a:solidFill>
                            <a:schemeClr val="bg1"/>
                          </a:solidFill>
                          <a:latin typeface="Arial" panose="020B0604020202020204" pitchFamily="34" charset="0"/>
                          <a:cs typeface="Arial" panose="020B0604020202020204" pitchFamily="34" charset="0"/>
                        </a:rPr>
                        <a:t>, GPT4</a:t>
                      </a:r>
                    </a:p>
                  </a:txBody>
                  <a:tcPr anchor="ctr">
                    <a:lnL>
                      <a:noFill/>
                    </a:lnL>
                    <a:lnR>
                      <a:noFill/>
                    </a:lnR>
                    <a:lnT>
                      <a:noFill/>
                    </a:lnT>
                    <a:lnB>
                      <a:noFill/>
                    </a:lnB>
                  </a:tcPr>
                </a:tc>
              </a:tr>
              <a:tr h="0">
                <a:tc>
                  <a:txBody>
                    <a:bodyPr/>
                    <a:lstStyle/>
                    <a:p>
                      <a:r>
                        <a:rPr lang="ro-RO" sz="2000" b="1">
                          <a:solidFill>
                            <a:schemeClr val="bg1"/>
                          </a:solidFill>
                          <a:latin typeface="Arial" panose="020B0604020202020204" pitchFamily="34" charset="0"/>
                          <a:cs typeface="Arial" panose="020B0604020202020204" pitchFamily="34" charset="0"/>
                        </a:rPr>
                        <a:t>Subtask B</a:t>
                      </a:r>
                      <a:endParaRPr lang="ro-RO" sz="200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en-US" sz="2000">
                          <a:solidFill>
                            <a:schemeClr val="bg1"/>
                          </a:solidFill>
                          <a:latin typeface="Arial" panose="020B0604020202020204" pitchFamily="34" charset="0"/>
                          <a:cs typeface="Arial" panose="020B0604020202020204" pitchFamily="34" charset="0"/>
                        </a:rPr>
                        <a:t>Generate a full clinical note summarizing the entire conversation</a:t>
                      </a:r>
                    </a:p>
                  </a:txBody>
                  <a:tcPr anchor="ctr">
                    <a:lnL>
                      <a:noFill/>
                    </a:lnL>
                    <a:lnR>
                      <a:noFill/>
                    </a:lnR>
                    <a:lnT>
                      <a:noFill/>
                    </a:lnT>
                    <a:lnB>
                      <a:noFill/>
                    </a:lnB>
                  </a:tcPr>
                </a:tc>
                <a:tc>
                  <a:txBody>
                    <a:bodyPr/>
                    <a:lstStyle/>
                    <a:p>
                      <a:r>
                        <a:rPr lang="ro-RO" sz="2000" dirty="0" smtClean="0">
                          <a:solidFill>
                            <a:schemeClr val="bg1"/>
                          </a:solidFill>
                          <a:latin typeface="Arial" panose="020B0604020202020204" pitchFamily="34" charset="0"/>
                          <a:cs typeface="Arial" panose="020B0604020202020204" pitchFamily="34" charset="0"/>
                        </a:rPr>
                        <a:t>T5-Base</a:t>
                      </a:r>
                      <a:r>
                        <a:rPr lang="en-US" sz="2000" dirty="0" smtClean="0">
                          <a:solidFill>
                            <a:schemeClr val="bg1"/>
                          </a:solidFill>
                          <a:latin typeface="Arial" panose="020B0604020202020204" pitchFamily="34" charset="0"/>
                          <a:cs typeface="Arial" panose="020B0604020202020204" pitchFamily="34" charset="0"/>
                        </a:rPr>
                        <a:t>,GPT4</a:t>
                      </a:r>
                      <a:endParaRPr lang="ro-RO" sz="2000" dirty="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r>
              <a:tr h="0">
                <a:tc>
                  <a:txBody>
                    <a:bodyPr/>
                    <a:lstStyle/>
                    <a:p>
                      <a:r>
                        <a:rPr lang="ro-RO" sz="2000" b="1">
                          <a:solidFill>
                            <a:schemeClr val="bg1"/>
                          </a:solidFill>
                          <a:latin typeface="Arial" panose="020B0604020202020204" pitchFamily="34" charset="0"/>
                          <a:cs typeface="Arial" panose="020B0604020202020204" pitchFamily="34" charset="0"/>
                        </a:rPr>
                        <a:t>Subtask C</a:t>
                      </a:r>
                      <a:endParaRPr lang="ro-RO" sz="200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en-US" sz="2000">
                          <a:solidFill>
                            <a:schemeClr val="bg1"/>
                          </a:solidFill>
                          <a:latin typeface="Arial" panose="020B0604020202020204" pitchFamily="34" charset="0"/>
                          <a:cs typeface="Arial" panose="020B0604020202020204" pitchFamily="34" charset="0"/>
                        </a:rPr>
                        <a:t>Generate a synthetic doctor-patient dialogue based on a full clinical note</a:t>
                      </a:r>
                    </a:p>
                  </a:txBody>
                  <a:tcPr anchor="ctr">
                    <a:lnL>
                      <a:noFill/>
                    </a:lnL>
                    <a:lnR>
                      <a:noFill/>
                    </a:lnR>
                    <a:lnT>
                      <a:noFill/>
                    </a:lnT>
                    <a:lnB>
                      <a:noFill/>
                    </a:lnB>
                  </a:tcPr>
                </a:tc>
                <a:tc>
                  <a:txBody>
                    <a:bodyPr/>
                    <a:lstStyle/>
                    <a:p>
                      <a:r>
                        <a:rPr lang="ro-RO" sz="2000" dirty="0" smtClean="0">
                          <a:solidFill>
                            <a:schemeClr val="bg1"/>
                          </a:solidFill>
                          <a:latin typeface="Arial" panose="020B0604020202020204" pitchFamily="34" charset="0"/>
                          <a:cs typeface="Arial" panose="020B0604020202020204" pitchFamily="34" charset="0"/>
                        </a:rPr>
                        <a:t>T5-Base</a:t>
                      </a:r>
                      <a:r>
                        <a:rPr lang="en-US" sz="2000" dirty="0" smtClean="0">
                          <a:solidFill>
                            <a:schemeClr val="bg1"/>
                          </a:solidFill>
                          <a:latin typeface="Arial" panose="020B0604020202020204" pitchFamily="34" charset="0"/>
                          <a:cs typeface="Arial" panose="020B0604020202020204" pitchFamily="34" charset="0"/>
                        </a:rPr>
                        <a:t>,T5-Base improved, GPT4</a:t>
                      </a:r>
                      <a:endParaRPr lang="ro-RO" sz="2000" dirty="0">
                        <a:solidFill>
                          <a:schemeClr val="bg1"/>
                        </a:solidFill>
                        <a:latin typeface="Arial" panose="020B0604020202020204" pitchFamily="34" charset="0"/>
                        <a:cs typeface="Arial" panose="020B0604020202020204" pitchFamily="34" charset="0"/>
                      </a:endParaRPr>
                    </a:p>
                  </a:txBody>
                  <a:tcPr anchor="ctr">
                    <a:lnL>
                      <a:noFill/>
                    </a:lnL>
                    <a:lnR>
                      <a:noFill/>
                    </a:lnR>
                    <a:lnT>
                      <a:noFill/>
                    </a:lnT>
                    <a:lnB>
                      <a:noFill/>
                    </a:lnB>
                  </a:tcPr>
                </a:tc>
              </a:tr>
            </a:tbl>
          </a:graphicData>
        </a:graphic>
      </p:graphicFrame>
    </p:spTree>
    <p:extLst>
      <p:ext uri="{BB962C8B-B14F-4D97-AF65-F5344CB8AC3E}">
        <p14:creationId xmlns="" xmlns:p14="http://schemas.microsoft.com/office/powerpoint/2010/main" val="1330733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9B985B-5D2D-0194-1EC7-85D287B489EA}"/>
              </a:ext>
            </a:extLst>
          </p:cNvPr>
          <p:cNvSpPr>
            <a:spLocks noGrp="1"/>
          </p:cNvSpPr>
          <p:nvPr>
            <p:ph type="title"/>
          </p:nvPr>
        </p:nvSpPr>
        <p:spPr>
          <a:xfrm>
            <a:off x="2932448" y="264160"/>
            <a:ext cx="6327105" cy="522224"/>
          </a:xfrm>
        </p:spPr>
        <p:txBody>
          <a:bodyPr vert="horz" lIns="91440" tIns="45720" rIns="91440" bIns="45720" rtlCol="0" anchor="ctr">
            <a:noAutofit/>
          </a:bodyPr>
          <a:lstStyle/>
          <a:p>
            <a:pPr>
              <a:lnSpc>
                <a:spcPct val="150000"/>
              </a:lnSpc>
            </a:pPr>
            <a:r>
              <a:rPr lang="en-US" dirty="0">
                <a:solidFill>
                  <a:schemeClr val="accent3"/>
                </a:solidFill>
                <a:cs typeface="Biome"/>
              </a:rPr>
              <a:t>Subtask A</a:t>
            </a:r>
            <a:endParaRPr lang="en-US" dirty="0">
              <a:solidFill>
                <a:schemeClr val="accent3"/>
              </a:solidFill>
            </a:endParaRPr>
          </a:p>
        </p:txBody>
      </p:sp>
      <p:pic>
        <p:nvPicPr>
          <p:cNvPr id="4" name="Picture 3" descr="A number on a black background&#10;&#10;AI-generated content may be incorrect.">
            <a:extLst>
              <a:ext uri="{FF2B5EF4-FFF2-40B4-BE49-F238E27FC236}">
                <a16:creationId xmlns:a16="http://schemas.microsoft.com/office/drawing/2014/main" xmlns="" id="{8ECB1E5F-28DE-C88F-0514-B0A566CD9B1B}"/>
              </a:ext>
            </a:extLst>
          </p:cNvPr>
          <p:cNvPicPr>
            <a:picLocks noChangeAspect="1"/>
          </p:cNvPicPr>
          <p:nvPr/>
        </p:nvPicPr>
        <p:blipFill>
          <a:blip r:embed="rId2"/>
          <a:stretch>
            <a:fillRect/>
          </a:stretch>
        </p:blipFill>
        <p:spPr>
          <a:xfrm>
            <a:off x="154196" y="5983237"/>
            <a:ext cx="6264892" cy="704768"/>
          </a:xfrm>
          <a:prstGeom prst="rect">
            <a:avLst/>
          </a:prstGeom>
        </p:spPr>
      </p:pic>
      <p:sp>
        <p:nvSpPr>
          <p:cNvPr id="6" name="CasetăText 5"/>
          <p:cNvSpPr txBox="1"/>
          <p:nvPr/>
        </p:nvSpPr>
        <p:spPr>
          <a:xfrm>
            <a:off x="82296" y="845926"/>
            <a:ext cx="5396756" cy="6555641"/>
          </a:xfrm>
          <a:prstGeom prst="rect">
            <a:avLst/>
          </a:prstGeom>
          <a:noFill/>
        </p:spPr>
        <p:txBody>
          <a:bodyPr wrap="square" rtlCol="0">
            <a:spAutoFit/>
          </a:bodyPr>
          <a:lstStyle/>
          <a:p>
            <a:pPr algn="just"/>
            <a:r>
              <a:rPr lang="en-US" sz="2000" dirty="0" smtClean="0">
                <a:solidFill>
                  <a:schemeClr val="bg1"/>
                </a:solidFill>
                <a:latin typeface="Arial" panose="020B0604020202020204" pitchFamily="34" charset="0"/>
                <a:cs typeface="Arial" panose="020B0604020202020204" pitchFamily="34" charset="0"/>
              </a:rPr>
              <a:t>Baseline </a:t>
            </a:r>
            <a:r>
              <a:rPr lang="en-US" sz="2000" dirty="0">
                <a:solidFill>
                  <a:schemeClr val="bg1"/>
                </a:solidFill>
                <a:latin typeface="Arial" panose="020B0604020202020204" pitchFamily="34" charset="0"/>
                <a:cs typeface="Arial" panose="020B0604020202020204" pitchFamily="34" charset="0"/>
              </a:rPr>
              <a:t>M</a:t>
            </a:r>
            <a:r>
              <a:rPr lang="en-US" sz="2000" dirty="0" smtClean="0">
                <a:solidFill>
                  <a:schemeClr val="bg1"/>
                </a:solidFill>
                <a:latin typeface="Arial" panose="020B0604020202020204" pitchFamily="34" charset="0"/>
                <a:cs typeface="Arial" panose="020B0604020202020204" pitchFamily="34" charset="0"/>
              </a:rPr>
              <a:t>odel: </a:t>
            </a:r>
            <a:r>
              <a:rPr lang="en-US" sz="2000" dirty="0" smtClean="0">
                <a:solidFill>
                  <a:schemeClr val="bg1"/>
                </a:solidFill>
                <a:latin typeface="Arial" panose="020B0604020202020204" pitchFamily="34" charset="0"/>
                <a:cs typeface="Arial" panose="020B0604020202020204" pitchFamily="34" charset="0"/>
              </a:rPr>
              <a:t>T5-Small</a:t>
            </a:r>
            <a:endParaRPr lang="en-US" sz="2000" dirty="0" smtClean="0">
              <a:solidFill>
                <a:schemeClr val="bg1"/>
              </a:solidFill>
              <a:latin typeface="Arial" panose="020B0604020202020204" pitchFamily="34" charset="0"/>
              <a:cs typeface="Arial" panose="020B0604020202020204" pitchFamily="34" charset="0"/>
            </a:endParaRPr>
          </a:p>
          <a:p>
            <a:pPr algn="just"/>
            <a:r>
              <a:rPr lang="en-US" sz="2000" dirty="0" smtClean="0">
                <a:solidFill>
                  <a:schemeClr val="bg1"/>
                </a:solidFill>
                <a:latin typeface="Arial" panose="020B0604020202020204" pitchFamily="34" charset="0"/>
                <a:cs typeface="Arial" panose="020B0604020202020204" pitchFamily="34" charset="0"/>
              </a:rPr>
              <a:t>100 rows on training set, 25 evaluation and 10 test set, 1 epoch</a:t>
            </a:r>
          </a:p>
          <a:p>
            <a:pPr algn="just"/>
            <a:endParaRPr lang="en-US" sz="2000" dirty="0">
              <a:solidFill>
                <a:schemeClr val="bg1"/>
              </a:solidFill>
              <a:latin typeface="Arial" panose="020B0604020202020204" pitchFamily="34" charset="0"/>
              <a:cs typeface="Arial" panose="020B0604020202020204" pitchFamily="34" charset="0"/>
            </a:endParaRPr>
          </a:p>
          <a:p>
            <a:pPr algn="just"/>
            <a:r>
              <a:rPr lang="en-US" sz="2000" dirty="0" err="1" smtClean="0">
                <a:solidFill>
                  <a:schemeClr val="bg1"/>
                </a:solidFill>
                <a:latin typeface="Arial" panose="020B0604020202020204" pitchFamily="34" charset="0"/>
                <a:cs typeface="Arial" panose="020B0604020202020204" pitchFamily="34" charset="0"/>
              </a:rPr>
              <a:t>Exemple</a:t>
            </a:r>
            <a:r>
              <a:rPr lang="en-US" sz="2000" dirty="0" smtClean="0">
                <a:solidFill>
                  <a:schemeClr val="bg1"/>
                </a:solidFill>
                <a:latin typeface="Arial" panose="020B0604020202020204" pitchFamily="34" charset="0"/>
                <a:cs typeface="Arial" panose="020B0604020202020204" pitchFamily="34" charset="0"/>
              </a:rPr>
              <a:t>:</a:t>
            </a:r>
          </a:p>
          <a:p>
            <a:pPr algn="just"/>
            <a:endParaRPr lang="en-US" sz="2000" dirty="0" smtClean="0">
              <a:solidFill>
                <a:schemeClr val="bg1"/>
              </a:solidFill>
              <a:latin typeface="Arial" panose="020B0604020202020204" pitchFamily="34" charset="0"/>
              <a:cs typeface="Arial" panose="020B0604020202020204" pitchFamily="34" charset="0"/>
            </a:endParaRPr>
          </a:p>
          <a:p>
            <a:pPr algn="just"/>
            <a:r>
              <a:rPr lang="en-US" sz="2000" i="1" dirty="0" smtClean="0">
                <a:solidFill>
                  <a:schemeClr val="bg1"/>
                </a:solidFill>
                <a:latin typeface="Arial" panose="020B0604020202020204" pitchFamily="34" charset="0"/>
                <a:cs typeface="Arial" panose="020B0604020202020204" pitchFamily="34" charset="0"/>
              </a:rPr>
              <a:t>doctor: it is good to see you again. how have you been?</a:t>
            </a:r>
          </a:p>
          <a:p>
            <a:pPr algn="just"/>
            <a:r>
              <a:rPr lang="en-US" sz="2000" i="1" dirty="0" smtClean="0">
                <a:solidFill>
                  <a:schemeClr val="bg1"/>
                </a:solidFill>
                <a:latin typeface="Arial" panose="020B0604020202020204" pitchFamily="34" charset="0"/>
                <a:cs typeface="Arial" panose="020B0604020202020204" pitchFamily="34" charset="0"/>
              </a:rPr>
              <a:t> patient: it is good to see you too. </a:t>
            </a:r>
            <a:r>
              <a:rPr lang="en-US" sz="2000" i="1" dirty="0" err="1" smtClean="0">
                <a:solidFill>
                  <a:schemeClr val="bg1"/>
                </a:solidFill>
                <a:latin typeface="Arial" panose="020B0604020202020204" pitchFamily="34" charset="0"/>
                <a:cs typeface="Arial" panose="020B0604020202020204" pitchFamily="34" charset="0"/>
              </a:rPr>
              <a:t>i</a:t>
            </a:r>
            <a:r>
              <a:rPr lang="en-US" sz="2000" i="1" dirty="0" smtClean="0">
                <a:solidFill>
                  <a:schemeClr val="bg1"/>
                </a:solidFill>
                <a:latin typeface="Arial" panose="020B0604020202020204" pitchFamily="34" charset="0"/>
                <a:cs typeface="Arial" panose="020B0604020202020204" pitchFamily="34" charset="0"/>
              </a:rPr>
              <a:t> have been good. </a:t>
            </a:r>
          </a:p>
          <a:p>
            <a:pPr algn="just"/>
            <a:r>
              <a:rPr lang="en-US" sz="2000" i="1" dirty="0" smtClean="0">
                <a:solidFill>
                  <a:schemeClr val="bg1"/>
                </a:solidFill>
                <a:latin typeface="Arial" panose="020B0604020202020204" pitchFamily="34" charset="0"/>
                <a:cs typeface="Arial" panose="020B0604020202020204" pitchFamily="34" charset="0"/>
              </a:rPr>
              <a:t>doctor: have any changes to your medical history or social history since last time </a:t>
            </a:r>
            <a:r>
              <a:rPr lang="en-US" sz="2000" i="1" dirty="0" err="1" smtClean="0">
                <a:solidFill>
                  <a:schemeClr val="bg1"/>
                </a:solidFill>
                <a:latin typeface="Arial" panose="020B0604020202020204" pitchFamily="34" charset="0"/>
                <a:cs typeface="Arial" panose="020B0604020202020204" pitchFamily="34" charset="0"/>
              </a:rPr>
              <a:t>i</a:t>
            </a:r>
            <a:r>
              <a:rPr lang="en-US" sz="2000" i="1" dirty="0" smtClean="0">
                <a:solidFill>
                  <a:schemeClr val="bg1"/>
                </a:solidFill>
                <a:latin typeface="Arial" panose="020B0604020202020204" pitchFamily="34" charset="0"/>
                <a:cs typeface="Arial" panose="020B0604020202020204" pitchFamily="34" charset="0"/>
              </a:rPr>
              <a:t> saw you? </a:t>
            </a:r>
          </a:p>
          <a:p>
            <a:pPr algn="just"/>
            <a:r>
              <a:rPr lang="en-US" sz="2000" i="1" dirty="0" smtClean="0">
                <a:solidFill>
                  <a:schemeClr val="bg1"/>
                </a:solidFill>
                <a:latin typeface="Arial" panose="020B0604020202020204" pitchFamily="34" charset="0"/>
                <a:cs typeface="Arial" panose="020B0604020202020204" pitchFamily="34" charset="0"/>
              </a:rPr>
              <a:t>patient: no. no changes.</a:t>
            </a:r>
          </a:p>
          <a:p>
            <a:pPr algn="just"/>
            <a:endParaRPr lang="en-US" sz="2000" dirty="0" smtClean="0">
              <a:solidFill>
                <a:schemeClr val="bg1"/>
              </a:solidFill>
              <a:latin typeface="Arial" panose="020B0604020202020204" pitchFamily="34" charset="0"/>
              <a:cs typeface="Arial" panose="020B0604020202020204" pitchFamily="34" charset="0"/>
            </a:endParaRPr>
          </a:p>
          <a:p>
            <a:pPr algn="just"/>
            <a:r>
              <a:rPr lang="en-US" sz="2000" dirty="0" smtClean="0">
                <a:solidFill>
                  <a:schemeClr val="bg1"/>
                </a:solidFill>
                <a:latin typeface="Arial" panose="020B0604020202020204" pitchFamily="34" charset="0"/>
                <a:ea typeface="+mj-lt"/>
                <a:cs typeface="Arial" panose="020B0604020202020204" pitchFamily="34" charset="0"/>
              </a:rPr>
              <a:t>Results:</a:t>
            </a:r>
          </a:p>
          <a:p>
            <a:pPr algn="just"/>
            <a:endParaRPr lang="en-US" sz="2000" dirty="0" smtClean="0">
              <a:solidFill>
                <a:schemeClr val="bg1"/>
              </a:solidFill>
              <a:latin typeface="Arial" panose="020B0604020202020204" pitchFamily="34" charset="0"/>
              <a:ea typeface="+mj-lt"/>
              <a:cs typeface="Arial" panose="020B0604020202020204" pitchFamily="34" charset="0"/>
            </a:endParaRPr>
          </a:p>
          <a:p>
            <a:pPr algn="just"/>
            <a:endParaRPr lang="en-US" sz="2000" i="1" dirty="0" smtClean="0">
              <a:solidFill>
                <a:schemeClr val="bg1"/>
              </a:solidFill>
              <a:latin typeface="Arial" panose="020B0604020202020204" pitchFamily="34" charset="0"/>
              <a:cs typeface="Arial" panose="020B0604020202020204" pitchFamily="34" charset="0"/>
            </a:endParaRPr>
          </a:p>
          <a:p>
            <a:pPr algn="just"/>
            <a:r>
              <a:rPr lang="en-US" sz="2000" i="1" dirty="0" smtClean="0">
                <a:solidFill>
                  <a:schemeClr val="bg1"/>
                </a:solidFill>
                <a:latin typeface="Arial" panose="020B0604020202020204" pitchFamily="34" charset="0"/>
                <a:cs typeface="Arial" panose="020B0604020202020204" pitchFamily="34" charset="0"/>
              </a:rPr>
              <a:t>    </a:t>
            </a:r>
          </a:p>
          <a:p>
            <a:pPr algn="just"/>
            <a:endParaRPr lang="en-US" sz="2000" dirty="0" smtClean="0">
              <a:solidFill>
                <a:schemeClr val="bg1"/>
              </a:solidFill>
              <a:latin typeface="Arial" panose="020B0604020202020204" pitchFamily="34" charset="0"/>
              <a:cs typeface="Arial" panose="020B0604020202020204" pitchFamily="34" charset="0"/>
            </a:endParaRPr>
          </a:p>
          <a:p>
            <a:endParaRPr lang="ro-RO" sz="2000" dirty="0">
              <a:solidFill>
                <a:schemeClr val="bg1"/>
              </a:solidFill>
              <a:latin typeface="Arial" panose="020B0604020202020204" pitchFamily="34" charset="0"/>
              <a:cs typeface="Arial" panose="020B0604020202020204" pitchFamily="34" charset="0"/>
            </a:endParaRPr>
          </a:p>
        </p:txBody>
      </p:sp>
      <p:sp>
        <p:nvSpPr>
          <p:cNvPr id="7" name="CasetăText 6"/>
          <p:cNvSpPr txBox="1"/>
          <p:nvPr/>
        </p:nvSpPr>
        <p:spPr>
          <a:xfrm>
            <a:off x="6520925" y="866175"/>
            <a:ext cx="5477256" cy="5078313"/>
          </a:xfrm>
          <a:prstGeom prst="rect">
            <a:avLst/>
          </a:prstGeom>
          <a:noFill/>
        </p:spPr>
        <p:txBody>
          <a:bodyPr wrap="square" rtlCol="0">
            <a:spAutoFit/>
          </a:bodyPr>
          <a:lstStyle/>
          <a:p>
            <a:pPr algn="just"/>
            <a:r>
              <a:rPr lang="en-US" b="1" dirty="0">
                <a:solidFill>
                  <a:schemeClr val="bg1"/>
                </a:solidFill>
                <a:cs typeface="Biome Light"/>
              </a:rPr>
              <a:t>INTERPREATION</a:t>
            </a:r>
            <a:r>
              <a:rPr lang="en-US" b="1" dirty="0" smtClean="0">
                <a:solidFill>
                  <a:schemeClr val="bg1"/>
                </a:solidFill>
                <a:cs typeface="Biome Light"/>
              </a:rPr>
              <a:t>:</a:t>
            </a:r>
          </a:p>
          <a:p>
            <a:pPr algn="just"/>
            <a:endParaRPr lang="en-US" dirty="0">
              <a:solidFill>
                <a:schemeClr val="bg1"/>
              </a:solidFill>
            </a:endParaRPr>
          </a:p>
          <a:p>
            <a:pPr algn="just"/>
            <a:r>
              <a:rPr lang="en-US" dirty="0">
                <a:solidFill>
                  <a:schemeClr val="bg1"/>
                </a:solidFill>
                <a:cs typeface="Biome Light"/>
              </a:rPr>
              <a:t>1. </a:t>
            </a:r>
            <a:r>
              <a:rPr lang="en-US" b="1" dirty="0">
                <a:solidFill>
                  <a:schemeClr val="bg1"/>
                </a:solidFill>
                <a:cs typeface="Biome Light"/>
              </a:rPr>
              <a:t>ROUGE Scores (ROUGE-1 and ROUGE-L)</a:t>
            </a:r>
            <a:endParaRPr lang="en-US" dirty="0">
              <a:solidFill>
                <a:schemeClr val="bg1"/>
              </a:solidFill>
              <a:cs typeface="Biome Light"/>
            </a:endParaRPr>
          </a:p>
          <a:p>
            <a:pPr algn="just"/>
            <a:r>
              <a:rPr lang="en-US" dirty="0" smtClean="0">
                <a:solidFill>
                  <a:schemeClr val="bg1"/>
                </a:solidFill>
                <a:ea typeface="+mj-lt"/>
                <a:cs typeface="+mj-lt"/>
              </a:rPr>
              <a:t>This </a:t>
            </a:r>
            <a:r>
              <a:rPr lang="en-US" dirty="0">
                <a:solidFill>
                  <a:schemeClr val="bg1"/>
                </a:solidFill>
                <a:ea typeface="+mj-lt"/>
                <a:cs typeface="+mj-lt"/>
              </a:rPr>
              <a:t>indicates some overlap of unigrams and longest common subsequences with the reference notes, but relatively </a:t>
            </a:r>
            <a:r>
              <a:rPr lang="en-US" b="1" dirty="0">
                <a:solidFill>
                  <a:schemeClr val="bg1"/>
                </a:solidFill>
                <a:ea typeface="+mj-lt"/>
                <a:cs typeface="+mj-lt"/>
              </a:rPr>
              <a:t>low overall</a:t>
            </a:r>
            <a:r>
              <a:rPr lang="en-US" dirty="0">
                <a:solidFill>
                  <a:schemeClr val="bg1"/>
                </a:solidFill>
                <a:ea typeface="+mj-lt"/>
                <a:cs typeface="+mj-lt"/>
              </a:rPr>
              <a:t>.</a:t>
            </a:r>
            <a:endParaRPr lang="en-US" dirty="0">
              <a:solidFill>
                <a:schemeClr val="bg1"/>
              </a:solidFill>
            </a:endParaRPr>
          </a:p>
          <a:p>
            <a:pPr algn="just"/>
            <a:r>
              <a:rPr lang="en-US" b="1" dirty="0">
                <a:solidFill>
                  <a:schemeClr val="bg1"/>
                </a:solidFill>
                <a:ea typeface="+mj-lt"/>
                <a:cs typeface="+mj-lt"/>
              </a:rPr>
              <a:t>Test</a:t>
            </a:r>
            <a:r>
              <a:rPr lang="en-US" dirty="0">
                <a:solidFill>
                  <a:schemeClr val="bg1"/>
                </a:solidFill>
                <a:ea typeface="+mj-lt"/>
                <a:cs typeface="+mj-lt"/>
              </a:rPr>
              <a:t> performance drops slightly, especially in ROUGE-L, which shows </a:t>
            </a:r>
            <a:r>
              <a:rPr lang="en-US" b="1" dirty="0">
                <a:solidFill>
                  <a:schemeClr val="bg1"/>
                </a:solidFill>
                <a:ea typeface="+mj-lt"/>
                <a:cs typeface="+mj-lt"/>
              </a:rPr>
              <a:t>weak structural coherence</a:t>
            </a:r>
            <a:r>
              <a:rPr lang="en-US" dirty="0">
                <a:solidFill>
                  <a:schemeClr val="bg1"/>
                </a:solidFill>
                <a:ea typeface="+mj-lt"/>
                <a:cs typeface="+mj-lt"/>
              </a:rPr>
              <a:t> in the generated notes</a:t>
            </a:r>
            <a:r>
              <a:rPr lang="en-US" dirty="0" smtClean="0">
                <a:solidFill>
                  <a:schemeClr val="bg1"/>
                </a:solidFill>
                <a:ea typeface="+mj-lt"/>
                <a:cs typeface="+mj-lt"/>
              </a:rPr>
              <a:t>.</a:t>
            </a:r>
          </a:p>
          <a:p>
            <a:pPr algn="just"/>
            <a:endParaRPr lang="en-US" dirty="0">
              <a:solidFill>
                <a:schemeClr val="bg1"/>
              </a:solidFill>
            </a:endParaRPr>
          </a:p>
          <a:p>
            <a:pPr algn="just"/>
            <a:r>
              <a:rPr lang="en-US" dirty="0">
                <a:solidFill>
                  <a:schemeClr val="bg1"/>
                </a:solidFill>
                <a:cs typeface="Biome Light"/>
              </a:rPr>
              <a:t>2. </a:t>
            </a:r>
            <a:r>
              <a:rPr lang="en-US" b="1" dirty="0">
                <a:solidFill>
                  <a:schemeClr val="bg1"/>
                </a:solidFill>
                <a:cs typeface="Biome Light"/>
              </a:rPr>
              <a:t>BLEU </a:t>
            </a:r>
            <a:r>
              <a:rPr lang="en-US" b="1" dirty="0" smtClean="0">
                <a:solidFill>
                  <a:schemeClr val="bg1"/>
                </a:solidFill>
                <a:cs typeface="Biome Light"/>
              </a:rPr>
              <a:t>Score</a:t>
            </a:r>
            <a:r>
              <a:rPr lang="en-US" dirty="0" smtClean="0">
                <a:solidFill>
                  <a:schemeClr val="bg1"/>
                </a:solidFill>
                <a:cs typeface="Biome Light"/>
              </a:rPr>
              <a:t> </a:t>
            </a:r>
            <a:r>
              <a:rPr lang="en-US" dirty="0">
                <a:solidFill>
                  <a:schemeClr val="bg1"/>
                </a:solidFill>
                <a:ea typeface="+mj-lt"/>
                <a:cs typeface="+mj-lt"/>
              </a:rPr>
              <a:t>i</a:t>
            </a:r>
            <a:r>
              <a:rPr lang="en-US" dirty="0" smtClean="0">
                <a:solidFill>
                  <a:schemeClr val="bg1"/>
                </a:solidFill>
                <a:ea typeface="+mj-lt"/>
                <a:cs typeface="+mj-lt"/>
              </a:rPr>
              <a:t>s meaning </a:t>
            </a:r>
            <a:r>
              <a:rPr lang="en-US" b="1" dirty="0">
                <a:solidFill>
                  <a:schemeClr val="bg1"/>
                </a:solidFill>
                <a:ea typeface="+mj-lt"/>
                <a:cs typeface="+mj-lt"/>
              </a:rPr>
              <a:t>no n-gram matches</a:t>
            </a:r>
            <a:r>
              <a:rPr lang="en-US" dirty="0">
                <a:solidFill>
                  <a:schemeClr val="bg1"/>
                </a:solidFill>
                <a:ea typeface="+mj-lt"/>
                <a:cs typeface="+mj-lt"/>
              </a:rPr>
              <a:t> (likely up to 4-gram) </a:t>
            </a:r>
            <a:r>
              <a:rPr lang="en-US" dirty="0" smtClean="0">
                <a:solidFill>
                  <a:schemeClr val="bg1"/>
                </a:solidFill>
                <a:ea typeface="+mj-lt"/>
                <a:cs typeface="+mj-lt"/>
              </a:rPr>
              <a:t>between </a:t>
            </a:r>
            <a:r>
              <a:rPr lang="en-US" dirty="0">
                <a:solidFill>
                  <a:schemeClr val="bg1"/>
                </a:solidFill>
                <a:ea typeface="+mj-lt"/>
                <a:cs typeface="+mj-lt"/>
              </a:rPr>
              <a:t>model’s output and reference notes — this is a red flag for fluency or relevance.</a:t>
            </a:r>
            <a:endParaRPr lang="en-US" dirty="0">
              <a:solidFill>
                <a:schemeClr val="bg1"/>
              </a:solidFill>
            </a:endParaRPr>
          </a:p>
          <a:p>
            <a:pPr algn="just"/>
            <a:r>
              <a:rPr lang="en-US" dirty="0">
                <a:solidFill>
                  <a:schemeClr val="bg1"/>
                </a:solidFill>
                <a:ea typeface="+mj-lt"/>
                <a:cs typeface="+mj-lt"/>
              </a:rPr>
              <a:t>BLEU is generally harsher than ROUGE in low-resource abstractive summarization, but </a:t>
            </a:r>
            <a:r>
              <a:rPr lang="en-US" b="1" dirty="0">
                <a:solidFill>
                  <a:schemeClr val="bg1"/>
                </a:solidFill>
                <a:ea typeface="+mj-lt"/>
                <a:cs typeface="+mj-lt"/>
              </a:rPr>
              <a:t>0.0 suggests severely mismatched phrasing</a:t>
            </a:r>
            <a:r>
              <a:rPr lang="en-US" dirty="0">
                <a:solidFill>
                  <a:schemeClr val="bg1"/>
                </a:solidFill>
                <a:ea typeface="+mj-lt"/>
                <a:cs typeface="+mj-lt"/>
              </a:rPr>
              <a:t>.</a:t>
            </a:r>
            <a:endParaRPr lang="en-US" dirty="0">
              <a:solidFill>
                <a:schemeClr val="bg1"/>
              </a:solidFill>
            </a:endParaRPr>
          </a:p>
          <a:p>
            <a:endParaRPr lang="ro-RO" dirty="0">
              <a:solidFill>
                <a:schemeClr val="bg1"/>
              </a:solidFill>
            </a:endParaRPr>
          </a:p>
        </p:txBody>
      </p:sp>
      <p:sp>
        <p:nvSpPr>
          <p:cNvPr id="8" name="Dreptunghi 7"/>
          <p:cNvSpPr/>
          <p:nvPr/>
        </p:nvSpPr>
        <p:spPr>
          <a:xfrm>
            <a:off x="6520925" y="5876467"/>
            <a:ext cx="6096000" cy="707886"/>
          </a:xfrm>
          <a:prstGeom prst="rect">
            <a:avLst/>
          </a:prstGeom>
        </p:spPr>
        <p:txBody>
          <a:bodyPr>
            <a:spAutoFit/>
          </a:bodyPr>
          <a:lstStyle/>
          <a:p>
            <a:r>
              <a:rPr lang="en-US" sz="2000" dirty="0">
                <a:solidFill>
                  <a:schemeClr val="bg1"/>
                </a:solidFill>
                <a:latin typeface="Arial" panose="020B0604020202020204" pitchFamily="34" charset="0"/>
                <a:cs typeface="Arial" panose="020B0604020202020204" pitchFamily="34" charset="0"/>
              </a:rPr>
              <a:t>Model is repeating or copying directly, not summarizing into a structured clinical note.​</a:t>
            </a:r>
            <a:endParaRPr lang="ro-RO"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274537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78DDA-B7EC-B18C-C1F6-A0B12E4A8443}"/>
              </a:ext>
            </a:extLst>
          </p:cNvPr>
          <p:cNvSpPr>
            <a:spLocks noGrp="1"/>
          </p:cNvSpPr>
          <p:nvPr>
            <p:ph type="title"/>
          </p:nvPr>
        </p:nvSpPr>
        <p:spPr>
          <a:xfrm>
            <a:off x="2932448" y="90424"/>
            <a:ext cx="6531592" cy="970280"/>
          </a:xfrm>
        </p:spPr>
        <p:txBody>
          <a:bodyPr vert="horz" lIns="91440" tIns="45720" rIns="91440" bIns="45720" rtlCol="0" anchor="ctr">
            <a:noAutofit/>
          </a:bodyPr>
          <a:lstStyle/>
          <a:p>
            <a:pPr>
              <a:lnSpc>
                <a:spcPct val="150000"/>
              </a:lnSpc>
            </a:pPr>
            <a:r>
              <a:rPr lang="en-US" dirty="0">
                <a:solidFill>
                  <a:schemeClr val="accent3"/>
                </a:solidFill>
                <a:cs typeface="Arial" panose="020B0604020202020204" pitchFamily="34" charset="0"/>
              </a:rPr>
              <a:t>Subtask A</a:t>
            </a:r>
          </a:p>
          <a:p>
            <a:endParaRPr lang="en-US" dirty="0"/>
          </a:p>
        </p:txBody>
      </p:sp>
      <p:pic>
        <p:nvPicPr>
          <p:cNvPr id="4" name="Picture 3" descr="A screenshot of a computer&#10;&#10;AI-generated content may be incorrect.">
            <a:extLst>
              <a:ext uri="{FF2B5EF4-FFF2-40B4-BE49-F238E27FC236}">
                <a16:creationId xmlns:a16="http://schemas.microsoft.com/office/drawing/2014/main" xmlns="" id="{9EE5AECA-F777-A5B7-B5F8-4DF559CAD6D3}"/>
              </a:ext>
            </a:extLst>
          </p:cNvPr>
          <p:cNvPicPr>
            <a:picLocks noChangeAspect="1"/>
          </p:cNvPicPr>
          <p:nvPr/>
        </p:nvPicPr>
        <p:blipFill>
          <a:blip r:embed="rId2"/>
          <a:stretch>
            <a:fillRect/>
          </a:stretch>
        </p:blipFill>
        <p:spPr>
          <a:xfrm>
            <a:off x="219543" y="5943599"/>
            <a:ext cx="6263553" cy="788529"/>
          </a:xfrm>
          <a:prstGeom prst="rect">
            <a:avLst/>
          </a:prstGeom>
        </p:spPr>
      </p:pic>
      <p:sp>
        <p:nvSpPr>
          <p:cNvPr id="5" name="Dreptunghi 4"/>
          <p:cNvSpPr/>
          <p:nvPr/>
        </p:nvSpPr>
        <p:spPr>
          <a:xfrm>
            <a:off x="118959" y="731503"/>
            <a:ext cx="6181257" cy="5324535"/>
          </a:xfrm>
          <a:prstGeom prst="rect">
            <a:avLst/>
          </a:prstGeom>
        </p:spPr>
        <p:txBody>
          <a:bodyPr wrap="square">
            <a:spAutoFit/>
          </a:bodyPr>
          <a:lstStyle/>
          <a:p>
            <a:pPr algn="just"/>
            <a:r>
              <a:rPr lang="en-US" sz="2000" b="1" dirty="0">
                <a:solidFill>
                  <a:schemeClr val="bg1"/>
                </a:solidFill>
                <a:latin typeface="Arial" panose="020B0604020202020204" pitchFamily="34" charset="0"/>
                <a:cs typeface="Arial" panose="020B0604020202020204" pitchFamily="34" charset="0"/>
              </a:rPr>
              <a:t>Model: </a:t>
            </a:r>
            <a:r>
              <a:rPr lang="en-US" sz="2000" dirty="0" smtClean="0">
                <a:solidFill>
                  <a:schemeClr val="bg1"/>
                </a:solidFill>
                <a:latin typeface="Arial" panose="020B0604020202020204" pitchFamily="34" charset="0"/>
                <a:cs typeface="Arial" panose="020B0604020202020204" pitchFamily="34" charset="0"/>
              </a:rPr>
              <a:t>T5-SMALL :Full </a:t>
            </a:r>
            <a:r>
              <a:rPr lang="en-US" sz="2000" dirty="0">
                <a:solidFill>
                  <a:schemeClr val="bg1"/>
                </a:solidFill>
                <a:latin typeface="Arial" panose="020B0604020202020204" pitchFamily="34" charset="0"/>
                <a:cs typeface="Arial" panose="020B0604020202020204" pitchFamily="34" charset="0"/>
              </a:rPr>
              <a:t>dataset, 3 </a:t>
            </a:r>
            <a:r>
              <a:rPr lang="en-US" sz="2000" dirty="0" smtClean="0">
                <a:solidFill>
                  <a:schemeClr val="bg1"/>
                </a:solidFill>
                <a:latin typeface="Arial" panose="020B0604020202020204" pitchFamily="34" charset="0"/>
                <a:cs typeface="Arial" panose="020B0604020202020204" pitchFamily="34" charset="0"/>
              </a:rPr>
              <a:t>epochs</a:t>
            </a:r>
            <a:endParaRPr lang="en-US" sz="2000" dirty="0">
              <a:solidFill>
                <a:schemeClr val="bg1"/>
              </a:solidFill>
              <a:latin typeface="Arial" panose="020B0604020202020204" pitchFamily="34" charset="0"/>
              <a:cs typeface="Arial" panose="020B0604020202020204" pitchFamily="34" charset="0"/>
            </a:endParaRPr>
          </a:p>
          <a:p>
            <a:pPr algn="just"/>
            <a:endParaRPr lang="en-US" sz="2000" i="1" dirty="0" smtClean="0">
              <a:solidFill>
                <a:schemeClr val="bg1"/>
              </a:solidFill>
              <a:latin typeface="Arial" panose="020B0604020202020204" pitchFamily="34" charset="0"/>
              <a:cs typeface="Arial" panose="020B0604020202020204" pitchFamily="34" charset="0"/>
            </a:endParaRPr>
          </a:p>
          <a:p>
            <a:pPr algn="just"/>
            <a:r>
              <a:rPr lang="en-US" sz="2000" i="1" dirty="0" err="1" smtClean="0">
                <a:solidFill>
                  <a:schemeClr val="bg1"/>
                </a:solidFill>
                <a:latin typeface="Arial" panose="020B0604020202020204" pitchFamily="34" charset="0"/>
                <a:cs typeface="Arial" panose="020B0604020202020204" pitchFamily="34" charset="0"/>
              </a:rPr>
              <a:t>Exemple</a:t>
            </a:r>
            <a:r>
              <a:rPr lang="en-US" sz="2000" i="1" dirty="0" smtClean="0">
                <a:solidFill>
                  <a:schemeClr val="bg1"/>
                </a:solidFill>
                <a:latin typeface="Arial" panose="020B0604020202020204" pitchFamily="34" charset="0"/>
                <a:cs typeface="Arial" panose="020B0604020202020204" pitchFamily="34" charset="0"/>
              </a:rPr>
              <a:t>:</a:t>
            </a:r>
          </a:p>
          <a:p>
            <a:pPr algn="just"/>
            <a:endParaRPr lang="en-US" sz="2000" i="1" dirty="0" smtClean="0">
              <a:solidFill>
                <a:schemeClr val="bg1"/>
              </a:solidFill>
              <a:latin typeface="Arial" panose="020B0604020202020204" pitchFamily="34" charset="0"/>
              <a:cs typeface="Arial" panose="020B0604020202020204" pitchFamily="34" charset="0"/>
            </a:endParaRPr>
          </a:p>
          <a:p>
            <a:pPr algn="just"/>
            <a:r>
              <a:rPr lang="en-US" sz="2000" i="1" dirty="0" smtClean="0">
                <a:solidFill>
                  <a:schemeClr val="bg1"/>
                </a:solidFill>
                <a:latin typeface="Arial" panose="020B0604020202020204" pitchFamily="34" charset="0"/>
                <a:cs typeface="Arial" panose="020B0604020202020204" pitchFamily="34" charset="0"/>
              </a:rPr>
              <a:t>"The patient is in good shape. She has no heart issues, genital or urinary tract issues. She has no muscle or movement issues. She has no muscle or movement issues. She has no muscle or movement issues.“</a:t>
            </a:r>
          </a:p>
          <a:p>
            <a:pPr algn="just"/>
            <a:endParaRPr lang="en-US" sz="2000" dirty="0" smtClean="0">
              <a:solidFill>
                <a:schemeClr val="bg1"/>
              </a:solidFill>
              <a:latin typeface="Arial" panose="020B0604020202020204" pitchFamily="34" charset="0"/>
              <a:ea typeface="+mj-lt"/>
              <a:cs typeface="Arial" panose="020B0604020202020204" pitchFamily="34" charset="0"/>
            </a:endParaRPr>
          </a:p>
          <a:p>
            <a:pPr algn="just"/>
            <a:r>
              <a:rPr lang="en-US" sz="2000" dirty="0" smtClean="0">
                <a:solidFill>
                  <a:schemeClr val="bg1"/>
                </a:solidFill>
                <a:latin typeface="Arial" panose="020B0604020202020204" pitchFamily="34" charset="0"/>
                <a:ea typeface="+mj-lt"/>
                <a:cs typeface="Arial" panose="020B0604020202020204" pitchFamily="34" charset="0"/>
              </a:rPr>
              <a:t>The </a:t>
            </a:r>
            <a:r>
              <a:rPr lang="en-US" sz="2000" dirty="0">
                <a:solidFill>
                  <a:schemeClr val="bg1"/>
                </a:solidFill>
                <a:latin typeface="Arial" panose="020B0604020202020204" pitchFamily="34" charset="0"/>
                <a:ea typeface="+mj-lt"/>
                <a:cs typeface="Arial" panose="020B0604020202020204" pitchFamily="34" charset="0"/>
              </a:rPr>
              <a:t>model shows basic understanding of medical dialogue but struggles with factual accuracy and abstraction. It often hallucinates details, repeats phrases, and copies input verbatim instead of generating structured clinical notes</a:t>
            </a:r>
            <a:r>
              <a:rPr lang="en-US" sz="2000" dirty="0" smtClean="0">
                <a:solidFill>
                  <a:schemeClr val="bg1"/>
                </a:solidFill>
                <a:latin typeface="Arial" panose="020B0604020202020204" pitchFamily="34" charset="0"/>
                <a:ea typeface="+mj-lt"/>
                <a:cs typeface="Arial" panose="020B0604020202020204" pitchFamily="34" charset="0"/>
              </a:rPr>
              <a:t>.</a:t>
            </a:r>
            <a:endParaRPr lang="en-US" sz="2000" i="1" dirty="0">
              <a:solidFill>
                <a:schemeClr val="bg1"/>
              </a:solidFill>
              <a:latin typeface="Arial" panose="020B0604020202020204" pitchFamily="34" charset="0"/>
              <a:cs typeface="Arial" panose="020B0604020202020204" pitchFamily="34" charset="0"/>
            </a:endParaRPr>
          </a:p>
          <a:p>
            <a:pPr algn="just"/>
            <a:endParaRPr lang="en-US" sz="2000" dirty="0" smtClean="0">
              <a:solidFill>
                <a:schemeClr val="bg1"/>
              </a:solidFill>
              <a:latin typeface="Arial" panose="020B0604020202020204" pitchFamily="34" charset="0"/>
              <a:cs typeface="Arial" panose="020B0604020202020204" pitchFamily="34" charset="0"/>
            </a:endParaRPr>
          </a:p>
          <a:p>
            <a:pPr algn="just"/>
            <a:r>
              <a:rPr lang="en-US" sz="2000" dirty="0" smtClean="0">
                <a:solidFill>
                  <a:schemeClr val="bg1"/>
                </a:solidFill>
                <a:latin typeface="Arial" panose="020B0604020202020204" pitchFamily="34" charset="0"/>
                <a:cs typeface="Arial" panose="020B0604020202020204" pitchFamily="34" charset="0"/>
              </a:rPr>
              <a:t>Results:</a:t>
            </a:r>
            <a:endParaRPr lang="en-US" sz="2000" dirty="0">
              <a:solidFill>
                <a:schemeClr val="bg1"/>
              </a:solidFill>
              <a:latin typeface="Arial" panose="020B0604020202020204" pitchFamily="34" charset="0"/>
              <a:cs typeface="Arial" panose="020B0604020202020204" pitchFamily="34" charset="0"/>
            </a:endParaRPr>
          </a:p>
        </p:txBody>
      </p:sp>
      <p:sp>
        <p:nvSpPr>
          <p:cNvPr id="6" name="Dreptunghi 5"/>
          <p:cNvSpPr/>
          <p:nvPr/>
        </p:nvSpPr>
        <p:spPr>
          <a:xfrm>
            <a:off x="6803136" y="731503"/>
            <a:ext cx="5285232" cy="4708981"/>
          </a:xfrm>
          <a:prstGeom prst="rect">
            <a:avLst/>
          </a:prstGeom>
        </p:spPr>
        <p:txBody>
          <a:bodyPr wrap="square">
            <a:spAutoFit/>
          </a:bodyPr>
          <a:lstStyle/>
          <a:p>
            <a:pPr algn="just"/>
            <a:r>
              <a:rPr lang="en-US" sz="2000" b="1" dirty="0" smtClean="0">
                <a:solidFill>
                  <a:schemeClr val="bg1"/>
                </a:solidFill>
                <a:latin typeface="Arial" panose="020B0604020202020204" pitchFamily="34" charset="0"/>
                <a:ea typeface="+mj-lt"/>
                <a:cs typeface="Arial" panose="020B0604020202020204" pitchFamily="34" charset="0"/>
              </a:rPr>
              <a:t>INTERPRETATION:</a:t>
            </a:r>
          </a:p>
          <a:p>
            <a:pPr algn="just"/>
            <a:endParaRPr lang="en-US" sz="2000" b="1" dirty="0">
              <a:solidFill>
                <a:schemeClr val="bg1"/>
              </a:solidFill>
              <a:latin typeface="Arial" panose="020B0604020202020204" pitchFamily="34" charset="0"/>
              <a:ea typeface="+mj-lt"/>
              <a:cs typeface="Arial" panose="020B0604020202020204" pitchFamily="34" charset="0"/>
            </a:endParaRPr>
          </a:p>
          <a:p>
            <a:pPr algn="just"/>
            <a:r>
              <a:rPr lang="en-US" sz="2000" b="1" dirty="0">
                <a:solidFill>
                  <a:schemeClr val="bg1"/>
                </a:solidFill>
                <a:latin typeface="Arial" panose="020B0604020202020204" pitchFamily="34" charset="0"/>
                <a:ea typeface="+mj-lt"/>
                <a:cs typeface="Arial" panose="020B0604020202020204" pitchFamily="34" charset="0"/>
              </a:rPr>
              <a:t>All metrics are quite low</a:t>
            </a:r>
            <a:r>
              <a:rPr lang="en-US" sz="2000" dirty="0">
                <a:solidFill>
                  <a:schemeClr val="bg1"/>
                </a:solidFill>
                <a:latin typeface="Arial" panose="020B0604020202020204" pitchFamily="34" charset="0"/>
                <a:ea typeface="+mj-lt"/>
                <a:cs typeface="Arial" panose="020B0604020202020204" pitchFamily="34" charset="0"/>
              </a:rPr>
              <a:t> despite using the full dataset. BLEU improved compared to THE small-data run, but </a:t>
            </a:r>
            <a:r>
              <a:rPr lang="en-US" sz="2000" b="1" dirty="0">
                <a:solidFill>
                  <a:schemeClr val="bg1"/>
                </a:solidFill>
                <a:latin typeface="Arial" panose="020B0604020202020204" pitchFamily="34" charset="0"/>
                <a:ea typeface="+mj-lt"/>
                <a:cs typeface="Arial" panose="020B0604020202020204" pitchFamily="34" charset="0"/>
              </a:rPr>
              <a:t>ROUGE dropped significantly</a:t>
            </a:r>
            <a:r>
              <a:rPr lang="en-US" sz="2000" dirty="0">
                <a:solidFill>
                  <a:schemeClr val="bg1"/>
                </a:solidFill>
                <a:latin typeface="Arial" panose="020B0604020202020204" pitchFamily="34" charset="0"/>
                <a:ea typeface="+mj-lt"/>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pPr algn="just"/>
            <a:r>
              <a:rPr lang="en-US" sz="2000" dirty="0">
                <a:solidFill>
                  <a:schemeClr val="bg1"/>
                </a:solidFill>
                <a:latin typeface="Arial" panose="020B0604020202020204" pitchFamily="34" charset="0"/>
                <a:ea typeface="+mj-lt"/>
                <a:cs typeface="Arial" panose="020B0604020202020204" pitchFamily="34" charset="0"/>
              </a:rPr>
              <a:t>This suggests that THE model:</a:t>
            </a:r>
            <a:endParaRPr lang="en-US" sz="2000" dirty="0">
              <a:solidFill>
                <a:schemeClr val="bg1"/>
              </a:solidFill>
              <a:latin typeface="Arial" panose="020B0604020202020204" pitchFamily="34" charset="0"/>
              <a:cs typeface="Arial" panose="020B0604020202020204" pitchFamily="34" charset="0"/>
            </a:endParaRPr>
          </a:p>
          <a:p>
            <a:pPr lvl="1" algn="just"/>
            <a:r>
              <a:rPr lang="en-US" sz="2000" b="1" dirty="0">
                <a:solidFill>
                  <a:schemeClr val="bg1"/>
                </a:solidFill>
                <a:latin typeface="Arial" panose="020B0604020202020204" pitchFamily="34" charset="0"/>
                <a:ea typeface="+mj-lt"/>
                <a:cs typeface="Arial" panose="020B0604020202020204" pitchFamily="34" charset="0"/>
              </a:rPr>
              <a:t>Does better at fluency (BLEU)</a:t>
            </a:r>
            <a:r>
              <a:rPr lang="en-US" sz="2000" dirty="0">
                <a:solidFill>
                  <a:schemeClr val="bg1"/>
                </a:solidFill>
                <a:latin typeface="Arial" panose="020B0604020202020204" pitchFamily="34" charset="0"/>
                <a:ea typeface="+mj-lt"/>
                <a:cs typeface="Arial" panose="020B0604020202020204" pitchFamily="34" charset="0"/>
              </a:rPr>
              <a:t> in short spans.</a:t>
            </a:r>
            <a:endParaRPr lang="en-US" sz="2000" dirty="0">
              <a:solidFill>
                <a:schemeClr val="bg1"/>
              </a:solidFill>
              <a:latin typeface="Arial" panose="020B0604020202020204" pitchFamily="34" charset="0"/>
              <a:cs typeface="Arial" panose="020B0604020202020204" pitchFamily="34" charset="0"/>
            </a:endParaRPr>
          </a:p>
          <a:p>
            <a:pPr lvl="1" algn="just"/>
            <a:r>
              <a:rPr lang="en-US" sz="2000" dirty="0">
                <a:solidFill>
                  <a:schemeClr val="bg1"/>
                </a:solidFill>
                <a:latin typeface="Arial" panose="020B0604020202020204" pitchFamily="34" charset="0"/>
                <a:ea typeface="+mj-lt"/>
                <a:cs typeface="Arial" panose="020B0604020202020204" pitchFamily="34" charset="0"/>
              </a:rPr>
              <a:t>But </a:t>
            </a:r>
            <a:r>
              <a:rPr lang="en-US" sz="2000" b="1" dirty="0">
                <a:solidFill>
                  <a:schemeClr val="bg1"/>
                </a:solidFill>
                <a:latin typeface="Arial" panose="020B0604020202020204" pitchFamily="34" charset="0"/>
                <a:ea typeface="+mj-lt"/>
                <a:cs typeface="Arial" panose="020B0604020202020204" pitchFamily="34" charset="0"/>
              </a:rPr>
              <a:t>fails to match the content and structure</a:t>
            </a:r>
            <a:r>
              <a:rPr lang="en-US" sz="2000" dirty="0">
                <a:solidFill>
                  <a:schemeClr val="bg1"/>
                </a:solidFill>
                <a:latin typeface="Arial" panose="020B0604020202020204" pitchFamily="34" charset="0"/>
                <a:ea typeface="+mj-lt"/>
                <a:cs typeface="Arial" panose="020B0604020202020204" pitchFamily="34" charset="0"/>
              </a:rPr>
              <a:t> of reference summaries (low ROUGE-L).</a:t>
            </a:r>
            <a:endParaRPr lang="en-US" sz="2000" dirty="0">
              <a:solidFill>
                <a:schemeClr val="bg1"/>
              </a:solidFill>
              <a:latin typeface="Arial" panose="020B0604020202020204" pitchFamily="34" charset="0"/>
              <a:cs typeface="Arial" panose="020B0604020202020204" pitchFamily="34" charset="0"/>
            </a:endParaRPr>
          </a:p>
          <a:p>
            <a:pPr lvl="1" algn="just"/>
            <a:r>
              <a:rPr lang="en-US" sz="2000" dirty="0">
                <a:solidFill>
                  <a:schemeClr val="bg1"/>
                </a:solidFill>
                <a:latin typeface="Arial" panose="020B0604020202020204" pitchFamily="34" charset="0"/>
                <a:ea typeface="+mj-lt"/>
                <a:cs typeface="Arial" panose="020B0604020202020204" pitchFamily="34" charset="0"/>
              </a:rPr>
              <a:t>And possibly </a:t>
            </a:r>
            <a:r>
              <a:rPr lang="en-US" sz="2000" b="1" dirty="0">
                <a:solidFill>
                  <a:schemeClr val="bg1"/>
                </a:solidFill>
                <a:latin typeface="Arial" panose="020B0604020202020204" pitchFamily="34" charset="0"/>
                <a:ea typeface="+mj-lt"/>
                <a:cs typeface="Arial" panose="020B0604020202020204" pitchFamily="34" charset="0"/>
              </a:rPr>
              <a:t>hallucinates or misses key facts</a:t>
            </a:r>
            <a:r>
              <a:rPr lang="en-US" sz="2000" dirty="0">
                <a:solidFill>
                  <a:schemeClr val="bg1"/>
                </a:solidFill>
                <a:latin typeface="Arial" panose="020B0604020202020204" pitchFamily="34" charset="0"/>
                <a:ea typeface="+mj-lt"/>
                <a:cs typeface="Arial" panose="020B0604020202020204" pitchFamily="34" charset="0"/>
              </a:rPr>
              <a:t> (as seen in your prediction samples).</a:t>
            </a:r>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5065593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CA06D8-FC5D-42EA-C8D4-7F975F4B8664}"/>
              </a:ext>
            </a:extLst>
          </p:cNvPr>
          <p:cNvSpPr>
            <a:spLocks noGrp="1"/>
          </p:cNvSpPr>
          <p:nvPr>
            <p:ph type="title"/>
          </p:nvPr>
        </p:nvSpPr>
        <p:spPr>
          <a:xfrm>
            <a:off x="2932449" y="164592"/>
            <a:ext cx="6147544" cy="667512"/>
          </a:xfrm>
        </p:spPr>
        <p:txBody>
          <a:bodyPr vert="horz" lIns="91440" tIns="45720" rIns="91440" bIns="45720" rtlCol="0" anchor="ctr">
            <a:noAutofit/>
          </a:bodyPr>
          <a:lstStyle/>
          <a:p>
            <a:r>
              <a:rPr lang="en-US" dirty="0" smtClean="0">
                <a:solidFill>
                  <a:schemeClr val="accent3"/>
                </a:solidFill>
              </a:rPr>
              <a:t/>
            </a:r>
            <a:br>
              <a:rPr lang="en-US" dirty="0" smtClean="0">
                <a:solidFill>
                  <a:schemeClr val="accent3"/>
                </a:solidFill>
              </a:rPr>
            </a:br>
            <a:r>
              <a:rPr lang="en-US" dirty="0" smtClean="0">
                <a:solidFill>
                  <a:schemeClr val="accent3"/>
                </a:solidFill>
              </a:rPr>
              <a:t>SUBTASK </a:t>
            </a:r>
            <a:r>
              <a:rPr lang="en-US" dirty="0">
                <a:solidFill>
                  <a:schemeClr val="accent3"/>
                </a:solidFill>
              </a:rPr>
              <a:t>A</a:t>
            </a:r>
            <a:r>
              <a:rPr lang="ro-RO" dirty="0">
                <a:solidFill>
                  <a:schemeClr val="accent3"/>
                </a:solidFill>
              </a:rPr>
              <a:t/>
            </a:r>
            <a:br>
              <a:rPr lang="ro-RO" dirty="0">
                <a:solidFill>
                  <a:schemeClr val="accent3"/>
                </a:solidFill>
              </a:rPr>
            </a:br>
            <a:endParaRPr lang="en-US" dirty="0"/>
          </a:p>
        </p:txBody>
      </p:sp>
      <p:pic>
        <p:nvPicPr>
          <p:cNvPr id="4" name="Picture 3" descr="A screenshot of a computer&#10;&#10;AI-generated content may be incorrect.">
            <a:extLst>
              <a:ext uri="{FF2B5EF4-FFF2-40B4-BE49-F238E27FC236}">
                <a16:creationId xmlns:a16="http://schemas.microsoft.com/office/drawing/2014/main" xmlns="" id="{C38C2FF0-7A3F-DE05-564A-F6542AB4F624}"/>
              </a:ext>
            </a:extLst>
          </p:cNvPr>
          <p:cNvPicPr>
            <a:picLocks noChangeAspect="1"/>
          </p:cNvPicPr>
          <p:nvPr/>
        </p:nvPicPr>
        <p:blipFill>
          <a:blip r:embed="rId2"/>
          <a:stretch>
            <a:fillRect/>
          </a:stretch>
        </p:blipFill>
        <p:spPr>
          <a:xfrm>
            <a:off x="5942076" y="5946636"/>
            <a:ext cx="6302012" cy="828675"/>
          </a:xfrm>
          <a:prstGeom prst="rect">
            <a:avLst/>
          </a:prstGeom>
        </p:spPr>
      </p:pic>
      <p:sp>
        <p:nvSpPr>
          <p:cNvPr id="5" name="Dreptunghi 4"/>
          <p:cNvSpPr/>
          <p:nvPr/>
        </p:nvSpPr>
        <p:spPr>
          <a:xfrm>
            <a:off x="170961" y="832104"/>
            <a:ext cx="5522976" cy="6247864"/>
          </a:xfrm>
          <a:prstGeom prst="rect">
            <a:avLst/>
          </a:prstGeom>
        </p:spPr>
        <p:txBody>
          <a:bodyPr wrap="square">
            <a:spAutoFit/>
          </a:bodyPr>
          <a:lstStyle/>
          <a:p>
            <a:pPr algn="just"/>
            <a:r>
              <a:rPr lang="en-US" sz="2000" b="1" dirty="0">
                <a:solidFill>
                  <a:schemeClr val="bg1"/>
                </a:solidFill>
                <a:latin typeface="Arial" panose="020B0604020202020204" pitchFamily="34" charset="0"/>
                <a:cs typeface="Arial" panose="020B0604020202020204" pitchFamily="34" charset="0"/>
              </a:rPr>
              <a:t>Model</a:t>
            </a:r>
            <a:r>
              <a:rPr lang="en-US" sz="2000" b="1" dirty="0" smtClean="0">
                <a:solidFill>
                  <a:schemeClr val="bg1"/>
                </a:solidFill>
                <a:latin typeface="Arial" panose="020B0604020202020204" pitchFamily="34" charset="0"/>
                <a:cs typeface="Arial" panose="020B0604020202020204" pitchFamily="34" charset="0"/>
              </a:rPr>
              <a:t>: </a:t>
            </a:r>
            <a:r>
              <a:rPr lang="en-US" sz="2000" dirty="0" smtClean="0">
                <a:solidFill>
                  <a:schemeClr val="bg1"/>
                </a:solidFill>
                <a:latin typeface="Arial" panose="020B0604020202020204" pitchFamily="34" charset="0"/>
                <a:cs typeface="Arial" panose="020B0604020202020204" pitchFamily="34" charset="0"/>
              </a:rPr>
              <a:t>T5-FLAN BASE: 2 EPOCH</a:t>
            </a:r>
          </a:p>
          <a:p>
            <a:pPr algn="just"/>
            <a:endParaRPr lang="en-US" sz="2000" dirty="0">
              <a:solidFill>
                <a:schemeClr val="bg1"/>
              </a:solidFill>
              <a:latin typeface="Arial" panose="020B0604020202020204" pitchFamily="34" charset="0"/>
              <a:cs typeface="Arial" panose="020B0604020202020204" pitchFamily="34" charset="0"/>
            </a:endParaRPr>
          </a:p>
          <a:p>
            <a:pPr algn="just"/>
            <a:r>
              <a:rPr lang="en-US" sz="2000" dirty="0" err="1" smtClean="0">
                <a:solidFill>
                  <a:schemeClr val="bg1"/>
                </a:solidFill>
                <a:latin typeface="Arial" panose="020B0604020202020204" pitchFamily="34" charset="0"/>
                <a:cs typeface="Arial" panose="020B0604020202020204" pitchFamily="34" charset="0"/>
              </a:rPr>
              <a:t>Exemple</a:t>
            </a:r>
            <a:r>
              <a:rPr lang="en-US" sz="2000" dirty="0" smtClean="0">
                <a:solidFill>
                  <a:schemeClr val="bg1"/>
                </a:solidFill>
                <a:latin typeface="Arial" panose="020B0604020202020204" pitchFamily="34" charset="0"/>
                <a:cs typeface="Arial" panose="020B0604020202020204" pitchFamily="34" charset="0"/>
              </a:rPr>
              <a:t>:</a:t>
            </a:r>
          </a:p>
          <a:p>
            <a:pPr algn="just"/>
            <a:endParaRPr lang="en-US" sz="2000" dirty="0" smtClean="0">
              <a:solidFill>
                <a:schemeClr val="bg1"/>
              </a:solidFill>
              <a:latin typeface="Arial" panose="020B0604020202020204" pitchFamily="34" charset="0"/>
              <a:cs typeface="Arial" panose="020B0604020202020204" pitchFamily="34" charset="0"/>
            </a:endParaRPr>
          </a:p>
          <a:p>
            <a:pPr algn="just"/>
            <a:r>
              <a:rPr lang="en-US" sz="2000" dirty="0" smtClean="0">
                <a:solidFill>
                  <a:schemeClr val="bg1"/>
                </a:solidFill>
                <a:latin typeface="Arial" panose="020B0604020202020204" pitchFamily="34" charset="0"/>
                <a:cs typeface="Arial" panose="020B0604020202020204" pitchFamily="34" charset="0"/>
              </a:rPr>
              <a:t>1.Patient </a:t>
            </a:r>
            <a:r>
              <a:rPr lang="en-US" sz="2000" dirty="0">
                <a:solidFill>
                  <a:schemeClr val="bg1"/>
                </a:solidFill>
                <a:latin typeface="Arial" panose="020B0604020202020204" pitchFamily="34" charset="0"/>
                <a:cs typeface="Arial" panose="020B0604020202020204" pitchFamily="34" charset="0"/>
              </a:rPr>
              <a:t>has a history of blood clots.</a:t>
            </a:r>
          </a:p>
          <a:p>
            <a:pPr algn="just"/>
            <a:r>
              <a:rPr lang="en-US" sz="2000" dirty="0">
                <a:solidFill>
                  <a:schemeClr val="bg1"/>
                </a:solidFill>
                <a:latin typeface="Arial" panose="020B0604020202020204" pitchFamily="34" charset="0"/>
                <a:cs typeface="Arial" panose="020B0604020202020204" pitchFamily="34" charset="0"/>
              </a:rPr>
              <a:t>2.Patient's father died of thoracic aortic aneurysm and his mother died of stroke.</a:t>
            </a:r>
          </a:p>
          <a:p>
            <a:pPr algn="just"/>
            <a:r>
              <a:rPr lang="en-US" sz="2000" dirty="0">
                <a:solidFill>
                  <a:schemeClr val="bg1"/>
                </a:solidFill>
                <a:latin typeface="Arial" panose="020B0604020202020204" pitchFamily="34" charset="0"/>
                <a:cs typeface="Arial" panose="020B0604020202020204" pitchFamily="34" charset="0"/>
              </a:rPr>
              <a:t>3.Patient has been feeling better lately.</a:t>
            </a:r>
          </a:p>
          <a:p>
            <a:pPr algn="just"/>
            <a:r>
              <a:rPr lang="en-US" sz="2000" dirty="0">
                <a:solidFill>
                  <a:schemeClr val="bg1"/>
                </a:solidFill>
                <a:latin typeface="Arial" panose="020B0604020202020204" pitchFamily="34" charset="0"/>
                <a:cs typeface="Arial" panose="020B0604020202020204" pitchFamily="34" charset="0"/>
              </a:rPr>
              <a:t>4.Patient is allergic to Bactrim and adhesive tape.</a:t>
            </a:r>
          </a:p>
          <a:p>
            <a:pPr algn="just"/>
            <a:r>
              <a:rPr lang="en-US" sz="2000" dirty="0">
                <a:solidFill>
                  <a:schemeClr val="bg1"/>
                </a:solidFill>
                <a:latin typeface="Arial" panose="020B0604020202020204" pitchFamily="34" charset="0"/>
                <a:cs typeface="Arial" panose="020B0604020202020204" pitchFamily="34" charset="0"/>
              </a:rPr>
              <a:t>5</a:t>
            </a:r>
            <a:r>
              <a:rPr lang="en-US" sz="2000" dirty="0" smtClean="0">
                <a:solidFill>
                  <a:schemeClr val="bg1"/>
                </a:solidFill>
                <a:latin typeface="Arial" panose="020B0604020202020204" pitchFamily="34" charset="0"/>
                <a:cs typeface="Arial" panose="020B0604020202020204" pitchFamily="34" charset="0"/>
              </a:rPr>
              <a:t>.Patient </a:t>
            </a:r>
            <a:r>
              <a:rPr lang="en-US" sz="2000" dirty="0">
                <a:solidFill>
                  <a:schemeClr val="bg1"/>
                </a:solidFill>
                <a:latin typeface="Arial" panose="020B0604020202020204" pitchFamily="34" charset="0"/>
                <a:cs typeface="Arial" panose="020B0604020202020204" pitchFamily="34" charset="0"/>
              </a:rPr>
              <a:t>doesn't have a history of alcohol or drug abuse.</a:t>
            </a:r>
          </a:p>
          <a:p>
            <a:pPr algn="just"/>
            <a:endParaRPr lang="en-US" sz="2000" dirty="0">
              <a:solidFill>
                <a:schemeClr val="bg1"/>
              </a:solidFill>
              <a:latin typeface="Arial" panose="020B0604020202020204" pitchFamily="34" charset="0"/>
              <a:cs typeface="Arial" panose="020B0604020202020204" pitchFamily="34" charset="0"/>
            </a:endParaRPr>
          </a:p>
          <a:p>
            <a:pPr algn="just"/>
            <a:r>
              <a:rPr lang="en-US" sz="2000" dirty="0">
                <a:solidFill>
                  <a:schemeClr val="bg1"/>
                </a:solidFill>
                <a:latin typeface="Arial" panose="020B0604020202020204" pitchFamily="34" charset="0"/>
                <a:cs typeface="Arial" panose="020B0604020202020204" pitchFamily="34" charset="0"/>
              </a:rPr>
              <a:t>Model sometimes captures simple facts, but most predictions are overly short and miss clinical details. Some predictions repeat phrases and often </a:t>
            </a:r>
            <a:r>
              <a:rPr lang="en-US" sz="2000" dirty="0" err="1">
                <a:solidFill>
                  <a:schemeClr val="bg1"/>
                </a:solidFill>
                <a:latin typeface="Arial" panose="020B0604020202020204" pitchFamily="34" charset="0"/>
                <a:cs typeface="Arial" panose="020B0604020202020204" pitchFamily="34" charset="0"/>
              </a:rPr>
              <a:t>misinterpretates</a:t>
            </a:r>
            <a:r>
              <a:rPr lang="en-US" sz="2000" dirty="0">
                <a:solidFill>
                  <a:schemeClr val="bg1"/>
                </a:solidFill>
                <a:latin typeface="Arial" panose="020B0604020202020204" pitchFamily="34" charset="0"/>
                <a:cs typeface="Arial" panose="020B0604020202020204" pitchFamily="34" charset="0"/>
              </a:rPr>
              <a:t> </a:t>
            </a:r>
            <a:r>
              <a:rPr lang="en-US" sz="2000">
                <a:solidFill>
                  <a:schemeClr val="bg1"/>
                </a:solidFill>
                <a:latin typeface="Arial" panose="020B0604020202020204" pitchFamily="34" charset="0"/>
                <a:cs typeface="Arial" panose="020B0604020202020204" pitchFamily="34" charset="0"/>
              </a:rPr>
              <a:t>negated </a:t>
            </a:r>
            <a:r>
              <a:rPr lang="en-US" sz="2000" smtClean="0">
                <a:solidFill>
                  <a:schemeClr val="bg1"/>
                </a:solidFill>
                <a:latin typeface="Arial" panose="020B0604020202020204" pitchFamily="34" charset="0"/>
                <a:cs typeface="Arial" panose="020B0604020202020204" pitchFamily="34" charset="0"/>
              </a:rPr>
              <a:t>facts.</a:t>
            </a:r>
            <a:endParaRPr lang="en-US" sz="2000" dirty="0">
              <a:solidFill>
                <a:schemeClr val="bg1"/>
              </a:solidFill>
              <a:latin typeface="Arial" panose="020B0604020202020204" pitchFamily="34" charset="0"/>
              <a:cs typeface="Arial" panose="020B0604020202020204" pitchFamily="34" charset="0"/>
            </a:endParaRPr>
          </a:p>
          <a:p>
            <a:pPr algn="just"/>
            <a:endParaRPr lang="en-US" sz="2000" dirty="0">
              <a:solidFill>
                <a:schemeClr val="bg1"/>
              </a:solidFill>
              <a:latin typeface="Arial" panose="020B0604020202020204" pitchFamily="34" charset="0"/>
              <a:cs typeface="Arial" panose="020B0604020202020204" pitchFamily="34" charset="0"/>
            </a:endParaRPr>
          </a:p>
          <a:p>
            <a:pPr algn="just"/>
            <a:endParaRPr lang="en-US" sz="2000" dirty="0">
              <a:solidFill>
                <a:schemeClr val="bg1"/>
              </a:solidFill>
              <a:latin typeface="Arial" panose="020B0604020202020204" pitchFamily="34" charset="0"/>
              <a:cs typeface="Arial" panose="020B0604020202020204" pitchFamily="34" charset="0"/>
            </a:endParaRPr>
          </a:p>
        </p:txBody>
      </p:sp>
      <p:sp>
        <p:nvSpPr>
          <p:cNvPr id="8" name="Dreptunghi 7"/>
          <p:cNvSpPr/>
          <p:nvPr/>
        </p:nvSpPr>
        <p:spPr>
          <a:xfrm>
            <a:off x="5942076" y="832105"/>
            <a:ext cx="6249924" cy="4886466"/>
          </a:xfrm>
          <a:prstGeom prst="rect">
            <a:avLst/>
          </a:prstGeom>
        </p:spPr>
        <p:txBody>
          <a:bodyPr wrap="square">
            <a:spAutoFit/>
          </a:bodyPr>
          <a:lstStyle/>
          <a:p>
            <a:pPr>
              <a:lnSpc>
                <a:spcPct val="107000"/>
              </a:lnSpc>
              <a:spcAft>
                <a:spcPts val="800"/>
              </a:spcAft>
              <a:tabLst>
                <a:tab pos="784860" algn="l"/>
              </a:tabLst>
            </a:pPr>
            <a:r>
              <a:rPr lang="en-US" sz="2000" b="1" dirty="0" smtClean="0">
                <a:solidFill>
                  <a:schemeClr val="bg1"/>
                </a:solidFill>
                <a:latin typeface="Arial" panose="020B0604020202020204" pitchFamily="34" charset="0"/>
                <a:ea typeface="Calibri" panose="020F0502020204030204" pitchFamily="34" charset="0"/>
                <a:cs typeface="Arial" panose="020B0604020202020204" pitchFamily="34" charset="0"/>
              </a:rPr>
              <a:t>Interpretation</a:t>
            </a:r>
            <a:r>
              <a:rPr lang="en-US" sz="2000" b="1" dirty="0">
                <a:solidFill>
                  <a:schemeClr val="bg1"/>
                </a:solidFill>
                <a:latin typeface="Arial" panose="020B0604020202020204" pitchFamily="34" charset="0"/>
                <a:ea typeface="Calibri" panose="020F0502020204030204" pitchFamily="34" charset="0"/>
                <a:cs typeface="Arial" panose="020B0604020202020204" pitchFamily="34" charset="0"/>
              </a:rPr>
              <a:t>:</a:t>
            </a:r>
            <a:endParaRPr lang="ro-RO" sz="2000"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784860" algn="l"/>
              </a:tabLst>
            </a:pP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ROUGE-1 and ROUGE-L are noticeably improved compared to the earlier runs, indicating better lexical and structural overlap with reference summaries.</a:t>
            </a:r>
            <a:endParaRPr lang="ro-RO"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784860" algn="l"/>
              </a:tabLst>
            </a:pP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Bleu scores remain low, especially on the test set — suggesting limited n-gram precision and that the model may still struggle with grammatical fluency or verbatim phrasing.</a:t>
            </a:r>
            <a:endParaRPr lang="ro-RO"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784860" algn="l"/>
              </a:tabLst>
            </a:pPr>
            <a:r>
              <a:rPr lang="ro-RO" sz="2000" dirty="0">
                <a:solidFill>
                  <a:schemeClr val="bg1"/>
                </a:solidFill>
                <a:latin typeface="Arial" panose="020B0604020202020204" pitchFamily="34" charset="0"/>
                <a:ea typeface="Calibri" panose="020F0502020204030204" pitchFamily="34" charset="0"/>
                <a:cs typeface="Arial" panose="020B0604020202020204" pitchFamily="34" charset="0"/>
              </a:rPr>
              <a:t> </a:t>
            </a: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The model is beginning to capture relevant content from the dialogues more consistently.</a:t>
            </a:r>
            <a:endParaRPr lang="ro-RO" sz="2000"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tabLst>
                <a:tab pos="784860" algn="l"/>
              </a:tabLst>
            </a:pP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 Rouge-l improvement suggests better handling of </a:t>
            </a:r>
            <a:r>
              <a:rPr lang="en-US" sz="2000" dirty="0" smtClean="0">
                <a:solidFill>
                  <a:schemeClr val="bg1"/>
                </a:solidFill>
                <a:latin typeface="Arial" panose="020B0604020202020204" pitchFamily="34" charset="0"/>
                <a:ea typeface="Calibri" panose="020F0502020204030204" pitchFamily="34" charset="0"/>
                <a:cs typeface="Arial" panose="020B0604020202020204" pitchFamily="34" charset="0"/>
              </a:rPr>
              <a:t>sequence </a:t>
            </a:r>
            <a:r>
              <a:rPr lang="en-US" sz="2000" dirty="0">
                <a:solidFill>
                  <a:schemeClr val="bg1"/>
                </a:solidFill>
                <a:latin typeface="Arial" panose="020B0604020202020204" pitchFamily="34" charset="0"/>
                <a:ea typeface="Calibri" panose="020F0502020204030204" pitchFamily="34" charset="0"/>
                <a:cs typeface="Arial" panose="020B0604020202020204" pitchFamily="34" charset="0"/>
              </a:rPr>
              <a:t>structure and note </a:t>
            </a:r>
            <a:r>
              <a:rPr lang="en-US" sz="2000" dirty="0" smtClean="0">
                <a:solidFill>
                  <a:schemeClr val="bg1"/>
                </a:solidFill>
                <a:latin typeface="Arial" panose="020B0604020202020204" pitchFamily="34" charset="0"/>
                <a:ea typeface="Calibri" panose="020F0502020204030204" pitchFamily="34" charset="0"/>
                <a:cs typeface="Arial" panose="020B0604020202020204" pitchFamily="34" charset="0"/>
              </a:rPr>
              <a:t>format.</a:t>
            </a:r>
          </a:p>
          <a:p>
            <a:pPr>
              <a:lnSpc>
                <a:spcPct val="107000"/>
              </a:lnSpc>
              <a:spcAft>
                <a:spcPts val="800"/>
              </a:spcAft>
              <a:tabLst>
                <a:tab pos="784860" algn="l"/>
              </a:tabLst>
            </a:pPr>
            <a:r>
              <a:rPr lang="en-US" sz="2000" dirty="0" smtClean="0">
                <a:solidFill>
                  <a:schemeClr val="bg1"/>
                </a:solidFill>
                <a:latin typeface="Arial" panose="020B0604020202020204" pitchFamily="34" charset="0"/>
                <a:ea typeface="Calibri" panose="020F0502020204030204" pitchFamily="34" charset="0"/>
                <a:cs typeface="Arial" panose="020B0604020202020204" pitchFamily="34" charset="0"/>
              </a:rPr>
              <a:t>Results: </a:t>
            </a:r>
          </a:p>
        </p:txBody>
      </p:sp>
    </p:spTree>
    <p:extLst>
      <p:ext uri="{BB962C8B-B14F-4D97-AF65-F5344CB8AC3E}">
        <p14:creationId xmlns="" xmlns:p14="http://schemas.microsoft.com/office/powerpoint/2010/main" val="4255322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tăText 3"/>
          <p:cNvSpPr txBox="1"/>
          <p:nvPr/>
        </p:nvSpPr>
        <p:spPr>
          <a:xfrm>
            <a:off x="2926080" y="384048"/>
            <a:ext cx="6236208" cy="584775"/>
          </a:xfrm>
          <a:prstGeom prst="rect">
            <a:avLst/>
          </a:prstGeom>
          <a:noFill/>
        </p:spPr>
        <p:txBody>
          <a:bodyPr wrap="square" rtlCol="0">
            <a:spAutoFit/>
          </a:bodyPr>
          <a:lstStyle/>
          <a:p>
            <a:pPr algn="ctr"/>
            <a:r>
              <a:rPr lang="en-US" sz="3200" dirty="0" smtClean="0">
                <a:solidFill>
                  <a:schemeClr val="accent3"/>
                </a:solidFill>
                <a:latin typeface="+mj-lt"/>
              </a:rPr>
              <a:t>SUBTASK A</a:t>
            </a:r>
            <a:endParaRPr lang="ro-RO" sz="3200" dirty="0">
              <a:solidFill>
                <a:schemeClr val="accent3"/>
              </a:solidFill>
              <a:latin typeface="+mj-lt"/>
            </a:endParaRPr>
          </a:p>
        </p:txBody>
      </p:sp>
      <p:sp>
        <p:nvSpPr>
          <p:cNvPr id="5" name="Dreptunghi 4"/>
          <p:cNvSpPr/>
          <p:nvPr/>
        </p:nvSpPr>
        <p:spPr>
          <a:xfrm>
            <a:off x="337178" y="1031045"/>
            <a:ext cx="5423542" cy="6555641"/>
          </a:xfrm>
          <a:prstGeom prst="rect">
            <a:avLst/>
          </a:prstGeom>
        </p:spPr>
        <p:txBody>
          <a:bodyPr wrap="square">
            <a:spAutoFit/>
          </a:bodyPr>
          <a:lstStyle/>
          <a:p>
            <a:pPr algn="just"/>
            <a:r>
              <a:rPr lang="ro-RO" sz="2000" dirty="0">
                <a:solidFill>
                  <a:schemeClr val="bg1"/>
                </a:solidFill>
                <a:latin typeface="Arial" panose="020B0604020202020204" pitchFamily="34" charset="0"/>
                <a:cs typeface="Arial" panose="020B0604020202020204" pitchFamily="34" charset="0"/>
              </a:rPr>
              <a:t>Model: T5-base </a:t>
            </a:r>
            <a:endParaRPr lang="en-US" sz="2000" dirty="0" smtClean="0">
              <a:solidFill>
                <a:schemeClr val="bg1"/>
              </a:solidFill>
              <a:latin typeface="Arial" panose="020B0604020202020204" pitchFamily="34" charset="0"/>
              <a:cs typeface="Arial" panose="020B0604020202020204" pitchFamily="34" charset="0"/>
            </a:endParaRPr>
          </a:p>
          <a:p>
            <a:pPr algn="just"/>
            <a:r>
              <a:rPr lang="ro-RO" altLang="ro-RO" sz="2000" b="1" dirty="0" smtClean="0">
                <a:solidFill>
                  <a:schemeClr val="bg1"/>
                </a:solidFill>
                <a:latin typeface="Arial" panose="020B0604020202020204" pitchFamily="34" charset="0"/>
                <a:cs typeface="Arial" panose="020B0604020202020204" pitchFamily="34" charset="0"/>
              </a:rPr>
              <a:t>Fine-</a:t>
            </a:r>
            <a:r>
              <a:rPr lang="ro-RO" altLang="ro-RO" sz="2000" b="1" dirty="0" err="1" smtClean="0">
                <a:solidFill>
                  <a:schemeClr val="bg1"/>
                </a:solidFill>
                <a:latin typeface="Arial" panose="020B0604020202020204" pitchFamily="34" charset="0"/>
                <a:cs typeface="Arial" panose="020B0604020202020204" pitchFamily="34" charset="0"/>
              </a:rPr>
              <a:t>Tuning</a:t>
            </a:r>
            <a:r>
              <a:rPr lang="ro-RO" altLang="ro-RO" sz="2000" b="1" dirty="0" smtClean="0">
                <a:solidFill>
                  <a:schemeClr val="bg1"/>
                </a:solidFill>
                <a:latin typeface="Arial" panose="020B0604020202020204" pitchFamily="34" charset="0"/>
                <a:cs typeface="Arial" panose="020B0604020202020204" pitchFamily="34" charset="0"/>
              </a:rPr>
              <a:t> </a:t>
            </a:r>
            <a:r>
              <a:rPr lang="ro-RO" altLang="ro-RO" sz="2000" b="1" dirty="0" err="1" smtClean="0">
                <a:solidFill>
                  <a:schemeClr val="bg1"/>
                </a:solidFill>
                <a:latin typeface="Arial" panose="020B0604020202020204" pitchFamily="34" charset="0"/>
                <a:cs typeface="Arial" panose="020B0604020202020204" pitchFamily="34" charset="0"/>
              </a:rPr>
              <a:t>Details</a:t>
            </a:r>
            <a:r>
              <a:rPr lang="en-US" altLang="ro-RO" sz="2000" b="1" dirty="0" smtClean="0">
                <a:solidFill>
                  <a:schemeClr val="bg1"/>
                </a:solidFill>
                <a:latin typeface="Arial" panose="020B0604020202020204" pitchFamily="34" charset="0"/>
                <a:cs typeface="Arial" panose="020B0604020202020204" pitchFamily="34" charset="0"/>
              </a:rPr>
              <a:t>:</a:t>
            </a:r>
          </a:p>
          <a:p>
            <a:pPr lvl="0" algn="just" eaLnBrk="0" fontAlgn="base" hangingPunct="0">
              <a:spcBef>
                <a:spcPct val="0"/>
              </a:spcBef>
              <a:spcAft>
                <a:spcPct val="0"/>
              </a:spcAft>
            </a:pPr>
            <a:r>
              <a:rPr lang="ro-RO" altLang="ro-RO" sz="2000" dirty="0" smtClean="0">
                <a:solidFill>
                  <a:schemeClr val="bg1"/>
                </a:solidFill>
                <a:latin typeface="Arial" panose="020B0604020202020204" pitchFamily="34" charset="0"/>
                <a:cs typeface="Arial" panose="020B0604020202020204" pitchFamily="34" charset="0"/>
              </a:rPr>
              <a:t>Training </a:t>
            </a:r>
            <a:r>
              <a:rPr lang="ro-RO" altLang="ro-RO" sz="2000" dirty="0">
                <a:solidFill>
                  <a:schemeClr val="bg1"/>
                </a:solidFill>
                <a:latin typeface="Arial" panose="020B0604020202020204" pitchFamily="34" charset="0"/>
                <a:cs typeface="Arial" panose="020B0604020202020204" pitchFamily="34" charset="0"/>
              </a:rPr>
              <a:t>Framework: </a:t>
            </a:r>
            <a:r>
              <a:rPr lang="ro-RO" altLang="ro-RO" sz="2000" dirty="0" err="1">
                <a:solidFill>
                  <a:schemeClr val="bg1"/>
                </a:solidFill>
                <a:latin typeface="Arial" panose="020B0604020202020204" pitchFamily="34" charset="0"/>
                <a:cs typeface="Arial" panose="020B0604020202020204" pitchFamily="34" charset="0"/>
              </a:rPr>
              <a:t>HuggingFace</a:t>
            </a:r>
            <a:r>
              <a:rPr lang="ro-RO" altLang="ro-RO" sz="2000" dirty="0">
                <a:solidFill>
                  <a:schemeClr val="bg1"/>
                </a:solidFill>
                <a:latin typeface="Arial" panose="020B0604020202020204" pitchFamily="34" charset="0"/>
                <a:cs typeface="Arial" panose="020B0604020202020204" pitchFamily="34" charset="0"/>
              </a:rPr>
              <a:t> </a:t>
            </a:r>
            <a:r>
              <a:rPr lang="ro-RO" altLang="ro-RO" sz="2000" dirty="0" smtClean="0">
                <a:solidFill>
                  <a:schemeClr val="bg1"/>
                </a:solidFill>
                <a:latin typeface="Arial" panose="020B0604020202020204" pitchFamily="34" charset="0"/>
                <a:cs typeface="Arial" panose="020B0604020202020204" pitchFamily="34" charset="0"/>
              </a:rPr>
              <a:t>Trainer</a:t>
            </a:r>
            <a:endParaRPr lang="en-US" altLang="ro-RO" sz="2000" dirty="0" smtClean="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ro-RO" altLang="ro-RO" sz="2000" dirty="0" smtClean="0">
                <a:solidFill>
                  <a:schemeClr val="bg1"/>
                </a:solidFill>
                <a:latin typeface="Arial" panose="020B0604020202020204" pitchFamily="34" charset="0"/>
                <a:cs typeface="Arial" panose="020B0604020202020204" pitchFamily="34" charset="0"/>
              </a:rPr>
              <a:t>Max </a:t>
            </a:r>
            <a:r>
              <a:rPr lang="ro-RO" altLang="ro-RO" sz="2000" dirty="0">
                <a:solidFill>
                  <a:schemeClr val="bg1"/>
                </a:solidFill>
                <a:latin typeface="Arial" panose="020B0604020202020204" pitchFamily="34" charset="0"/>
                <a:cs typeface="Arial" panose="020B0604020202020204" pitchFamily="34" charset="0"/>
              </a:rPr>
              <a:t>input </a:t>
            </a:r>
            <a:r>
              <a:rPr lang="ro-RO" altLang="ro-RO" sz="2000" dirty="0" err="1">
                <a:solidFill>
                  <a:schemeClr val="bg1"/>
                </a:solidFill>
                <a:latin typeface="Arial" panose="020B0604020202020204" pitchFamily="34" charset="0"/>
                <a:cs typeface="Arial" panose="020B0604020202020204" pitchFamily="34" charset="0"/>
              </a:rPr>
              <a:t>length</a:t>
            </a:r>
            <a:r>
              <a:rPr lang="ro-RO" altLang="ro-RO" sz="2000" dirty="0">
                <a:solidFill>
                  <a:schemeClr val="bg1"/>
                </a:solidFill>
                <a:latin typeface="Arial" panose="020B0604020202020204" pitchFamily="34" charset="0"/>
                <a:cs typeface="Arial" panose="020B0604020202020204" pitchFamily="34" charset="0"/>
              </a:rPr>
              <a:t>: 512 </a:t>
            </a:r>
            <a:r>
              <a:rPr lang="ro-RO" altLang="ro-RO" sz="2000" dirty="0" err="1" smtClean="0">
                <a:solidFill>
                  <a:schemeClr val="bg1"/>
                </a:solidFill>
                <a:latin typeface="Arial" panose="020B0604020202020204" pitchFamily="34" charset="0"/>
                <a:cs typeface="Arial" panose="020B0604020202020204" pitchFamily="34" charset="0"/>
              </a:rPr>
              <a:t>tokens</a:t>
            </a:r>
            <a:endParaRPr lang="en-US" altLang="ro-RO" sz="2000" dirty="0" smtClean="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ro-RO" altLang="ro-RO" sz="2000" dirty="0" smtClean="0">
                <a:solidFill>
                  <a:schemeClr val="bg1"/>
                </a:solidFill>
                <a:latin typeface="Arial" panose="020B0604020202020204" pitchFamily="34" charset="0"/>
                <a:cs typeface="Arial" panose="020B0604020202020204" pitchFamily="34" charset="0"/>
              </a:rPr>
              <a:t>Max </a:t>
            </a:r>
            <a:r>
              <a:rPr lang="ro-RO" altLang="ro-RO" sz="2000" dirty="0">
                <a:solidFill>
                  <a:schemeClr val="bg1"/>
                </a:solidFill>
                <a:latin typeface="Arial" panose="020B0604020202020204" pitchFamily="34" charset="0"/>
                <a:cs typeface="Arial" panose="020B0604020202020204" pitchFamily="34" charset="0"/>
              </a:rPr>
              <a:t>output </a:t>
            </a:r>
            <a:r>
              <a:rPr lang="ro-RO" altLang="ro-RO" sz="2000" dirty="0" err="1">
                <a:solidFill>
                  <a:schemeClr val="bg1"/>
                </a:solidFill>
                <a:latin typeface="Arial" panose="020B0604020202020204" pitchFamily="34" charset="0"/>
                <a:cs typeface="Arial" panose="020B0604020202020204" pitchFamily="34" charset="0"/>
              </a:rPr>
              <a:t>length</a:t>
            </a:r>
            <a:r>
              <a:rPr lang="ro-RO" altLang="ro-RO" sz="2000" dirty="0">
                <a:solidFill>
                  <a:schemeClr val="bg1"/>
                </a:solidFill>
                <a:latin typeface="Arial" panose="020B0604020202020204" pitchFamily="34" charset="0"/>
                <a:cs typeface="Arial" panose="020B0604020202020204" pitchFamily="34" charset="0"/>
              </a:rPr>
              <a:t>: 128 </a:t>
            </a:r>
            <a:r>
              <a:rPr lang="ro-RO" altLang="ro-RO" sz="2000" dirty="0" err="1" smtClean="0">
                <a:solidFill>
                  <a:schemeClr val="bg1"/>
                </a:solidFill>
                <a:latin typeface="Arial" panose="020B0604020202020204" pitchFamily="34" charset="0"/>
                <a:cs typeface="Arial" panose="020B0604020202020204" pitchFamily="34" charset="0"/>
              </a:rPr>
              <a:t>tokens</a:t>
            </a:r>
            <a:endParaRPr lang="en-US" altLang="ro-RO" sz="2000" dirty="0" smtClean="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ro-RO" altLang="ro-RO" sz="2000" dirty="0" err="1" smtClean="0">
                <a:solidFill>
                  <a:schemeClr val="bg1"/>
                </a:solidFill>
                <a:latin typeface="Arial" panose="020B0604020202020204" pitchFamily="34" charset="0"/>
                <a:cs typeface="Arial" panose="020B0604020202020204" pitchFamily="34" charset="0"/>
              </a:rPr>
              <a:t>Batch</a:t>
            </a:r>
            <a:r>
              <a:rPr lang="ro-RO" altLang="ro-RO" sz="2000" dirty="0" smtClean="0">
                <a:solidFill>
                  <a:schemeClr val="bg1"/>
                </a:solidFill>
                <a:latin typeface="Arial" panose="020B0604020202020204" pitchFamily="34" charset="0"/>
                <a:cs typeface="Arial" panose="020B0604020202020204" pitchFamily="34" charset="0"/>
              </a:rPr>
              <a:t> </a:t>
            </a:r>
            <a:r>
              <a:rPr lang="ro-RO" altLang="ro-RO" sz="2000" dirty="0" err="1">
                <a:solidFill>
                  <a:schemeClr val="bg1"/>
                </a:solidFill>
                <a:latin typeface="Arial" panose="020B0604020202020204" pitchFamily="34" charset="0"/>
                <a:cs typeface="Arial" panose="020B0604020202020204" pitchFamily="34" charset="0"/>
              </a:rPr>
              <a:t>size</a:t>
            </a:r>
            <a:r>
              <a:rPr lang="ro-RO" altLang="ro-RO" sz="2000" dirty="0">
                <a:solidFill>
                  <a:schemeClr val="bg1"/>
                </a:solidFill>
                <a:latin typeface="Arial" panose="020B0604020202020204" pitchFamily="34" charset="0"/>
                <a:cs typeface="Arial" panose="020B0604020202020204" pitchFamily="34" charset="0"/>
              </a:rPr>
              <a:t>: 2 per </a:t>
            </a:r>
            <a:r>
              <a:rPr lang="ro-RO" altLang="ro-RO" sz="2000" dirty="0" err="1">
                <a:solidFill>
                  <a:schemeClr val="bg1"/>
                </a:solidFill>
                <a:latin typeface="Arial" panose="020B0604020202020204" pitchFamily="34" charset="0"/>
                <a:cs typeface="Arial" panose="020B0604020202020204" pitchFamily="34" charset="0"/>
              </a:rPr>
              <a:t>device</a:t>
            </a:r>
            <a:r>
              <a:rPr lang="ro-RO" altLang="ro-RO" sz="2000" dirty="0">
                <a:solidFill>
                  <a:schemeClr val="bg1"/>
                </a:solidFill>
                <a:latin typeface="Arial" panose="020B0604020202020204" pitchFamily="34" charset="0"/>
                <a:cs typeface="Arial" panose="020B0604020202020204" pitchFamily="34" charset="0"/>
              </a:rPr>
              <a:t> (</a:t>
            </a:r>
            <a:r>
              <a:rPr lang="ro-RO" altLang="ro-RO" sz="2000" dirty="0" err="1">
                <a:solidFill>
                  <a:schemeClr val="bg1"/>
                </a:solidFill>
                <a:latin typeface="Arial" panose="020B0604020202020204" pitchFamily="34" charset="0"/>
                <a:cs typeface="Arial" panose="020B0604020202020204" pitchFamily="34" charset="0"/>
              </a:rPr>
              <a:t>memory-optimized</a:t>
            </a:r>
            <a:r>
              <a:rPr lang="ro-RO" altLang="ro-RO" sz="2000" dirty="0" smtClean="0">
                <a:solidFill>
                  <a:schemeClr val="bg1"/>
                </a:solidFill>
                <a:latin typeface="Arial" panose="020B0604020202020204" pitchFamily="34" charset="0"/>
                <a:cs typeface="Arial" panose="020B0604020202020204" pitchFamily="34" charset="0"/>
              </a:rPr>
              <a:t>)</a:t>
            </a:r>
            <a:endParaRPr lang="en-US" altLang="ro-RO" sz="2000" dirty="0" smtClean="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ro-RO" altLang="ro-RO" sz="2000" dirty="0" err="1" smtClean="0">
                <a:solidFill>
                  <a:schemeClr val="bg1"/>
                </a:solidFill>
                <a:latin typeface="Arial" panose="020B0604020202020204" pitchFamily="34" charset="0"/>
                <a:cs typeface="Arial" panose="020B0604020202020204" pitchFamily="34" charset="0"/>
              </a:rPr>
              <a:t>Epochs</a:t>
            </a:r>
            <a:r>
              <a:rPr lang="ro-RO" altLang="ro-RO" sz="2000" dirty="0">
                <a:solidFill>
                  <a:schemeClr val="bg1"/>
                </a:solidFill>
                <a:latin typeface="Arial" panose="020B0604020202020204" pitchFamily="34" charset="0"/>
                <a:cs typeface="Arial" panose="020B0604020202020204" pitchFamily="34" charset="0"/>
              </a:rPr>
              <a:t>: 3 </a:t>
            </a:r>
            <a:r>
              <a:rPr lang="ro-RO" altLang="ro-RO" sz="2000" dirty="0" err="1" smtClean="0">
                <a:solidFill>
                  <a:schemeClr val="bg1"/>
                </a:solidFill>
                <a:latin typeface="Arial" panose="020B0604020202020204" pitchFamily="34" charset="0"/>
                <a:cs typeface="Arial" panose="020B0604020202020204" pitchFamily="34" charset="0"/>
              </a:rPr>
              <a:t>Mixed</a:t>
            </a:r>
            <a:r>
              <a:rPr lang="ro-RO" altLang="ro-RO" sz="2000" dirty="0" smtClean="0">
                <a:solidFill>
                  <a:schemeClr val="bg1"/>
                </a:solidFill>
                <a:latin typeface="Arial" panose="020B0604020202020204" pitchFamily="34" charset="0"/>
                <a:cs typeface="Arial" panose="020B0604020202020204" pitchFamily="34" charset="0"/>
              </a:rPr>
              <a:t> </a:t>
            </a:r>
            <a:r>
              <a:rPr lang="ro-RO" altLang="ro-RO" sz="2000" dirty="0" err="1">
                <a:solidFill>
                  <a:schemeClr val="bg1"/>
                </a:solidFill>
                <a:latin typeface="Arial" panose="020B0604020202020204" pitchFamily="34" charset="0"/>
                <a:cs typeface="Arial" panose="020B0604020202020204" pitchFamily="34" charset="0"/>
              </a:rPr>
              <a:t>Precision</a:t>
            </a:r>
            <a:r>
              <a:rPr lang="ro-RO" altLang="ro-RO" sz="2000" dirty="0">
                <a:solidFill>
                  <a:schemeClr val="bg1"/>
                </a:solidFill>
                <a:latin typeface="Arial" panose="020B0604020202020204" pitchFamily="34" charset="0"/>
                <a:cs typeface="Arial" panose="020B0604020202020204" pitchFamily="34" charset="0"/>
              </a:rPr>
              <a:t>: FP16 </a:t>
            </a:r>
            <a:r>
              <a:rPr lang="ro-RO" altLang="ro-RO" sz="2000" dirty="0" err="1">
                <a:solidFill>
                  <a:schemeClr val="bg1"/>
                </a:solidFill>
                <a:latin typeface="Arial" panose="020B0604020202020204" pitchFamily="34" charset="0"/>
                <a:cs typeface="Arial" panose="020B0604020202020204" pitchFamily="34" charset="0"/>
              </a:rPr>
              <a:t>enabled</a:t>
            </a:r>
            <a:r>
              <a:rPr lang="ro-RO" altLang="ro-RO" sz="2000" dirty="0">
                <a:solidFill>
                  <a:schemeClr val="bg1"/>
                </a:solidFill>
                <a:latin typeface="Arial" panose="020B0604020202020204" pitchFamily="34" charset="0"/>
                <a:cs typeface="Arial" panose="020B0604020202020204" pitchFamily="34" charset="0"/>
              </a:rPr>
              <a:t> on CUDA </a:t>
            </a:r>
            <a:endParaRPr lang="en-US" altLang="ro-RO" sz="2000" dirty="0" smtClean="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endParaRPr lang="en-US" altLang="ro-RO" sz="2000" dirty="0" smtClean="0">
              <a:solidFill>
                <a:schemeClr val="bg1"/>
              </a:solidFill>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n-US" altLang="ro-RO" sz="2000" dirty="0" err="1" smtClean="0">
                <a:solidFill>
                  <a:schemeClr val="bg1"/>
                </a:solidFill>
                <a:latin typeface="Arial" panose="020B0604020202020204" pitchFamily="34" charset="0"/>
                <a:cs typeface="Arial" panose="020B0604020202020204" pitchFamily="34" charset="0"/>
              </a:rPr>
              <a:t>Exemple</a:t>
            </a:r>
            <a:r>
              <a:rPr lang="en-US" altLang="ro-RO" sz="2000" dirty="0" smtClean="0">
                <a:solidFill>
                  <a:schemeClr val="bg1"/>
                </a:solidFill>
                <a:latin typeface="Arial" panose="020B0604020202020204" pitchFamily="34" charset="0"/>
                <a:cs typeface="Arial" panose="020B0604020202020204" pitchFamily="34" charset="0"/>
              </a:rPr>
              <a:t>:</a:t>
            </a:r>
            <a:endParaRPr lang="ro-RO" altLang="ro-RO"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The patient is a 55-year-old African-American male who comes in today for a routine physical. He has a history of right contrast temporal mass. He has had new seizures and is concerned that this could be a high grade </a:t>
            </a:r>
            <a:r>
              <a:rPr lang="en-US" sz="2000" dirty="0" err="1">
                <a:solidFill>
                  <a:schemeClr val="bg1"/>
                </a:solidFill>
                <a:latin typeface="Arial" panose="020B0604020202020204" pitchFamily="34" charset="0"/>
                <a:cs typeface="Arial" panose="020B0604020202020204" pitchFamily="34" charset="0"/>
              </a:rPr>
              <a:t>glioma</a:t>
            </a:r>
            <a:r>
              <a:rPr lang="en-US" sz="2000" dirty="0">
                <a:solidFill>
                  <a:schemeClr val="bg1"/>
                </a:solidFill>
                <a:latin typeface="Arial" panose="020B0604020202020204" pitchFamily="34" charset="0"/>
                <a:cs typeface="Arial" panose="020B0604020202020204" pitchFamily="34" charset="0"/>
              </a:rPr>
              <a:t>.</a:t>
            </a:r>
          </a:p>
          <a:p>
            <a:endParaRPr lang="en-US" sz="2000" dirty="0" smtClean="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Arial" panose="020B0604020202020204" pitchFamily="34" charset="0"/>
              <a:cs typeface="Arial" panose="020B0604020202020204" pitchFamily="34" charset="0"/>
            </a:endParaRPr>
          </a:p>
          <a:p>
            <a:endParaRPr lang="en-US" sz="2000" dirty="0" smtClean="0">
              <a:solidFill>
                <a:schemeClr val="bg1"/>
              </a:solidFill>
              <a:latin typeface="Arial" panose="020B0604020202020204" pitchFamily="34" charset="0"/>
              <a:cs typeface="Arial" panose="020B0604020202020204" pitchFamily="34" charset="0"/>
            </a:endParaRPr>
          </a:p>
          <a:p>
            <a:endParaRPr lang="ro-RO" sz="2000" dirty="0">
              <a:solidFill>
                <a:schemeClr val="bg1"/>
              </a:solidFill>
              <a:latin typeface="Arial" panose="020B0604020202020204" pitchFamily="34" charset="0"/>
              <a:cs typeface="Arial" panose="020B0604020202020204" pitchFamily="34" charset="0"/>
            </a:endParaRPr>
          </a:p>
        </p:txBody>
      </p:sp>
      <p:pic>
        <p:nvPicPr>
          <p:cNvPr id="10" name="Imagine 9"/>
          <p:cNvPicPr/>
          <p:nvPr/>
        </p:nvPicPr>
        <p:blipFill>
          <a:blip r:embed="rId2"/>
          <a:stretch>
            <a:fillRect/>
          </a:stretch>
        </p:blipFill>
        <p:spPr>
          <a:xfrm>
            <a:off x="6478270" y="1560891"/>
            <a:ext cx="5368036" cy="2478024"/>
          </a:xfrm>
          <a:prstGeom prst="rect">
            <a:avLst/>
          </a:prstGeom>
        </p:spPr>
      </p:pic>
      <p:sp>
        <p:nvSpPr>
          <p:cNvPr id="11" name="CasetăText 10"/>
          <p:cNvSpPr txBox="1"/>
          <p:nvPr/>
        </p:nvSpPr>
        <p:spPr>
          <a:xfrm>
            <a:off x="6478270" y="1030032"/>
            <a:ext cx="2267712" cy="400110"/>
          </a:xfrm>
          <a:prstGeom prst="rect">
            <a:avLst/>
          </a:prstGeom>
          <a:noFill/>
        </p:spPr>
        <p:txBody>
          <a:bodyPr wrap="square" rtlCol="0">
            <a:spAutoFit/>
          </a:bodyPr>
          <a:lstStyle/>
          <a:p>
            <a:r>
              <a:rPr lang="en-US" sz="2000" b="1" dirty="0" smtClean="0">
                <a:solidFill>
                  <a:schemeClr val="bg1"/>
                </a:solidFill>
                <a:latin typeface="Arial" panose="020B0604020202020204" pitchFamily="34" charset="0"/>
                <a:cs typeface="Arial" panose="020B0604020202020204" pitchFamily="34" charset="0"/>
              </a:rPr>
              <a:t>Results</a:t>
            </a:r>
            <a:endParaRPr lang="ro-RO" sz="2000" b="1" dirty="0">
              <a:solidFill>
                <a:schemeClr val="bg1"/>
              </a:solidFill>
              <a:latin typeface="Arial" panose="020B0604020202020204" pitchFamily="34" charset="0"/>
              <a:cs typeface="Arial" panose="020B0604020202020204" pitchFamily="34" charset="0"/>
            </a:endParaRPr>
          </a:p>
        </p:txBody>
      </p:sp>
      <p:sp>
        <p:nvSpPr>
          <p:cNvPr id="12" name="CasetăText 11"/>
          <p:cNvSpPr txBox="1"/>
          <p:nvPr/>
        </p:nvSpPr>
        <p:spPr>
          <a:xfrm>
            <a:off x="6231061" y="4169664"/>
            <a:ext cx="5862454" cy="2616101"/>
          </a:xfrm>
          <a:prstGeom prst="rect">
            <a:avLst/>
          </a:prstGeom>
          <a:noFill/>
        </p:spPr>
        <p:txBody>
          <a:bodyPr wrap="square" rtlCol="0">
            <a:spAutoFit/>
          </a:bodyPr>
          <a:lstStyle/>
          <a:p>
            <a:pPr algn="just"/>
            <a:r>
              <a:rPr lang="en-US" sz="2000" b="1" dirty="0">
                <a:solidFill>
                  <a:schemeClr val="bg1"/>
                </a:solidFill>
                <a:latin typeface="Arial" panose="020B0604020202020204" pitchFamily="34" charset="0"/>
                <a:cs typeface="Arial" panose="020B0604020202020204" pitchFamily="34" charset="0"/>
              </a:rPr>
              <a:t>Interpretation:</a:t>
            </a: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The T5 model performs reasonably well in generating semantically relevant outputs, as shown by the ROUGE and METEOR scores. Although the BLEU score is </a:t>
            </a:r>
            <a:r>
              <a:rPr lang="en-US" sz="2000" dirty="0" smtClean="0">
                <a:solidFill>
                  <a:schemeClr val="bg1"/>
                </a:solidFill>
                <a:latin typeface="Arial" panose="020B0604020202020204" pitchFamily="34" charset="0"/>
                <a:cs typeface="Arial" panose="020B0604020202020204" pitchFamily="34" charset="0"/>
              </a:rPr>
              <a:t>low the </a:t>
            </a:r>
            <a:r>
              <a:rPr lang="en-US" sz="2000" dirty="0">
                <a:solidFill>
                  <a:schemeClr val="bg1"/>
                </a:solidFill>
                <a:latin typeface="Arial" panose="020B0604020202020204" pitchFamily="34" charset="0"/>
                <a:cs typeface="Arial" panose="020B0604020202020204" pitchFamily="34" charset="0"/>
              </a:rPr>
              <a:t>results suggest that the model captures key information and maintains partial structure from the reference dialogues.</a:t>
            </a:r>
            <a:endParaRPr lang="ro-RO"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7546081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8D9019-7CE1-4B77-8F5D-67F6576598C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401</TotalTime>
  <Words>1450</Words>
  <Application>Microsoft Office PowerPoint</Application>
  <PresentationFormat>Custom</PresentationFormat>
  <Paragraphs>199</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MEDIQA-Chat Tasks @ ACL-ClinicalNLP </vt:lpstr>
      <vt:lpstr>Table of contents</vt:lpstr>
      <vt:lpstr>Objective</vt:lpstr>
      <vt:lpstr>dataset </vt:lpstr>
      <vt:lpstr>Subtasks objectives and Approaches</vt:lpstr>
      <vt:lpstr>Subtask A</vt:lpstr>
      <vt:lpstr>Subtask A </vt:lpstr>
      <vt:lpstr> SUBTASK A </vt:lpstr>
      <vt:lpstr>Slide 9</vt:lpstr>
      <vt:lpstr>Chat-gpt 4 Predictions for subtask a</vt:lpstr>
      <vt:lpstr>SUbTAsk b-Full Note Generation</vt:lpstr>
      <vt:lpstr> Chat-gpt 4 Predictions for subtask B </vt:lpstr>
      <vt:lpstr>Subtask C – Note2Dialogue Generation</vt:lpstr>
      <vt:lpstr>Subtask C – Note2Dialogue Generation</vt:lpstr>
      <vt:lpstr> Chat-gpt 4 Prediction for subtask c </vt:lpstr>
      <vt:lpstr>Conclusion</vt:lpstr>
      <vt:lpstr>Future work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MEDIQA-Chat Tasks @ ACL-ClinicalNLP </dc:title>
  <dc:creator/>
  <cp:lastModifiedBy>User</cp:lastModifiedBy>
  <cp:revision>482</cp:revision>
  <dcterms:created xsi:type="dcterms:W3CDTF">2025-06-15T11:31:27Z</dcterms:created>
  <dcterms:modified xsi:type="dcterms:W3CDTF">2025-06-17T08:31:41Z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