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1430000" cy="8991600"/>
  <p:notesSz cx="6858000" cy="9144000"/>
  <p:embeddedFontLst>
    <p:embeddedFont>
      <p:font typeface="Raleway Bold" charset="1" panose="00000000000000000000"/>
      <p:regular r:id="rId20"/>
    </p:embeddedFont>
    <p:embeddedFont>
      <p:font typeface="Raleway" charset="1" panose="00000000000000000000"/>
      <p:regular r:id="rId21"/>
    </p:embeddedFont>
    <p:embeddedFont>
      <p:font typeface="Roboto Bold" charset="1" panose="02000000000000000000"/>
      <p:regular r:id="rId22"/>
    </p:embeddedFont>
    <p:embeddedFont>
      <p:font typeface="Roboto" charset="1" panose="02000000000000000000"/>
      <p:regular r:id="rId23"/>
    </p:embeddedFont>
    <p:embeddedFont>
      <p:font typeface="Open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257"/>
            <a:ext cx="11430000" cy="6438643"/>
            <a:chOff x="0" y="0"/>
            <a:chExt cx="11430000" cy="6438646"/>
          </a:xfrm>
        </p:grpSpPr>
        <p:sp>
          <p:nvSpPr>
            <p:cNvPr name="Freeform 3" id="3"/>
            <p:cNvSpPr/>
            <p:nvPr/>
          </p:nvSpPr>
          <p:spPr>
            <a:xfrm flipH="false" flipV="false" rot="0">
              <a:off x="0" y="0"/>
              <a:ext cx="11430000" cy="6438646"/>
            </a:xfrm>
            <a:custGeom>
              <a:avLst/>
              <a:gdLst/>
              <a:ahLst/>
              <a:cxnLst/>
              <a:rect r="r" b="b" t="t" l="l"/>
              <a:pathLst>
                <a:path h="6438646" w="11430000">
                  <a:moveTo>
                    <a:pt x="0" y="0"/>
                  </a:moveTo>
                  <a:lnTo>
                    <a:pt x="0" y="6438646"/>
                  </a:lnTo>
                  <a:lnTo>
                    <a:pt x="11430000" y="6438646"/>
                  </a:lnTo>
                  <a:lnTo>
                    <a:pt x="11430000" y="0"/>
                  </a:lnTo>
                  <a:close/>
                </a:path>
              </a:pathLst>
            </a:custGeom>
            <a:solidFill>
              <a:srgbClr val="FFFFFF">
                <a:alpha val="94510"/>
              </a:srgbClr>
            </a:solidFill>
          </p:spPr>
        </p:sp>
      </p:grpSp>
      <p:sp>
        <p:nvSpPr>
          <p:cNvPr name="Freeform 4" id="4"/>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860" t="-3" r="-863" b="0"/>
            </a:stretch>
          </a:blipFill>
        </p:spPr>
      </p:sp>
      <p:grpSp>
        <p:nvGrpSpPr>
          <p:cNvPr name="Group 5" id="5"/>
          <p:cNvGrpSpPr>
            <a:grpSpLocks noChangeAspect="true"/>
          </p:cNvGrpSpPr>
          <p:nvPr/>
        </p:nvGrpSpPr>
        <p:grpSpPr>
          <a:xfrm rot="0">
            <a:off x="257175" y="2619375"/>
            <a:ext cx="3771900" cy="1209675"/>
            <a:chOff x="0" y="0"/>
            <a:chExt cx="5029200" cy="1612900"/>
          </a:xfrm>
        </p:grpSpPr>
        <p:sp>
          <p:nvSpPr>
            <p:cNvPr name="Freeform 6" id="6"/>
            <p:cNvSpPr/>
            <p:nvPr/>
          </p:nvSpPr>
          <p:spPr>
            <a:xfrm flipH="false" flipV="false" rot="0">
              <a:off x="0" y="0"/>
              <a:ext cx="5029200" cy="1612900"/>
            </a:xfrm>
            <a:custGeom>
              <a:avLst/>
              <a:gdLst/>
              <a:ahLst/>
              <a:cxnLst/>
              <a:rect r="r" b="b" t="t" l="l"/>
              <a:pathLst>
                <a:path h="1612900" w="5029200">
                  <a:moveTo>
                    <a:pt x="80010" y="0"/>
                  </a:moveTo>
                  <a:cubicBezTo>
                    <a:pt x="69342" y="0"/>
                    <a:pt x="59182" y="2032"/>
                    <a:pt x="49403" y="6096"/>
                  </a:cubicBezTo>
                  <a:cubicBezTo>
                    <a:pt x="39624" y="10160"/>
                    <a:pt x="30988" y="16002"/>
                    <a:pt x="23495" y="23495"/>
                  </a:cubicBezTo>
                  <a:cubicBezTo>
                    <a:pt x="16002" y="30988"/>
                    <a:pt x="10160" y="39624"/>
                    <a:pt x="6096" y="49403"/>
                  </a:cubicBezTo>
                  <a:cubicBezTo>
                    <a:pt x="2032" y="59182"/>
                    <a:pt x="0" y="69469"/>
                    <a:pt x="0" y="80010"/>
                  </a:cubicBezTo>
                  <a:lnTo>
                    <a:pt x="0" y="1532890"/>
                  </a:lnTo>
                  <a:cubicBezTo>
                    <a:pt x="0" y="1543558"/>
                    <a:pt x="2032" y="1553718"/>
                    <a:pt x="6096" y="1563497"/>
                  </a:cubicBezTo>
                  <a:cubicBezTo>
                    <a:pt x="10160" y="1573276"/>
                    <a:pt x="15875" y="1581912"/>
                    <a:pt x="23495" y="1589405"/>
                  </a:cubicBezTo>
                  <a:cubicBezTo>
                    <a:pt x="31115" y="1596898"/>
                    <a:pt x="39624" y="1602740"/>
                    <a:pt x="49403" y="1606804"/>
                  </a:cubicBezTo>
                  <a:cubicBezTo>
                    <a:pt x="59182" y="1610868"/>
                    <a:pt x="69469" y="1612900"/>
                    <a:pt x="80010" y="1612900"/>
                  </a:cubicBezTo>
                  <a:lnTo>
                    <a:pt x="4949190" y="1612900"/>
                  </a:lnTo>
                  <a:cubicBezTo>
                    <a:pt x="4959858" y="1612900"/>
                    <a:pt x="4970018" y="1610868"/>
                    <a:pt x="4979797" y="1606804"/>
                  </a:cubicBezTo>
                  <a:cubicBezTo>
                    <a:pt x="4989576" y="1602740"/>
                    <a:pt x="4998212" y="1597025"/>
                    <a:pt x="5005705" y="1589405"/>
                  </a:cubicBezTo>
                  <a:cubicBezTo>
                    <a:pt x="5013198" y="1581785"/>
                    <a:pt x="5019040" y="1573276"/>
                    <a:pt x="5023104" y="1563497"/>
                  </a:cubicBezTo>
                  <a:cubicBezTo>
                    <a:pt x="5027168" y="1553718"/>
                    <a:pt x="5029200" y="1543558"/>
                    <a:pt x="5029200" y="1532890"/>
                  </a:cubicBezTo>
                  <a:lnTo>
                    <a:pt x="5029200" y="80010"/>
                  </a:lnTo>
                  <a:cubicBezTo>
                    <a:pt x="5029200" y="69469"/>
                    <a:pt x="5027168" y="59182"/>
                    <a:pt x="5023104" y="49403"/>
                  </a:cubicBezTo>
                  <a:cubicBezTo>
                    <a:pt x="5019040" y="39624"/>
                    <a:pt x="5013325" y="30988"/>
                    <a:pt x="5005705" y="23495"/>
                  </a:cubicBezTo>
                  <a:cubicBezTo>
                    <a:pt x="4998085" y="16002"/>
                    <a:pt x="4989576" y="10160"/>
                    <a:pt x="4979797" y="6096"/>
                  </a:cubicBezTo>
                  <a:cubicBezTo>
                    <a:pt x="4970018" y="2032"/>
                    <a:pt x="4959858" y="0"/>
                    <a:pt x="4949190" y="0"/>
                  </a:cubicBezTo>
                  <a:close/>
                </a:path>
              </a:pathLst>
            </a:custGeom>
            <a:blipFill>
              <a:blip r:embed="rId3"/>
              <a:stretch>
                <a:fillRect l="0" t="0" r="0" b="0"/>
              </a:stretch>
            </a:blipFill>
          </p:spPr>
        </p:sp>
      </p:grpSp>
      <p:sp>
        <p:nvSpPr>
          <p:cNvPr name="TextBox 7" id="7"/>
          <p:cNvSpPr txBox="true"/>
          <p:nvPr/>
        </p:nvSpPr>
        <p:spPr>
          <a:xfrm rot="0">
            <a:off x="4886325" y="1998450"/>
            <a:ext cx="5725573" cy="2074545"/>
          </a:xfrm>
          <a:prstGeom prst="rect">
            <a:avLst/>
          </a:prstGeom>
        </p:spPr>
        <p:txBody>
          <a:bodyPr anchor="t" rtlCol="false" tIns="0" lIns="0" bIns="0" rIns="0">
            <a:spAutoFit/>
          </a:bodyPr>
          <a:lstStyle/>
          <a:p>
            <a:pPr algn="l">
              <a:lnSpc>
                <a:spcPts val="4725"/>
              </a:lnSpc>
            </a:pPr>
            <a:r>
              <a:rPr lang="en-US" b="true" sz="3375">
                <a:solidFill>
                  <a:srgbClr val="1B1B27"/>
                </a:solidFill>
                <a:latin typeface="Raleway Bold"/>
                <a:ea typeface="Raleway Bold"/>
                <a:cs typeface="Raleway Bold"/>
                <a:sym typeface="Raleway Bold"/>
              </a:rPr>
              <a:t>GENERATING NARRATIVE</a:t>
            </a:r>
            <a:r>
              <a:rPr lang="en-US" sz="3375">
                <a:solidFill>
                  <a:srgbClr val="1B1B27"/>
                </a:solidFill>
                <a:latin typeface="Raleway"/>
                <a:ea typeface="Raleway"/>
                <a:cs typeface="Raleway"/>
                <a:sym typeface="Raleway"/>
              </a:rPr>
              <a:t> </a:t>
            </a:r>
          </a:p>
          <a:p>
            <a:pPr algn="l">
              <a:lnSpc>
                <a:spcPts val="4725"/>
              </a:lnSpc>
            </a:pPr>
          </a:p>
          <a:p>
            <a:pPr algn="l">
              <a:lnSpc>
                <a:spcPts val="2174"/>
              </a:lnSpc>
            </a:pPr>
            <a:r>
              <a:rPr lang="en-US" b="true" sz="1350">
                <a:solidFill>
                  <a:srgbClr val="3C3939"/>
                </a:solidFill>
                <a:latin typeface="Roboto Bold"/>
                <a:ea typeface="Roboto Bold"/>
                <a:cs typeface="Roboto Bold"/>
                <a:sym typeface="Roboto Bold"/>
              </a:rPr>
              <a:t>Presented by </a:t>
            </a:r>
            <a:r>
              <a:rPr lang="en-US" sz="1350">
                <a:solidFill>
                  <a:srgbClr val="3C3939"/>
                </a:solidFill>
                <a:latin typeface="Roboto"/>
                <a:ea typeface="Roboto"/>
                <a:cs typeface="Roboto"/>
                <a:sym typeface="Roboto"/>
              </a:rPr>
              <a:t>: Supriyo Pal, Trina Chowdhury, Hadiya Mushtaq, Ishita Das, Bharadwaj V, Sanjay Babu C. S</a:t>
            </a:r>
          </a:p>
          <a:p>
            <a:pPr algn="l">
              <a:lnSpc>
                <a:spcPts val="3375"/>
              </a:lnSpc>
            </a:pPr>
            <a:r>
              <a:rPr lang="en-US" b="true" sz="1350">
                <a:solidFill>
                  <a:srgbClr val="3C3939"/>
                </a:solidFill>
                <a:latin typeface="Roboto Bold"/>
                <a:ea typeface="Roboto Bold"/>
                <a:cs typeface="Roboto Bold"/>
                <a:sym typeface="Roboto Bold"/>
              </a:rPr>
              <a:t>Project Mentor(s)</a:t>
            </a:r>
            <a:r>
              <a:rPr lang="en-US" sz="1350">
                <a:solidFill>
                  <a:srgbClr val="3C3939"/>
                </a:solidFill>
                <a:latin typeface="Roboto"/>
                <a:ea typeface="Roboto"/>
                <a:cs typeface="Roboto"/>
                <a:sym typeface="Roboto"/>
              </a:rPr>
              <a:t>: Ishpreet Kaur, Kuljeet Singh &amp; Sundeep Narwani.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1556997" cy="7299322"/>
          </a:xfrm>
          <a:custGeom>
            <a:avLst/>
            <a:gdLst/>
            <a:ahLst/>
            <a:cxnLst/>
            <a:rect r="r" b="b" t="t" l="l"/>
            <a:pathLst>
              <a:path h="7299322" w="11556997">
                <a:moveTo>
                  <a:pt x="0" y="0"/>
                </a:moveTo>
                <a:lnTo>
                  <a:pt x="11556997" y="0"/>
                </a:lnTo>
                <a:lnTo>
                  <a:pt x="11556997" y="7299322"/>
                </a:lnTo>
                <a:lnTo>
                  <a:pt x="0" y="7299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32272" y="445875"/>
            <a:ext cx="9437456" cy="1073544"/>
          </a:xfrm>
          <a:prstGeom prst="rect">
            <a:avLst/>
          </a:prstGeom>
        </p:spPr>
        <p:txBody>
          <a:bodyPr anchor="t" rtlCol="false" tIns="0" lIns="0" bIns="0" rIns="0">
            <a:spAutoFit/>
          </a:bodyPr>
          <a:lstStyle/>
          <a:p>
            <a:pPr algn="l">
              <a:lnSpc>
                <a:spcPts val="4198"/>
              </a:lnSpc>
            </a:pPr>
            <a:r>
              <a:rPr lang="en-US" sz="3375">
                <a:solidFill>
                  <a:srgbClr val="1B1B27"/>
                </a:solidFill>
                <a:latin typeface="Raleway"/>
                <a:ea typeface="Raleway"/>
                <a:cs typeface="Raleway"/>
                <a:sym typeface="Raleway"/>
              </a:rPr>
              <a:t>Insights and Key Features Used for Generating Prompts and Output</a:t>
            </a:r>
          </a:p>
        </p:txBody>
      </p:sp>
      <p:sp>
        <p:nvSpPr>
          <p:cNvPr name="TextBox 4" id="4"/>
          <p:cNvSpPr txBox="true"/>
          <p:nvPr/>
        </p:nvSpPr>
        <p:spPr>
          <a:xfrm rot="0">
            <a:off x="1032272" y="2442267"/>
            <a:ext cx="2155126" cy="4216470"/>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Model Selection</a:t>
            </a:r>
          </a:p>
          <a:p>
            <a:pPr algn="l">
              <a:lnSpc>
                <a:spcPts val="2145"/>
              </a:lnSpc>
            </a:pPr>
            <a:r>
              <a:rPr lang="en-US" sz="1350">
                <a:solidFill>
                  <a:srgbClr val="3C3939"/>
                </a:solidFill>
                <a:latin typeface="Roboto"/>
                <a:ea typeface="Roboto"/>
                <a:cs typeface="Roboto"/>
                <a:sym typeface="Roboto"/>
              </a:rPr>
              <a:t>We selected the microsoft/Phi-3-mini-128k- instruct model, which is specifically tuned for tasks like storytelling and </a:t>
            </a:r>
          </a:p>
          <a:p>
            <a:pPr algn="l">
              <a:lnSpc>
                <a:spcPts val="2324"/>
              </a:lnSpc>
            </a:pPr>
            <a:r>
              <a:rPr lang="en-US" sz="1350">
                <a:solidFill>
                  <a:srgbClr val="3C3939"/>
                </a:solidFill>
                <a:latin typeface="Roboto"/>
                <a:ea typeface="Roboto"/>
                <a:cs typeface="Roboto"/>
                <a:sym typeface="Roboto"/>
              </a:rPr>
              <a:t>generating coherent text </a:t>
            </a:r>
          </a:p>
          <a:p>
            <a:pPr algn="l">
              <a:lnSpc>
                <a:spcPts val="2025"/>
              </a:lnSpc>
            </a:pPr>
            <a:r>
              <a:rPr lang="en-US" sz="1350">
                <a:solidFill>
                  <a:srgbClr val="3C3939"/>
                </a:solidFill>
                <a:latin typeface="Roboto"/>
                <a:ea typeface="Roboto"/>
                <a:cs typeface="Roboto"/>
                <a:sym typeface="Roboto"/>
              </a:rPr>
              <a:t>from prompts. This model </a:t>
            </a:r>
          </a:p>
          <a:p>
            <a:pPr algn="l">
              <a:lnSpc>
                <a:spcPts val="2324"/>
              </a:lnSpc>
            </a:pPr>
            <a:r>
              <a:rPr lang="en-US" sz="1350">
                <a:solidFill>
                  <a:srgbClr val="3C3939"/>
                </a:solidFill>
                <a:latin typeface="Roboto"/>
                <a:ea typeface="Roboto"/>
                <a:cs typeface="Roboto"/>
                <a:sym typeface="Roboto"/>
              </a:rPr>
              <a:t>has been designed to </a:t>
            </a:r>
          </a:p>
          <a:p>
            <a:pPr algn="l">
              <a:lnSpc>
                <a:spcPts val="2124"/>
              </a:lnSpc>
            </a:pPr>
            <a:r>
              <a:rPr lang="en-US" sz="1350">
                <a:solidFill>
                  <a:srgbClr val="3C3939"/>
                </a:solidFill>
                <a:latin typeface="Roboto"/>
                <a:ea typeface="Roboto"/>
                <a:cs typeface="Roboto"/>
                <a:sym typeface="Roboto"/>
              </a:rPr>
              <a:t>understand complex instructions and respond in a narrative style, making it ideal for creating compelling and detailed counter-narratives.</a:t>
            </a:r>
          </a:p>
        </p:txBody>
      </p:sp>
      <p:sp>
        <p:nvSpPr>
          <p:cNvPr name="TextBox 5" id="5"/>
          <p:cNvSpPr txBox="true"/>
          <p:nvPr/>
        </p:nvSpPr>
        <p:spPr>
          <a:xfrm rot="0">
            <a:off x="3437925" y="2442267"/>
            <a:ext cx="2191407" cy="3121095"/>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Prompt Structuring</a:t>
            </a:r>
          </a:p>
          <a:p>
            <a:pPr algn="l">
              <a:lnSpc>
                <a:spcPts val="2145"/>
              </a:lnSpc>
            </a:pPr>
            <a:r>
              <a:rPr lang="en-US" sz="1350">
                <a:solidFill>
                  <a:srgbClr val="3C3939"/>
                </a:solidFill>
                <a:latin typeface="Roboto"/>
                <a:ea typeface="Roboto"/>
                <a:cs typeface="Roboto"/>
                <a:sym typeface="Roboto"/>
              </a:rPr>
              <a:t>A well-structured prompt was critical in guiding the model to produce assertive, historically accurate counter-narratives. For </a:t>
            </a:r>
          </a:p>
          <a:p>
            <a:pPr algn="l">
              <a:lnSpc>
                <a:spcPts val="2324"/>
              </a:lnSpc>
            </a:pPr>
            <a:r>
              <a:rPr lang="en-US" sz="1350">
                <a:solidFill>
                  <a:srgbClr val="3C3939"/>
                </a:solidFill>
                <a:latin typeface="Roboto"/>
                <a:ea typeface="Roboto"/>
                <a:cs typeface="Roboto"/>
                <a:sym typeface="Roboto"/>
              </a:rPr>
              <a:t>instance, our prompt </a:t>
            </a:r>
          </a:p>
          <a:p>
            <a:pPr algn="l">
              <a:lnSpc>
                <a:spcPts val="2025"/>
              </a:lnSpc>
            </a:pPr>
            <a:r>
              <a:rPr lang="en-US" sz="1350">
                <a:solidFill>
                  <a:srgbClr val="3C3939"/>
                </a:solidFill>
                <a:latin typeface="Roboto"/>
                <a:ea typeface="Roboto"/>
                <a:cs typeface="Roboto"/>
                <a:sym typeface="Roboto"/>
              </a:rPr>
              <a:t>explicitly outlined a claim, </a:t>
            </a:r>
          </a:p>
          <a:p>
            <a:pPr algn="l">
              <a:lnSpc>
                <a:spcPts val="2324"/>
              </a:lnSpc>
            </a:pPr>
            <a:r>
              <a:rPr lang="en-US" sz="1350">
                <a:solidFill>
                  <a:srgbClr val="3C3939"/>
                </a:solidFill>
                <a:latin typeface="Roboto"/>
                <a:ea typeface="Roboto"/>
                <a:cs typeface="Roboto"/>
                <a:sym typeface="Roboto"/>
              </a:rPr>
              <a:t>factual counterpoints, and </a:t>
            </a:r>
          </a:p>
          <a:p>
            <a:pPr algn="l">
              <a:lnSpc>
                <a:spcPts val="2100"/>
              </a:lnSpc>
            </a:pPr>
            <a:r>
              <a:rPr lang="en-US" sz="1350">
                <a:solidFill>
                  <a:srgbClr val="3C3939"/>
                </a:solidFill>
                <a:latin typeface="Roboto"/>
                <a:ea typeface="Roboto"/>
                <a:cs typeface="Roboto"/>
                <a:sym typeface="Roboto"/>
              </a:rPr>
              <a:t>instructions for an aggressive tone.</a:t>
            </a:r>
          </a:p>
        </p:txBody>
      </p:sp>
      <p:sp>
        <p:nvSpPr>
          <p:cNvPr name="TextBox 6" id="6"/>
          <p:cNvSpPr txBox="true"/>
          <p:nvPr/>
        </p:nvSpPr>
        <p:spPr>
          <a:xfrm rot="0">
            <a:off x="5843588" y="2470842"/>
            <a:ext cx="2115960" cy="3359220"/>
          </a:xfrm>
          <a:prstGeom prst="rect">
            <a:avLst/>
          </a:prstGeom>
        </p:spPr>
        <p:txBody>
          <a:bodyPr anchor="t" rtlCol="false" tIns="0" lIns="0" bIns="0" rIns="0">
            <a:spAutoFit/>
          </a:bodyPr>
          <a:lstStyle/>
          <a:p>
            <a:pPr algn="l">
              <a:lnSpc>
                <a:spcPts val="2099"/>
              </a:lnSpc>
            </a:pPr>
            <a:r>
              <a:rPr lang="en-US" sz="1687">
                <a:solidFill>
                  <a:srgbClr val="3C3939"/>
                </a:solidFill>
                <a:latin typeface="Raleway"/>
                <a:ea typeface="Raleway"/>
                <a:cs typeface="Raleway"/>
                <a:sym typeface="Raleway"/>
              </a:rPr>
              <a:t>Text Generation Parameters</a:t>
            </a:r>
          </a:p>
          <a:p>
            <a:pPr algn="l">
              <a:lnSpc>
                <a:spcPts val="2145"/>
              </a:lnSpc>
            </a:pPr>
            <a:r>
              <a:rPr lang="en-US" sz="1350">
                <a:solidFill>
                  <a:srgbClr val="3C3939"/>
                </a:solidFill>
                <a:latin typeface="Roboto"/>
                <a:ea typeface="Roboto"/>
                <a:cs typeface="Roboto"/>
                <a:sym typeface="Roboto"/>
              </a:rPr>
              <a:t>Setting temperature=0.8 was a strategic choice to introduce creativity while maintaining control over coherence. This parameter </a:t>
            </a:r>
          </a:p>
          <a:p>
            <a:pPr algn="l">
              <a:lnSpc>
                <a:spcPts val="2324"/>
              </a:lnSpc>
            </a:pPr>
            <a:r>
              <a:rPr lang="en-US" sz="1350">
                <a:solidFill>
                  <a:srgbClr val="3C3939"/>
                </a:solidFill>
                <a:latin typeface="Roboto"/>
                <a:ea typeface="Roboto"/>
                <a:cs typeface="Roboto"/>
                <a:sym typeface="Roboto"/>
              </a:rPr>
              <a:t>balanced originality in </a:t>
            </a:r>
          </a:p>
          <a:p>
            <a:pPr algn="l">
              <a:lnSpc>
                <a:spcPts val="2025"/>
              </a:lnSpc>
            </a:pPr>
            <a:r>
              <a:rPr lang="en-US" sz="1350">
                <a:solidFill>
                  <a:srgbClr val="3C3939"/>
                </a:solidFill>
                <a:latin typeface="Roboto"/>
                <a:ea typeface="Roboto"/>
                <a:cs typeface="Roboto"/>
                <a:sym typeface="Roboto"/>
              </a:rPr>
              <a:t>language without making </a:t>
            </a:r>
          </a:p>
          <a:p>
            <a:pPr algn="l">
              <a:lnSpc>
                <a:spcPts val="2324"/>
              </a:lnSpc>
            </a:pPr>
            <a:r>
              <a:rPr lang="en-US" sz="1350">
                <a:solidFill>
                  <a:srgbClr val="3C3939"/>
                </a:solidFill>
                <a:latin typeface="Roboto"/>
                <a:ea typeface="Roboto"/>
                <a:cs typeface="Roboto"/>
                <a:sym typeface="Roboto"/>
              </a:rPr>
              <a:t>the output too random or </a:t>
            </a:r>
          </a:p>
          <a:p>
            <a:pPr algn="l">
              <a:lnSpc>
                <a:spcPts val="2100"/>
              </a:lnSpc>
            </a:pPr>
            <a:r>
              <a:rPr lang="en-US" sz="1350">
                <a:solidFill>
                  <a:srgbClr val="3C3939"/>
                </a:solidFill>
                <a:latin typeface="Roboto"/>
                <a:ea typeface="Roboto"/>
                <a:cs typeface="Roboto"/>
                <a:sym typeface="Roboto"/>
              </a:rPr>
              <a:t>divergent from the main topic.</a:t>
            </a:r>
          </a:p>
        </p:txBody>
      </p:sp>
      <p:sp>
        <p:nvSpPr>
          <p:cNvPr name="TextBox 7" id="7"/>
          <p:cNvSpPr txBox="true"/>
          <p:nvPr/>
        </p:nvSpPr>
        <p:spPr>
          <a:xfrm rot="0">
            <a:off x="8249250" y="2470842"/>
            <a:ext cx="2125828" cy="4187895"/>
          </a:xfrm>
          <a:prstGeom prst="rect">
            <a:avLst/>
          </a:prstGeom>
        </p:spPr>
        <p:txBody>
          <a:bodyPr anchor="t" rtlCol="false" tIns="0" lIns="0" bIns="0" rIns="0">
            <a:spAutoFit/>
          </a:bodyPr>
          <a:lstStyle/>
          <a:p>
            <a:pPr algn="l">
              <a:lnSpc>
                <a:spcPts val="2099"/>
              </a:lnSpc>
            </a:pPr>
            <a:r>
              <a:rPr lang="en-US" sz="1687">
                <a:solidFill>
                  <a:srgbClr val="3C3939"/>
                </a:solidFill>
                <a:latin typeface="Raleway"/>
                <a:ea typeface="Raleway"/>
                <a:cs typeface="Raleway"/>
                <a:sym typeface="Raleway"/>
              </a:rPr>
              <a:t>Device and Memory Optimization</a:t>
            </a:r>
          </a:p>
          <a:p>
            <a:pPr algn="l">
              <a:lnSpc>
                <a:spcPts val="2145"/>
              </a:lnSpc>
            </a:pPr>
            <a:r>
              <a:rPr lang="en-US" sz="1350">
                <a:solidFill>
                  <a:srgbClr val="3C3939"/>
                </a:solidFill>
                <a:latin typeface="Roboto"/>
                <a:ea typeface="Roboto"/>
                <a:cs typeface="Roboto"/>
                <a:sym typeface="Roboto"/>
              </a:rPr>
              <a:t>By setting device_map="cuda", we ensured faster generation by leveraging GPU capabilities, significantly </a:t>
            </a:r>
          </a:p>
          <a:p>
            <a:pPr algn="l">
              <a:lnSpc>
                <a:spcPts val="2324"/>
              </a:lnSpc>
            </a:pPr>
            <a:r>
              <a:rPr lang="en-US" sz="1350">
                <a:solidFill>
                  <a:srgbClr val="3C3939"/>
                </a:solidFill>
                <a:latin typeface="Roboto"/>
                <a:ea typeface="Roboto"/>
                <a:cs typeface="Roboto"/>
                <a:sym typeface="Roboto"/>
              </a:rPr>
              <a:t>reducing runtime and </a:t>
            </a:r>
          </a:p>
          <a:p>
            <a:pPr algn="l">
              <a:lnSpc>
                <a:spcPts val="2025"/>
              </a:lnSpc>
            </a:pPr>
            <a:r>
              <a:rPr lang="en-US" sz="1350">
                <a:solidFill>
                  <a:srgbClr val="3C3939"/>
                </a:solidFill>
                <a:latin typeface="Roboto"/>
                <a:ea typeface="Roboto"/>
                <a:cs typeface="Roboto"/>
                <a:sym typeface="Roboto"/>
              </a:rPr>
              <a:t>enhancing efficiency. This </a:t>
            </a:r>
          </a:p>
          <a:p>
            <a:pPr algn="l">
              <a:lnSpc>
                <a:spcPts val="2324"/>
              </a:lnSpc>
            </a:pPr>
            <a:r>
              <a:rPr lang="en-US" sz="1350">
                <a:solidFill>
                  <a:srgbClr val="3C3939"/>
                </a:solidFill>
                <a:latin typeface="Roboto"/>
                <a:ea typeface="Roboto"/>
                <a:cs typeface="Roboto"/>
                <a:sym typeface="Roboto"/>
              </a:rPr>
              <a:t>setting allowed for smooth </a:t>
            </a:r>
          </a:p>
          <a:p>
            <a:pPr algn="l">
              <a:lnSpc>
                <a:spcPts val="2145"/>
              </a:lnSpc>
            </a:pPr>
            <a:r>
              <a:rPr lang="en-US" sz="1350">
                <a:solidFill>
                  <a:srgbClr val="3C3939"/>
                </a:solidFill>
                <a:latin typeface="Roboto"/>
                <a:ea typeface="Roboto"/>
                <a:cs typeface="Roboto"/>
                <a:sym typeface="Roboto"/>
              </a:rPr>
              <a:t>operation, even when generating longer narratives, by distributing the model load effectively on the hardware.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246"/>
            <a:ext cx="11556997" cy="6565649"/>
          </a:xfrm>
          <a:custGeom>
            <a:avLst/>
            <a:gdLst/>
            <a:ahLst/>
            <a:cxnLst/>
            <a:rect r="r" b="b" t="t" l="l"/>
            <a:pathLst>
              <a:path h="6565649" w="11556997">
                <a:moveTo>
                  <a:pt x="0" y="0"/>
                </a:moveTo>
                <a:lnTo>
                  <a:pt x="11556997" y="0"/>
                </a:lnTo>
                <a:lnTo>
                  <a:pt x="11556997" y="6565649"/>
                </a:lnTo>
                <a:lnTo>
                  <a:pt x="0" y="6565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32272" y="522075"/>
            <a:ext cx="7031888" cy="749694"/>
          </a:xfrm>
          <a:prstGeom prst="rect">
            <a:avLst/>
          </a:prstGeom>
        </p:spPr>
        <p:txBody>
          <a:bodyPr anchor="t" rtlCol="false" tIns="0" lIns="0" bIns="0" rIns="0">
            <a:spAutoFit/>
          </a:bodyPr>
          <a:lstStyle/>
          <a:p>
            <a:pPr algn="l">
              <a:lnSpc>
                <a:spcPts val="6375"/>
              </a:lnSpc>
            </a:pPr>
            <a:r>
              <a:rPr lang="en-US" sz="3375">
                <a:solidFill>
                  <a:srgbClr val="1B1B27"/>
                </a:solidFill>
                <a:latin typeface="Raleway"/>
                <a:ea typeface="Raleway"/>
                <a:cs typeface="Raleway"/>
                <a:sym typeface="Raleway"/>
              </a:rPr>
              <a:t>Challenges in Narrative Generation</a:t>
            </a:r>
          </a:p>
        </p:txBody>
      </p:sp>
      <p:sp>
        <p:nvSpPr>
          <p:cNvPr name="TextBox 4" id="4"/>
          <p:cNvSpPr txBox="true"/>
          <p:nvPr/>
        </p:nvSpPr>
        <p:spPr>
          <a:xfrm rot="0">
            <a:off x="1170089" y="1610554"/>
            <a:ext cx="419395" cy="561022"/>
          </a:xfrm>
          <a:prstGeom prst="rect">
            <a:avLst/>
          </a:prstGeom>
        </p:spPr>
        <p:txBody>
          <a:bodyPr anchor="t" rtlCol="false" tIns="0" lIns="0" bIns="0" rIns="0">
            <a:spAutoFit/>
          </a:bodyPr>
          <a:lstStyle/>
          <a:p>
            <a:pPr algn="l">
              <a:lnSpc>
                <a:spcPts val="5062"/>
              </a:lnSpc>
            </a:pPr>
            <a:r>
              <a:rPr lang="en-US" sz="2025" spc="1620">
                <a:solidFill>
                  <a:srgbClr val="3C3939"/>
                </a:solidFill>
                <a:latin typeface="Raleway"/>
                <a:ea typeface="Raleway"/>
                <a:cs typeface="Raleway"/>
                <a:sym typeface="Raleway"/>
              </a:rPr>
              <a:t>1</a:t>
            </a:r>
          </a:p>
        </p:txBody>
      </p:sp>
      <p:sp>
        <p:nvSpPr>
          <p:cNvPr name="TextBox 5" id="5"/>
          <p:cNvSpPr txBox="true"/>
          <p:nvPr/>
        </p:nvSpPr>
        <p:spPr>
          <a:xfrm rot="0">
            <a:off x="1156392" y="3658429"/>
            <a:ext cx="140075"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3</a:t>
            </a:r>
          </a:p>
        </p:txBody>
      </p:sp>
      <p:sp>
        <p:nvSpPr>
          <p:cNvPr name="TextBox 6" id="6"/>
          <p:cNvSpPr txBox="true"/>
          <p:nvPr/>
        </p:nvSpPr>
        <p:spPr>
          <a:xfrm rot="0">
            <a:off x="5923359" y="3658429"/>
            <a:ext cx="143227"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4</a:t>
            </a:r>
          </a:p>
        </p:txBody>
      </p:sp>
      <p:sp>
        <p:nvSpPr>
          <p:cNvPr name="TextBox 7" id="7"/>
          <p:cNvSpPr txBox="true"/>
          <p:nvPr/>
        </p:nvSpPr>
        <p:spPr>
          <a:xfrm rot="0">
            <a:off x="1589484" y="1794567"/>
            <a:ext cx="3137992" cy="303409"/>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Maintaining Cohesive Structure</a:t>
            </a:r>
          </a:p>
        </p:txBody>
      </p:sp>
      <p:sp>
        <p:nvSpPr>
          <p:cNvPr name="TextBox 8" id="8"/>
          <p:cNvSpPr txBox="true"/>
          <p:nvPr/>
        </p:nvSpPr>
        <p:spPr>
          <a:xfrm rot="0">
            <a:off x="1589484" y="3651942"/>
            <a:ext cx="4150747" cy="1987620"/>
          </a:xfrm>
          <a:prstGeom prst="rect">
            <a:avLst/>
          </a:prstGeom>
        </p:spPr>
        <p:txBody>
          <a:bodyPr anchor="t" rtlCol="false" tIns="0" lIns="0" bIns="0" rIns="0">
            <a:spAutoFit/>
          </a:bodyPr>
          <a:lstStyle/>
          <a:p>
            <a:pPr algn="l">
              <a:lnSpc>
                <a:spcPts val="2099"/>
              </a:lnSpc>
            </a:pPr>
            <a:r>
              <a:rPr lang="en-US" sz="1687">
                <a:solidFill>
                  <a:srgbClr val="3C3939"/>
                </a:solidFill>
                <a:latin typeface="Raleway"/>
                <a:ea typeface="Raleway"/>
                <a:cs typeface="Raleway"/>
                <a:sym typeface="Raleway"/>
              </a:rPr>
              <a:t>Balancing Creativity and Instruction- following</a:t>
            </a:r>
          </a:p>
          <a:p>
            <a:pPr algn="l">
              <a:lnSpc>
                <a:spcPts val="2137"/>
              </a:lnSpc>
            </a:pPr>
            <a:r>
              <a:rPr lang="en-US" sz="1350">
                <a:solidFill>
                  <a:srgbClr val="3C3939"/>
                </a:solidFill>
                <a:latin typeface="Roboto"/>
                <a:ea typeface="Roboto"/>
                <a:cs typeface="Roboto"/>
                <a:sym typeface="Roboto"/>
              </a:rPr>
              <a:t>Generating narratives that are imaginative but still adhere to user instructions or prompts without going off-topic is a significant challenge. This requires a delicate balance between creativity and adherence to </a:t>
            </a:r>
          </a:p>
          <a:p>
            <a:pPr algn="l">
              <a:lnSpc>
                <a:spcPts val="2324"/>
              </a:lnSpc>
            </a:pPr>
            <a:r>
              <a:rPr lang="en-US" sz="1350">
                <a:solidFill>
                  <a:srgbClr val="3C3939"/>
                </a:solidFill>
                <a:latin typeface="Roboto"/>
                <a:ea typeface="Roboto"/>
                <a:cs typeface="Roboto"/>
                <a:sym typeface="Roboto"/>
              </a:rPr>
              <a:t>instructions.</a:t>
            </a:r>
          </a:p>
        </p:txBody>
      </p:sp>
      <p:sp>
        <p:nvSpPr>
          <p:cNvPr name="TextBox 9" id="9"/>
          <p:cNvSpPr txBox="true"/>
          <p:nvPr/>
        </p:nvSpPr>
        <p:spPr>
          <a:xfrm rot="0">
            <a:off x="6357938" y="1794567"/>
            <a:ext cx="3919252" cy="1473270"/>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Handling Large Context</a:t>
            </a:r>
          </a:p>
          <a:p>
            <a:pPr algn="l">
              <a:lnSpc>
                <a:spcPts val="2174"/>
              </a:lnSpc>
            </a:pPr>
            <a:r>
              <a:rPr lang="en-US" sz="1350">
                <a:solidFill>
                  <a:srgbClr val="3C3939"/>
                </a:solidFill>
                <a:latin typeface="Roboto"/>
                <a:ea typeface="Roboto"/>
                <a:cs typeface="Roboto"/>
                <a:sym typeface="Roboto"/>
              </a:rPr>
              <a:t>It was observed that parts of the counter-narrative were missing, causing it to end abruptly. The remaining sections were absent from the output, leaving the narrative incomplete.</a:t>
            </a:r>
          </a:p>
        </p:txBody>
      </p:sp>
      <p:sp>
        <p:nvSpPr>
          <p:cNvPr name="TextBox 10" id="10"/>
          <p:cNvSpPr txBox="true"/>
          <p:nvPr/>
        </p:nvSpPr>
        <p:spPr>
          <a:xfrm rot="0">
            <a:off x="6357938" y="3623367"/>
            <a:ext cx="4094893" cy="1473270"/>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Controlling Narrative Flow and Structure</a:t>
            </a:r>
          </a:p>
          <a:p>
            <a:pPr algn="l">
              <a:lnSpc>
                <a:spcPts val="2124"/>
              </a:lnSpc>
            </a:pPr>
            <a:r>
              <a:rPr lang="en-US" sz="1350">
                <a:solidFill>
                  <a:srgbClr val="3C3939"/>
                </a:solidFill>
                <a:latin typeface="Roboto"/>
                <a:ea typeface="Roboto"/>
                <a:cs typeface="Roboto"/>
                <a:sym typeface="Roboto"/>
              </a:rPr>
              <a:t>Ensuring a logical progression in the storyline, which includes a clear beginning, middle, and end, and smoothly transitioning between scenes or ideas is </a:t>
            </a:r>
          </a:p>
          <a:p>
            <a:pPr algn="l">
              <a:lnSpc>
                <a:spcPts val="2324"/>
              </a:lnSpc>
            </a:pPr>
            <a:r>
              <a:rPr lang="en-US" sz="1350">
                <a:solidFill>
                  <a:srgbClr val="3C3939"/>
                </a:solidFill>
                <a:latin typeface="Roboto"/>
                <a:ea typeface="Roboto"/>
                <a:cs typeface="Roboto"/>
                <a:sym typeface="Roboto"/>
              </a:rPr>
              <a:t>crucial for a compelling narrative.</a:t>
            </a:r>
          </a:p>
        </p:txBody>
      </p:sp>
      <p:sp>
        <p:nvSpPr>
          <p:cNvPr name="TextBox 11" id="11"/>
          <p:cNvSpPr txBox="true"/>
          <p:nvPr/>
        </p:nvSpPr>
        <p:spPr>
          <a:xfrm rot="0">
            <a:off x="1589484" y="2177186"/>
            <a:ext cx="4073785" cy="1090355"/>
          </a:xfrm>
          <a:prstGeom prst="rect">
            <a:avLst/>
          </a:prstGeom>
        </p:spPr>
        <p:txBody>
          <a:bodyPr anchor="t" rtlCol="false" tIns="0" lIns="0" bIns="0" rIns="0">
            <a:spAutoFit/>
          </a:bodyPr>
          <a:lstStyle/>
          <a:p>
            <a:pPr algn="l">
              <a:lnSpc>
                <a:spcPts val="2174"/>
              </a:lnSpc>
            </a:pPr>
            <a:r>
              <a:rPr lang="en-US" sz="1350">
                <a:solidFill>
                  <a:srgbClr val="3C3939"/>
                </a:solidFill>
                <a:latin typeface="Roboto"/>
                <a:ea typeface="Roboto"/>
                <a:cs typeface="Roboto"/>
                <a:sym typeface="Roboto"/>
              </a:rPr>
              <a:t>Keeping the narrative cohesive was challenging because extraneous content was being added along with the counter-narrative. This resulted in a disjointed and confusing narrative.</a:t>
            </a:r>
          </a:p>
        </p:txBody>
      </p:sp>
      <p:sp>
        <p:nvSpPr>
          <p:cNvPr name="TextBox 12" id="12"/>
          <p:cNvSpPr txBox="true"/>
          <p:nvPr/>
        </p:nvSpPr>
        <p:spPr>
          <a:xfrm rot="0">
            <a:off x="5923359" y="1820104"/>
            <a:ext cx="143227" cy="348615"/>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1556997" cy="7956547"/>
            <a:chOff x="0" y="0"/>
            <a:chExt cx="11557000" cy="7956550"/>
          </a:xfrm>
        </p:grpSpPr>
        <p:sp>
          <p:nvSpPr>
            <p:cNvPr name="Freeform 3" id="3"/>
            <p:cNvSpPr/>
            <p:nvPr/>
          </p:nvSpPr>
          <p:spPr>
            <a:xfrm flipH="false" flipV="false" rot="0">
              <a:off x="63500" y="63500"/>
              <a:ext cx="11430000" cy="7829550"/>
            </a:xfrm>
            <a:custGeom>
              <a:avLst/>
              <a:gdLst/>
              <a:ahLst/>
              <a:cxnLst/>
              <a:rect r="r" b="b" t="t" l="l"/>
              <a:pathLst>
                <a:path h="7829550" w="11430000">
                  <a:moveTo>
                    <a:pt x="0" y="7829550"/>
                  </a:moveTo>
                  <a:lnTo>
                    <a:pt x="11430000" y="7829550"/>
                  </a:lnTo>
                  <a:lnTo>
                    <a:pt x="11430000" y="0"/>
                  </a:lnTo>
                  <a:lnTo>
                    <a:pt x="0" y="0"/>
                  </a:lnTo>
                  <a:close/>
                </a:path>
              </a:pathLst>
            </a:custGeom>
            <a:solidFill>
              <a:srgbClr val="F7F3F2"/>
            </a:solidFill>
          </p:spPr>
        </p:sp>
        <p:sp>
          <p:nvSpPr>
            <p:cNvPr name="Freeform 4" id="4"/>
            <p:cNvSpPr/>
            <p:nvPr/>
          </p:nvSpPr>
          <p:spPr>
            <a:xfrm flipH="false" flipV="false" rot="0">
              <a:off x="63500" y="64008"/>
              <a:ext cx="11430000" cy="7829042"/>
            </a:xfrm>
            <a:custGeom>
              <a:avLst/>
              <a:gdLst/>
              <a:ahLst/>
              <a:cxnLst/>
              <a:rect r="r" b="b" t="t" l="l"/>
              <a:pathLst>
                <a:path h="7829042" w="11430000">
                  <a:moveTo>
                    <a:pt x="0" y="0"/>
                  </a:moveTo>
                  <a:lnTo>
                    <a:pt x="0" y="7829042"/>
                  </a:lnTo>
                  <a:lnTo>
                    <a:pt x="11430000" y="7829042"/>
                  </a:lnTo>
                  <a:lnTo>
                    <a:pt x="11430000" y="0"/>
                  </a:lnTo>
                  <a:close/>
                </a:path>
              </a:pathLst>
            </a:custGeom>
            <a:solidFill>
              <a:srgbClr val="ECECF3"/>
            </a:solidFill>
          </p:spPr>
        </p:sp>
        <p:sp>
          <p:nvSpPr>
            <p:cNvPr name="Freeform 5" id="5"/>
            <p:cNvSpPr/>
            <p:nvPr/>
          </p:nvSpPr>
          <p:spPr>
            <a:xfrm flipH="false" flipV="false" rot="0">
              <a:off x="63500" y="63500"/>
              <a:ext cx="11430000" cy="7829550"/>
            </a:xfrm>
            <a:custGeom>
              <a:avLst/>
              <a:gdLst/>
              <a:ahLst/>
              <a:cxnLst/>
              <a:rect r="r" b="b" t="t" l="l"/>
              <a:pathLst>
                <a:path h="7829550" w="11430000">
                  <a:moveTo>
                    <a:pt x="0" y="7829550"/>
                  </a:moveTo>
                  <a:lnTo>
                    <a:pt x="11430000" y="7829550"/>
                  </a:lnTo>
                  <a:lnTo>
                    <a:pt x="11430000" y="0"/>
                  </a:lnTo>
                  <a:lnTo>
                    <a:pt x="0" y="0"/>
                  </a:lnTo>
                  <a:close/>
                </a:path>
              </a:pathLst>
            </a:custGeom>
            <a:solidFill>
              <a:srgbClr val="ECECF3"/>
            </a:solidFill>
          </p:spPr>
        </p:sp>
        <p:sp>
          <p:nvSpPr>
            <p:cNvPr name="Freeform 6" id="6"/>
            <p:cNvSpPr/>
            <p:nvPr/>
          </p:nvSpPr>
          <p:spPr>
            <a:xfrm flipH="false" flipV="false" rot="0">
              <a:off x="63500" y="64008"/>
              <a:ext cx="11430000" cy="7829042"/>
            </a:xfrm>
            <a:custGeom>
              <a:avLst/>
              <a:gdLst/>
              <a:ahLst/>
              <a:cxnLst/>
              <a:rect r="r" b="b" t="t" l="l"/>
              <a:pathLst>
                <a:path h="7829042" w="11430000">
                  <a:moveTo>
                    <a:pt x="0" y="0"/>
                  </a:moveTo>
                  <a:lnTo>
                    <a:pt x="0" y="7829042"/>
                  </a:lnTo>
                  <a:lnTo>
                    <a:pt x="11430000" y="7829042"/>
                  </a:lnTo>
                  <a:lnTo>
                    <a:pt x="11430000" y="0"/>
                  </a:lnTo>
                  <a:close/>
                </a:path>
              </a:pathLst>
            </a:custGeom>
            <a:solidFill>
              <a:srgbClr val="FFFFFF">
                <a:alpha val="94510"/>
              </a:srgbClr>
            </a:solidFill>
          </p:spPr>
        </p:sp>
      </p:grpSp>
      <p:sp>
        <p:nvSpPr>
          <p:cNvPr name="Freeform 7" id="7"/>
          <p:cNvSpPr/>
          <p:nvPr/>
        </p:nvSpPr>
        <p:spPr>
          <a:xfrm flipH="false" flipV="false" rot="0">
            <a:off x="0" y="505"/>
            <a:ext cx="4286250" cy="7829045"/>
          </a:xfrm>
          <a:custGeom>
            <a:avLst/>
            <a:gdLst/>
            <a:ahLst/>
            <a:cxnLst/>
            <a:rect r="r" b="b" t="t" l="l"/>
            <a:pathLst>
              <a:path h="7829045" w="4286250">
                <a:moveTo>
                  <a:pt x="0" y="0"/>
                </a:moveTo>
                <a:lnTo>
                  <a:pt x="4286250" y="0"/>
                </a:lnTo>
                <a:lnTo>
                  <a:pt x="4286250" y="7829045"/>
                </a:lnTo>
                <a:lnTo>
                  <a:pt x="0" y="7829045"/>
                </a:lnTo>
                <a:lnTo>
                  <a:pt x="0" y="0"/>
                </a:lnTo>
                <a:close/>
              </a:path>
            </a:pathLst>
          </a:custGeom>
          <a:blipFill>
            <a:blip r:embed="rId2"/>
            <a:stretch>
              <a:fillRect l="-147" t="-6" r="-64" b="0"/>
            </a:stretch>
          </a:blipFill>
        </p:spPr>
      </p:sp>
      <p:grpSp>
        <p:nvGrpSpPr>
          <p:cNvPr name="Group 8" id="8"/>
          <p:cNvGrpSpPr>
            <a:grpSpLocks noChangeAspect="true"/>
          </p:cNvGrpSpPr>
          <p:nvPr/>
        </p:nvGrpSpPr>
        <p:grpSpPr>
          <a:xfrm rot="0">
            <a:off x="4822822" y="1736722"/>
            <a:ext cx="6070597" cy="1679572"/>
            <a:chOff x="0" y="0"/>
            <a:chExt cx="6070600" cy="1679575"/>
          </a:xfrm>
        </p:grpSpPr>
        <p:sp>
          <p:nvSpPr>
            <p:cNvPr name="Freeform 9" id="9"/>
            <p:cNvSpPr/>
            <p:nvPr/>
          </p:nvSpPr>
          <p:spPr>
            <a:xfrm flipH="false" flipV="false" rot="0">
              <a:off x="68326" y="68326"/>
              <a:ext cx="5934075" cy="1543050"/>
            </a:xfrm>
            <a:custGeom>
              <a:avLst/>
              <a:gdLst/>
              <a:ahLst/>
              <a:cxnLst/>
              <a:rect r="r" b="b" t="t" l="l"/>
              <a:pathLst>
                <a:path h="1543050" w="5934075">
                  <a:moveTo>
                    <a:pt x="0" y="1487805"/>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487805"/>
                  </a:lnTo>
                  <a:cubicBezTo>
                    <a:pt x="5934075" y="1491488"/>
                    <a:pt x="5933694" y="1495044"/>
                    <a:pt x="5933059" y="1498600"/>
                  </a:cubicBezTo>
                  <a:cubicBezTo>
                    <a:pt x="5932424" y="1502156"/>
                    <a:pt x="5931281" y="1505585"/>
                    <a:pt x="5929884" y="1509014"/>
                  </a:cubicBezTo>
                  <a:cubicBezTo>
                    <a:pt x="5928487" y="1512443"/>
                    <a:pt x="5926836" y="1515491"/>
                    <a:pt x="5924804" y="1518539"/>
                  </a:cubicBezTo>
                  <a:cubicBezTo>
                    <a:pt x="5922772" y="1521587"/>
                    <a:pt x="5920486" y="1524381"/>
                    <a:pt x="5917946" y="1526921"/>
                  </a:cubicBezTo>
                  <a:cubicBezTo>
                    <a:pt x="5915406" y="1529461"/>
                    <a:pt x="5912612" y="1531747"/>
                    <a:pt x="5909564" y="1533779"/>
                  </a:cubicBezTo>
                  <a:cubicBezTo>
                    <a:pt x="5906516" y="1535811"/>
                    <a:pt x="5903341" y="1537462"/>
                    <a:pt x="5900039" y="1538859"/>
                  </a:cubicBezTo>
                  <a:cubicBezTo>
                    <a:pt x="5896737" y="1540256"/>
                    <a:pt x="5893308" y="1541272"/>
                    <a:pt x="5889625" y="1542034"/>
                  </a:cubicBezTo>
                  <a:cubicBezTo>
                    <a:pt x="5885942" y="1542796"/>
                    <a:pt x="5882513" y="1543050"/>
                    <a:pt x="5878830" y="1543050"/>
                  </a:cubicBezTo>
                  <a:lnTo>
                    <a:pt x="55245" y="1543050"/>
                  </a:lnTo>
                  <a:cubicBezTo>
                    <a:pt x="51562" y="1543050"/>
                    <a:pt x="48006" y="1542669"/>
                    <a:pt x="44450" y="1542034"/>
                  </a:cubicBezTo>
                  <a:cubicBezTo>
                    <a:pt x="40894" y="1541399"/>
                    <a:pt x="37465" y="1540256"/>
                    <a:pt x="34036" y="1538859"/>
                  </a:cubicBezTo>
                  <a:cubicBezTo>
                    <a:pt x="30607" y="1537462"/>
                    <a:pt x="27559" y="1535811"/>
                    <a:pt x="24511" y="1533779"/>
                  </a:cubicBezTo>
                  <a:cubicBezTo>
                    <a:pt x="21463" y="1531747"/>
                    <a:pt x="18669" y="1529461"/>
                    <a:pt x="16129" y="1526921"/>
                  </a:cubicBezTo>
                  <a:cubicBezTo>
                    <a:pt x="13589" y="1524381"/>
                    <a:pt x="11303" y="1521587"/>
                    <a:pt x="9271" y="1518539"/>
                  </a:cubicBezTo>
                  <a:cubicBezTo>
                    <a:pt x="7239" y="1515491"/>
                    <a:pt x="5588" y="1512316"/>
                    <a:pt x="4191" y="1509014"/>
                  </a:cubicBezTo>
                  <a:cubicBezTo>
                    <a:pt x="2794" y="1505712"/>
                    <a:pt x="1778" y="1502156"/>
                    <a:pt x="1016" y="1498600"/>
                  </a:cubicBezTo>
                  <a:cubicBezTo>
                    <a:pt x="254" y="1495044"/>
                    <a:pt x="0" y="1491488"/>
                    <a:pt x="0" y="1487805"/>
                  </a:cubicBezTo>
                </a:path>
              </a:pathLst>
            </a:custGeom>
            <a:solidFill>
              <a:srgbClr val="E1E1EA"/>
            </a:solidFill>
          </p:spPr>
        </p:sp>
        <p:sp>
          <p:nvSpPr>
            <p:cNvPr name="Freeform 10" id="10"/>
            <p:cNvSpPr/>
            <p:nvPr/>
          </p:nvSpPr>
          <p:spPr>
            <a:xfrm flipH="false" flipV="false" rot="0">
              <a:off x="63373" y="63373"/>
              <a:ext cx="5943981" cy="1553083"/>
            </a:xfrm>
            <a:custGeom>
              <a:avLst/>
              <a:gdLst/>
              <a:ahLst/>
              <a:cxnLst/>
              <a:rect r="r" b="b" t="t" l="l"/>
              <a:pathLst>
                <a:path h="1553083" w="5943981">
                  <a:moveTo>
                    <a:pt x="127" y="1492758"/>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8641" y="1143"/>
                  </a:lnTo>
                  <a:lnTo>
                    <a:pt x="48641" y="1143"/>
                  </a:lnTo>
                  <a:cubicBezTo>
                    <a:pt x="52451" y="381"/>
                    <a:pt x="56388" y="0"/>
                    <a:pt x="60325" y="0"/>
                  </a:cubicBezTo>
                  <a:lnTo>
                    <a:pt x="60325" y="4826"/>
                  </a:lnTo>
                  <a:lnTo>
                    <a:pt x="60325" y="127"/>
                  </a:lnTo>
                  <a:lnTo>
                    <a:pt x="5883783" y="127"/>
                  </a:lnTo>
                  <a:lnTo>
                    <a:pt x="5883783" y="4953"/>
                  </a:lnTo>
                  <a:lnTo>
                    <a:pt x="5883783" y="127"/>
                  </a:lnTo>
                  <a:cubicBezTo>
                    <a:pt x="5887720" y="127"/>
                    <a:pt x="5891657" y="508"/>
                    <a:pt x="5895467" y="1270"/>
                  </a:cubicBezTo>
                  <a:lnTo>
                    <a:pt x="5895467" y="1270"/>
                  </a:lnTo>
                  <a:lnTo>
                    <a:pt x="5895467" y="1270"/>
                  </a:lnTo>
                  <a:cubicBezTo>
                    <a:pt x="5899404" y="2032"/>
                    <a:pt x="5903087" y="3175"/>
                    <a:pt x="5906770" y="4699"/>
                  </a:cubicBezTo>
                  <a:lnTo>
                    <a:pt x="5904992" y="9144"/>
                  </a:lnTo>
                  <a:lnTo>
                    <a:pt x="5906770" y="4699"/>
                  </a:lnTo>
                  <a:cubicBezTo>
                    <a:pt x="5910453" y="6223"/>
                    <a:pt x="5913882" y="8001"/>
                    <a:pt x="5917184" y="10287"/>
                  </a:cubicBezTo>
                  <a:lnTo>
                    <a:pt x="5914518" y="14224"/>
                  </a:lnTo>
                  <a:lnTo>
                    <a:pt x="5917184" y="10287"/>
                  </a:lnTo>
                  <a:cubicBezTo>
                    <a:pt x="5920487" y="12446"/>
                    <a:pt x="5923534" y="14986"/>
                    <a:pt x="5926328" y="17780"/>
                  </a:cubicBezTo>
                  <a:lnTo>
                    <a:pt x="5922900" y="21209"/>
                  </a:lnTo>
                  <a:lnTo>
                    <a:pt x="5926328" y="17780"/>
                  </a:lnTo>
                  <a:cubicBezTo>
                    <a:pt x="5929122" y="20574"/>
                    <a:pt x="5931663" y="23622"/>
                    <a:pt x="5933821" y="26924"/>
                  </a:cubicBezTo>
                  <a:lnTo>
                    <a:pt x="5933821" y="26924"/>
                  </a:lnTo>
                  <a:lnTo>
                    <a:pt x="5933821" y="26924"/>
                  </a:lnTo>
                  <a:cubicBezTo>
                    <a:pt x="5935981" y="30226"/>
                    <a:pt x="5937885" y="33655"/>
                    <a:pt x="5939409" y="37338"/>
                  </a:cubicBezTo>
                  <a:lnTo>
                    <a:pt x="5939409" y="37338"/>
                  </a:lnTo>
                  <a:lnTo>
                    <a:pt x="5939409" y="37338"/>
                  </a:lnTo>
                  <a:cubicBezTo>
                    <a:pt x="5940933" y="41021"/>
                    <a:pt x="5942076" y="44704"/>
                    <a:pt x="5942838" y="48641"/>
                  </a:cubicBezTo>
                  <a:lnTo>
                    <a:pt x="5938139" y="49530"/>
                  </a:lnTo>
                  <a:lnTo>
                    <a:pt x="5942838" y="48641"/>
                  </a:lnTo>
                  <a:cubicBezTo>
                    <a:pt x="5943600" y="52451"/>
                    <a:pt x="5943981" y="56388"/>
                    <a:pt x="5943981" y="60325"/>
                  </a:cubicBezTo>
                  <a:lnTo>
                    <a:pt x="5939155" y="60325"/>
                  </a:lnTo>
                  <a:lnTo>
                    <a:pt x="5943981" y="60325"/>
                  </a:lnTo>
                  <a:lnTo>
                    <a:pt x="5943981" y="1492885"/>
                  </a:lnTo>
                  <a:lnTo>
                    <a:pt x="5939155" y="1492885"/>
                  </a:lnTo>
                  <a:lnTo>
                    <a:pt x="5943981" y="1492885"/>
                  </a:lnTo>
                  <a:cubicBezTo>
                    <a:pt x="5943981" y="1496822"/>
                    <a:pt x="5943600" y="1500759"/>
                    <a:pt x="5942838" y="1504569"/>
                  </a:cubicBezTo>
                  <a:lnTo>
                    <a:pt x="5938139" y="1503680"/>
                  </a:lnTo>
                  <a:lnTo>
                    <a:pt x="5942838" y="1504569"/>
                  </a:lnTo>
                  <a:cubicBezTo>
                    <a:pt x="5942076" y="1508506"/>
                    <a:pt x="5940933" y="1512189"/>
                    <a:pt x="5939409" y="1515872"/>
                  </a:cubicBezTo>
                  <a:lnTo>
                    <a:pt x="5939409" y="1515872"/>
                  </a:lnTo>
                  <a:lnTo>
                    <a:pt x="5939409" y="1515872"/>
                  </a:lnTo>
                  <a:cubicBezTo>
                    <a:pt x="5937885" y="1519555"/>
                    <a:pt x="5936107" y="1522984"/>
                    <a:pt x="5933821" y="1526286"/>
                  </a:cubicBezTo>
                  <a:lnTo>
                    <a:pt x="5933821" y="1526286"/>
                  </a:lnTo>
                  <a:lnTo>
                    <a:pt x="5933821" y="1526286"/>
                  </a:lnTo>
                  <a:cubicBezTo>
                    <a:pt x="5931662" y="1529588"/>
                    <a:pt x="5929122" y="1532636"/>
                    <a:pt x="5926328" y="1535430"/>
                  </a:cubicBezTo>
                  <a:lnTo>
                    <a:pt x="5922900" y="1532001"/>
                  </a:lnTo>
                  <a:lnTo>
                    <a:pt x="5926328" y="1535430"/>
                  </a:lnTo>
                  <a:cubicBezTo>
                    <a:pt x="5923534" y="1538224"/>
                    <a:pt x="5920487" y="1540764"/>
                    <a:pt x="5917184" y="1542923"/>
                  </a:cubicBezTo>
                  <a:lnTo>
                    <a:pt x="5914518" y="1538986"/>
                  </a:lnTo>
                  <a:lnTo>
                    <a:pt x="5917184" y="1542923"/>
                  </a:lnTo>
                  <a:cubicBezTo>
                    <a:pt x="5913882" y="1545082"/>
                    <a:pt x="5910453" y="1546987"/>
                    <a:pt x="5906770" y="1548511"/>
                  </a:cubicBezTo>
                  <a:lnTo>
                    <a:pt x="5904992" y="1544066"/>
                  </a:lnTo>
                  <a:lnTo>
                    <a:pt x="5906770" y="1548511"/>
                  </a:lnTo>
                  <a:cubicBezTo>
                    <a:pt x="5903087" y="1550035"/>
                    <a:pt x="5899405" y="1551178"/>
                    <a:pt x="5895467" y="1551940"/>
                  </a:cubicBezTo>
                  <a:lnTo>
                    <a:pt x="5895467" y="1551940"/>
                  </a:lnTo>
                  <a:lnTo>
                    <a:pt x="5895467" y="1551940"/>
                  </a:lnTo>
                  <a:cubicBezTo>
                    <a:pt x="5891657" y="1552702"/>
                    <a:pt x="5887720" y="1553083"/>
                    <a:pt x="5883783" y="1553083"/>
                  </a:cubicBezTo>
                  <a:lnTo>
                    <a:pt x="5883783" y="1548257"/>
                  </a:lnTo>
                  <a:lnTo>
                    <a:pt x="5883783" y="1553083"/>
                  </a:lnTo>
                  <a:lnTo>
                    <a:pt x="60198" y="1553083"/>
                  </a:lnTo>
                  <a:lnTo>
                    <a:pt x="60198" y="1548257"/>
                  </a:lnTo>
                  <a:lnTo>
                    <a:pt x="60198" y="1553083"/>
                  </a:lnTo>
                  <a:cubicBezTo>
                    <a:pt x="56261" y="1553083"/>
                    <a:pt x="52324" y="1552702"/>
                    <a:pt x="48514" y="1551940"/>
                  </a:cubicBezTo>
                  <a:lnTo>
                    <a:pt x="48514" y="1551940"/>
                  </a:lnTo>
                  <a:lnTo>
                    <a:pt x="48514" y="1551940"/>
                  </a:lnTo>
                  <a:cubicBezTo>
                    <a:pt x="44704" y="1551178"/>
                    <a:pt x="40894" y="1550035"/>
                    <a:pt x="37211" y="1548511"/>
                  </a:cubicBezTo>
                  <a:lnTo>
                    <a:pt x="37211" y="1548511"/>
                  </a:lnTo>
                  <a:lnTo>
                    <a:pt x="37211" y="1548511"/>
                  </a:lnTo>
                  <a:cubicBezTo>
                    <a:pt x="33528" y="1546987"/>
                    <a:pt x="30099" y="1545209"/>
                    <a:pt x="26797" y="1542923"/>
                  </a:cubicBezTo>
                  <a:lnTo>
                    <a:pt x="26797" y="1542923"/>
                  </a:lnTo>
                  <a:lnTo>
                    <a:pt x="26797" y="1542923"/>
                  </a:lnTo>
                  <a:cubicBezTo>
                    <a:pt x="23495" y="1540764"/>
                    <a:pt x="20447" y="1538224"/>
                    <a:pt x="17653" y="1535430"/>
                  </a:cubicBezTo>
                  <a:lnTo>
                    <a:pt x="17653" y="1535430"/>
                  </a:lnTo>
                  <a:lnTo>
                    <a:pt x="17653" y="1535430"/>
                  </a:lnTo>
                  <a:cubicBezTo>
                    <a:pt x="14859" y="1532636"/>
                    <a:pt x="12319" y="1529588"/>
                    <a:pt x="10160" y="1526286"/>
                  </a:cubicBezTo>
                  <a:lnTo>
                    <a:pt x="10160" y="1526286"/>
                  </a:lnTo>
                  <a:lnTo>
                    <a:pt x="10160" y="1526286"/>
                  </a:lnTo>
                  <a:cubicBezTo>
                    <a:pt x="8001" y="1522984"/>
                    <a:pt x="6096" y="1519555"/>
                    <a:pt x="4572" y="1515872"/>
                  </a:cubicBezTo>
                  <a:lnTo>
                    <a:pt x="9017" y="1514094"/>
                  </a:lnTo>
                  <a:lnTo>
                    <a:pt x="4572" y="1515872"/>
                  </a:lnTo>
                  <a:cubicBezTo>
                    <a:pt x="3048" y="1512189"/>
                    <a:pt x="1905" y="1508506"/>
                    <a:pt x="1143" y="1504569"/>
                  </a:cubicBezTo>
                  <a:lnTo>
                    <a:pt x="5842" y="1503680"/>
                  </a:lnTo>
                  <a:lnTo>
                    <a:pt x="1143" y="1504569"/>
                  </a:lnTo>
                  <a:cubicBezTo>
                    <a:pt x="381" y="1500759"/>
                    <a:pt x="0" y="1496822"/>
                    <a:pt x="0" y="1492885"/>
                  </a:cubicBezTo>
                  <a:lnTo>
                    <a:pt x="4826" y="1492885"/>
                  </a:lnTo>
                  <a:lnTo>
                    <a:pt x="127" y="1492885"/>
                  </a:lnTo>
                  <a:moveTo>
                    <a:pt x="9652" y="1492885"/>
                  </a:moveTo>
                  <a:cubicBezTo>
                    <a:pt x="9652" y="1496187"/>
                    <a:pt x="10033" y="1499489"/>
                    <a:pt x="10668" y="1502791"/>
                  </a:cubicBezTo>
                  <a:lnTo>
                    <a:pt x="10668" y="1502791"/>
                  </a:lnTo>
                  <a:lnTo>
                    <a:pt x="10668" y="1502791"/>
                  </a:lnTo>
                  <a:cubicBezTo>
                    <a:pt x="11303" y="1505966"/>
                    <a:pt x="12319" y="1509141"/>
                    <a:pt x="13589" y="1512316"/>
                  </a:cubicBezTo>
                  <a:lnTo>
                    <a:pt x="13589" y="1512316"/>
                  </a:lnTo>
                  <a:lnTo>
                    <a:pt x="13589" y="1512316"/>
                  </a:lnTo>
                  <a:cubicBezTo>
                    <a:pt x="14859" y="1515364"/>
                    <a:pt x="16383" y="1518285"/>
                    <a:pt x="18288" y="1521079"/>
                  </a:cubicBezTo>
                  <a:lnTo>
                    <a:pt x="14351" y="1523746"/>
                  </a:lnTo>
                  <a:lnTo>
                    <a:pt x="18288" y="1521079"/>
                  </a:lnTo>
                  <a:cubicBezTo>
                    <a:pt x="20193" y="1523873"/>
                    <a:pt x="22225" y="1526413"/>
                    <a:pt x="24511" y="1528699"/>
                  </a:cubicBezTo>
                  <a:lnTo>
                    <a:pt x="21082" y="1532128"/>
                  </a:lnTo>
                  <a:lnTo>
                    <a:pt x="24511" y="1528699"/>
                  </a:lnTo>
                  <a:cubicBezTo>
                    <a:pt x="26797" y="1530985"/>
                    <a:pt x="29464" y="1533144"/>
                    <a:pt x="32131" y="1534922"/>
                  </a:cubicBezTo>
                  <a:lnTo>
                    <a:pt x="29464" y="1538859"/>
                  </a:lnTo>
                  <a:lnTo>
                    <a:pt x="32131" y="1534922"/>
                  </a:lnTo>
                  <a:cubicBezTo>
                    <a:pt x="34925" y="1536827"/>
                    <a:pt x="37846" y="1538351"/>
                    <a:pt x="40894" y="1539621"/>
                  </a:cubicBezTo>
                  <a:lnTo>
                    <a:pt x="39116" y="1544066"/>
                  </a:lnTo>
                  <a:lnTo>
                    <a:pt x="40894" y="1539621"/>
                  </a:lnTo>
                  <a:cubicBezTo>
                    <a:pt x="43942" y="1540891"/>
                    <a:pt x="47117" y="1541907"/>
                    <a:pt x="50419" y="1542542"/>
                  </a:cubicBezTo>
                  <a:lnTo>
                    <a:pt x="49530" y="1547241"/>
                  </a:lnTo>
                  <a:lnTo>
                    <a:pt x="50419" y="1542542"/>
                  </a:lnTo>
                  <a:cubicBezTo>
                    <a:pt x="53721" y="1543177"/>
                    <a:pt x="57023" y="1543558"/>
                    <a:pt x="60325" y="1543558"/>
                  </a:cubicBezTo>
                  <a:lnTo>
                    <a:pt x="5883783" y="1543558"/>
                  </a:lnTo>
                  <a:cubicBezTo>
                    <a:pt x="5887085" y="1543558"/>
                    <a:pt x="5890387" y="1543177"/>
                    <a:pt x="5893689" y="1542542"/>
                  </a:cubicBezTo>
                  <a:lnTo>
                    <a:pt x="5894578" y="1547241"/>
                  </a:lnTo>
                  <a:lnTo>
                    <a:pt x="5893689" y="1542542"/>
                  </a:lnTo>
                  <a:cubicBezTo>
                    <a:pt x="5896991" y="1541907"/>
                    <a:pt x="5900166" y="1540891"/>
                    <a:pt x="5903214" y="1539621"/>
                  </a:cubicBezTo>
                  <a:lnTo>
                    <a:pt x="5903214" y="1539621"/>
                  </a:lnTo>
                  <a:lnTo>
                    <a:pt x="5903214" y="1539621"/>
                  </a:lnTo>
                  <a:cubicBezTo>
                    <a:pt x="5906262" y="1538351"/>
                    <a:pt x="5909183" y="1536827"/>
                    <a:pt x="5911977" y="1534922"/>
                  </a:cubicBezTo>
                  <a:lnTo>
                    <a:pt x="5911977" y="1534922"/>
                  </a:lnTo>
                  <a:lnTo>
                    <a:pt x="5911977" y="1534922"/>
                  </a:lnTo>
                  <a:cubicBezTo>
                    <a:pt x="5914771" y="1533017"/>
                    <a:pt x="5917311" y="1530985"/>
                    <a:pt x="5919597" y="1528699"/>
                  </a:cubicBezTo>
                  <a:lnTo>
                    <a:pt x="5919597" y="1528699"/>
                  </a:lnTo>
                  <a:lnTo>
                    <a:pt x="5919597" y="1528699"/>
                  </a:lnTo>
                  <a:cubicBezTo>
                    <a:pt x="5921883" y="1526413"/>
                    <a:pt x="5924042" y="1523746"/>
                    <a:pt x="5925820" y="1521079"/>
                  </a:cubicBezTo>
                  <a:lnTo>
                    <a:pt x="5929757" y="1523746"/>
                  </a:lnTo>
                  <a:lnTo>
                    <a:pt x="5925820" y="1521079"/>
                  </a:lnTo>
                  <a:cubicBezTo>
                    <a:pt x="5927598" y="1518285"/>
                    <a:pt x="5929249" y="1515364"/>
                    <a:pt x="5930519" y="1512316"/>
                  </a:cubicBezTo>
                  <a:lnTo>
                    <a:pt x="5934964" y="1514094"/>
                  </a:lnTo>
                  <a:lnTo>
                    <a:pt x="5930519" y="1512316"/>
                  </a:lnTo>
                  <a:cubicBezTo>
                    <a:pt x="5931789" y="1509268"/>
                    <a:pt x="5932805" y="1506093"/>
                    <a:pt x="5933440" y="1502791"/>
                  </a:cubicBezTo>
                  <a:lnTo>
                    <a:pt x="5933440" y="1502791"/>
                  </a:lnTo>
                  <a:lnTo>
                    <a:pt x="5933440" y="1502791"/>
                  </a:lnTo>
                  <a:cubicBezTo>
                    <a:pt x="5934075" y="1499489"/>
                    <a:pt x="5934456" y="1496314"/>
                    <a:pt x="5934456" y="1492885"/>
                  </a:cubicBezTo>
                  <a:lnTo>
                    <a:pt x="5934456" y="60198"/>
                  </a:lnTo>
                  <a:cubicBezTo>
                    <a:pt x="5934456" y="56896"/>
                    <a:pt x="5934075" y="53594"/>
                    <a:pt x="5933440" y="50292"/>
                  </a:cubicBezTo>
                  <a:lnTo>
                    <a:pt x="5933440" y="50292"/>
                  </a:lnTo>
                  <a:lnTo>
                    <a:pt x="5933440" y="50292"/>
                  </a:lnTo>
                  <a:cubicBezTo>
                    <a:pt x="5932805" y="47117"/>
                    <a:pt x="5931789" y="43942"/>
                    <a:pt x="5930519" y="40767"/>
                  </a:cubicBezTo>
                  <a:lnTo>
                    <a:pt x="5934964" y="38989"/>
                  </a:lnTo>
                  <a:lnTo>
                    <a:pt x="5930519" y="40767"/>
                  </a:lnTo>
                  <a:cubicBezTo>
                    <a:pt x="5929249" y="37719"/>
                    <a:pt x="5927725" y="34798"/>
                    <a:pt x="5925820" y="32004"/>
                  </a:cubicBezTo>
                  <a:lnTo>
                    <a:pt x="5929757" y="29337"/>
                  </a:lnTo>
                  <a:lnTo>
                    <a:pt x="5925820" y="32004"/>
                  </a:lnTo>
                  <a:cubicBezTo>
                    <a:pt x="5923915" y="29210"/>
                    <a:pt x="5921883" y="26670"/>
                    <a:pt x="5919597" y="24384"/>
                  </a:cubicBezTo>
                  <a:lnTo>
                    <a:pt x="5919597" y="24384"/>
                  </a:lnTo>
                  <a:lnTo>
                    <a:pt x="5919597" y="24384"/>
                  </a:lnTo>
                  <a:cubicBezTo>
                    <a:pt x="5917311" y="22098"/>
                    <a:pt x="5914644" y="19939"/>
                    <a:pt x="5911977" y="18161"/>
                  </a:cubicBezTo>
                  <a:lnTo>
                    <a:pt x="5911977" y="18161"/>
                  </a:lnTo>
                  <a:lnTo>
                    <a:pt x="5911977" y="18161"/>
                  </a:lnTo>
                  <a:cubicBezTo>
                    <a:pt x="5909183" y="16256"/>
                    <a:pt x="5906389" y="14732"/>
                    <a:pt x="5903214" y="13462"/>
                  </a:cubicBezTo>
                  <a:lnTo>
                    <a:pt x="5903214" y="13462"/>
                  </a:lnTo>
                  <a:lnTo>
                    <a:pt x="5903214" y="13462"/>
                  </a:lnTo>
                  <a:cubicBezTo>
                    <a:pt x="5900166" y="12192"/>
                    <a:pt x="5896991" y="11176"/>
                    <a:pt x="5893689" y="10541"/>
                  </a:cubicBezTo>
                  <a:lnTo>
                    <a:pt x="5894578" y="5842"/>
                  </a:lnTo>
                  <a:lnTo>
                    <a:pt x="5893689" y="10541"/>
                  </a:lnTo>
                  <a:cubicBezTo>
                    <a:pt x="5890387" y="9906"/>
                    <a:pt x="5887212" y="9525"/>
                    <a:pt x="5883783" y="9525"/>
                  </a:cubicBezTo>
                  <a:lnTo>
                    <a:pt x="60198" y="9525"/>
                  </a:lnTo>
                  <a:cubicBezTo>
                    <a:pt x="56896" y="9525"/>
                    <a:pt x="53594" y="9906"/>
                    <a:pt x="50292" y="10541"/>
                  </a:cubicBezTo>
                  <a:lnTo>
                    <a:pt x="49403" y="5842"/>
                  </a:lnTo>
                  <a:lnTo>
                    <a:pt x="50292" y="10541"/>
                  </a:lnTo>
                  <a:cubicBezTo>
                    <a:pt x="46990"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492758"/>
                  </a:lnTo>
                  <a:close/>
                </a:path>
              </a:pathLst>
            </a:custGeom>
            <a:solidFill>
              <a:srgbClr val="C7C7D0"/>
            </a:solidFill>
          </p:spPr>
        </p:sp>
      </p:grpSp>
      <p:grpSp>
        <p:nvGrpSpPr>
          <p:cNvPr name="Group 11" id="11"/>
          <p:cNvGrpSpPr>
            <a:grpSpLocks noChangeAspect="true"/>
          </p:cNvGrpSpPr>
          <p:nvPr/>
        </p:nvGrpSpPr>
        <p:grpSpPr>
          <a:xfrm rot="0">
            <a:off x="4822822" y="3460747"/>
            <a:ext cx="6070597" cy="1955797"/>
            <a:chOff x="0" y="0"/>
            <a:chExt cx="6070600" cy="1955800"/>
          </a:xfrm>
        </p:grpSpPr>
        <p:sp>
          <p:nvSpPr>
            <p:cNvPr name="Freeform 12" id="12"/>
            <p:cNvSpPr/>
            <p:nvPr/>
          </p:nvSpPr>
          <p:spPr>
            <a:xfrm flipH="false" flipV="false" rot="0">
              <a:off x="68326" y="68326"/>
              <a:ext cx="5934075" cy="1819275"/>
            </a:xfrm>
            <a:custGeom>
              <a:avLst/>
              <a:gdLst/>
              <a:ahLst/>
              <a:cxnLst/>
              <a:rect r="r" b="b" t="t" l="l"/>
              <a:pathLst>
                <a:path h="1819275" w="5934075">
                  <a:moveTo>
                    <a:pt x="0" y="1764030"/>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764030"/>
                  </a:lnTo>
                  <a:cubicBezTo>
                    <a:pt x="5934075" y="1767713"/>
                    <a:pt x="5933694" y="1771269"/>
                    <a:pt x="5933059" y="1774825"/>
                  </a:cubicBezTo>
                  <a:cubicBezTo>
                    <a:pt x="5932424" y="1778381"/>
                    <a:pt x="5931281" y="1781810"/>
                    <a:pt x="5929884" y="1785239"/>
                  </a:cubicBezTo>
                  <a:cubicBezTo>
                    <a:pt x="5928487" y="1788668"/>
                    <a:pt x="5926836" y="1791716"/>
                    <a:pt x="5924804" y="1794764"/>
                  </a:cubicBezTo>
                  <a:cubicBezTo>
                    <a:pt x="5922772" y="1797812"/>
                    <a:pt x="5920486" y="1800606"/>
                    <a:pt x="5917946" y="1803146"/>
                  </a:cubicBezTo>
                  <a:cubicBezTo>
                    <a:pt x="5915406" y="1805686"/>
                    <a:pt x="5912612" y="1807972"/>
                    <a:pt x="5909564" y="1810004"/>
                  </a:cubicBezTo>
                  <a:cubicBezTo>
                    <a:pt x="5906516" y="1812036"/>
                    <a:pt x="5903341" y="1813687"/>
                    <a:pt x="5900039" y="1815084"/>
                  </a:cubicBezTo>
                  <a:cubicBezTo>
                    <a:pt x="5896737" y="1816481"/>
                    <a:pt x="5893308" y="1817497"/>
                    <a:pt x="5889625" y="1818259"/>
                  </a:cubicBezTo>
                  <a:cubicBezTo>
                    <a:pt x="5885942" y="1819021"/>
                    <a:pt x="5882513" y="1819275"/>
                    <a:pt x="5878830" y="1819275"/>
                  </a:cubicBezTo>
                  <a:lnTo>
                    <a:pt x="55245" y="1819275"/>
                  </a:lnTo>
                  <a:cubicBezTo>
                    <a:pt x="51562" y="1819275"/>
                    <a:pt x="48006" y="1818894"/>
                    <a:pt x="44450" y="1818259"/>
                  </a:cubicBezTo>
                  <a:cubicBezTo>
                    <a:pt x="40894" y="1817624"/>
                    <a:pt x="37465" y="1816481"/>
                    <a:pt x="34036" y="1815084"/>
                  </a:cubicBezTo>
                  <a:cubicBezTo>
                    <a:pt x="30607" y="1813687"/>
                    <a:pt x="27559" y="1812036"/>
                    <a:pt x="24511" y="1810004"/>
                  </a:cubicBezTo>
                  <a:cubicBezTo>
                    <a:pt x="21463" y="1807972"/>
                    <a:pt x="18669" y="1805686"/>
                    <a:pt x="16129" y="1803146"/>
                  </a:cubicBezTo>
                  <a:cubicBezTo>
                    <a:pt x="13589" y="1800606"/>
                    <a:pt x="11303" y="1797812"/>
                    <a:pt x="9271" y="1794764"/>
                  </a:cubicBezTo>
                  <a:cubicBezTo>
                    <a:pt x="7239" y="1791716"/>
                    <a:pt x="5588" y="1788541"/>
                    <a:pt x="4191" y="1785239"/>
                  </a:cubicBezTo>
                  <a:cubicBezTo>
                    <a:pt x="2794" y="1781937"/>
                    <a:pt x="1778" y="1778381"/>
                    <a:pt x="1016" y="1774825"/>
                  </a:cubicBezTo>
                  <a:cubicBezTo>
                    <a:pt x="254" y="1771269"/>
                    <a:pt x="0" y="1767713"/>
                    <a:pt x="0" y="1764030"/>
                  </a:cubicBezTo>
                </a:path>
              </a:pathLst>
            </a:custGeom>
            <a:solidFill>
              <a:srgbClr val="E1E1EA"/>
            </a:solidFill>
          </p:spPr>
        </p:sp>
        <p:sp>
          <p:nvSpPr>
            <p:cNvPr name="Freeform 13" id="13"/>
            <p:cNvSpPr/>
            <p:nvPr/>
          </p:nvSpPr>
          <p:spPr>
            <a:xfrm flipH="false" flipV="false" rot="0">
              <a:off x="63373" y="63373"/>
              <a:ext cx="5943981" cy="1829181"/>
            </a:xfrm>
            <a:custGeom>
              <a:avLst/>
              <a:gdLst/>
              <a:ahLst/>
              <a:cxnLst/>
              <a:rect r="r" b="b" t="t" l="l"/>
              <a:pathLst>
                <a:path h="1829181" w="5943981">
                  <a:moveTo>
                    <a:pt x="127" y="1768983"/>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7338" y="4572"/>
                  </a:lnTo>
                  <a:lnTo>
                    <a:pt x="37338" y="4572"/>
                  </a:lnTo>
                  <a:cubicBezTo>
                    <a:pt x="41021" y="3048"/>
                    <a:pt x="44704" y="1905"/>
                    <a:pt x="48641" y="1143"/>
                  </a:cubicBezTo>
                  <a:lnTo>
                    <a:pt x="48641" y="1143"/>
                  </a:lnTo>
                  <a:lnTo>
                    <a:pt x="48641" y="1143"/>
                  </a:lnTo>
                  <a:cubicBezTo>
                    <a:pt x="52451" y="381"/>
                    <a:pt x="56388" y="0"/>
                    <a:pt x="60325" y="0"/>
                  </a:cubicBezTo>
                  <a:lnTo>
                    <a:pt x="60325" y="4826"/>
                  </a:lnTo>
                  <a:lnTo>
                    <a:pt x="60325" y="127"/>
                  </a:lnTo>
                  <a:lnTo>
                    <a:pt x="5883783" y="127"/>
                  </a:lnTo>
                  <a:lnTo>
                    <a:pt x="5883783" y="4953"/>
                  </a:lnTo>
                  <a:lnTo>
                    <a:pt x="5883783" y="127"/>
                  </a:lnTo>
                  <a:cubicBezTo>
                    <a:pt x="5887720" y="127"/>
                    <a:pt x="5891657" y="508"/>
                    <a:pt x="5895467" y="1270"/>
                  </a:cubicBezTo>
                  <a:lnTo>
                    <a:pt x="5895467" y="1270"/>
                  </a:lnTo>
                  <a:lnTo>
                    <a:pt x="5895467" y="1270"/>
                  </a:lnTo>
                  <a:cubicBezTo>
                    <a:pt x="5899404" y="2032"/>
                    <a:pt x="5903087" y="3175"/>
                    <a:pt x="5906770" y="4699"/>
                  </a:cubicBezTo>
                  <a:lnTo>
                    <a:pt x="5904992" y="9144"/>
                  </a:lnTo>
                  <a:lnTo>
                    <a:pt x="5906770" y="4699"/>
                  </a:lnTo>
                  <a:cubicBezTo>
                    <a:pt x="5910453" y="6223"/>
                    <a:pt x="5913882" y="8001"/>
                    <a:pt x="5917184" y="10287"/>
                  </a:cubicBezTo>
                  <a:lnTo>
                    <a:pt x="5914518" y="14224"/>
                  </a:lnTo>
                  <a:lnTo>
                    <a:pt x="5917184" y="10287"/>
                  </a:lnTo>
                  <a:cubicBezTo>
                    <a:pt x="5920487" y="12446"/>
                    <a:pt x="5923534" y="14986"/>
                    <a:pt x="5926328" y="17780"/>
                  </a:cubicBezTo>
                  <a:lnTo>
                    <a:pt x="5922900" y="21209"/>
                  </a:lnTo>
                  <a:lnTo>
                    <a:pt x="5926328" y="17780"/>
                  </a:lnTo>
                  <a:cubicBezTo>
                    <a:pt x="5929122" y="20574"/>
                    <a:pt x="5931663" y="23622"/>
                    <a:pt x="5933821" y="26924"/>
                  </a:cubicBezTo>
                  <a:lnTo>
                    <a:pt x="5933821" y="26924"/>
                  </a:lnTo>
                  <a:lnTo>
                    <a:pt x="5933821" y="26924"/>
                  </a:lnTo>
                  <a:cubicBezTo>
                    <a:pt x="5935981" y="30226"/>
                    <a:pt x="5937885" y="33655"/>
                    <a:pt x="5939409" y="37338"/>
                  </a:cubicBezTo>
                  <a:lnTo>
                    <a:pt x="5939409" y="37338"/>
                  </a:lnTo>
                  <a:lnTo>
                    <a:pt x="5939409" y="37338"/>
                  </a:lnTo>
                  <a:cubicBezTo>
                    <a:pt x="5940933" y="41021"/>
                    <a:pt x="5942076" y="44704"/>
                    <a:pt x="5942838" y="48641"/>
                  </a:cubicBezTo>
                  <a:lnTo>
                    <a:pt x="5938139" y="49530"/>
                  </a:lnTo>
                  <a:lnTo>
                    <a:pt x="5942838" y="48641"/>
                  </a:lnTo>
                  <a:cubicBezTo>
                    <a:pt x="5943600" y="52451"/>
                    <a:pt x="5943981" y="56388"/>
                    <a:pt x="5943981" y="60325"/>
                  </a:cubicBezTo>
                  <a:lnTo>
                    <a:pt x="5939155" y="60325"/>
                  </a:lnTo>
                  <a:lnTo>
                    <a:pt x="5943981" y="60325"/>
                  </a:lnTo>
                  <a:lnTo>
                    <a:pt x="5943981" y="1768983"/>
                  </a:lnTo>
                  <a:lnTo>
                    <a:pt x="5939155" y="1768983"/>
                  </a:lnTo>
                  <a:lnTo>
                    <a:pt x="5943981" y="1768983"/>
                  </a:lnTo>
                  <a:cubicBezTo>
                    <a:pt x="5943981" y="1772920"/>
                    <a:pt x="5943600" y="1776857"/>
                    <a:pt x="5942838" y="1780667"/>
                  </a:cubicBezTo>
                  <a:lnTo>
                    <a:pt x="5938139" y="1779778"/>
                  </a:lnTo>
                  <a:lnTo>
                    <a:pt x="5942838" y="1780667"/>
                  </a:lnTo>
                  <a:cubicBezTo>
                    <a:pt x="5942076" y="1784604"/>
                    <a:pt x="5940933" y="1788287"/>
                    <a:pt x="5939409" y="1791970"/>
                  </a:cubicBezTo>
                  <a:lnTo>
                    <a:pt x="5939409" y="1791970"/>
                  </a:lnTo>
                  <a:lnTo>
                    <a:pt x="5939409" y="1791970"/>
                  </a:lnTo>
                  <a:cubicBezTo>
                    <a:pt x="5937885" y="1795653"/>
                    <a:pt x="5936107" y="1799082"/>
                    <a:pt x="5933821" y="1802384"/>
                  </a:cubicBezTo>
                  <a:lnTo>
                    <a:pt x="5933821" y="1802384"/>
                  </a:lnTo>
                  <a:lnTo>
                    <a:pt x="5933821" y="1802384"/>
                  </a:lnTo>
                  <a:cubicBezTo>
                    <a:pt x="5931662" y="1805686"/>
                    <a:pt x="5929122" y="1808734"/>
                    <a:pt x="5926328" y="1811528"/>
                  </a:cubicBezTo>
                  <a:lnTo>
                    <a:pt x="5922900" y="1808099"/>
                  </a:lnTo>
                  <a:lnTo>
                    <a:pt x="5926328" y="1811528"/>
                  </a:lnTo>
                  <a:cubicBezTo>
                    <a:pt x="5923534" y="1814322"/>
                    <a:pt x="5920487" y="1816862"/>
                    <a:pt x="5917184" y="1819021"/>
                  </a:cubicBezTo>
                  <a:lnTo>
                    <a:pt x="5914518" y="1815084"/>
                  </a:lnTo>
                  <a:lnTo>
                    <a:pt x="5917184" y="1819021"/>
                  </a:lnTo>
                  <a:cubicBezTo>
                    <a:pt x="5913882" y="1821180"/>
                    <a:pt x="5910453" y="1823085"/>
                    <a:pt x="5906770" y="1824609"/>
                  </a:cubicBezTo>
                  <a:lnTo>
                    <a:pt x="5904992" y="1820164"/>
                  </a:lnTo>
                  <a:lnTo>
                    <a:pt x="5906770" y="1824609"/>
                  </a:lnTo>
                  <a:cubicBezTo>
                    <a:pt x="5903087" y="1826133"/>
                    <a:pt x="5899405" y="1827276"/>
                    <a:pt x="5895467" y="1828038"/>
                  </a:cubicBezTo>
                  <a:lnTo>
                    <a:pt x="5894578" y="1823339"/>
                  </a:lnTo>
                  <a:lnTo>
                    <a:pt x="5895467" y="1828038"/>
                  </a:lnTo>
                  <a:cubicBezTo>
                    <a:pt x="5891657" y="1828800"/>
                    <a:pt x="5887720" y="1829181"/>
                    <a:pt x="5883783" y="1829181"/>
                  </a:cubicBezTo>
                  <a:lnTo>
                    <a:pt x="5883783" y="1824355"/>
                  </a:lnTo>
                  <a:lnTo>
                    <a:pt x="5883783" y="1829181"/>
                  </a:lnTo>
                  <a:lnTo>
                    <a:pt x="60198" y="1829181"/>
                  </a:lnTo>
                  <a:lnTo>
                    <a:pt x="60198" y="1824355"/>
                  </a:lnTo>
                  <a:lnTo>
                    <a:pt x="60198" y="1829181"/>
                  </a:lnTo>
                  <a:cubicBezTo>
                    <a:pt x="56261" y="1829181"/>
                    <a:pt x="52324" y="1828800"/>
                    <a:pt x="48514" y="1828038"/>
                  </a:cubicBezTo>
                  <a:lnTo>
                    <a:pt x="49403" y="1823339"/>
                  </a:lnTo>
                  <a:lnTo>
                    <a:pt x="48514" y="1828038"/>
                  </a:lnTo>
                  <a:cubicBezTo>
                    <a:pt x="44577" y="1827276"/>
                    <a:pt x="40894" y="1826133"/>
                    <a:pt x="37211" y="1824609"/>
                  </a:cubicBezTo>
                  <a:lnTo>
                    <a:pt x="38989" y="1820164"/>
                  </a:lnTo>
                  <a:lnTo>
                    <a:pt x="37211" y="1824609"/>
                  </a:lnTo>
                  <a:cubicBezTo>
                    <a:pt x="33528" y="1823085"/>
                    <a:pt x="30099" y="1821307"/>
                    <a:pt x="26797" y="1819021"/>
                  </a:cubicBezTo>
                  <a:lnTo>
                    <a:pt x="26797" y="1819021"/>
                  </a:lnTo>
                  <a:lnTo>
                    <a:pt x="26797" y="1819021"/>
                  </a:lnTo>
                  <a:cubicBezTo>
                    <a:pt x="23495" y="1816862"/>
                    <a:pt x="20447" y="1814322"/>
                    <a:pt x="17653" y="1811528"/>
                  </a:cubicBezTo>
                  <a:lnTo>
                    <a:pt x="21082" y="1808099"/>
                  </a:lnTo>
                  <a:lnTo>
                    <a:pt x="17653" y="1811528"/>
                  </a:lnTo>
                  <a:cubicBezTo>
                    <a:pt x="14859" y="1808734"/>
                    <a:pt x="12319" y="1805686"/>
                    <a:pt x="10160" y="1802384"/>
                  </a:cubicBezTo>
                  <a:lnTo>
                    <a:pt x="10160" y="1802384"/>
                  </a:lnTo>
                  <a:lnTo>
                    <a:pt x="10160" y="1802384"/>
                  </a:lnTo>
                  <a:cubicBezTo>
                    <a:pt x="8001" y="1799082"/>
                    <a:pt x="6096" y="1795653"/>
                    <a:pt x="4572" y="1791970"/>
                  </a:cubicBezTo>
                  <a:lnTo>
                    <a:pt x="9017" y="1790192"/>
                  </a:lnTo>
                  <a:lnTo>
                    <a:pt x="4572" y="1791970"/>
                  </a:lnTo>
                  <a:cubicBezTo>
                    <a:pt x="3048" y="1788287"/>
                    <a:pt x="1905" y="1784604"/>
                    <a:pt x="1143" y="1780667"/>
                  </a:cubicBezTo>
                  <a:lnTo>
                    <a:pt x="5842" y="1779778"/>
                  </a:lnTo>
                  <a:lnTo>
                    <a:pt x="1143" y="1780667"/>
                  </a:lnTo>
                  <a:cubicBezTo>
                    <a:pt x="381" y="1776857"/>
                    <a:pt x="0" y="1772920"/>
                    <a:pt x="0" y="1768983"/>
                  </a:cubicBezTo>
                  <a:lnTo>
                    <a:pt x="4826" y="1768983"/>
                  </a:lnTo>
                  <a:lnTo>
                    <a:pt x="127" y="1768983"/>
                  </a:lnTo>
                  <a:moveTo>
                    <a:pt x="9652" y="1768983"/>
                  </a:moveTo>
                  <a:cubicBezTo>
                    <a:pt x="9652" y="1772285"/>
                    <a:pt x="10033" y="1775587"/>
                    <a:pt x="10668" y="1778889"/>
                  </a:cubicBezTo>
                  <a:lnTo>
                    <a:pt x="10668" y="1778889"/>
                  </a:lnTo>
                  <a:lnTo>
                    <a:pt x="10668" y="1778889"/>
                  </a:lnTo>
                  <a:cubicBezTo>
                    <a:pt x="11303" y="1782064"/>
                    <a:pt x="12319" y="1785239"/>
                    <a:pt x="13589" y="1788414"/>
                  </a:cubicBezTo>
                  <a:lnTo>
                    <a:pt x="13589" y="1788414"/>
                  </a:lnTo>
                  <a:lnTo>
                    <a:pt x="13589" y="1788414"/>
                  </a:lnTo>
                  <a:cubicBezTo>
                    <a:pt x="14859" y="1791462"/>
                    <a:pt x="16383" y="1794383"/>
                    <a:pt x="18288" y="1797177"/>
                  </a:cubicBezTo>
                  <a:lnTo>
                    <a:pt x="14351" y="1799844"/>
                  </a:lnTo>
                  <a:lnTo>
                    <a:pt x="18288" y="1797177"/>
                  </a:lnTo>
                  <a:cubicBezTo>
                    <a:pt x="20193" y="1799971"/>
                    <a:pt x="22225" y="1802511"/>
                    <a:pt x="24511" y="1804797"/>
                  </a:cubicBezTo>
                  <a:lnTo>
                    <a:pt x="24511" y="1804797"/>
                  </a:lnTo>
                  <a:lnTo>
                    <a:pt x="24511" y="1804797"/>
                  </a:lnTo>
                  <a:cubicBezTo>
                    <a:pt x="26797" y="1807083"/>
                    <a:pt x="29464" y="1809242"/>
                    <a:pt x="32131" y="1811020"/>
                  </a:cubicBezTo>
                  <a:lnTo>
                    <a:pt x="29464" y="1814957"/>
                  </a:lnTo>
                  <a:lnTo>
                    <a:pt x="32131" y="1811020"/>
                  </a:lnTo>
                  <a:cubicBezTo>
                    <a:pt x="34925" y="1812925"/>
                    <a:pt x="37846" y="1814449"/>
                    <a:pt x="40894" y="1815719"/>
                  </a:cubicBezTo>
                  <a:lnTo>
                    <a:pt x="40894" y="1815719"/>
                  </a:lnTo>
                  <a:lnTo>
                    <a:pt x="40894" y="1815719"/>
                  </a:lnTo>
                  <a:cubicBezTo>
                    <a:pt x="43942" y="1816989"/>
                    <a:pt x="47117" y="1818005"/>
                    <a:pt x="50419" y="1818640"/>
                  </a:cubicBezTo>
                  <a:lnTo>
                    <a:pt x="50419" y="1818640"/>
                  </a:lnTo>
                  <a:lnTo>
                    <a:pt x="50419" y="1818640"/>
                  </a:lnTo>
                  <a:cubicBezTo>
                    <a:pt x="53721" y="1819275"/>
                    <a:pt x="56896" y="1819656"/>
                    <a:pt x="60325" y="1819656"/>
                  </a:cubicBezTo>
                  <a:lnTo>
                    <a:pt x="5883783" y="1819656"/>
                  </a:lnTo>
                  <a:cubicBezTo>
                    <a:pt x="5887085" y="1819656"/>
                    <a:pt x="5890387" y="1819275"/>
                    <a:pt x="5893562" y="1818640"/>
                  </a:cubicBezTo>
                  <a:lnTo>
                    <a:pt x="5893562" y="1818640"/>
                  </a:lnTo>
                  <a:lnTo>
                    <a:pt x="5893562" y="1818640"/>
                  </a:lnTo>
                  <a:cubicBezTo>
                    <a:pt x="5896864" y="1818005"/>
                    <a:pt x="5899912" y="1816989"/>
                    <a:pt x="5902960" y="1815719"/>
                  </a:cubicBezTo>
                  <a:lnTo>
                    <a:pt x="5902960" y="1815719"/>
                  </a:lnTo>
                  <a:lnTo>
                    <a:pt x="5902960" y="1815719"/>
                  </a:lnTo>
                  <a:cubicBezTo>
                    <a:pt x="5906008" y="1814449"/>
                    <a:pt x="5908929" y="1812925"/>
                    <a:pt x="5911723" y="1811020"/>
                  </a:cubicBezTo>
                  <a:lnTo>
                    <a:pt x="5911723" y="1811020"/>
                  </a:lnTo>
                  <a:lnTo>
                    <a:pt x="5911723" y="1811020"/>
                  </a:lnTo>
                  <a:cubicBezTo>
                    <a:pt x="5914517" y="1809115"/>
                    <a:pt x="5917057" y="1807083"/>
                    <a:pt x="5919343" y="1804797"/>
                  </a:cubicBezTo>
                  <a:lnTo>
                    <a:pt x="5919343" y="1804797"/>
                  </a:lnTo>
                  <a:lnTo>
                    <a:pt x="5919343" y="1804797"/>
                  </a:lnTo>
                  <a:cubicBezTo>
                    <a:pt x="5921629" y="1802511"/>
                    <a:pt x="5923788" y="1799844"/>
                    <a:pt x="5925566" y="1797177"/>
                  </a:cubicBezTo>
                  <a:lnTo>
                    <a:pt x="5929503" y="1799844"/>
                  </a:lnTo>
                  <a:lnTo>
                    <a:pt x="5925566" y="1797177"/>
                  </a:lnTo>
                  <a:cubicBezTo>
                    <a:pt x="5927344" y="1794383"/>
                    <a:pt x="5928995" y="1791462"/>
                    <a:pt x="5930265" y="1788414"/>
                  </a:cubicBezTo>
                  <a:lnTo>
                    <a:pt x="5934710" y="1790192"/>
                  </a:lnTo>
                  <a:lnTo>
                    <a:pt x="5930265" y="1788414"/>
                  </a:lnTo>
                  <a:cubicBezTo>
                    <a:pt x="5931535" y="1785366"/>
                    <a:pt x="5932551" y="1782191"/>
                    <a:pt x="5933186" y="1778889"/>
                  </a:cubicBezTo>
                  <a:lnTo>
                    <a:pt x="5933186" y="1778889"/>
                  </a:lnTo>
                  <a:lnTo>
                    <a:pt x="5933186" y="1778889"/>
                  </a:lnTo>
                  <a:cubicBezTo>
                    <a:pt x="5933821" y="1775587"/>
                    <a:pt x="5934202" y="1772412"/>
                    <a:pt x="5934202" y="1768983"/>
                  </a:cubicBezTo>
                  <a:lnTo>
                    <a:pt x="5934202" y="60198"/>
                  </a:lnTo>
                  <a:cubicBezTo>
                    <a:pt x="5934202" y="56896"/>
                    <a:pt x="5933821" y="53594"/>
                    <a:pt x="5933186" y="50292"/>
                  </a:cubicBezTo>
                  <a:lnTo>
                    <a:pt x="5933186" y="50292"/>
                  </a:lnTo>
                  <a:lnTo>
                    <a:pt x="5933186" y="50292"/>
                  </a:lnTo>
                  <a:cubicBezTo>
                    <a:pt x="5932551" y="47117"/>
                    <a:pt x="5931535" y="43942"/>
                    <a:pt x="5930265" y="40767"/>
                  </a:cubicBezTo>
                  <a:lnTo>
                    <a:pt x="5934710" y="38989"/>
                  </a:lnTo>
                  <a:lnTo>
                    <a:pt x="5930265" y="40767"/>
                  </a:lnTo>
                  <a:cubicBezTo>
                    <a:pt x="5928995" y="37719"/>
                    <a:pt x="5927471" y="34798"/>
                    <a:pt x="5925566" y="32004"/>
                  </a:cubicBezTo>
                  <a:lnTo>
                    <a:pt x="5929503" y="29337"/>
                  </a:lnTo>
                  <a:lnTo>
                    <a:pt x="5925566" y="32004"/>
                  </a:lnTo>
                  <a:cubicBezTo>
                    <a:pt x="5923661" y="29210"/>
                    <a:pt x="5921629" y="26670"/>
                    <a:pt x="5919343" y="24384"/>
                  </a:cubicBezTo>
                  <a:lnTo>
                    <a:pt x="5919343" y="24384"/>
                  </a:lnTo>
                  <a:lnTo>
                    <a:pt x="5919343" y="24384"/>
                  </a:lnTo>
                  <a:cubicBezTo>
                    <a:pt x="5917057" y="22098"/>
                    <a:pt x="5914390" y="19939"/>
                    <a:pt x="5911723" y="18161"/>
                  </a:cubicBezTo>
                  <a:lnTo>
                    <a:pt x="5911723" y="18161"/>
                  </a:lnTo>
                  <a:lnTo>
                    <a:pt x="5911723" y="18161"/>
                  </a:lnTo>
                  <a:cubicBezTo>
                    <a:pt x="5908929" y="16256"/>
                    <a:pt x="5906135" y="14732"/>
                    <a:pt x="5902960" y="13462"/>
                  </a:cubicBezTo>
                  <a:lnTo>
                    <a:pt x="5902960" y="13462"/>
                  </a:lnTo>
                  <a:lnTo>
                    <a:pt x="5902960" y="13462"/>
                  </a:lnTo>
                  <a:cubicBezTo>
                    <a:pt x="5899912" y="12192"/>
                    <a:pt x="5896737" y="11176"/>
                    <a:pt x="5893435" y="10541"/>
                  </a:cubicBezTo>
                  <a:lnTo>
                    <a:pt x="5894324" y="5842"/>
                  </a:lnTo>
                  <a:lnTo>
                    <a:pt x="5893435" y="10541"/>
                  </a:lnTo>
                  <a:cubicBezTo>
                    <a:pt x="5890133" y="9906"/>
                    <a:pt x="5886958" y="9525"/>
                    <a:pt x="5883529" y="9525"/>
                  </a:cubicBezTo>
                  <a:lnTo>
                    <a:pt x="60198" y="9525"/>
                  </a:lnTo>
                  <a:cubicBezTo>
                    <a:pt x="56896" y="9525"/>
                    <a:pt x="53594" y="9906"/>
                    <a:pt x="50292" y="10541"/>
                  </a:cubicBezTo>
                  <a:lnTo>
                    <a:pt x="49403" y="5842"/>
                  </a:lnTo>
                  <a:lnTo>
                    <a:pt x="50292" y="10541"/>
                  </a:lnTo>
                  <a:cubicBezTo>
                    <a:pt x="46990" y="11176"/>
                    <a:pt x="43942" y="12192"/>
                    <a:pt x="40767" y="13462"/>
                  </a:cubicBezTo>
                  <a:lnTo>
                    <a:pt x="38989" y="9017"/>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768983"/>
                  </a:lnTo>
                  <a:close/>
                </a:path>
              </a:pathLst>
            </a:custGeom>
            <a:solidFill>
              <a:srgbClr val="C7C7D0"/>
            </a:solidFill>
          </p:spPr>
        </p:sp>
      </p:grpSp>
      <p:grpSp>
        <p:nvGrpSpPr>
          <p:cNvPr name="Group 14" id="14"/>
          <p:cNvGrpSpPr>
            <a:grpSpLocks noChangeAspect="true"/>
          </p:cNvGrpSpPr>
          <p:nvPr/>
        </p:nvGrpSpPr>
        <p:grpSpPr>
          <a:xfrm rot="0">
            <a:off x="4822822" y="5460997"/>
            <a:ext cx="6070597" cy="1965322"/>
            <a:chOff x="0" y="0"/>
            <a:chExt cx="6070600" cy="1965325"/>
          </a:xfrm>
        </p:grpSpPr>
        <p:sp>
          <p:nvSpPr>
            <p:cNvPr name="Freeform 15" id="15"/>
            <p:cNvSpPr/>
            <p:nvPr/>
          </p:nvSpPr>
          <p:spPr>
            <a:xfrm flipH="false" flipV="false" rot="0">
              <a:off x="68326" y="68326"/>
              <a:ext cx="5934075" cy="1828800"/>
            </a:xfrm>
            <a:custGeom>
              <a:avLst/>
              <a:gdLst/>
              <a:ahLst/>
              <a:cxnLst/>
              <a:rect r="r" b="b" t="t" l="l"/>
              <a:pathLst>
                <a:path h="1828800" w="5934075">
                  <a:moveTo>
                    <a:pt x="0" y="1773428"/>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773555"/>
                  </a:lnTo>
                  <a:cubicBezTo>
                    <a:pt x="5934075" y="1777238"/>
                    <a:pt x="5933694" y="1780794"/>
                    <a:pt x="5933059" y="1784350"/>
                  </a:cubicBezTo>
                  <a:cubicBezTo>
                    <a:pt x="5932424" y="1787906"/>
                    <a:pt x="5931281" y="1791335"/>
                    <a:pt x="5929884" y="1794764"/>
                  </a:cubicBezTo>
                  <a:cubicBezTo>
                    <a:pt x="5928487" y="1798193"/>
                    <a:pt x="5926836" y="1801241"/>
                    <a:pt x="5924804" y="1804289"/>
                  </a:cubicBezTo>
                  <a:cubicBezTo>
                    <a:pt x="5922772" y="1807337"/>
                    <a:pt x="5920486" y="1810131"/>
                    <a:pt x="5917946" y="1812671"/>
                  </a:cubicBezTo>
                  <a:cubicBezTo>
                    <a:pt x="5915406" y="1815211"/>
                    <a:pt x="5912612" y="1817497"/>
                    <a:pt x="5909564" y="1819529"/>
                  </a:cubicBezTo>
                  <a:cubicBezTo>
                    <a:pt x="5906516" y="1821561"/>
                    <a:pt x="5903341" y="1823212"/>
                    <a:pt x="5900039" y="1824609"/>
                  </a:cubicBezTo>
                  <a:cubicBezTo>
                    <a:pt x="5896737" y="1826006"/>
                    <a:pt x="5893308" y="1827022"/>
                    <a:pt x="5889625" y="1827784"/>
                  </a:cubicBezTo>
                  <a:cubicBezTo>
                    <a:pt x="5885942" y="1828546"/>
                    <a:pt x="5882513" y="1828800"/>
                    <a:pt x="5878830" y="1828800"/>
                  </a:cubicBezTo>
                  <a:lnTo>
                    <a:pt x="55245" y="1828800"/>
                  </a:lnTo>
                  <a:cubicBezTo>
                    <a:pt x="51562" y="1828800"/>
                    <a:pt x="48006" y="1828419"/>
                    <a:pt x="44450" y="1827784"/>
                  </a:cubicBezTo>
                  <a:cubicBezTo>
                    <a:pt x="40894" y="1827149"/>
                    <a:pt x="37465" y="1826006"/>
                    <a:pt x="34036" y="1824609"/>
                  </a:cubicBezTo>
                  <a:cubicBezTo>
                    <a:pt x="30607" y="1823212"/>
                    <a:pt x="27559" y="1821561"/>
                    <a:pt x="24511" y="1819529"/>
                  </a:cubicBezTo>
                  <a:cubicBezTo>
                    <a:pt x="21463" y="1817497"/>
                    <a:pt x="18669" y="1815211"/>
                    <a:pt x="16129" y="1812671"/>
                  </a:cubicBezTo>
                  <a:cubicBezTo>
                    <a:pt x="13589" y="1810131"/>
                    <a:pt x="11303" y="1807337"/>
                    <a:pt x="9271" y="1804289"/>
                  </a:cubicBezTo>
                  <a:cubicBezTo>
                    <a:pt x="7239" y="1801241"/>
                    <a:pt x="5588" y="1798066"/>
                    <a:pt x="4191" y="1794764"/>
                  </a:cubicBezTo>
                  <a:cubicBezTo>
                    <a:pt x="2794" y="1791462"/>
                    <a:pt x="1778" y="1787906"/>
                    <a:pt x="1016" y="1784350"/>
                  </a:cubicBezTo>
                  <a:cubicBezTo>
                    <a:pt x="254" y="1780794"/>
                    <a:pt x="0" y="1777238"/>
                    <a:pt x="0" y="1773555"/>
                  </a:cubicBezTo>
                </a:path>
              </a:pathLst>
            </a:custGeom>
            <a:solidFill>
              <a:srgbClr val="E1E1EA"/>
            </a:solidFill>
          </p:spPr>
        </p:sp>
        <p:sp>
          <p:nvSpPr>
            <p:cNvPr name="Freeform 16" id="16"/>
            <p:cNvSpPr/>
            <p:nvPr/>
          </p:nvSpPr>
          <p:spPr>
            <a:xfrm flipH="false" flipV="false" rot="0">
              <a:off x="63373" y="63373"/>
              <a:ext cx="5943981" cy="1838833"/>
            </a:xfrm>
            <a:custGeom>
              <a:avLst/>
              <a:gdLst/>
              <a:ahLst/>
              <a:cxnLst/>
              <a:rect r="r" b="b" t="t" l="l"/>
              <a:pathLst>
                <a:path h="1838833" w="5943981">
                  <a:moveTo>
                    <a:pt x="127" y="1778381"/>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4224" y="29464"/>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8641" y="1143"/>
                  </a:lnTo>
                  <a:lnTo>
                    <a:pt x="48641" y="1143"/>
                  </a:lnTo>
                  <a:cubicBezTo>
                    <a:pt x="52451" y="381"/>
                    <a:pt x="56388" y="0"/>
                    <a:pt x="60325" y="0"/>
                  </a:cubicBezTo>
                  <a:lnTo>
                    <a:pt x="60325" y="4826"/>
                  </a:lnTo>
                  <a:lnTo>
                    <a:pt x="60325" y="127"/>
                  </a:lnTo>
                  <a:lnTo>
                    <a:pt x="5883783" y="127"/>
                  </a:lnTo>
                  <a:lnTo>
                    <a:pt x="5883783" y="4953"/>
                  </a:lnTo>
                  <a:lnTo>
                    <a:pt x="5883783" y="127"/>
                  </a:lnTo>
                  <a:cubicBezTo>
                    <a:pt x="5887720" y="127"/>
                    <a:pt x="5891657" y="508"/>
                    <a:pt x="5895467" y="1270"/>
                  </a:cubicBezTo>
                  <a:lnTo>
                    <a:pt x="5895467" y="1270"/>
                  </a:lnTo>
                  <a:lnTo>
                    <a:pt x="5895467" y="1270"/>
                  </a:lnTo>
                  <a:cubicBezTo>
                    <a:pt x="5899404" y="2032"/>
                    <a:pt x="5903087" y="3175"/>
                    <a:pt x="5906770" y="4699"/>
                  </a:cubicBezTo>
                  <a:lnTo>
                    <a:pt x="5904992" y="9144"/>
                  </a:lnTo>
                  <a:lnTo>
                    <a:pt x="5906770" y="4699"/>
                  </a:lnTo>
                  <a:cubicBezTo>
                    <a:pt x="5910453" y="6223"/>
                    <a:pt x="5913882" y="8001"/>
                    <a:pt x="5917184" y="10287"/>
                  </a:cubicBezTo>
                  <a:lnTo>
                    <a:pt x="5914518" y="14224"/>
                  </a:lnTo>
                  <a:lnTo>
                    <a:pt x="5917184" y="10287"/>
                  </a:lnTo>
                  <a:cubicBezTo>
                    <a:pt x="5920487" y="12446"/>
                    <a:pt x="5923534" y="14986"/>
                    <a:pt x="5926328" y="17780"/>
                  </a:cubicBezTo>
                  <a:lnTo>
                    <a:pt x="5922900" y="21209"/>
                  </a:lnTo>
                  <a:lnTo>
                    <a:pt x="5926328" y="17780"/>
                  </a:lnTo>
                  <a:cubicBezTo>
                    <a:pt x="5929122" y="20574"/>
                    <a:pt x="5931663" y="23622"/>
                    <a:pt x="5933821" y="26924"/>
                  </a:cubicBezTo>
                  <a:lnTo>
                    <a:pt x="5933821" y="26924"/>
                  </a:lnTo>
                  <a:lnTo>
                    <a:pt x="5933821" y="26924"/>
                  </a:lnTo>
                  <a:cubicBezTo>
                    <a:pt x="5935981" y="30226"/>
                    <a:pt x="5937885" y="33655"/>
                    <a:pt x="5939409" y="37338"/>
                  </a:cubicBezTo>
                  <a:lnTo>
                    <a:pt x="5939409" y="37338"/>
                  </a:lnTo>
                  <a:lnTo>
                    <a:pt x="5939409" y="37338"/>
                  </a:lnTo>
                  <a:cubicBezTo>
                    <a:pt x="5940933" y="41021"/>
                    <a:pt x="5942076" y="44704"/>
                    <a:pt x="5942838" y="48641"/>
                  </a:cubicBezTo>
                  <a:lnTo>
                    <a:pt x="5938139" y="49530"/>
                  </a:lnTo>
                  <a:lnTo>
                    <a:pt x="5942838" y="48641"/>
                  </a:lnTo>
                  <a:cubicBezTo>
                    <a:pt x="5943600" y="52451"/>
                    <a:pt x="5943981" y="56388"/>
                    <a:pt x="5943981" y="60325"/>
                  </a:cubicBezTo>
                  <a:lnTo>
                    <a:pt x="5939155" y="60325"/>
                  </a:lnTo>
                  <a:lnTo>
                    <a:pt x="5943981" y="60325"/>
                  </a:lnTo>
                  <a:lnTo>
                    <a:pt x="5943981" y="1778635"/>
                  </a:lnTo>
                  <a:lnTo>
                    <a:pt x="5939155" y="1778635"/>
                  </a:lnTo>
                  <a:lnTo>
                    <a:pt x="5943981" y="1778635"/>
                  </a:lnTo>
                  <a:cubicBezTo>
                    <a:pt x="5943981" y="1782572"/>
                    <a:pt x="5943600" y="1786509"/>
                    <a:pt x="5942838" y="1790319"/>
                  </a:cubicBezTo>
                  <a:lnTo>
                    <a:pt x="5938139" y="1789430"/>
                  </a:lnTo>
                  <a:lnTo>
                    <a:pt x="5942838" y="1790319"/>
                  </a:lnTo>
                  <a:cubicBezTo>
                    <a:pt x="5942076" y="1794256"/>
                    <a:pt x="5940933" y="1797939"/>
                    <a:pt x="5939409" y="1801622"/>
                  </a:cubicBezTo>
                  <a:lnTo>
                    <a:pt x="5939409" y="1801622"/>
                  </a:lnTo>
                  <a:lnTo>
                    <a:pt x="5939409" y="1801622"/>
                  </a:lnTo>
                  <a:cubicBezTo>
                    <a:pt x="5937885" y="1805305"/>
                    <a:pt x="5936107" y="1808734"/>
                    <a:pt x="5933821" y="1812036"/>
                  </a:cubicBezTo>
                  <a:lnTo>
                    <a:pt x="5933821" y="1812036"/>
                  </a:lnTo>
                  <a:lnTo>
                    <a:pt x="5933821" y="1812036"/>
                  </a:lnTo>
                  <a:cubicBezTo>
                    <a:pt x="5931662" y="1815338"/>
                    <a:pt x="5929122" y="1818386"/>
                    <a:pt x="5926328" y="1821180"/>
                  </a:cubicBezTo>
                  <a:lnTo>
                    <a:pt x="5922900" y="1817751"/>
                  </a:lnTo>
                  <a:lnTo>
                    <a:pt x="5926328" y="1821180"/>
                  </a:lnTo>
                  <a:cubicBezTo>
                    <a:pt x="5923534" y="1823974"/>
                    <a:pt x="5920487" y="1826514"/>
                    <a:pt x="5917184" y="1828673"/>
                  </a:cubicBezTo>
                  <a:lnTo>
                    <a:pt x="5914518" y="1824736"/>
                  </a:lnTo>
                  <a:lnTo>
                    <a:pt x="5917184" y="1828673"/>
                  </a:lnTo>
                  <a:cubicBezTo>
                    <a:pt x="5913882" y="1830832"/>
                    <a:pt x="5910453" y="1832737"/>
                    <a:pt x="5906770" y="1834261"/>
                  </a:cubicBezTo>
                  <a:lnTo>
                    <a:pt x="5904992" y="1829816"/>
                  </a:lnTo>
                  <a:lnTo>
                    <a:pt x="5906770" y="1834261"/>
                  </a:lnTo>
                  <a:cubicBezTo>
                    <a:pt x="5903087" y="1835785"/>
                    <a:pt x="5899405" y="1836928"/>
                    <a:pt x="5895467" y="1837690"/>
                  </a:cubicBezTo>
                  <a:lnTo>
                    <a:pt x="5894578" y="1832991"/>
                  </a:lnTo>
                  <a:lnTo>
                    <a:pt x="5895467" y="1837690"/>
                  </a:lnTo>
                  <a:cubicBezTo>
                    <a:pt x="5891657" y="1838452"/>
                    <a:pt x="5887720" y="1838833"/>
                    <a:pt x="5883783" y="1838833"/>
                  </a:cubicBezTo>
                  <a:lnTo>
                    <a:pt x="5883783" y="1834007"/>
                  </a:lnTo>
                  <a:lnTo>
                    <a:pt x="5883783" y="1838833"/>
                  </a:lnTo>
                  <a:lnTo>
                    <a:pt x="60198" y="1838833"/>
                  </a:lnTo>
                  <a:lnTo>
                    <a:pt x="60198" y="1834007"/>
                  </a:lnTo>
                  <a:lnTo>
                    <a:pt x="60198" y="1838833"/>
                  </a:lnTo>
                  <a:cubicBezTo>
                    <a:pt x="56261" y="1838833"/>
                    <a:pt x="52324" y="1838452"/>
                    <a:pt x="48514" y="1837690"/>
                  </a:cubicBezTo>
                  <a:lnTo>
                    <a:pt x="49403" y="1832991"/>
                  </a:lnTo>
                  <a:lnTo>
                    <a:pt x="48514" y="1837690"/>
                  </a:lnTo>
                  <a:cubicBezTo>
                    <a:pt x="44704" y="1836928"/>
                    <a:pt x="40894" y="1835785"/>
                    <a:pt x="37211" y="1834261"/>
                  </a:cubicBezTo>
                  <a:lnTo>
                    <a:pt x="38989" y="1829816"/>
                  </a:lnTo>
                  <a:lnTo>
                    <a:pt x="37211" y="1834261"/>
                  </a:lnTo>
                  <a:cubicBezTo>
                    <a:pt x="33528" y="1832737"/>
                    <a:pt x="30099" y="1830959"/>
                    <a:pt x="26797" y="1828673"/>
                  </a:cubicBezTo>
                  <a:lnTo>
                    <a:pt x="26797" y="1828673"/>
                  </a:lnTo>
                  <a:lnTo>
                    <a:pt x="26797" y="1828673"/>
                  </a:lnTo>
                  <a:cubicBezTo>
                    <a:pt x="23495" y="1826514"/>
                    <a:pt x="20447" y="1823974"/>
                    <a:pt x="17653" y="1821180"/>
                  </a:cubicBezTo>
                  <a:lnTo>
                    <a:pt x="21082" y="1817751"/>
                  </a:lnTo>
                  <a:lnTo>
                    <a:pt x="17653" y="1821180"/>
                  </a:lnTo>
                  <a:cubicBezTo>
                    <a:pt x="14859" y="1818386"/>
                    <a:pt x="12319" y="1815338"/>
                    <a:pt x="10160" y="1812036"/>
                  </a:cubicBezTo>
                  <a:lnTo>
                    <a:pt x="10160" y="1812036"/>
                  </a:lnTo>
                  <a:lnTo>
                    <a:pt x="10160" y="1812036"/>
                  </a:lnTo>
                  <a:cubicBezTo>
                    <a:pt x="8001" y="1808734"/>
                    <a:pt x="6096" y="1805305"/>
                    <a:pt x="4572" y="1801622"/>
                  </a:cubicBezTo>
                  <a:lnTo>
                    <a:pt x="4572" y="1801622"/>
                  </a:lnTo>
                  <a:lnTo>
                    <a:pt x="4572" y="1801622"/>
                  </a:lnTo>
                  <a:cubicBezTo>
                    <a:pt x="3048" y="1797939"/>
                    <a:pt x="1905" y="1794256"/>
                    <a:pt x="1143" y="1790319"/>
                  </a:cubicBezTo>
                  <a:lnTo>
                    <a:pt x="5842" y="1789430"/>
                  </a:lnTo>
                  <a:lnTo>
                    <a:pt x="1143" y="1790319"/>
                  </a:lnTo>
                  <a:cubicBezTo>
                    <a:pt x="381" y="1786509"/>
                    <a:pt x="0" y="1782572"/>
                    <a:pt x="0" y="1778635"/>
                  </a:cubicBezTo>
                  <a:lnTo>
                    <a:pt x="4826" y="1778635"/>
                  </a:lnTo>
                  <a:lnTo>
                    <a:pt x="127" y="1778635"/>
                  </a:lnTo>
                  <a:moveTo>
                    <a:pt x="9652" y="1778635"/>
                  </a:moveTo>
                  <a:cubicBezTo>
                    <a:pt x="9652" y="1781937"/>
                    <a:pt x="10033" y="1785239"/>
                    <a:pt x="10668" y="1788541"/>
                  </a:cubicBezTo>
                  <a:lnTo>
                    <a:pt x="10668" y="1788541"/>
                  </a:lnTo>
                  <a:lnTo>
                    <a:pt x="10668" y="1788541"/>
                  </a:lnTo>
                  <a:cubicBezTo>
                    <a:pt x="11303" y="1791716"/>
                    <a:pt x="12319" y="1794891"/>
                    <a:pt x="13589" y="1798066"/>
                  </a:cubicBezTo>
                  <a:lnTo>
                    <a:pt x="9144" y="1799844"/>
                  </a:lnTo>
                  <a:lnTo>
                    <a:pt x="13589" y="1798066"/>
                  </a:lnTo>
                  <a:cubicBezTo>
                    <a:pt x="14859" y="1801114"/>
                    <a:pt x="16383" y="1804035"/>
                    <a:pt x="18288" y="1806829"/>
                  </a:cubicBezTo>
                  <a:lnTo>
                    <a:pt x="14351" y="1809496"/>
                  </a:lnTo>
                  <a:lnTo>
                    <a:pt x="18288" y="1806829"/>
                  </a:lnTo>
                  <a:cubicBezTo>
                    <a:pt x="20193" y="1809623"/>
                    <a:pt x="22225" y="1812163"/>
                    <a:pt x="24511" y="1814449"/>
                  </a:cubicBezTo>
                  <a:lnTo>
                    <a:pt x="24511" y="1814449"/>
                  </a:lnTo>
                  <a:lnTo>
                    <a:pt x="24511" y="1814449"/>
                  </a:lnTo>
                  <a:cubicBezTo>
                    <a:pt x="26797" y="1816735"/>
                    <a:pt x="29464" y="1818894"/>
                    <a:pt x="32131" y="1820672"/>
                  </a:cubicBezTo>
                  <a:lnTo>
                    <a:pt x="29464" y="1824609"/>
                  </a:lnTo>
                  <a:lnTo>
                    <a:pt x="32131" y="1820672"/>
                  </a:lnTo>
                  <a:cubicBezTo>
                    <a:pt x="34925" y="1822577"/>
                    <a:pt x="37846" y="1824101"/>
                    <a:pt x="40894" y="1825371"/>
                  </a:cubicBezTo>
                  <a:lnTo>
                    <a:pt x="40894" y="1825371"/>
                  </a:lnTo>
                  <a:lnTo>
                    <a:pt x="40894" y="1825371"/>
                  </a:lnTo>
                  <a:cubicBezTo>
                    <a:pt x="43942" y="1826641"/>
                    <a:pt x="47117" y="1827657"/>
                    <a:pt x="50419" y="1828292"/>
                  </a:cubicBezTo>
                  <a:lnTo>
                    <a:pt x="50419" y="1828292"/>
                  </a:lnTo>
                  <a:lnTo>
                    <a:pt x="50419" y="1828292"/>
                  </a:lnTo>
                  <a:cubicBezTo>
                    <a:pt x="53721" y="1828927"/>
                    <a:pt x="56896" y="1829308"/>
                    <a:pt x="60325" y="1829308"/>
                  </a:cubicBezTo>
                  <a:lnTo>
                    <a:pt x="5883783" y="1829308"/>
                  </a:lnTo>
                  <a:cubicBezTo>
                    <a:pt x="5887085" y="1829308"/>
                    <a:pt x="5890387" y="1828927"/>
                    <a:pt x="5893562" y="1828292"/>
                  </a:cubicBezTo>
                  <a:lnTo>
                    <a:pt x="5893562" y="1828292"/>
                  </a:lnTo>
                  <a:lnTo>
                    <a:pt x="5893562" y="1828292"/>
                  </a:lnTo>
                  <a:cubicBezTo>
                    <a:pt x="5896864" y="1827657"/>
                    <a:pt x="5899912" y="1826641"/>
                    <a:pt x="5902960" y="1825371"/>
                  </a:cubicBezTo>
                  <a:lnTo>
                    <a:pt x="5902960" y="1825371"/>
                  </a:lnTo>
                  <a:lnTo>
                    <a:pt x="5902960" y="1825371"/>
                  </a:lnTo>
                  <a:cubicBezTo>
                    <a:pt x="5906008" y="1824101"/>
                    <a:pt x="5908929" y="1822577"/>
                    <a:pt x="5911723" y="1820672"/>
                  </a:cubicBezTo>
                  <a:lnTo>
                    <a:pt x="5911723" y="1820672"/>
                  </a:lnTo>
                  <a:lnTo>
                    <a:pt x="5911723" y="1820672"/>
                  </a:lnTo>
                  <a:cubicBezTo>
                    <a:pt x="5914517" y="1818767"/>
                    <a:pt x="5917057" y="1816735"/>
                    <a:pt x="5919343" y="1814449"/>
                  </a:cubicBezTo>
                  <a:lnTo>
                    <a:pt x="5919343" y="1814449"/>
                  </a:lnTo>
                  <a:lnTo>
                    <a:pt x="5919343" y="1814449"/>
                  </a:lnTo>
                  <a:cubicBezTo>
                    <a:pt x="5921629" y="1812163"/>
                    <a:pt x="5923788" y="1809496"/>
                    <a:pt x="5925566" y="1806829"/>
                  </a:cubicBezTo>
                  <a:lnTo>
                    <a:pt x="5929503" y="1809496"/>
                  </a:lnTo>
                  <a:lnTo>
                    <a:pt x="5925566" y="1806829"/>
                  </a:lnTo>
                  <a:cubicBezTo>
                    <a:pt x="5927344" y="1804035"/>
                    <a:pt x="5928995" y="1801114"/>
                    <a:pt x="5930265" y="1798066"/>
                  </a:cubicBezTo>
                  <a:lnTo>
                    <a:pt x="5934710" y="1799844"/>
                  </a:lnTo>
                  <a:lnTo>
                    <a:pt x="5930265" y="1798066"/>
                  </a:lnTo>
                  <a:cubicBezTo>
                    <a:pt x="5931535" y="1795018"/>
                    <a:pt x="5932551" y="1791843"/>
                    <a:pt x="5933186" y="1788541"/>
                  </a:cubicBezTo>
                  <a:lnTo>
                    <a:pt x="5933186" y="1788541"/>
                  </a:lnTo>
                  <a:lnTo>
                    <a:pt x="5933186" y="1788541"/>
                  </a:lnTo>
                  <a:cubicBezTo>
                    <a:pt x="5933821" y="1785239"/>
                    <a:pt x="5934202" y="1782064"/>
                    <a:pt x="5934202" y="1778635"/>
                  </a:cubicBezTo>
                  <a:lnTo>
                    <a:pt x="5934202" y="60198"/>
                  </a:lnTo>
                  <a:cubicBezTo>
                    <a:pt x="5934202" y="56896"/>
                    <a:pt x="5933821" y="53594"/>
                    <a:pt x="5933186" y="50292"/>
                  </a:cubicBezTo>
                  <a:lnTo>
                    <a:pt x="5933186" y="50292"/>
                  </a:lnTo>
                  <a:lnTo>
                    <a:pt x="5933186" y="50292"/>
                  </a:lnTo>
                  <a:cubicBezTo>
                    <a:pt x="5932551" y="47117"/>
                    <a:pt x="5931535" y="43942"/>
                    <a:pt x="5930265" y="40767"/>
                  </a:cubicBezTo>
                  <a:lnTo>
                    <a:pt x="5934710" y="38989"/>
                  </a:lnTo>
                  <a:lnTo>
                    <a:pt x="5930265" y="40767"/>
                  </a:lnTo>
                  <a:cubicBezTo>
                    <a:pt x="5928995" y="37719"/>
                    <a:pt x="5927471" y="34798"/>
                    <a:pt x="5925566" y="32004"/>
                  </a:cubicBezTo>
                  <a:lnTo>
                    <a:pt x="5929503" y="29337"/>
                  </a:lnTo>
                  <a:lnTo>
                    <a:pt x="5925566" y="32004"/>
                  </a:lnTo>
                  <a:cubicBezTo>
                    <a:pt x="5923661" y="29210"/>
                    <a:pt x="5921629" y="26670"/>
                    <a:pt x="5919343" y="24384"/>
                  </a:cubicBezTo>
                  <a:lnTo>
                    <a:pt x="5919343" y="24384"/>
                  </a:lnTo>
                  <a:lnTo>
                    <a:pt x="5919343" y="24384"/>
                  </a:lnTo>
                  <a:cubicBezTo>
                    <a:pt x="5917057" y="22098"/>
                    <a:pt x="5914390" y="19939"/>
                    <a:pt x="5911723" y="18161"/>
                  </a:cubicBezTo>
                  <a:lnTo>
                    <a:pt x="5911723" y="18161"/>
                  </a:lnTo>
                  <a:lnTo>
                    <a:pt x="5911723" y="18161"/>
                  </a:lnTo>
                  <a:cubicBezTo>
                    <a:pt x="5908929" y="16256"/>
                    <a:pt x="5906135" y="14732"/>
                    <a:pt x="5902960" y="13462"/>
                  </a:cubicBezTo>
                  <a:lnTo>
                    <a:pt x="5902960" y="13462"/>
                  </a:lnTo>
                  <a:lnTo>
                    <a:pt x="5902960" y="13462"/>
                  </a:lnTo>
                  <a:cubicBezTo>
                    <a:pt x="5899912" y="12192"/>
                    <a:pt x="5896737" y="11176"/>
                    <a:pt x="5893435" y="10541"/>
                  </a:cubicBezTo>
                  <a:lnTo>
                    <a:pt x="5894324" y="5842"/>
                  </a:lnTo>
                  <a:lnTo>
                    <a:pt x="5893435" y="10541"/>
                  </a:lnTo>
                  <a:cubicBezTo>
                    <a:pt x="5890133" y="9906"/>
                    <a:pt x="5886958" y="9525"/>
                    <a:pt x="5883529" y="9525"/>
                  </a:cubicBezTo>
                  <a:lnTo>
                    <a:pt x="60198" y="9525"/>
                  </a:lnTo>
                  <a:cubicBezTo>
                    <a:pt x="56896" y="9525"/>
                    <a:pt x="53594" y="9906"/>
                    <a:pt x="50292" y="10541"/>
                  </a:cubicBezTo>
                  <a:lnTo>
                    <a:pt x="49403" y="5842"/>
                  </a:lnTo>
                  <a:lnTo>
                    <a:pt x="50292" y="10541"/>
                  </a:lnTo>
                  <a:cubicBezTo>
                    <a:pt x="46990"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cubicBezTo>
                    <a:pt x="16383" y="34671"/>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778508"/>
                  </a:lnTo>
                  <a:close/>
                </a:path>
              </a:pathLst>
            </a:custGeom>
            <a:solidFill>
              <a:srgbClr val="C7C7D0"/>
            </a:solidFill>
          </p:spPr>
        </p:sp>
      </p:grpSp>
      <p:sp>
        <p:nvSpPr>
          <p:cNvPr name="TextBox 17" id="17"/>
          <p:cNvSpPr txBox="true"/>
          <p:nvPr/>
        </p:nvSpPr>
        <p:spPr>
          <a:xfrm rot="0">
            <a:off x="4886325" y="445875"/>
            <a:ext cx="4618996" cy="1073544"/>
          </a:xfrm>
          <a:prstGeom prst="rect">
            <a:avLst/>
          </a:prstGeom>
        </p:spPr>
        <p:txBody>
          <a:bodyPr anchor="t" rtlCol="false" tIns="0" lIns="0" bIns="0" rIns="0">
            <a:spAutoFit/>
          </a:bodyPr>
          <a:lstStyle/>
          <a:p>
            <a:pPr algn="l">
              <a:lnSpc>
                <a:spcPts val="4198"/>
              </a:lnSpc>
            </a:pPr>
            <a:r>
              <a:rPr lang="en-US" sz="3375">
                <a:solidFill>
                  <a:srgbClr val="1B1B27"/>
                </a:solidFill>
                <a:latin typeface="Raleway"/>
                <a:ea typeface="Raleway"/>
                <a:cs typeface="Raleway"/>
                <a:sym typeface="Raleway"/>
              </a:rPr>
              <a:t>Solutions to Narrative Generation Challenges</a:t>
            </a:r>
          </a:p>
        </p:txBody>
      </p:sp>
      <p:sp>
        <p:nvSpPr>
          <p:cNvPr name="TextBox 18" id="18"/>
          <p:cNvSpPr txBox="true"/>
          <p:nvPr/>
        </p:nvSpPr>
        <p:spPr>
          <a:xfrm rot="0">
            <a:off x="5067300" y="3661467"/>
            <a:ext cx="5481628" cy="1482795"/>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Handling Large Context</a:t>
            </a:r>
          </a:p>
          <a:p>
            <a:pPr algn="l">
              <a:lnSpc>
                <a:spcPts val="2174"/>
              </a:lnSpc>
            </a:pPr>
            <a:r>
              <a:rPr lang="en-US" sz="1350">
                <a:solidFill>
                  <a:srgbClr val="3C3939"/>
                </a:solidFill>
                <a:latin typeface="Roboto"/>
                <a:ea typeface="Roboto"/>
                <a:cs typeface="Roboto"/>
                <a:sym typeface="Roboto"/>
              </a:rPr>
              <a:t>Increase the number of tokens to ensure the entire counter-narrative is captured without truncation. This allows the model to process and understand the full context of the story, leading to more accurate and comprehensive narratives.</a:t>
            </a:r>
          </a:p>
        </p:txBody>
      </p:sp>
      <p:sp>
        <p:nvSpPr>
          <p:cNvPr name="TextBox 19" id="19"/>
          <p:cNvSpPr txBox="true"/>
          <p:nvPr/>
        </p:nvSpPr>
        <p:spPr>
          <a:xfrm rot="0">
            <a:off x="5067300" y="1937442"/>
            <a:ext cx="5581059" cy="1206570"/>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Maintaining Cohesive Structure</a:t>
            </a:r>
          </a:p>
          <a:p>
            <a:pPr algn="l">
              <a:lnSpc>
                <a:spcPts val="2174"/>
              </a:lnSpc>
            </a:pPr>
            <a:r>
              <a:rPr lang="en-US" sz="1350">
                <a:solidFill>
                  <a:srgbClr val="3C3939"/>
                </a:solidFill>
                <a:latin typeface="Roboto"/>
                <a:ea typeface="Roboto"/>
                <a:cs typeface="Roboto"/>
                <a:sym typeface="Roboto"/>
              </a:rPr>
              <a:t>To address the challenge, promote a style that aligns well with the phi3 model. Utilize targeted prompting techniques to enhance cohesiveness. This approach ensures a consistent and engaging narrative flow.</a:t>
            </a:r>
          </a:p>
        </p:txBody>
      </p:sp>
      <p:sp>
        <p:nvSpPr>
          <p:cNvPr name="TextBox 20" id="20"/>
          <p:cNvSpPr txBox="true"/>
          <p:nvPr/>
        </p:nvSpPr>
        <p:spPr>
          <a:xfrm rot="0">
            <a:off x="5067300" y="5661717"/>
            <a:ext cx="5663336" cy="1482795"/>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Utilizing Feedback Loops for Consistency</a:t>
            </a:r>
          </a:p>
          <a:p>
            <a:pPr algn="l">
              <a:lnSpc>
                <a:spcPts val="2174"/>
              </a:lnSpc>
            </a:pPr>
            <a:r>
              <a:rPr lang="en-US" sz="1350">
                <a:solidFill>
                  <a:srgbClr val="3C3939"/>
                </a:solidFill>
                <a:latin typeface="Roboto"/>
                <a:ea typeface="Roboto"/>
                <a:cs typeface="Roboto"/>
                <a:sym typeface="Roboto"/>
              </a:rPr>
              <a:t>Implement checkpoints where the model generates summaries of recent narrative parts. This can be used to reinforce consistency and context without re-processing the entire history. This approach ensures that the narrative remains coherent and consistent throughout.</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246"/>
            <a:ext cx="11556997" cy="6641849"/>
            <a:chOff x="0" y="0"/>
            <a:chExt cx="11557000" cy="6641846"/>
          </a:xfrm>
        </p:grpSpPr>
        <p:sp>
          <p:nvSpPr>
            <p:cNvPr name="Freeform 3" id="3"/>
            <p:cNvSpPr/>
            <p:nvPr/>
          </p:nvSpPr>
          <p:spPr>
            <a:xfrm flipH="false" flipV="false" rot="0">
              <a:off x="63500" y="63500"/>
              <a:ext cx="11430000" cy="6514846"/>
            </a:xfrm>
            <a:custGeom>
              <a:avLst/>
              <a:gdLst/>
              <a:ahLst/>
              <a:cxnLst/>
              <a:rect r="r" b="b" t="t" l="l"/>
              <a:pathLst>
                <a:path h="6514846" w="11430000">
                  <a:moveTo>
                    <a:pt x="0" y="0"/>
                  </a:moveTo>
                  <a:lnTo>
                    <a:pt x="0" y="6514846"/>
                  </a:lnTo>
                  <a:lnTo>
                    <a:pt x="11430000" y="6514846"/>
                  </a:lnTo>
                  <a:lnTo>
                    <a:pt x="11430000" y="0"/>
                  </a:lnTo>
                  <a:close/>
                </a:path>
              </a:pathLst>
            </a:custGeom>
            <a:solidFill>
              <a:srgbClr val="FFFFFF">
                <a:alpha val="94510"/>
              </a:srgbClr>
            </a:solidFill>
          </p:spPr>
        </p:sp>
        <p:sp>
          <p:nvSpPr>
            <p:cNvPr name="Freeform 4" id="4"/>
            <p:cNvSpPr/>
            <p:nvPr/>
          </p:nvSpPr>
          <p:spPr>
            <a:xfrm flipH="false" flipV="false" rot="0">
              <a:off x="1096899" y="1420622"/>
              <a:ext cx="4591177" cy="4219575"/>
            </a:xfrm>
            <a:custGeom>
              <a:avLst/>
              <a:gdLst/>
              <a:ahLst/>
              <a:cxnLst/>
              <a:rect r="r" b="b" t="t" l="l"/>
              <a:pathLst>
                <a:path h="4219575" w="4591177">
                  <a:moveTo>
                    <a:pt x="127" y="4164330"/>
                  </a:moveTo>
                  <a:lnTo>
                    <a:pt x="127" y="55245"/>
                  </a:lnTo>
                  <a:cubicBezTo>
                    <a:pt x="127" y="51562"/>
                    <a:pt x="508" y="48006"/>
                    <a:pt x="1143" y="44450"/>
                  </a:cubicBezTo>
                  <a:cubicBezTo>
                    <a:pt x="1778" y="40894"/>
                    <a:pt x="2921" y="37465"/>
                    <a:pt x="4318" y="34036"/>
                  </a:cubicBezTo>
                  <a:cubicBezTo>
                    <a:pt x="5715" y="30607"/>
                    <a:pt x="7366" y="27559"/>
                    <a:pt x="9398" y="24511"/>
                  </a:cubicBezTo>
                  <a:cubicBezTo>
                    <a:pt x="11430" y="21463"/>
                    <a:pt x="13716" y="18669"/>
                    <a:pt x="16256" y="16129"/>
                  </a:cubicBezTo>
                  <a:cubicBezTo>
                    <a:pt x="18796" y="13589"/>
                    <a:pt x="21590" y="11303"/>
                    <a:pt x="24638" y="9271"/>
                  </a:cubicBezTo>
                  <a:cubicBezTo>
                    <a:pt x="27686" y="7239"/>
                    <a:pt x="30861" y="5588"/>
                    <a:pt x="34163" y="4191"/>
                  </a:cubicBezTo>
                  <a:cubicBezTo>
                    <a:pt x="37465" y="2794"/>
                    <a:pt x="41021" y="1778"/>
                    <a:pt x="44577" y="1016"/>
                  </a:cubicBezTo>
                  <a:cubicBezTo>
                    <a:pt x="48133" y="254"/>
                    <a:pt x="51689" y="0"/>
                    <a:pt x="55372" y="0"/>
                  </a:cubicBezTo>
                  <a:lnTo>
                    <a:pt x="4535932" y="0"/>
                  </a:lnTo>
                  <a:cubicBezTo>
                    <a:pt x="4539615" y="0"/>
                    <a:pt x="4543171" y="381"/>
                    <a:pt x="4546727" y="1016"/>
                  </a:cubicBezTo>
                  <a:cubicBezTo>
                    <a:pt x="4550283" y="1651"/>
                    <a:pt x="4553712" y="2794"/>
                    <a:pt x="4557141" y="4191"/>
                  </a:cubicBezTo>
                  <a:cubicBezTo>
                    <a:pt x="4560570" y="5588"/>
                    <a:pt x="4563618" y="7239"/>
                    <a:pt x="4566666" y="9271"/>
                  </a:cubicBezTo>
                  <a:cubicBezTo>
                    <a:pt x="4569714" y="11303"/>
                    <a:pt x="4572508" y="13589"/>
                    <a:pt x="4575048" y="16129"/>
                  </a:cubicBezTo>
                  <a:cubicBezTo>
                    <a:pt x="4577588" y="18669"/>
                    <a:pt x="4579874" y="21463"/>
                    <a:pt x="4581906" y="24511"/>
                  </a:cubicBezTo>
                  <a:cubicBezTo>
                    <a:pt x="4583938" y="27559"/>
                    <a:pt x="4585589" y="30734"/>
                    <a:pt x="4586986" y="34036"/>
                  </a:cubicBezTo>
                  <a:cubicBezTo>
                    <a:pt x="4588383" y="37338"/>
                    <a:pt x="4589399" y="40894"/>
                    <a:pt x="4590161" y="44450"/>
                  </a:cubicBezTo>
                  <a:cubicBezTo>
                    <a:pt x="4590923" y="48006"/>
                    <a:pt x="4591177" y="51562"/>
                    <a:pt x="4591177" y="55245"/>
                  </a:cubicBezTo>
                  <a:lnTo>
                    <a:pt x="4591177" y="4164330"/>
                  </a:lnTo>
                  <a:cubicBezTo>
                    <a:pt x="4591177" y="4168013"/>
                    <a:pt x="4590796" y="4171569"/>
                    <a:pt x="4590161" y="4175125"/>
                  </a:cubicBezTo>
                  <a:cubicBezTo>
                    <a:pt x="4589526" y="4178681"/>
                    <a:pt x="4588383" y="4182110"/>
                    <a:pt x="4586986" y="4185539"/>
                  </a:cubicBezTo>
                  <a:cubicBezTo>
                    <a:pt x="4585589" y="4188969"/>
                    <a:pt x="4583938" y="4192016"/>
                    <a:pt x="4581906" y="4195064"/>
                  </a:cubicBezTo>
                  <a:cubicBezTo>
                    <a:pt x="4579874" y="4198112"/>
                    <a:pt x="4577588" y="4200906"/>
                    <a:pt x="4575048" y="4203446"/>
                  </a:cubicBezTo>
                  <a:cubicBezTo>
                    <a:pt x="4572508" y="4205986"/>
                    <a:pt x="4569714" y="4208272"/>
                    <a:pt x="4566666" y="4210304"/>
                  </a:cubicBezTo>
                  <a:cubicBezTo>
                    <a:pt x="4563618" y="4212336"/>
                    <a:pt x="4560443" y="4213988"/>
                    <a:pt x="4557141" y="4215384"/>
                  </a:cubicBezTo>
                  <a:cubicBezTo>
                    <a:pt x="4553839" y="4216781"/>
                    <a:pt x="4550283" y="4217797"/>
                    <a:pt x="4546727" y="4218559"/>
                  </a:cubicBezTo>
                  <a:cubicBezTo>
                    <a:pt x="4543171" y="4219321"/>
                    <a:pt x="4539615" y="4219575"/>
                    <a:pt x="4535932" y="4219575"/>
                  </a:cubicBezTo>
                  <a:lnTo>
                    <a:pt x="55245" y="4219575"/>
                  </a:lnTo>
                  <a:cubicBezTo>
                    <a:pt x="51562" y="4219575"/>
                    <a:pt x="48006" y="4219194"/>
                    <a:pt x="44450" y="4218559"/>
                  </a:cubicBezTo>
                  <a:cubicBezTo>
                    <a:pt x="40894" y="4217925"/>
                    <a:pt x="37465" y="4216781"/>
                    <a:pt x="34036" y="4215384"/>
                  </a:cubicBezTo>
                  <a:cubicBezTo>
                    <a:pt x="30607" y="4213988"/>
                    <a:pt x="27559" y="4212336"/>
                    <a:pt x="24511" y="4210304"/>
                  </a:cubicBezTo>
                  <a:cubicBezTo>
                    <a:pt x="21463" y="4208272"/>
                    <a:pt x="18669" y="4205986"/>
                    <a:pt x="16129" y="4203446"/>
                  </a:cubicBezTo>
                  <a:cubicBezTo>
                    <a:pt x="13589" y="4200906"/>
                    <a:pt x="11303" y="4198112"/>
                    <a:pt x="9271" y="4195064"/>
                  </a:cubicBezTo>
                  <a:cubicBezTo>
                    <a:pt x="7239" y="4192016"/>
                    <a:pt x="5588" y="4188841"/>
                    <a:pt x="4191" y="4185539"/>
                  </a:cubicBezTo>
                  <a:cubicBezTo>
                    <a:pt x="2794" y="4182237"/>
                    <a:pt x="1778" y="4178681"/>
                    <a:pt x="1016" y="4175125"/>
                  </a:cubicBezTo>
                  <a:cubicBezTo>
                    <a:pt x="254" y="4171569"/>
                    <a:pt x="0" y="4168013"/>
                    <a:pt x="0" y="4164330"/>
                  </a:cubicBezTo>
                </a:path>
              </a:pathLst>
            </a:custGeom>
            <a:solidFill>
              <a:srgbClr val="E1E1EA"/>
            </a:solidFill>
          </p:spPr>
        </p:sp>
        <p:sp>
          <p:nvSpPr>
            <p:cNvPr name="Freeform 5" id="5"/>
            <p:cNvSpPr/>
            <p:nvPr/>
          </p:nvSpPr>
          <p:spPr>
            <a:xfrm flipH="false" flipV="false" rot="0">
              <a:off x="1091946" y="1415669"/>
              <a:ext cx="4601210" cy="4229481"/>
            </a:xfrm>
            <a:custGeom>
              <a:avLst/>
              <a:gdLst/>
              <a:ahLst/>
              <a:cxnLst/>
              <a:rect r="r" b="b" t="t" l="l"/>
              <a:pathLst>
                <a:path h="4229481" w="4601210">
                  <a:moveTo>
                    <a:pt x="254" y="4169283"/>
                  </a:moveTo>
                  <a:lnTo>
                    <a:pt x="254" y="60198"/>
                  </a:lnTo>
                  <a:lnTo>
                    <a:pt x="5080" y="60198"/>
                  </a:lnTo>
                  <a:lnTo>
                    <a:pt x="254" y="60198"/>
                  </a:lnTo>
                  <a:cubicBezTo>
                    <a:pt x="254" y="56261"/>
                    <a:pt x="635" y="52324"/>
                    <a:pt x="1397" y="48514"/>
                  </a:cubicBezTo>
                  <a:lnTo>
                    <a:pt x="6096" y="49403"/>
                  </a:lnTo>
                  <a:lnTo>
                    <a:pt x="1397" y="48514"/>
                  </a:lnTo>
                  <a:cubicBezTo>
                    <a:pt x="2159" y="44704"/>
                    <a:pt x="3302" y="40894"/>
                    <a:pt x="4826" y="37211"/>
                  </a:cubicBezTo>
                  <a:lnTo>
                    <a:pt x="9271" y="38989"/>
                  </a:lnTo>
                  <a:lnTo>
                    <a:pt x="4826" y="37211"/>
                  </a:lnTo>
                  <a:cubicBezTo>
                    <a:pt x="6350" y="33528"/>
                    <a:pt x="8128" y="30099"/>
                    <a:pt x="10414" y="26797"/>
                  </a:cubicBezTo>
                  <a:lnTo>
                    <a:pt x="10414" y="26797"/>
                  </a:lnTo>
                  <a:lnTo>
                    <a:pt x="10414" y="26797"/>
                  </a:lnTo>
                  <a:cubicBezTo>
                    <a:pt x="12573" y="23495"/>
                    <a:pt x="15113" y="20447"/>
                    <a:pt x="17907" y="17653"/>
                  </a:cubicBezTo>
                  <a:lnTo>
                    <a:pt x="17907" y="17653"/>
                  </a:lnTo>
                  <a:lnTo>
                    <a:pt x="17907" y="17653"/>
                  </a:lnTo>
                  <a:cubicBezTo>
                    <a:pt x="20701" y="14859"/>
                    <a:pt x="23749" y="12446"/>
                    <a:pt x="27051" y="10160"/>
                  </a:cubicBezTo>
                  <a:lnTo>
                    <a:pt x="27051" y="10160"/>
                  </a:lnTo>
                  <a:lnTo>
                    <a:pt x="27051" y="10160"/>
                  </a:lnTo>
                  <a:cubicBezTo>
                    <a:pt x="30353" y="8001"/>
                    <a:pt x="33782" y="6096"/>
                    <a:pt x="37465" y="4572"/>
                  </a:cubicBezTo>
                  <a:lnTo>
                    <a:pt x="37465" y="4572"/>
                  </a:lnTo>
                  <a:lnTo>
                    <a:pt x="37465" y="4572"/>
                  </a:lnTo>
                  <a:cubicBezTo>
                    <a:pt x="41148" y="3048"/>
                    <a:pt x="44831" y="1905"/>
                    <a:pt x="48768" y="1143"/>
                  </a:cubicBezTo>
                  <a:lnTo>
                    <a:pt x="49657" y="5842"/>
                  </a:lnTo>
                  <a:lnTo>
                    <a:pt x="48768" y="1143"/>
                  </a:lnTo>
                  <a:cubicBezTo>
                    <a:pt x="52578" y="381"/>
                    <a:pt x="56515" y="0"/>
                    <a:pt x="60452" y="0"/>
                  </a:cubicBezTo>
                  <a:lnTo>
                    <a:pt x="60452" y="4826"/>
                  </a:lnTo>
                  <a:lnTo>
                    <a:pt x="60452" y="0"/>
                  </a:lnTo>
                  <a:lnTo>
                    <a:pt x="4541012" y="0"/>
                  </a:lnTo>
                  <a:lnTo>
                    <a:pt x="4541012" y="4826"/>
                  </a:lnTo>
                  <a:lnTo>
                    <a:pt x="4541012" y="0"/>
                  </a:lnTo>
                  <a:cubicBezTo>
                    <a:pt x="4544949" y="0"/>
                    <a:pt x="4548886" y="381"/>
                    <a:pt x="4552696" y="1143"/>
                  </a:cubicBezTo>
                  <a:lnTo>
                    <a:pt x="4551807" y="5842"/>
                  </a:lnTo>
                  <a:lnTo>
                    <a:pt x="4552696" y="1143"/>
                  </a:lnTo>
                  <a:cubicBezTo>
                    <a:pt x="4556633" y="1905"/>
                    <a:pt x="4560316" y="3048"/>
                    <a:pt x="4563999" y="4572"/>
                  </a:cubicBezTo>
                  <a:lnTo>
                    <a:pt x="4562221" y="9017"/>
                  </a:lnTo>
                  <a:lnTo>
                    <a:pt x="4563999" y="4572"/>
                  </a:lnTo>
                  <a:cubicBezTo>
                    <a:pt x="4567682" y="6096"/>
                    <a:pt x="4571111" y="7874"/>
                    <a:pt x="4574413" y="10160"/>
                  </a:cubicBezTo>
                  <a:lnTo>
                    <a:pt x="4574413" y="10160"/>
                  </a:lnTo>
                  <a:lnTo>
                    <a:pt x="4574413" y="10160"/>
                  </a:lnTo>
                  <a:cubicBezTo>
                    <a:pt x="4577715" y="12319"/>
                    <a:pt x="4580763" y="14859"/>
                    <a:pt x="4583557" y="17653"/>
                  </a:cubicBezTo>
                  <a:lnTo>
                    <a:pt x="4580128" y="21082"/>
                  </a:lnTo>
                  <a:lnTo>
                    <a:pt x="4583557" y="17653"/>
                  </a:lnTo>
                  <a:cubicBezTo>
                    <a:pt x="4586351" y="20447"/>
                    <a:pt x="4588891" y="23495"/>
                    <a:pt x="4591050" y="26797"/>
                  </a:cubicBezTo>
                  <a:lnTo>
                    <a:pt x="4591050" y="26797"/>
                  </a:lnTo>
                  <a:lnTo>
                    <a:pt x="4591050" y="26797"/>
                  </a:lnTo>
                  <a:cubicBezTo>
                    <a:pt x="4593209" y="30099"/>
                    <a:pt x="4595114" y="33528"/>
                    <a:pt x="4596638" y="37084"/>
                  </a:cubicBezTo>
                  <a:lnTo>
                    <a:pt x="4596638" y="37084"/>
                  </a:lnTo>
                  <a:lnTo>
                    <a:pt x="4596638" y="37084"/>
                  </a:lnTo>
                  <a:cubicBezTo>
                    <a:pt x="4598162" y="40767"/>
                    <a:pt x="4599305" y="44450"/>
                    <a:pt x="4600067" y="48387"/>
                  </a:cubicBezTo>
                  <a:lnTo>
                    <a:pt x="4595368" y="49276"/>
                  </a:lnTo>
                  <a:lnTo>
                    <a:pt x="4600067" y="48387"/>
                  </a:lnTo>
                  <a:cubicBezTo>
                    <a:pt x="4600829" y="52197"/>
                    <a:pt x="4601210" y="56134"/>
                    <a:pt x="4601210" y="60071"/>
                  </a:cubicBezTo>
                  <a:lnTo>
                    <a:pt x="4596384" y="60071"/>
                  </a:lnTo>
                  <a:lnTo>
                    <a:pt x="4601210" y="60071"/>
                  </a:lnTo>
                  <a:lnTo>
                    <a:pt x="4601210" y="4169283"/>
                  </a:lnTo>
                  <a:lnTo>
                    <a:pt x="4596384" y="4169283"/>
                  </a:lnTo>
                  <a:lnTo>
                    <a:pt x="4601210" y="4169283"/>
                  </a:lnTo>
                  <a:cubicBezTo>
                    <a:pt x="4601210" y="4173220"/>
                    <a:pt x="4600829" y="4177157"/>
                    <a:pt x="4600067" y="4180967"/>
                  </a:cubicBezTo>
                  <a:lnTo>
                    <a:pt x="4595368" y="4180078"/>
                  </a:lnTo>
                  <a:lnTo>
                    <a:pt x="4600067" y="4180967"/>
                  </a:lnTo>
                  <a:cubicBezTo>
                    <a:pt x="4599305" y="4184904"/>
                    <a:pt x="4598162" y="4188587"/>
                    <a:pt x="4596638" y="4192270"/>
                  </a:cubicBezTo>
                  <a:lnTo>
                    <a:pt x="4596638" y="4192270"/>
                  </a:lnTo>
                  <a:lnTo>
                    <a:pt x="4596638" y="4192270"/>
                  </a:lnTo>
                  <a:cubicBezTo>
                    <a:pt x="4595114" y="4195954"/>
                    <a:pt x="4593336" y="4199382"/>
                    <a:pt x="4591050" y="4202685"/>
                  </a:cubicBezTo>
                  <a:lnTo>
                    <a:pt x="4591050" y="4202685"/>
                  </a:lnTo>
                  <a:lnTo>
                    <a:pt x="4591050" y="4202685"/>
                  </a:lnTo>
                  <a:cubicBezTo>
                    <a:pt x="4588891" y="4205987"/>
                    <a:pt x="4586351" y="4209035"/>
                    <a:pt x="4583557" y="4211829"/>
                  </a:cubicBezTo>
                  <a:lnTo>
                    <a:pt x="4583557" y="4211829"/>
                  </a:lnTo>
                  <a:lnTo>
                    <a:pt x="4583557" y="4211829"/>
                  </a:lnTo>
                  <a:cubicBezTo>
                    <a:pt x="4580763" y="4214623"/>
                    <a:pt x="4577715" y="4217163"/>
                    <a:pt x="4574413" y="4219322"/>
                  </a:cubicBezTo>
                  <a:lnTo>
                    <a:pt x="4574413" y="4219322"/>
                  </a:lnTo>
                  <a:lnTo>
                    <a:pt x="4574413" y="4219322"/>
                  </a:lnTo>
                  <a:cubicBezTo>
                    <a:pt x="4571111" y="4221481"/>
                    <a:pt x="4567682" y="4223386"/>
                    <a:pt x="4563999" y="4224910"/>
                  </a:cubicBezTo>
                  <a:lnTo>
                    <a:pt x="4562221" y="4220464"/>
                  </a:lnTo>
                  <a:lnTo>
                    <a:pt x="4563999" y="4224910"/>
                  </a:lnTo>
                  <a:cubicBezTo>
                    <a:pt x="4560316" y="4226434"/>
                    <a:pt x="4556633" y="4227576"/>
                    <a:pt x="4552696" y="4228338"/>
                  </a:cubicBezTo>
                  <a:lnTo>
                    <a:pt x="4552696" y="4228338"/>
                  </a:lnTo>
                  <a:lnTo>
                    <a:pt x="4552696" y="4228338"/>
                  </a:lnTo>
                  <a:cubicBezTo>
                    <a:pt x="4548886" y="4229100"/>
                    <a:pt x="4544949" y="4229481"/>
                    <a:pt x="4541012" y="4229481"/>
                  </a:cubicBezTo>
                  <a:lnTo>
                    <a:pt x="4541012" y="4224655"/>
                  </a:lnTo>
                  <a:lnTo>
                    <a:pt x="4541012" y="4229481"/>
                  </a:lnTo>
                  <a:lnTo>
                    <a:pt x="60198" y="4229481"/>
                  </a:lnTo>
                  <a:lnTo>
                    <a:pt x="60198" y="4224655"/>
                  </a:lnTo>
                  <a:lnTo>
                    <a:pt x="60198" y="4229481"/>
                  </a:lnTo>
                  <a:cubicBezTo>
                    <a:pt x="56261" y="4229481"/>
                    <a:pt x="52324" y="4229100"/>
                    <a:pt x="48514" y="4228338"/>
                  </a:cubicBezTo>
                  <a:lnTo>
                    <a:pt x="48514" y="4228338"/>
                  </a:lnTo>
                  <a:lnTo>
                    <a:pt x="48514" y="4228338"/>
                  </a:lnTo>
                  <a:cubicBezTo>
                    <a:pt x="44704" y="4227576"/>
                    <a:pt x="40894" y="4226434"/>
                    <a:pt x="37211" y="4224910"/>
                  </a:cubicBezTo>
                  <a:lnTo>
                    <a:pt x="37211" y="4224910"/>
                  </a:lnTo>
                  <a:lnTo>
                    <a:pt x="37211" y="4224910"/>
                  </a:lnTo>
                  <a:cubicBezTo>
                    <a:pt x="33528" y="4223386"/>
                    <a:pt x="30099" y="4221607"/>
                    <a:pt x="26797" y="4219322"/>
                  </a:cubicBezTo>
                  <a:lnTo>
                    <a:pt x="26797" y="4219322"/>
                  </a:lnTo>
                  <a:lnTo>
                    <a:pt x="26797" y="4219322"/>
                  </a:lnTo>
                  <a:cubicBezTo>
                    <a:pt x="23495" y="4217162"/>
                    <a:pt x="20447" y="4214623"/>
                    <a:pt x="17653" y="4211829"/>
                  </a:cubicBezTo>
                  <a:lnTo>
                    <a:pt x="17653" y="4211829"/>
                  </a:lnTo>
                  <a:lnTo>
                    <a:pt x="17653" y="4211829"/>
                  </a:lnTo>
                  <a:cubicBezTo>
                    <a:pt x="14859" y="4209035"/>
                    <a:pt x="12319" y="4205987"/>
                    <a:pt x="10160" y="4202685"/>
                  </a:cubicBezTo>
                  <a:lnTo>
                    <a:pt x="14097" y="4200018"/>
                  </a:lnTo>
                  <a:lnTo>
                    <a:pt x="10160" y="4202685"/>
                  </a:lnTo>
                  <a:cubicBezTo>
                    <a:pt x="8001" y="4199382"/>
                    <a:pt x="6096" y="4195954"/>
                    <a:pt x="4572" y="4192270"/>
                  </a:cubicBezTo>
                  <a:lnTo>
                    <a:pt x="9017" y="4190492"/>
                  </a:lnTo>
                  <a:lnTo>
                    <a:pt x="4572" y="4192270"/>
                  </a:lnTo>
                  <a:cubicBezTo>
                    <a:pt x="3048" y="4188587"/>
                    <a:pt x="1905" y="4184905"/>
                    <a:pt x="1143" y="4180967"/>
                  </a:cubicBezTo>
                  <a:lnTo>
                    <a:pt x="5842" y="4180078"/>
                  </a:lnTo>
                  <a:lnTo>
                    <a:pt x="1143" y="4180967"/>
                  </a:lnTo>
                  <a:cubicBezTo>
                    <a:pt x="381" y="4177157"/>
                    <a:pt x="0" y="4173220"/>
                    <a:pt x="0" y="4169283"/>
                  </a:cubicBezTo>
                  <a:lnTo>
                    <a:pt x="4826" y="4169283"/>
                  </a:lnTo>
                  <a:lnTo>
                    <a:pt x="254" y="4169283"/>
                  </a:lnTo>
                  <a:moveTo>
                    <a:pt x="9779" y="4169283"/>
                  </a:moveTo>
                  <a:cubicBezTo>
                    <a:pt x="9779" y="4172585"/>
                    <a:pt x="10160" y="4175887"/>
                    <a:pt x="10795" y="4179189"/>
                  </a:cubicBezTo>
                  <a:lnTo>
                    <a:pt x="10795" y="4179189"/>
                  </a:lnTo>
                  <a:lnTo>
                    <a:pt x="10795" y="4179189"/>
                  </a:lnTo>
                  <a:cubicBezTo>
                    <a:pt x="11430" y="4182491"/>
                    <a:pt x="12446" y="4185539"/>
                    <a:pt x="13716" y="4188714"/>
                  </a:cubicBezTo>
                  <a:lnTo>
                    <a:pt x="13716" y="4188714"/>
                  </a:lnTo>
                  <a:lnTo>
                    <a:pt x="13716" y="4188714"/>
                  </a:lnTo>
                  <a:cubicBezTo>
                    <a:pt x="14986" y="4191762"/>
                    <a:pt x="16510" y="4194683"/>
                    <a:pt x="18415" y="4197477"/>
                  </a:cubicBezTo>
                  <a:lnTo>
                    <a:pt x="18415" y="4197477"/>
                  </a:lnTo>
                  <a:lnTo>
                    <a:pt x="18415" y="4197477"/>
                  </a:lnTo>
                  <a:cubicBezTo>
                    <a:pt x="20193" y="4200271"/>
                    <a:pt x="22352" y="4202811"/>
                    <a:pt x="24638" y="4205097"/>
                  </a:cubicBezTo>
                  <a:lnTo>
                    <a:pt x="21209" y="4208526"/>
                  </a:lnTo>
                  <a:lnTo>
                    <a:pt x="24638" y="4205097"/>
                  </a:lnTo>
                  <a:cubicBezTo>
                    <a:pt x="26924" y="4207383"/>
                    <a:pt x="29591" y="4209542"/>
                    <a:pt x="32258" y="4211320"/>
                  </a:cubicBezTo>
                  <a:lnTo>
                    <a:pt x="29591" y="4215257"/>
                  </a:lnTo>
                  <a:lnTo>
                    <a:pt x="32258" y="4211320"/>
                  </a:lnTo>
                  <a:cubicBezTo>
                    <a:pt x="35052" y="4213098"/>
                    <a:pt x="37973" y="4214749"/>
                    <a:pt x="41021" y="4216019"/>
                  </a:cubicBezTo>
                  <a:lnTo>
                    <a:pt x="39243" y="4220464"/>
                  </a:lnTo>
                  <a:lnTo>
                    <a:pt x="41021" y="4216019"/>
                  </a:lnTo>
                  <a:cubicBezTo>
                    <a:pt x="44069" y="4217289"/>
                    <a:pt x="47244" y="4218305"/>
                    <a:pt x="50546" y="4218940"/>
                  </a:cubicBezTo>
                  <a:lnTo>
                    <a:pt x="49657" y="4223639"/>
                  </a:lnTo>
                  <a:lnTo>
                    <a:pt x="50546" y="4218940"/>
                  </a:lnTo>
                  <a:cubicBezTo>
                    <a:pt x="53848" y="4219575"/>
                    <a:pt x="57150" y="4219956"/>
                    <a:pt x="60452" y="4219956"/>
                  </a:cubicBezTo>
                  <a:lnTo>
                    <a:pt x="4541012" y="4219956"/>
                  </a:lnTo>
                  <a:cubicBezTo>
                    <a:pt x="4544314" y="4219956"/>
                    <a:pt x="4547616" y="4219575"/>
                    <a:pt x="4550918" y="4218940"/>
                  </a:cubicBezTo>
                  <a:lnTo>
                    <a:pt x="4551807" y="4223639"/>
                  </a:lnTo>
                  <a:lnTo>
                    <a:pt x="4550918" y="4218940"/>
                  </a:lnTo>
                  <a:cubicBezTo>
                    <a:pt x="4554220" y="4218305"/>
                    <a:pt x="4557395" y="4217289"/>
                    <a:pt x="4560443" y="4216019"/>
                  </a:cubicBezTo>
                  <a:lnTo>
                    <a:pt x="4560443" y="4216019"/>
                  </a:lnTo>
                  <a:lnTo>
                    <a:pt x="4560443" y="4216019"/>
                  </a:lnTo>
                  <a:cubicBezTo>
                    <a:pt x="4563491" y="4214749"/>
                    <a:pt x="4566412" y="4213225"/>
                    <a:pt x="4569206" y="4211320"/>
                  </a:cubicBezTo>
                  <a:lnTo>
                    <a:pt x="4571873" y="4215257"/>
                  </a:lnTo>
                  <a:lnTo>
                    <a:pt x="4569206" y="4211320"/>
                  </a:lnTo>
                  <a:cubicBezTo>
                    <a:pt x="4572000" y="4209415"/>
                    <a:pt x="4574540" y="4207383"/>
                    <a:pt x="4576826" y="4205097"/>
                  </a:cubicBezTo>
                  <a:lnTo>
                    <a:pt x="4580255" y="4208526"/>
                  </a:lnTo>
                  <a:lnTo>
                    <a:pt x="4576826" y="4205097"/>
                  </a:lnTo>
                  <a:cubicBezTo>
                    <a:pt x="4579112" y="4202811"/>
                    <a:pt x="4581271" y="4200144"/>
                    <a:pt x="4583049" y="4197477"/>
                  </a:cubicBezTo>
                  <a:lnTo>
                    <a:pt x="4586986" y="4200144"/>
                  </a:lnTo>
                  <a:lnTo>
                    <a:pt x="4583049" y="4197477"/>
                  </a:lnTo>
                  <a:cubicBezTo>
                    <a:pt x="4584827" y="4194683"/>
                    <a:pt x="4586478" y="4191762"/>
                    <a:pt x="4587748" y="4188714"/>
                  </a:cubicBezTo>
                  <a:lnTo>
                    <a:pt x="4592193" y="4190492"/>
                  </a:lnTo>
                  <a:lnTo>
                    <a:pt x="4587748" y="4188714"/>
                  </a:lnTo>
                  <a:cubicBezTo>
                    <a:pt x="4589018" y="4185666"/>
                    <a:pt x="4590034" y="4182491"/>
                    <a:pt x="4590669" y="4179189"/>
                  </a:cubicBezTo>
                  <a:lnTo>
                    <a:pt x="4590669" y="4179189"/>
                  </a:lnTo>
                  <a:lnTo>
                    <a:pt x="4590669" y="4179189"/>
                  </a:lnTo>
                  <a:cubicBezTo>
                    <a:pt x="4591304" y="4175887"/>
                    <a:pt x="4591685" y="4172712"/>
                    <a:pt x="4591685" y="4169410"/>
                  </a:cubicBezTo>
                  <a:lnTo>
                    <a:pt x="4591685" y="60198"/>
                  </a:lnTo>
                  <a:cubicBezTo>
                    <a:pt x="4591685" y="56896"/>
                    <a:pt x="4591304" y="53594"/>
                    <a:pt x="4590669" y="50292"/>
                  </a:cubicBezTo>
                  <a:lnTo>
                    <a:pt x="4590669" y="50292"/>
                  </a:lnTo>
                  <a:lnTo>
                    <a:pt x="4590669" y="50292"/>
                  </a:lnTo>
                  <a:cubicBezTo>
                    <a:pt x="4590034" y="47117"/>
                    <a:pt x="4589018" y="43942"/>
                    <a:pt x="4587748" y="40767"/>
                  </a:cubicBezTo>
                  <a:lnTo>
                    <a:pt x="4592193" y="38989"/>
                  </a:lnTo>
                  <a:lnTo>
                    <a:pt x="4587748" y="40767"/>
                  </a:lnTo>
                  <a:cubicBezTo>
                    <a:pt x="4586478" y="37719"/>
                    <a:pt x="4584954" y="34798"/>
                    <a:pt x="4583049" y="32004"/>
                  </a:cubicBezTo>
                  <a:lnTo>
                    <a:pt x="4586986" y="29337"/>
                  </a:lnTo>
                  <a:lnTo>
                    <a:pt x="4583049" y="32004"/>
                  </a:lnTo>
                  <a:cubicBezTo>
                    <a:pt x="4581144" y="29210"/>
                    <a:pt x="4579112" y="26670"/>
                    <a:pt x="4576826" y="24384"/>
                  </a:cubicBezTo>
                  <a:lnTo>
                    <a:pt x="4576826" y="24384"/>
                  </a:lnTo>
                  <a:lnTo>
                    <a:pt x="4576826" y="24384"/>
                  </a:lnTo>
                  <a:cubicBezTo>
                    <a:pt x="4574540" y="22098"/>
                    <a:pt x="4571873" y="19939"/>
                    <a:pt x="4569206" y="18161"/>
                  </a:cubicBezTo>
                  <a:lnTo>
                    <a:pt x="4571873" y="14224"/>
                  </a:lnTo>
                  <a:lnTo>
                    <a:pt x="4569206" y="18161"/>
                  </a:lnTo>
                  <a:cubicBezTo>
                    <a:pt x="4566412" y="16256"/>
                    <a:pt x="4563491" y="14732"/>
                    <a:pt x="4560443" y="13462"/>
                  </a:cubicBezTo>
                  <a:lnTo>
                    <a:pt x="4560443" y="13462"/>
                  </a:lnTo>
                  <a:lnTo>
                    <a:pt x="4560443" y="13462"/>
                  </a:lnTo>
                  <a:cubicBezTo>
                    <a:pt x="4557395" y="12192"/>
                    <a:pt x="4554220" y="11176"/>
                    <a:pt x="4550918" y="10541"/>
                  </a:cubicBezTo>
                  <a:lnTo>
                    <a:pt x="4550918" y="10541"/>
                  </a:lnTo>
                  <a:lnTo>
                    <a:pt x="4550918" y="10541"/>
                  </a:lnTo>
                  <a:cubicBezTo>
                    <a:pt x="4547616" y="9906"/>
                    <a:pt x="4544441" y="9525"/>
                    <a:pt x="4541012" y="9525"/>
                  </a:cubicBezTo>
                  <a:lnTo>
                    <a:pt x="60198" y="9525"/>
                  </a:lnTo>
                  <a:cubicBezTo>
                    <a:pt x="56896" y="9525"/>
                    <a:pt x="53594" y="9906"/>
                    <a:pt x="50292" y="10541"/>
                  </a:cubicBezTo>
                  <a:lnTo>
                    <a:pt x="50292" y="10541"/>
                  </a:lnTo>
                  <a:lnTo>
                    <a:pt x="50292" y="10541"/>
                  </a:lnTo>
                  <a:cubicBezTo>
                    <a:pt x="47117" y="11176"/>
                    <a:pt x="43942" y="12192"/>
                    <a:pt x="40767" y="13462"/>
                  </a:cubicBezTo>
                  <a:lnTo>
                    <a:pt x="38989" y="9017"/>
                  </a:lnTo>
                  <a:lnTo>
                    <a:pt x="40767" y="13462"/>
                  </a:lnTo>
                  <a:cubicBezTo>
                    <a:pt x="37719" y="14732"/>
                    <a:pt x="34798" y="16256"/>
                    <a:pt x="32004" y="18161"/>
                  </a:cubicBezTo>
                  <a:lnTo>
                    <a:pt x="29337" y="14224"/>
                  </a:lnTo>
                  <a:lnTo>
                    <a:pt x="32004" y="18161"/>
                  </a:lnTo>
                  <a:cubicBezTo>
                    <a:pt x="29210" y="20066"/>
                    <a:pt x="26670" y="22098"/>
                    <a:pt x="24384" y="24384"/>
                  </a:cubicBezTo>
                  <a:lnTo>
                    <a:pt x="20955" y="20955"/>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4169283"/>
                  </a:lnTo>
                  <a:close/>
                </a:path>
              </a:pathLst>
            </a:custGeom>
            <a:solidFill>
              <a:srgbClr val="C7C7D0"/>
            </a:solidFill>
          </p:spPr>
        </p:sp>
        <p:sp>
          <p:nvSpPr>
            <p:cNvPr name="Freeform 6" id="6"/>
            <p:cNvSpPr/>
            <p:nvPr/>
          </p:nvSpPr>
          <p:spPr>
            <a:xfrm flipH="false" flipV="false" rot="0">
              <a:off x="5868924" y="1420622"/>
              <a:ext cx="4591050" cy="4219575"/>
            </a:xfrm>
            <a:custGeom>
              <a:avLst/>
              <a:gdLst/>
              <a:ahLst/>
              <a:cxnLst/>
              <a:rect r="r" b="b" t="t" l="l"/>
              <a:pathLst>
                <a:path h="4219575" w="4591050">
                  <a:moveTo>
                    <a:pt x="0" y="4164330"/>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4535805" y="0"/>
                  </a:lnTo>
                  <a:cubicBezTo>
                    <a:pt x="4539488" y="0"/>
                    <a:pt x="4543044" y="381"/>
                    <a:pt x="4546600" y="1016"/>
                  </a:cubicBezTo>
                  <a:cubicBezTo>
                    <a:pt x="4550156" y="1651"/>
                    <a:pt x="4553585" y="2794"/>
                    <a:pt x="4557014" y="4191"/>
                  </a:cubicBezTo>
                  <a:cubicBezTo>
                    <a:pt x="4560443" y="5588"/>
                    <a:pt x="4563618" y="7239"/>
                    <a:pt x="4566539" y="9271"/>
                  </a:cubicBezTo>
                  <a:cubicBezTo>
                    <a:pt x="4569460" y="11303"/>
                    <a:pt x="4572381" y="13589"/>
                    <a:pt x="4574921" y="16129"/>
                  </a:cubicBezTo>
                  <a:cubicBezTo>
                    <a:pt x="4577460" y="18669"/>
                    <a:pt x="4579747" y="21463"/>
                    <a:pt x="4581778" y="24511"/>
                  </a:cubicBezTo>
                  <a:cubicBezTo>
                    <a:pt x="4583810" y="27559"/>
                    <a:pt x="4585461" y="30734"/>
                    <a:pt x="4586859" y="34036"/>
                  </a:cubicBezTo>
                  <a:cubicBezTo>
                    <a:pt x="4588256" y="37338"/>
                    <a:pt x="4589272" y="40894"/>
                    <a:pt x="4590034" y="44450"/>
                  </a:cubicBezTo>
                  <a:cubicBezTo>
                    <a:pt x="4590796" y="48006"/>
                    <a:pt x="4591050" y="51562"/>
                    <a:pt x="4591050" y="55245"/>
                  </a:cubicBezTo>
                  <a:lnTo>
                    <a:pt x="4591050" y="4164330"/>
                  </a:lnTo>
                  <a:cubicBezTo>
                    <a:pt x="4591050" y="4168013"/>
                    <a:pt x="4590669" y="4171569"/>
                    <a:pt x="4590034" y="4175125"/>
                  </a:cubicBezTo>
                  <a:cubicBezTo>
                    <a:pt x="4589399" y="4178681"/>
                    <a:pt x="4588256" y="4182110"/>
                    <a:pt x="4586859" y="4185539"/>
                  </a:cubicBezTo>
                  <a:cubicBezTo>
                    <a:pt x="4585462" y="4188969"/>
                    <a:pt x="4583811" y="4192016"/>
                    <a:pt x="4581778" y="4195064"/>
                  </a:cubicBezTo>
                  <a:cubicBezTo>
                    <a:pt x="4579746" y="4198112"/>
                    <a:pt x="4577460" y="4200906"/>
                    <a:pt x="4574921" y="4203446"/>
                  </a:cubicBezTo>
                  <a:cubicBezTo>
                    <a:pt x="4572381" y="4205986"/>
                    <a:pt x="4569587" y="4208272"/>
                    <a:pt x="4566539" y="4210304"/>
                  </a:cubicBezTo>
                  <a:cubicBezTo>
                    <a:pt x="4563491" y="4212336"/>
                    <a:pt x="4560316" y="4213988"/>
                    <a:pt x="4557014" y="4215384"/>
                  </a:cubicBezTo>
                  <a:cubicBezTo>
                    <a:pt x="4553712" y="4216781"/>
                    <a:pt x="4550156" y="4217797"/>
                    <a:pt x="4546600" y="4218559"/>
                  </a:cubicBezTo>
                  <a:cubicBezTo>
                    <a:pt x="4543044" y="4219321"/>
                    <a:pt x="4539488" y="4219575"/>
                    <a:pt x="4535805" y="4219575"/>
                  </a:cubicBezTo>
                  <a:lnTo>
                    <a:pt x="55372" y="4219575"/>
                  </a:lnTo>
                  <a:cubicBezTo>
                    <a:pt x="51689" y="4219575"/>
                    <a:pt x="48133" y="4219194"/>
                    <a:pt x="44577" y="4218559"/>
                  </a:cubicBezTo>
                  <a:cubicBezTo>
                    <a:pt x="41021" y="4217925"/>
                    <a:pt x="37592" y="4216781"/>
                    <a:pt x="34163" y="4215384"/>
                  </a:cubicBezTo>
                  <a:cubicBezTo>
                    <a:pt x="30734" y="4213988"/>
                    <a:pt x="27686" y="4212336"/>
                    <a:pt x="24638" y="4210304"/>
                  </a:cubicBezTo>
                  <a:cubicBezTo>
                    <a:pt x="21590" y="4208272"/>
                    <a:pt x="18796" y="4205986"/>
                    <a:pt x="16256" y="4203446"/>
                  </a:cubicBezTo>
                  <a:cubicBezTo>
                    <a:pt x="13716" y="4200906"/>
                    <a:pt x="11430" y="4198112"/>
                    <a:pt x="9398" y="4195064"/>
                  </a:cubicBezTo>
                  <a:cubicBezTo>
                    <a:pt x="7366" y="4192016"/>
                    <a:pt x="5715" y="4188841"/>
                    <a:pt x="4318" y="4185539"/>
                  </a:cubicBezTo>
                  <a:cubicBezTo>
                    <a:pt x="2921" y="4182237"/>
                    <a:pt x="1905" y="4178681"/>
                    <a:pt x="1143" y="4175125"/>
                  </a:cubicBezTo>
                  <a:cubicBezTo>
                    <a:pt x="381" y="4171569"/>
                    <a:pt x="127" y="4168013"/>
                    <a:pt x="127" y="4164330"/>
                  </a:cubicBezTo>
                </a:path>
              </a:pathLst>
            </a:custGeom>
            <a:solidFill>
              <a:srgbClr val="E1E1EA"/>
            </a:solidFill>
          </p:spPr>
        </p:sp>
        <p:sp>
          <p:nvSpPr>
            <p:cNvPr name="Freeform 7" id="7"/>
            <p:cNvSpPr/>
            <p:nvPr/>
          </p:nvSpPr>
          <p:spPr>
            <a:xfrm flipH="false" flipV="false" rot="0">
              <a:off x="5864098" y="1415669"/>
              <a:ext cx="4601084" cy="4229481"/>
            </a:xfrm>
            <a:custGeom>
              <a:avLst/>
              <a:gdLst/>
              <a:ahLst/>
              <a:cxnLst/>
              <a:rect r="r" b="b" t="t" l="l"/>
              <a:pathLst>
                <a:path h="4229481" w="4601084">
                  <a:moveTo>
                    <a:pt x="127" y="4169283"/>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4699" y="37211"/>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0"/>
                  </a:lnTo>
                  <a:lnTo>
                    <a:pt x="4540885" y="0"/>
                  </a:lnTo>
                  <a:lnTo>
                    <a:pt x="4540885" y="4826"/>
                  </a:lnTo>
                  <a:lnTo>
                    <a:pt x="4540885" y="0"/>
                  </a:lnTo>
                  <a:cubicBezTo>
                    <a:pt x="4544822" y="0"/>
                    <a:pt x="4548759" y="381"/>
                    <a:pt x="4552569" y="1143"/>
                  </a:cubicBezTo>
                  <a:lnTo>
                    <a:pt x="4551680" y="5842"/>
                  </a:lnTo>
                  <a:lnTo>
                    <a:pt x="4552569" y="1143"/>
                  </a:lnTo>
                  <a:cubicBezTo>
                    <a:pt x="4556506" y="1905"/>
                    <a:pt x="4560189" y="3048"/>
                    <a:pt x="4563872" y="4572"/>
                  </a:cubicBezTo>
                  <a:lnTo>
                    <a:pt x="4562094" y="9017"/>
                  </a:lnTo>
                  <a:lnTo>
                    <a:pt x="4563872" y="4572"/>
                  </a:lnTo>
                  <a:cubicBezTo>
                    <a:pt x="4567555" y="6096"/>
                    <a:pt x="4570984" y="7874"/>
                    <a:pt x="4574287" y="10160"/>
                  </a:cubicBezTo>
                  <a:lnTo>
                    <a:pt x="4571619" y="14097"/>
                  </a:lnTo>
                  <a:lnTo>
                    <a:pt x="4574287" y="10160"/>
                  </a:lnTo>
                  <a:cubicBezTo>
                    <a:pt x="4577589" y="12319"/>
                    <a:pt x="4580637" y="14859"/>
                    <a:pt x="4583430" y="17653"/>
                  </a:cubicBezTo>
                  <a:lnTo>
                    <a:pt x="4580001" y="21082"/>
                  </a:lnTo>
                  <a:lnTo>
                    <a:pt x="4583430" y="17653"/>
                  </a:lnTo>
                  <a:cubicBezTo>
                    <a:pt x="4586224" y="20447"/>
                    <a:pt x="4588764" y="23495"/>
                    <a:pt x="4590924" y="26797"/>
                  </a:cubicBezTo>
                  <a:lnTo>
                    <a:pt x="4590924" y="26797"/>
                  </a:lnTo>
                  <a:lnTo>
                    <a:pt x="4590924" y="26797"/>
                  </a:lnTo>
                  <a:cubicBezTo>
                    <a:pt x="4593082" y="30099"/>
                    <a:pt x="4594988" y="33528"/>
                    <a:pt x="4596512" y="37211"/>
                  </a:cubicBezTo>
                  <a:lnTo>
                    <a:pt x="4596512" y="37211"/>
                  </a:lnTo>
                  <a:lnTo>
                    <a:pt x="4596512" y="37211"/>
                  </a:lnTo>
                  <a:cubicBezTo>
                    <a:pt x="4598035" y="40894"/>
                    <a:pt x="4599179" y="44577"/>
                    <a:pt x="4599941" y="48514"/>
                  </a:cubicBezTo>
                  <a:lnTo>
                    <a:pt x="4595242" y="49403"/>
                  </a:lnTo>
                  <a:lnTo>
                    <a:pt x="4599941" y="48514"/>
                  </a:lnTo>
                  <a:cubicBezTo>
                    <a:pt x="4600703" y="52324"/>
                    <a:pt x="4601084" y="56261"/>
                    <a:pt x="4601084" y="60198"/>
                  </a:cubicBezTo>
                  <a:lnTo>
                    <a:pt x="4596258" y="60198"/>
                  </a:lnTo>
                  <a:lnTo>
                    <a:pt x="4601084" y="60198"/>
                  </a:lnTo>
                  <a:lnTo>
                    <a:pt x="4601084" y="4169283"/>
                  </a:lnTo>
                  <a:lnTo>
                    <a:pt x="4596258" y="4169283"/>
                  </a:lnTo>
                  <a:lnTo>
                    <a:pt x="4601084" y="4169283"/>
                  </a:lnTo>
                  <a:cubicBezTo>
                    <a:pt x="4601084" y="4173220"/>
                    <a:pt x="4600703" y="4177157"/>
                    <a:pt x="4599941" y="4180967"/>
                  </a:cubicBezTo>
                  <a:lnTo>
                    <a:pt x="4595242" y="4180078"/>
                  </a:lnTo>
                  <a:lnTo>
                    <a:pt x="4599941" y="4180967"/>
                  </a:lnTo>
                  <a:cubicBezTo>
                    <a:pt x="4599179" y="4184904"/>
                    <a:pt x="4598035" y="4188587"/>
                    <a:pt x="4596512" y="4192270"/>
                  </a:cubicBezTo>
                  <a:lnTo>
                    <a:pt x="4592067" y="4190492"/>
                  </a:lnTo>
                  <a:lnTo>
                    <a:pt x="4596512" y="4192270"/>
                  </a:lnTo>
                  <a:cubicBezTo>
                    <a:pt x="4594988" y="4195954"/>
                    <a:pt x="4593082" y="4199382"/>
                    <a:pt x="4590924" y="4202685"/>
                  </a:cubicBezTo>
                  <a:lnTo>
                    <a:pt x="4590924" y="4202685"/>
                  </a:lnTo>
                  <a:lnTo>
                    <a:pt x="4590924" y="4202685"/>
                  </a:lnTo>
                  <a:cubicBezTo>
                    <a:pt x="4588765" y="4205987"/>
                    <a:pt x="4586225" y="4209035"/>
                    <a:pt x="4583430" y="4211829"/>
                  </a:cubicBezTo>
                  <a:lnTo>
                    <a:pt x="4583430" y="4211829"/>
                  </a:lnTo>
                  <a:lnTo>
                    <a:pt x="4583430" y="4211829"/>
                  </a:lnTo>
                  <a:cubicBezTo>
                    <a:pt x="4580637" y="4214623"/>
                    <a:pt x="4577588" y="4217163"/>
                    <a:pt x="4574287" y="4219322"/>
                  </a:cubicBezTo>
                  <a:lnTo>
                    <a:pt x="4571619" y="4215385"/>
                  </a:lnTo>
                  <a:lnTo>
                    <a:pt x="4574287" y="4219322"/>
                  </a:lnTo>
                  <a:cubicBezTo>
                    <a:pt x="4570984" y="4221481"/>
                    <a:pt x="4567555" y="4223386"/>
                    <a:pt x="4563872" y="4224910"/>
                  </a:cubicBezTo>
                  <a:lnTo>
                    <a:pt x="4562094" y="4220464"/>
                  </a:lnTo>
                  <a:lnTo>
                    <a:pt x="4563872" y="4224910"/>
                  </a:lnTo>
                  <a:cubicBezTo>
                    <a:pt x="4560190" y="4226434"/>
                    <a:pt x="4556506" y="4227576"/>
                    <a:pt x="4552569" y="4228338"/>
                  </a:cubicBezTo>
                  <a:lnTo>
                    <a:pt x="4552569" y="4228338"/>
                  </a:lnTo>
                  <a:lnTo>
                    <a:pt x="4552569" y="4228338"/>
                  </a:lnTo>
                  <a:cubicBezTo>
                    <a:pt x="4548759" y="4229100"/>
                    <a:pt x="4544822" y="4229481"/>
                    <a:pt x="4540885" y="4229481"/>
                  </a:cubicBezTo>
                  <a:lnTo>
                    <a:pt x="4540885" y="4224655"/>
                  </a:lnTo>
                  <a:lnTo>
                    <a:pt x="4540885" y="4229481"/>
                  </a:lnTo>
                  <a:lnTo>
                    <a:pt x="60198" y="4229481"/>
                  </a:lnTo>
                  <a:lnTo>
                    <a:pt x="60198" y="4224655"/>
                  </a:lnTo>
                  <a:lnTo>
                    <a:pt x="60198" y="4229481"/>
                  </a:lnTo>
                  <a:cubicBezTo>
                    <a:pt x="56261" y="4229481"/>
                    <a:pt x="52324" y="4229100"/>
                    <a:pt x="48514" y="4228338"/>
                  </a:cubicBezTo>
                  <a:lnTo>
                    <a:pt x="48514" y="4228338"/>
                  </a:lnTo>
                  <a:lnTo>
                    <a:pt x="48514" y="4228338"/>
                  </a:lnTo>
                  <a:cubicBezTo>
                    <a:pt x="44704" y="4227576"/>
                    <a:pt x="40894" y="4226434"/>
                    <a:pt x="37211" y="4224910"/>
                  </a:cubicBezTo>
                  <a:lnTo>
                    <a:pt x="38989" y="4220464"/>
                  </a:lnTo>
                  <a:lnTo>
                    <a:pt x="37211" y="4224910"/>
                  </a:lnTo>
                  <a:cubicBezTo>
                    <a:pt x="33528" y="4223386"/>
                    <a:pt x="30099" y="4221607"/>
                    <a:pt x="26797" y="4219322"/>
                  </a:cubicBezTo>
                  <a:lnTo>
                    <a:pt x="26797" y="4219322"/>
                  </a:lnTo>
                  <a:lnTo>
                    <a:pt x="26797" y="4219322"/>
                  </a:lnTo>
                  <a:cubicBezTo>
                    <a:pt x="23495" y="4217162"/>
                    <a:pt x="20447" y="4214623"/>
                    <a:pt x="17653" y="4211829"/>
                  </a:cubicBezTo>
                  <a:lnTo>
                    <a:pt x="17653" y="4211829"/>
                  </a:lnTo>
                  <a:lnTo>
                    <a:pt x="17653" y="4211829"/>
                  </a:lnTo>
                  <a:cubicBezTo>
                    <a:pt x="14859" y="4209035"/>
                    <a:pt x="12319" y="4205987"/>
                    <a:pt x="10160" y="4202685"/>
                  </a:cubicBezTo>
                  <a:lnTo>
                    <a:pt x="10160" y="4202685"/>
                  </a:lnTo>
                  <a:lnTo>
                    <a:pt x="10160" y="4202685"/>
                  </a:lnTo>
                  <a:cubicBezTo>
                    <a:pt x="8001" y="4199382"/>
                    <a:pt x="6096" y="4195954"/>
                    <a:pt x="4572" y="4192270"/>
                  </a:cubicBezTo>
                  <a:lnTo>
                    <a:pt x="9017" y="4190492"/>
                  </a:lnTo>
                  <a:lnTo>
                    <a:pt x="4572" y="4192270"/>
                  </a:lnTo>
                  <a:cubicBezTo>
                    <a:pt x="3048" y="4188587"/>
                    <a:pt x="1905" y="4184905"/>
                    <a:pt x="1143" y="4180967"/>
                  </a:cubicBezTo>
                  <a:lnTo>
                    <a:pt x="5842" y="4180078"/>
                  </a:lnTo>
                  <a:lnTo>
                    <a:pt x="1143" y="4180967"/>
                  </a:lnTo>
                  <a:cubicBezTo>
                    <a:pt x="381" y="4177157"/>
                    <a:pt x="0" y="4173220"/>
                    <a:pt x="0" y="4169283"/>
                  </a:cubicBezTo>
                  <a:lnTo>
                    <a:pt x="4826" y="4169283"/>
                  </a:lnTo>
                  <a:lnTo>
                    <a:pt x="0" y="4169283"/>
                  </a:lnTo>
                  <a:moveTo>
                    <a:pt x="9525" y="4169283"/>
                  </a:moveTo>
                  <a:cubicBezTo>
                    <a:pt x="9525" y="4172585"/>
                    <a:pt x="9906" y="4175887"/>
                    <a:pt x="10541" y="4179062"/>
                  </a:cubicBezTo>
                  <a:lnTo>
                    <a:pt x="10541" y="4179062"/>
                  </a:lnTo>
                  <a:lnTo>
                    <a:pt x="10541" y="4179062"/>
                  </a:lnTo>
                  <a:cubicBezTo>
                    <a:pt x="11176" y="4182237"/>
                    <a:pt x="12192" y="4185412"/>
                    <a:pt x="13462" y="4188587"/>
                  </a:cubicBezTo>
                  <a:lnTo>
                    <a:pt x="13462" y="4188587"/>
                  </a:lnTo>
                  <a:lnTo>
                    <a:pt x="13462" y="4188587"/>
                  </a:lnTo>
                  <a:cubicBezTo>
                    <a:pt x="14732" y="4191635"/>
                    <a:pt x="16256" y="4194556"/>
                    <a:pt x="18161" y="4197350"/>
                  </a:cubicBezTo>
                  <a:lnTo>
                    <a:pt x="14224" y="4200017"/>
                  </a:lnTo>
                  <a:lnTo>
                    <a:pt x="18161" y="4197350"/>
                  </a:lnTo>
                  <a:cubicBezTo>
                    <a:pt x="20066" y="4200144"/>
                    <a:pt x="22098" y="4202684"/>
                    <a:pt x="24384" y="4204970"/>
                  </a:cubicBezTo>
                  <a:lnTo>
                    <a:pt x="20955" y="4208399"/>
                  </a:lnTo>
                  <a:lnTo>
                    <a:pt x="24384" y="4204970"/>
                  </a:lnTo>
                  <a:cubicBezTo>
                    <a:pt x="26670" y="4207256"/>
                    <a:pt x="29337" y="4209415"/>
                    <a:pt x="32004" y="4211193"/>
                  </a:cubicBezTo>
                  <a:lnTo>
                    <a:pt x="29337" y="4215130"/>
                  </a:lnTo>
                  <a:lnTo>
                    <a:pt x="32004" y="4211193"/>
                  </a:lnTo>
                  <a:cubicBezTo>
                    <a:pt x="34798" y="4213098"/>
                    <a:pt x="37719" y="4214622"/>
                    <a:pt x="40767" y="4215892"/>
                  </a:cubicBezTo>
                  <a:lnTo>
                    <a:pt x="40767" y="4215892"/>
                  </a:lnTo>
                  <a:lnTo>
                    <a:pt x="40767" y="4215892"/>
                  </a:lnTo>
                  <a:cubicBezTo>
                    <a:pt x="43815" y="4217162"/>
                    <a:pt x="46990" y="4218178"/>
                    <a:pt x="50292" y="4218813"/>
                  </a:cubicBezTo>
                  <a:lnTo>
                    <a:pt x="49403" y="4223512"/>
                  </a:lnTo>
                  <a:lnTo>
                    <a:pt x="50292" y="4218813"/>
                  </a:lnTo>
                  <a:cubicBezTo>
                    <a:pt x="53594" y="4219448"/>
                    <a:pt x="56769" y="4219829"/>
                    <a:pt x="60198" y="4219829"/>
                  </a:cubicBezTo>
                  <a:lnTo>
                    <a:pt x="4540758" y="4219829"/>
                  </a:lnTo>
                  <a:cubicBezTo>
                    <a:pt x="4544060" y="4219829"/>
                    <a:pt x="4547362" y="4219448"/>
                    <a:pt x="4550664" y="4218813"/>
                  </a:cubicBezTo>
                  <a:lnTo>
                    <a:pt x="4551553" y="4223512"/>
                  </a:lnTo>
                  <a:lnTo>
                    <a:pt x="4550664" y="4218813"/>
                  </a:lnTo>
                  <a:cubicBezTo>
                    <a:pt x="4553966" y="4218178"/>
                    <a:pt x="4557141" y="4217162"/>
                    <a:pt x="4560189" y="4215892"/>
                  </a:cubicBezTo>
                  <a:lnTo>
                    <a:pt x="4560189" y="4215892"/>
                  </a:lnTo>
                  <a:lnTo>
                    <a:pt x="4560189" y="4215892"/>
                  </a:lnTo>
                  <a:cubicBezTo>
                    <a:pt x="4563237" y="4214622"/>
                    <a:pt x="4566158" y="4213098"/>
                    <a:pt x="4568952" y="4211193"/>
                  </a:cubicBezTo>
                  <a:lnTo>
                    <a:pt x="4568952" y="4211193"/>
                  </a:lnTo>
                  <a:lnTo>
                    <a:pt x="4568952" y="4211193"/>
                  </a:lnTo>
                  <a:cubicBezTo>
                    <a:pt x="4571746" y="4209415"/>
                    <a:pt x="4574286" y="4207256"/>
                    <a:pt x="4576572" y="4204970"/>
                  </a:cubicBezTo>
                  <a:lnTo>
                    <a:pt x="4580001" y="4208399"/>
                  </a:lnTo>
                  <a:lnTo>
                    <a:pt x="4576572" y="4204970"/>
                  </a:lnTo>
                  <a:cubicBezTo>
                    <a:pt x="4578858" y="4202684"/>
                    <a:pt x="4581016" y="4200017"/>
                    <a:pt x="4582795" y="4197350"/>
                  </a:cubicBezTo>
                  <a:lnTo>
                    <a:pt x="4586732" y="4200017"/>
                  </a:lnTo>
                  <a:lnTo>
                    <a:pt x="4582795" y="4197350"/>
                  </a:lnTo>
                  <a:cubicBezTo>
                    <a:pt x="4584700" y="4194556"/>
                    <a:pt x="4586224" y="4191635"/>
                    <a:pt x="4587494" y="4188587"/>
                  </a:cubicBezTo>
                  <a:lnTo>
                    <a:pt x="4587494" y="4188587"/>
                  </a:lnTo>
                  <a:lnTo>
                    <a:pt x="4587494" y="4188587"/>
                  </a:lnTo>
                  <a:cubicBezTo>
                    <a:pt x="4588763" y="4185539"/>
                    <a:pt x="4589779" y="4182364"/>
                    <a:pt x="4590414" y="4179189"/>
                  </a:cubicBezTo>
                  <a:lnTo>
                    <a:pt x="4590414" y="4179189"/>
                  </a:lnTo>
                  <a:lnTo>
                    <a:pt x="4590414" y="4179189"/>
                  </a:lnTo>
                  <a:cubicBezTo>
                    <a:pt x="4591049" y="4175887"/>
                    <a:pt x="4591430" y="4172712"/>
                    <a:pt x="4591430" y="4169410"/>
                  </a:cubicBezTo>
                  <a:lnTo>
                    <a:pt x="4591430" y="60198"/>
                  </a:lnTo>
                  <a:cubicBezTo>
                    <a:pt x="4591430" y="56896"/>
                    <a:pt x="4591049" y="53594"/>
                    <a:pt x="4590414" y="50292"/>
                  </a:cubicBezTo>
                  <a:lnTo>
                    <a:pt x="4590414" y="50292"/>
                  </a:lnTo>
                  <a:lnTo>
                    <a:pt x="4590414" y="50292"/>
                  </a:lnTo>
                  <a:cubicBezTo>
                    <a:pt x="4589779" y="47117"/>
                    <a:pt x="4588763" y="43942"/>
                    <a:pt x="4587494" y="40767"/>
                  </a:cubicBezTo>
                  <a:lnTo>
                    <a:pt x="4591938" y="38989"/>
                  </a:lnTo>
                  <a:lnTo>
                    <a:pt x="4587494" y="40767"/>
                  </a:lnTo>
                  <a:cubicBezTo>
                    <a:pt x="4586224" y="37719"/>
                    <a:pt x="4584700" y="34798"/>
                    <a:pt x="4582795" y="32004"/>
                  </a:cubicBezTo>
                  <a:lnTo>
                    <a:pt x="4586732" y="29337"/>
                  </a:lnTo>
                  <a:lnTo>
                    <a:pt x="4582795" y="32004"/>
                  </a:lnTo>
                  <a:cubicBezTo>
                    <a:pt x="4580889" y="29210"/>
                    <a:pt x="4578858" y="26670"/>
                    <a:pt x="4576572" y="24384"/>
                  </a:cubicBezTo>
                  <a:cubicBezTo>
                    <a:pt x="4574286" y="22098"/>
                    <a:pt x="4571619" y="19939"/>
                    <a:pt x="4568952" y="18161"/>
                  </a:cubicBezTo>
                  <a:lnTo>
                    <a:pt x="4568952" y="18161"/>
                  </a:lnTo>
                  <a:lnTo>
                    <a:pt x="4568952" y="18161"/>
                  </a:lnTo>
                  <a:cubicBezTo>
                    <a:pt x="4566158" y="16383"/>
                    <a:pt x="4563237" y="14732"/>
                    <a:pt x="4560189" y="13462"/>
                  </a:cubicBezTo>
                  <a:lnTo>
                    <a:pt x="4560189" y="13462"/>
                  </a:lnTo>
                  <a:lnTo>
                    <a:pt x="4560189" y="13462"/>
                  </a:lnTo>
                  <a:cubicBezTo>
                    <a:pt x="4557141" y="12192"/>
                    <a:pt x="4553966" y="11176"/>
                    <a:pt x="4550791" y="10541"/>
                  </a:cubicBezTo>
                  <a:lnTo>
                    <a:pt x="4550791" y="10541"/>
                  </a:lnTo>
                  <a:lnTo>
                    <a:pt x="4550791" y="10541"/>
                  </a:lnTo>
                  <a:cubicBezTo>
                    <a:pt x="4547489" y="9906"/>
                    <a:pt x="4544314" y="9525"/>
                    <a:pt x="4541012"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9017" y="38989"/>
                  </a:lnTo>
                  <a:lnTo>
                    <a:pt x="13462" y="40767"/>
                  </a:lnTo>
                  <a:cubicBezTo>
                    <a:pt x="12192" y="43815"/>
                    <a:pt x="11176" y="46990"/>
                    <a:pt x="10541" y="50292"/>
                  </a:cubicBezTo>
                  <a:lnTo>
                    <a:pt x="10541" y="50292"/>
                  </a:lnTo>
                  <a:lnTo>
                    <a:pt x="10541" y="50292"/>
                  </a:lnTo>
                  <a:cubicBezTo>
                    <a:pt x="9906" y="53594"/>
                    <a:pt x="9525" y="56769"/>
                    <a:pt x="9525" y="60198"/>
                  </a:cubicBezTo>
                  <a:lnTo>
                    <a:pt x="9525" y="4169283"/>
                  </a:lnTo>
                  <a:close/>
                </a:path>
              </a:pathLst>
            </a:custGeom>
            <a:solidFill>
              <a:srgbClr val="C7C7D0"/>
            </a:solidFill>
          </p:spPr>
        </p:sp>
      </p:grpSp>
      <p:sp>
        <p:nvSpPr>
          <p:cNvPr name="TextBox 8" id="8"/>
          <p:cNvSpPr txBox="true"/>
          <p:nvPr/>
        </p:nvSpPr>
        <p:spPr>
          <a:xfrm rot="0">
            <a:off x="1032272" y="388725"/>
            <a:ext cx="3940902" cy="597294"/>
          </a:xfrm>
          <a:prstGeom prst="rect">
            <a:avLst/>
          </a:prstGeom>
        </p:spPr>
        <p:txBody>
          <a:bodyPr anchor="t" rtlCol="false" tIns="0" lIns="0" bIns="0" rIns="0">
            <a:spAutoFit/>
          </a:bodyPr>
          <a:lstStyle/>
          <a:p>
            <a:pPr algn="l">
              <a:lnSpc>
                <a:spcPts val="4725"/>
              </a:lnSpc>
            </a:pPr>
            <a:r>
              <a:rPr lang="en-US" sz="3375">
                <a:solidFill>
                  <a:srgbClr val="1B1B27"/>
                </a:solidFill>
                <a:latin typeface="Raleway"/>
                <a:ea typeface="Raleway"/>
                <a:cs typeface="Raleway"/>
                <a:sym typeface="Raleway"/>
              </a:rPr>
              <a:t>Plan for Next Phase</a:t>
            </a:r>
          </a:p>
        </p:txBody>
      </p:sp>
      <p:sp>
        <p:nvSpPr>
          <p:cNvPr name="TextBox 9" id="9"/>
          <p:cNvSpPr txBox="true"/>
          <p:nvPr/>
        </p:nvSpPr>
        <p:spPr>
          <a:xfrm rot="0">
            <a:off x="1213247" y="1489767"/>
            <a:ext cx="4308777" cy="3597345"/>
          </a:xfrm>
          <a:prstGeom prst="rect">
            <a:avLst/>
          </a:prstGeom>
        </p:spPr>
        <p:txBody>
          <a:bodyPr anchor="t" rtlCol="false" tIns="0" lIns="0" bIns="0" rIns="0">
            <a:spAutoFit/>
          </a:bodyPr>
          <a:lstStyle/>
          <a:p>
            <a:pPr algn="just">
              <a:lnSpc>
                <a:spcPts val="2362"/>
              </a:lnSpc>
            </a:pPr>
            <a:r>
              <a:rPr lang="en-US" sz="1687">
                <a:solidFill>
                  <a:srgbClr val="3C3939"/>
                </a:solidFill>
                <a:latin typeface="Raleway"/>
                <a:ea typeface="Raleway"/>
                <a:cs typeface="Raleway"/>
                <a:sym typeface="Raleway"/>
              </a:rPr>
              <a:t>Text-to-Image Generation</a:t>
            </a:r>
          </a:p>
          <a:p>
            <a:pPr algn="just">
              <a:lnSpc>
                <a:spcPts val="2150"/>
              </a:lnSpc>
            </a:pPr>
            <a:r>
              <a:rPr lang="en-US" sz="1350">
                <a:solidFill>
                  <a:srgbClr val="3C3939"/>
                </a:solidFill>
                <a:latin typeface="Roboto"/>
                <a:ea typeface="Roboto"/>
                <a:cs typeface="Roboto"/>
                <a:sym typeface="Roboto"/>
              </a:rPr>
              <a:t>· Use advanced AI models to generate relevant visuals from narrative text, which will enhance storytelling by allowing users to “see” parts of the story.</a:t>
            </a:r>
          </a:p>
          <a:p>
            <a:pPr algn="just">
              <a:lnSpc>
                <a:spcPts val="3375"/>
              </a:lnSpc>
            </a:pPr>
            <a:r>
              <a:rPr lang="en-US" sz="1350">
                <a:solidFill>
                  <a:srgbClr val="3C3939"/>
                </a:solidFill>
                <a:latin typeface="Roboto"/>
                <a:ea typeface="Roboto"/>
                <a:cs typeface="Roboto"/>
                <a:sym typeface="Roboto"/>
              </a:rPr>
              <a:t>· This step involves converting key narrative </a:t>
            </a:r>
          </a:p>
          <a:p>
            <a:pPr algn="just">
              <a:lnSpc>
                <a:spcPts val="974"/>
              </a:lnSpc>
            </a:pPr>
            <a:r>
              <a:rPr lang="en-US" sz="1350">
                <a:solidFill>
                  <a:srgbClr val="3C3939"/>
                </a:solidFill>
                <a:latin typeface="Roboto"/>
                <a:ea typeface="Roboto"/>
                <a:cs typeface="Roboto"/>
                <a:sym typeface="Roboto"/>
              </a:rPr>
              <a:t>descriptions or scenes into images that align with the </a:t>
            </a:r>
          </a:p>
          <a:p>
            <a:pPr algn="just">
              <a:lnSpc>
                <a:spcPts val="3225"/>
              </a:lnSpc>
            </a:pPr>
            <a:r>
              <a:rPr lang="en-US" sz="1350">
                <a:solidFill>
                  <a:srgbClr val="3C3939"/>
                </a:solidFill>
                <a:latin typeface="Roboto"/>
                <a:ea typeface="Roboto"/>
                <a:cs typeface="Roboto"/>
                <a:sym typeface="Roboto"/>
              </a:rPr>
              <a:t>text's tone, context, and emotions, making the story </a:t>
            </a:r>
          </a:p>
          <a:p>
            <a:pPr algn="just">
              <a:lnSpc>
                <a:spcPts val="1124"/>
              </a:lnSpc>
            </a:pPr>
            <a:r>
              <a:rPr lang="en-US" sz="1350">
                <a:solidFill>
                  <a:srgbClr val="3C3939"/>
                </a:solidFill>
                <a:latin typeface="Roboto"/>
                <a:ea typeface="Roboto"/>
                <a:cs typeface="Roboto"/>
                <a:sym typeface="Roboto"/>
              </a:rPr>
              <a:t>more engaging and vivid.</a:t>
            </a:r>
          </a:p>
          <a:p>
            <a:pPr algn="just">
              <a:lnSpc>
                <a:spcPts val="3375"/>
              </a:lnSpc>
            </a:pPr>
            <a:r>
              <a:rPr lang="en-US" sz="1350">
                <a:solidFill>
                  <a:srgbClr val="3C3939"/>
                </a:solidFill>
                <a:latin typeface="Roboto"/>
                <a:ea typeface="Roboto"/>
                <a:cs typeface="Roboto"/>
                <a:sym typeface="Roboto"/>
              </a:rPr>
              <a:t>· Open LLMs such as Stable Diffusion or DALL-E can be </a:t>
            </a:r>
          </a:p>
          <a:p>
            <a:pPr algn="just">
              <a:lnSpc>
                <a:spcPts val="974"/>
              </a:lnSpc>
            </a:pPr>
            <a:r>
              <a:rPr lang="en-US" sz="1350">
                <a:solidFill>
                  <a:srgbClr val="3C3939"/>
                </a:solidFill>
                <a:latin typeface="Roboto"/>
                <a:ea typeface="Roboto"/>
                <a:cs typeface="Roboto"/>
                <a:sym typeface="Roboto"/>
              </a:rPr>
              <a:t>used to generate images from descriptive text. These </a:t>
            </a:r>
          </a:p>
          <a:p>
            <a:pPr algn="just">
              <a:lnSpc>
                <a:spcPts val="3225"/>
              </a:lnSpc>
            </a:pPr>
            <a:r>
              <a:rPr lang="en-US" sz="1350">
                <a:solidFill>
                  <a:srgbClr val="3C3939"/>
                </a:solidFill>
                <a:latin typeface="Roboto"/>
                <a:ea typeface="Roboto"/>
                <a:cs typeface="Roboto"/>
                <a:sym typeface="Roboto"/>
              </a:rPr>
              <a:t>models can bring text-based narratives to life through </a:t>
            </a:r>
          </a:p>
          <a:p>
            <a:pPr algn="just">
              <a:lnSpc>
                <a:spcPts val="1124"/>
              </a:lnSpc>
            </a:pPr>
            <a:r>
              <a:rPr lang="en-US" sz="1350">
                <a:solidFill>
                  <a:srgbClr val="3C3939"/>
                </a:solidFill>
                <a:latin typeface="Roboto"/>
                <a:ea typeface="Roboto"/>
                <a:cs typeface="Roboto"/>
                <a:sym typeface="Roboto"/>
              </a:rPr>
              <a:t>visuals that match the story’s context and tone.</a:t>
            </a:r>
          </a:p>
        </p:txBody>
      </p:sp>
      <p:sp>
        <p:nvSpPr>
          <p:cNvPr name="TextBox 10" id="10"/>
          <p:cNvSpPr txBox="true"/>
          <p:nvPr/>
        </p:nvSpPr>
        <p:spPr>
          <a:xfrm rot="0">
            <a:off x="5981700" y="1489767"/>
            <a:ext cx="4316520" cy="3873570"/>
          </a:xfrm>
          <a:prstGeom prst="rect">
            <a:avLst/>
          </a:prstGeom>
        </p:spPr>
        <p:txBody>
          <a:bodyPr anchor="t" rtlCol="false" tIns="0" lIns="0" bIns="0" rIns="0">
            <a:spAutoFit/>
          </a:bodyPr>
          <a:lstStyle/>
          <a:p>
            <a:pPr algn="just">
              <a:lnSpc>
                <a:spcPts val="2362"/>
              </a:lnSpc>
            </a:pPr>
            <a:r>
              <a:rPr lang="en-US" sz="1687">
                <a:solidFill>
                  <a:srgbClr val="3C3939"/>
                </a:solidFill>
                <a:latin typeface="Raleway"/>
                <a:ea typeface="Raleway"/>
                <a:cs typeface="Raleway"/>
                <a:sym typeface="Raleway"/>
              </a:rPr>
              <a:t>Text-to-Audio Generation</a:t>
            </a:r>
          </a:p>
          <a:p>
            <a:pPr algn="just">
              <a:lnSpc>
                <a:spcPts val="2137"/>
              </a:lnSpc>
            </a:pPr>
            <a:r>
              <a:rPr lang="en-US" sz="1350">
                <a:solidFill>
                  <a:srgbClr val="3C3939"/>
                </a:solidFill>
                <a:latin typeface="Roboto"/>
                <a:ea typeface="Roboto"/>
                <a:cs typeface="Roboto"/>
                <a:sym typeface="Roboto"/>
              </a:rPr>
              <a:t>· The text-to-speech or audio generation models to create background sounds, ambient noise, or even narrated segments that match the mood and setting of the narrative.</a:t>
            </a:r>
          </a:p>
          <a:p>
            <a:pPr algn="just">
              <a:lnSpc>
                <a:spcPts val="3375"/>
              </a:lnSpc>
            </a:pPr>
            <a:r>
              <a:rPr lang="en-US" sz="1350">
                <a:solidFill>
                  <a:srgbClr val="3C3939"/>
                </a:solidFill>
                <a:latin typeface="Roboto"/>
                <a:ea typeface="Roboto"/>
                <a:cs typeface="Roboto"/>
                <a:sym typeface="Roboto"/>
              </a:rPr>
              <a:t>· This will add an auditory layer to the narrative, offering </a:t>
            </a:r>
          </a:p>
          <a:p>
            <a:pPr algn="just">
              <a:lnSpc>
                <a:spcPts val="824"/>
              </a:lnSpc>
            </a:pPr>
            <a:r>
              <a:rPr lang="en-US" sz="1350">
                <a:solidFill>
                  <a:srgbClr val="3C3939"/>
                </a:solidFill>
                <a:latin typeface="Roboto"/>
                <a:ea typeface="Roboto"/>
                <a:cs typeface="Roboto"/>
                <a:sym typeface="Roboto"/>
              </a:rPr>
              <a:t>users a richer, multi-sensory experience by immersing </a:t>
            </a:r>
          </a:p>
          <a:p>
            <a:pPr algn="just">
              <a:lnSpc>
                <a:spcPts val="3375"/>
              </a:lnSpc>
            </a:pPr>
            <a:r>
              <a:rPr lang="en-US" sz="1350">
                <a:solidFill>
                  <a:srgbClr val="3C3939"/>
                </a:solidFill>
                <a:latin typeface="Roboto"/>
                <a:ea typeface="Roboto"/>
                <a:cs typeface="Roboto"/>
                <a:sym typeface="Roboto"/>
              </a:rPr>
              <a:t>them in the story’s environment or conveying emotions </a:t>
            </a:r>
          </a:p>
          <a:p>
            <a:pPr algn="just">
              <a:lnSpc>
                <a:spcPts val="974"/>
              </a:lnSpc>
            </a:pPr>
            <a:r>
              <a:rPr lang="en-US" sz="1350">
                <a:solidFill>
                  <a:srgbClr val="3C3939"/>
                </a:solidFill>
                <a:latin typeface="Roboto"/>
                <a:ea typeface="Roboto"/>
                <a:cs typeface="Roboto"/>
                <a:sym typeface="Roboto"/>
              </a:rPr>
              <a:t>through sound.</a:t>
            </a:r>
          </a:p>
          <a:p>
            <a:pPr algn="just">
              <a:lnSpc>
                <a:spcPts val="3375"/>
              </a:lnSpc>
            </a:pPr>
            <a:r>
              <a:rPr lang="en-US" sz="1350">
                <a:solidFill>
                  <a:srgbClr val="3C3939"/>
                </a:solidFill>
                <a:latin typeface="Roboto"/>
                <a:ea typeface="Roboto"/>
                <a:cs typeface="Roboto"/>
                <a:sym typeface="Roboto"/>
              </a:rPr>
              <a:t>· Open LLMs like Bark or Tortoise TTS can be used for </a:t>
            </a:r>
          </a:p>
          <a:p>
            <a:pPr algn="just">
              <a:lnSpc>
                <a:spcPts val="824"/>
              </a:lnSpc>
            </a:pPr>
            <a:r>
              <a:rPr lang="en-US" sz="1350">
                <a:solidFill>
                  <a:srgbClr val="3C3939"/>
                </a:solidFill>
                <a:latin typeface="Roboto"/>
                <a:ea typeface="Roboto"/>
                <a:cs typeface="Roboto"/>
                <a:sym typeface="Roboto"/>
              </a:rPr>
              <a:t>audio generation. These models can help create </a:t>
            </a:r>
          </a:p>
          <a:p>
            <a:pPr algn="just">
              <a:lnSpc>
                <a:spcPts val="3375"/>
              </a:lnSpc>
            </a:pPr>
            <a:r>
              <a:rPr lang="en-US" sz="1350">
                <a:solidFill>
                  <a:srgbClr val="3C3939"/>
                </a:solidFill>
                <a:latin typeface="Roboto"/>
                <a:ea typeface="Roboto"/>
                <a:cs typeface="Roboto"/>
                <a:sym typeface="Roboto"/>
              </a:rPr>
              <a:t>soundscapes, narration, or background sounds, adding </a:t>
            </a:r>
          </a:p>
          <a:p>
            <a:pPr algn="just">
              <a:lnSpc>
                <a:spcPts val="974"/>
              </a:lnSpc>
            </a:pPr>
            <a:r>
              <a:rPr lang="en-US" sz="1350">
                <a:solidFill>
                  <a:srgbClr val="3C3939"/>
                </a:solidFill>
                <a:latin typeface="Roboto"/>
                <a:ea typeface="Roboto"/>
                <a:cs typeface="Roboto"/>
                <a:sym typeface="Roboto"/>
              </a:rPr>
              <a:t>a rich auditory dimension to the narrative.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257"/>
            <a:ext cx="11430000" cy="6438643"/>
            <a:chOff x="0" y="0"/>
            <a:chExt cx="11430000" cy="6438646"/>
          </a:xfrm>
        </p:grpSpPr>
        <p:sp>
          <p:nvSpPr>
            <p:cNvPr name="Freeform 3" id="3"/>
            <p:cNvSpPr/>
            <p:nvPr/>
          </p:nvSpPr>
          <p:spPr>
            <a:xfrm flipH="false" flipV="false" rot="0">
              <a:off x="0" y="0"/>
              <a:ext cx="11430000" cy="6438646"/>
            </a:xfrm>
            <a:custGeom>
              <a:avLst/>
              <a:gdLst/>
              <a:ahLst/>
              <a:cxnLst/>
              <a:rect r="r" b="b" t="t" l="l"/>
              <a:pathLst>
                <a:path h="6438646" w="11430000">
                  <a:moveTo>
                    <a:pt x="0" y="0"/>
                  </a:moveTo>
                  <a:lnTo>
                    <a:pt x="0" y="6438646"/>
                  </a:lnTo>
                  <a:lnTo>
                    <a:pt x="11430000" y="6438646"/>
                  </a:lnTo>
                  <a:lnTo>
                    <a:pt x="11430000" y="0"/>
                  </a:lnTo>
                  <a:close/>
                </a:path>
              </a:pathLst>
            </a:custGeom>
            <a:solidFill>
              <a:srgbClr val="FFFFFF">
                <a:alpha val="94510"/>
              </a:srgbClr>
            </a:solidFill>
          </p:spPr>
        </p:sp>
      </p:grpSp>
      <p:grpSp>
        <p:nvGrpSpPr>
          <p:cNvPr name="Group 4" id="4"/>
          <p:cNvGrpSpPr>
            <a:grpSpLocks noChangeAspect="true"/>
          </p:cNvGrpSpPr>
          <p:nvPr/>
        </p:nvGrpSpPr>
        <p:grpSpPr>
          <a:xfrm rot="0">
            <a:off x="3571875" y="2200275"/>
            <a:ext cx="4286250" cy="2647950"/>
            <a:chOff x="0" y="0"/>
            <a:chExt cx="5715000" cy="3530600"/>
          </a:xfrm>
        </p:grpSpPr>
        <p:sp>
          <p:nvSpPr>
            <p:cNvPr name="Freeform 5" id="5"/>
            <p:cNvSpPr/>
            <p:nvPr/>
          </p:nvSpPr>
          <p:spPr>
            <a:xfrm flipH="false" flipV="false" rot="0">
              <a:off x="0" y="0"/>
              <a:ext cx="5715000" cy="3530600"/>
            </a:xfrm>
            <a:custGeom>
              <a:avLst/>
              <a:gdLst/>
              <a:ahLst/>
              <a:cxnLst/>
              <a:rect r="r" b="b" t="t" l="l"/>
              <a:pathLst>
                <a:path h="3530600" w="5715000">
                  <a:moveTo>
                    <a:pt x="80010" y="0"/>
                  </a:moveTo>
                  <a:cubicBezTo>
                    <a:pt x="69342" y="0"/>
                    <a:pt x="59182" y="2032"/>
                    <a:pt x="49403" y="6096"/>
                  </a:cubicBezTo>
                  <a:cubicBezTo>
                    <a:pt x="39624" y="10160"/>
                    <a:pt x="30988" y="16002"/>
                    <a:pt x="23495" y="23495"/>
                  </a:cubicBezTo>
                  <a:cubicBezTo>
                    <a:pt x="16002" y="30988"/>
                    <a:pt x="10160" y="39624"/>
                    <a:pt x="6096" y="49403"/>
                  </a:cubicBezTo>
                  <a:cubicBezTo>
                    <a:pt x="2032" y="59182"/>
                    <a:pt x="0" y="69469"/>
                    <a:pt x="0" y="80010"/>
                  </a:cubicBezTo>
                  <a:lnTo>
                    <a:pt x="0" y="3450590"/>
                  </a:lnTo>
                  <a:cubicBezTo>
                    <a:pt x="0" y="3461258"/>
                    <a:pt x="2032" y="3471418"/>
                    <a:pt x="6096" y="3481197"/>
                  </a:cubicBezTo>
                  <a:cubicBezTo>
                    <a:pt x="10160" y="3490976"/>
                    <a:pt x="15875" y="3499612"/>
                    <a:pt x="23495" y="3507105"/>
                  </a:cubicBezTo>
                  <a:cubicBezTo>
                    <a:pt x="31115" y="3514598"/>
                    <a:pt x="39624" y="3520440"/>
                    <a:pt x="49403" y="3524504"/>
                  </a:cubicBezTo>
                  <a:cubicBezTo>
                    <a:pt x="59182" y="3528568"/>
                    <a:pt x="69342" y="3530600"/>
                    <a:pt x="80010" y="3530600"/>
                  </a:cubicBezTo>
                  <a:lnTo>
                    <a:pt x="5634990" y="3530600"/>
                  </a:lnTo>
                  <a:cubicBezTo>
                    <a:pt x="5645658" y="3530600"/>
                    <a:pt x="5655818" y="3528568"/>
                    <a:pt x="5665597" y="3524504"/>
                  </a:cubicBezTo>
                  <a:cubicBezTo>
                    <a:pt x="5675376" y="3520440"/>
                    <a:pt x="5684012" y="3514725"/>
                    <a:pt x="5691505" y="3507105"/>
                  </a:cubicBezTo>
                  <a:cubicBezTo>
                    <a:pt x="5698998" y="3499485"/>
                    <a:pt x="5704840" y="3490976"/>
                    <a:pt x="5708904" y="3481197"/>
                  </a:cubicBezTo>
                  <a:cubicBezTo>
                    <a:pt x="5712968" y="3471418"/>
                    <a:pt x="5715000" y="3461258"/>
                    <a:pt x="5715000" y="3450590"/>
                  </a:cubicBezTo>
                  <a:lnTo>
                    <a:pt x="5715000" y="80010"/>
                  </a:lnTo>
                  <a:cubicBezTo>
                    <a:pt x="5715000" y="69469"/>
                    <a:pt x="5712968" y="59182"/>
                    <a:pt x="5708904" y="49403"/>
                  </a:cubicBezTo>
                  <a:cubicBezTo>
                    <a:pt x="5704840" y="39624"/>
                    <a:pt x="5699125" y="30988"/>
                    <a:pt x="5691505" y="23495"/>
                  </a:cubicBezTo>
                  <a:cubicBezTo>
                    <a:pt x="5683885" y="16002"/>
                    <a:pt x="5675376" y="10160"/>
                    <a:pt x="5665597" y="6096"/>
                  </a:cubicBezTo>
                  <a:cubicBezTo>
                    <a:pt x="5655818" y="2032"/>
                    <a:pt x="5645658" y="0"/>
                    <a:pt x="5634990" y="0"/>
                  </a:cubicBezTo>
                  <a:close/>
                </a:path>
              </a:pathLst>
            </a:custGeom>
            <a:blipFill>
              <a:blip r:embed="rId2"/>
              <a:stretch>
                <a:fillRect l="0" t="0" r="0" b="0"/>
              </a:stretch>
            </a:blipFill>
          </p:spPr>
        </p:sp>
      </p:grpSp>
      <p:sp>
        <p:nvSpPr>
          <p:cNvPr name="TextBox 6" id="6"/>
          <p:cNvSpPr txBox="true"/>
          <p:nvPr/>
        </p:nvSpPr>
        <p:spPr>
          <a:xfrm rot="0">
            <a:off x="3104998" y="1546917"/>
            <a:ext cx="5324199" cy="303409"/>
          </a:xfrm>
          <a:prstGeom prst="rect">
            <a:avLst/>
          </a:prstGeom>
        </p:spPr>
        <p:txBody>
          <a:bodyPr anchor="t" rtlCol="false" tIns="0" lIns="0" bIns="0" rIns="0">
            <a:spAutoFit/>
          </a:bodyPr>
          <a:lstStyle/>
          <a:p>
            <a:pPr algn="l">
              <a:lnSpc>
                <a:spcPts val="2362"/>
              </a:lnSpc>
            </a:pPr>
            <a:r>
              <a:rPr lang="en-US" sz="1687">
                <a:solidFill>
                  <a:srgbClr val="1B1B27"/>
                </a:solidFill>
                <a:latin typeface="Raleway"/>
                <a:ea typeface="Raleway"/>
                <a:cs typeface="Raleway"/>
                <a:sym typeface="Raleway"/>
              </a:rPr>
              <a:t>A heartfelt thank you for your time and consideration.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257"/>
            <a:ext cx="11430000" cy="6438643"/>
            <a:chOff x="0" y="0"/>
            <a:chExt cx="11430000" cy="6438646"/>
          </a:xfrm>
        </p:grpSpPr>
        <p:sp>
          <p:nvSpPr>
            <p:cNvPr name="Freeform 3" id="3"/>
            <p:cNvSpPr/>
            <p:nvPr/>
          </p:nvSpPr>
          <p:spPr>
            <a:xfrm flipH="false" flipV="false" rot="0">
              <a:off x="0" y="0"/>
              <a:ext cx="11430000" cy="6438646"/>
            </a:xfrm>
            <a:custGeom>
              <a:avLst/>
              <a:gdLst/>
              <a:ahLst/>
              <a:cxnLst/>
              <a:rect r="r" b="b" t="t" l="l"/>
              <a:pathLst>
                <a:path h="6438646" w="11430000">
                  <a:moveTo>
                    <a:pt x="0" y="0"/>
                  </a:moveTo>
                  <a:lnTo>
                    <a:pt x="0" y="6438646"/>
                  </a:lnTo>
                  <a:lnTo>
                    <a:pt x="11430000" y="6438646"/>
                  </a:lnTo>
                  <a:lnTo>
                    <a:pt x="11430000" y="0"/>
                  </a:lnTo>
                  <a:close/>
                </a:path>
              </a:pathLst>
            </a:custGeom>
            <a:solidFill>
              <a:srgbClr val="FFFFFF">
                <a:alpha val="94510"/>
              </a:srgbClr>
            </a:solidFill>
          </p:spPr>
        </p:sp>
      </p:grpSp>
      <p:sp>
        <p:nvSpPr>
          <p:cNvPr name="Freeform 4" id="4"/>
          <p:cNvSpPr/>
          <p:nvPr/>
        </p:nvSpPr>
        <p:spPr>
          <a:xfrm flipH="false" flipV="false" rot="0">
            <a:off x="714375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sp>
        <p:nvSpPr>
          <p:cNvPr name="TextBox 5" id="5"/>
          <p:cNvSpPr txBox="true"/>
          <p:nvPr/>
        </p:nvSpPr>
        <p:spPr>
          <a:xfrm rot="0">
            <a:off x="600075" y="1636500"/>
            <a:ext cx="6099315" cy="3043123"/>
          </a:xfrm>
          <a:prstGeom prst="rect">
            <a:avLst/>
          </a:prstGeom>
        </p:spPr>
        <p:txBody>
          <a:bodyPr anchor="t" rtlCol="false" tIns="0" lIns="0" bIns="0" rIns="0">
            <a:spAutoFit/>
          </a:bodyPr>
          <a:lstStyle/>
          <a:p>
            <a:pPr algn="l">
              <a:lnSpc>
                <a:spcPts val="4725"/>
              </a:lnSpc>
            </a:pPr>
            <a:r>
              <a:rPr lang="en-US" sz="3375">
                <a:solidFill>
                  <a:srgbClr val="1B1B27"/>
                </a:solidFill>
                <a:latin typeface="Raleway"/>
                <a:ea typeface="Raleway"/>
                <a:cs typeface="Raleway"/>
                <a:sym typeface="Raleway"/>
              </a:rPr>
              <a:t>Problem Statement</a:t>
            </a:r>
          </a:p>
          <a:p>
            <a:pPr algn="l">
              <a:lnSpc>
                <a:spcPts val="2150"/>
              </a:lnSpc>
            </a:pPr>
            <a:r>
              <a:rPr lang="en-US" sz="1350">
                <a:solidFill>
                  <a:srgbClr val="3C3939"/>
                </a:solidFill>
                <a:latin typeface="Roboto"/>
                <a:ea typeface="Roboto"/>
                <a:cs typeface="Roboto"/>
                <a:sym typeface="Roboto"/>
              </a:rPr>
              <a:t>This project aims to streamline the creation of multimedia narratives by automating the process of generating stories, images, voiceovers, and videos from simple text prompts. It addresses the challenge of separately handling text, visuals, and audio for content creation. By integrating these elements into a seamless workflow, users can easily generate engaging, high-quality video narratives. This approach to storytelling is highly effective and particularly </a:t>
            </a:r>
          </a:p>
          <a:p>
            <a:pPr algn="l">
              <a:lnSpc>
                <a:spcPts val="2324"/>
              </a:lnSpc>
            </a:pPr>
            <a:r>
              <a:rPr lang="en-US" sz="1350">
                <a:solidFill>
                  <a:srgbClr val="3C3939"/>
                </a:solidFill>
                <a:latin typeface="Roboto"/>
                <a:ea typeface="Roboto"/>
                <a:cs typeface="Roboto"/>
                <a:sym typeface="Roboto"/>
              </a:rPr>
              <a:t>appealing to younger audiences, especially children, making it an ideal tool for </a:t>
            </a:r>
          </a:p>
          <a:p>
            <a:pPr algn="l">
              <a:lnSpc>
                <a:spcPts val="2025"/>
              </a:lnSpc>
            </a:pPr>
            <a:r>
              <a:rPr lang="en-US" sz="1350">
                <a:solidFill>
                  <a:srgbClr val="3C3939"/>
                </a:solidFill>
                <a:latin typeface="Roboto"/>
                <a:ea typeface="Roboto"/>
                <a:cs typeface="Roboto"/>
                <a:sym typeface="Roboto"/>
              </a:rPr>
              <a:t>captivating and interactive content creation.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257"/>
            <a:ext cx="11430000" cy="6438643"/>
            <a:chOff x="0" y="0"/>
            <a:chExt cx="11430000" cy="6438646"/>
          </a:xfrm>
        </p:grpSpPr>
        <p:sp>
          <p:nvSpPr>
            <p:cNvPr name="Freeform 3" id="3"/>
            <p:cNvSpPr/>
            <p:nvPr/>
          </p:nvSpPr>
          <p:spPr>
            <a:xfrm flipH="false" flipV="false" rot="0">
              <a:off x="0" y="0"/>
              <a:ext cx="11430000" cy="6438646"/>
            </a:xfrm>
            <a:custGeom>
              <a:avLst/>
              <a:gdLst/>
              <a:ahLst/>
              <a:cxnLst/>
              <a:rect r="r" b="b" t="t" l="l"/>
              <a:pathLst>
                <a:path h="6438646" w="11430000">
                  <a:moveTo>
                    <a:pt x="0" y="0"/>
                  </a:moveTo>
                  <a:lnTo>
                    <a:pt x="0" y="6438646"/>
                  </a:lnTo>
                  <a:lnTo>
                    <a:pt x="11430000" y="6438646"/>
                  </a:lnTo>
                  <a:lnTo>
                    <a:pt x="11430000" y="0"/>
                  </a:lnTo>
                  <a:close/>
                </a:path>
              </a:pathLst>
            </a:custGeom>
            <a:solidFill>
              <a:srgbClr val="FFFFFF">
                <a:alpha val="94510"/>
              </a:srgbClr>
            </a:solidFill>
          </p:spPr>
        </p:sp>
      </p:grpSp>
      <p:grpSp>
        <p:nvGrpSpPr>
          <p:cNvPr name="Group 4" id="4"/>
          <p:cNvGrpSpPr>
            <a:grpSpLocks noChangeAspect="true"/>
          </p:cNvGrpSpPr>
          <p:nvPr/>
        </p:nvGrpSpPr>
        <p:grpSpPr>
          <a:xfrm rot="0">
            <a:off x="1028700" y="1581150"/>
            <a:ext cx="2952750" cy="1819275"/>
            <a:chOff x="0" y="0"/>
            <a:chExt cx="3937000" cy="2425700"/>
          </a:xfrm>
        </p:grpSpPr>
        <p:sp>
          <p:nvSpPr>
            <p:cNvPr name="Freeform 5" id="5"/>
            <p:cNvSpPr/>
            <p:nvPr/>
          </p:nvSpPr>
          <p:spPr>
            <a:xfrm flipH="false" flipV="false" rot="0">
              <a:off x="0" y="0"/>
              <a:ext cx="3937000" cy="2425700"/>
            </a:xfrm>
            <a:custGeom>
              <a:avLst/>
              <a:gdLst/>
              <a:ahLst/>
              <a:cxnLst/>
              <a:rect r="r" b="b" t="t" l="l"/>
              <a:pathLst>
                <a:path h="2425700" w="3937000">
                  <a:moveTo>
                    <a:pt x="80010" y="0"/>
                  </a:moveTo>
                  <a:cubicBezTo>
                    <a:pt x="69342" y="0"/>
                    <a:pt x="59182" y="2032"/>
                    <a:pt x="49403" y="6096"/>
                  </a:cubicBezTo>
                  <a:cubicBezTo>
                    <a:pt x="39624" y="10160"/>
                    <a:pt x="30988" y="16002"/>
                    <a:pt x="23495" y="23495"/>
                  </a:cubicBezTo>
                  <a:cubicBezTo>
                    <a:pt x="16002" y="30988"/>
                    <a:pt x="10160" y="39624"/>
                    <a:pt x="6096" y="49403"/>
                  </a:cubicBezTo>
                  <a:cubicBezTo>
                    <a:pt x="2032" y="59182"/>
                    <a:pt x="0" y="69469"/>
                    <a:pt x="0" y="80010"/>
                  </a:cubicBezTo>
                  <a:lnTo>
                    <a:pt x="0" y="2345690"/>
                  </a:lnTo>
                  <a:cubicBezTo>
                    <a:pt x="0" y="2356358"/>
                    <a:pt x="2032" y="2366518"/>
                    <a:pt x="6096" y="2376297"/>
                  </a:cubicBezTo>
                  <a:cubicBezTo>
                    <a:pt x="10160" y="2386076"/>
                    <a:pt x="15875" y="2394712"/>
                    <a:pt x="23495" y="2402205"/>
                  </a:cubicBezTo>
                  <a:cubicBezTo>
                    <a:pt x="31115" y="2409698"/>
                    <a:pt x="39624" y="2415540"/>
                    <a:pt x="49403" y="2419604"/>
                  </a:cubicBezTo>
                  <a:cubicBezTo>
                    <a:pt x="59182" y="2423668"/>
                    <a:pt x="69469" y="2425700"/>
                    <a:pt x="80010" y="2425700"/>
                  </a:cubicBezTo>
                  <a:lnTo>
                    <a:pt x="3856990" y="2425700"/>
                  </a:lnTo>
                  <a:cubicBezTo>
                    <a:pt x="3867658" y="2425700"/>
                    <a:pt x="3877818" y="2423668"/>
                    <a:pt x="3887597" y="2419604"/>
                  </a:cubicBezTo>
                  <a:cubicBezTo>
                    <a:pt x="3897376" y="2415540"/>
                    <a:pt x="3906012" y="2409825"/>
                    <a:pt x="3913505" y="2402205"/>
                  </a:cubicBezTo>
                  <a:cubicBezTo>
                    <a:pt x="3920998" y="2394585"/>
                    <a:pt x="3926840" y="2386076"/>
                    <a:pt x="3930904" y="2376297"/>
                  </a:cubicBezTo>
                  <a:cubicBezTo>
                    <a:pt x="3934968" y="2366518"/>
                    <a:pt x="3937000" y="2356358"/>
                    <a:pt x="3937000" y="2345690"/>
                  </a:cubicBezTo>
                  <a:lnTo>
                    <a:pt x="3937000" y="80010"/>
                  </a:lnTo>
                  <a:cubicBezTo>
                    <a:pt x="3937000" y="69469"/>
                    <a:pt x="3934968" y="59182"/>
                    <a:pt x="3930904" y="49403"/>
                  </a:cubicBezTo>
                  <a:cubicBezTo>
                    <a:pt x="3926840" y="39624"/>
                    <a:pt x="3921125" y="30988"/>
                    <a:pt x="3913505" y="23495"/>
                  </a:cubicBezTo>
                  <a:cubicBezTo>
                    <a:pt x="3905885" y="16002"/>
                    <a:pt x="3897376" y="10160"/>
                    <a:pt x="3887597" y="6096"/>
                  </a:cubicBezTo>
                  <a:cubicBezTo>
                    <a:pt x="3877818" y="2032"/>
                    <a:pt x="3867658" y="0"/>
                    <a:pt x="3856990" y="0"/>
                  </a:cubicBezTo>
                  <a:close/>
                </a:path>
              </a:pathLst>
            </a:custGeom>
            <a:blipFill>
              <a:blip r:embed="rId2"/>
              <a:stretch>
                <a:fillRect l="-40" t="-37" r="-40" b="-37"/>
              </a:stretch>
            </a:blipFill>
          </p:spPr>
        </p:sp>
      </p:grpSp>
      <p:grpSp>
        <p:nvGrpSpPr>
          <p:cNvPr name="Group 6" id="6"/>
          <p:cNvGrpSpPr>
            <a:grpSpLocks noChangeAspect="true"/>
          </p:cNvGrpSpPr>
          <p:nvPr/>
        </p:nvGrpSpPr>
        <p:grpSpPr>
          <a:xfrm rot="0">
            <a:off x="4238625" y="1581150"/>
            <a:ext cx="2952750" cy="1819275"/>
            <a:chOff x="0" y="0"/>
            <a:chExt cx="3937000" cy="2425700"/>
          </a:xfrm>
        </p:grpSpPr>
        <p:sp>
          <p:nvSpPr>
            <p:cNvPr name="Freeform 7" id="7"/>
            <p:cNvSpPr/>
            <p:nvPr/>
          </p:nvSpPr>
          <p:spPr>
            <a:xfrm flipH="false" flipV="false" rot="0">
              <a:off x="0" y="0"/>
              <a:ext cx="3937000" cy="2425700"/>
            </a:xfrm>
            <a:custGeom>
              <a:avLst/>
              <a:gdLst/>
              <a:ahLst/>
              <a:cxnLst/>
              <a:rect r="r" b="b" t="t" l="l"/>
              <a:pathLst>
                <a:path h="2425700" w="3937000">
                  <a:moveTo>
                    <a:pt x="80010" y="0"/>
                  </a:moveTo>
                  <a:cubicBezTo>
                    <a:pt x="69342" y="0"/>
                    <a:pt x="59182" y="2032"/>
                    <a:pt x="49403" y="6096"/>
                  </a:cubicBezTo>
                  <a:cubicBezTo>
                    <a:pt x="39624" y="10160"/>
                    <a:pt x="30988" y="16002"/>
                    <a:pt x="23495" y="23495"/>
                  </a:cubicBezTo>
                  <a:cubicBezTo>
                    <a:pt x="16002" y="30988"/>
                    <a:pt x="10160" y="39624"/>
                    <a:pt x="6096" y="49403"/>
                  </a:cubicBezTo>
                  <a:cubicBezTo>
                    <a:pt x="2032" y="59182"/>
                    <a:pt x="0" y="69469"/>
                    <a:pt x="0" y="80010"/>
                  </a:cubicBezTo>
                  <a:lnTo>
                    <a:pt x="0" y="2345690"/>
                  </a:lnTo>
                  <a:cubicBezTo>
                    <a:pt x="0" y="2356358"/>
                    <a:pt x="2032" y="2366518"/>
                    <a:pt x="6096" y="2376297"/>
                  </a:cubicBezTo>
                  <a:cubicBezTo>
                    <a:pt x="10160" y="2386076"/>
                    <a:pt x="15875" y="2394712"/>
                    <a:pt x="23495" y="2402205"/>
                  </a:cubicBezTo>
                  <a:cubicBezTo>
                    <a:pt x="31115" y="2409698"/>
                    <a:pt x="39624" y="2415540"/>
                    <a:pt x="49403" y="2419604"/>
                  </a:cubicBezTo>
                  <a:cubicBezTo>
                    <a:pt x="59182" y="2423668"/>
                    <a:pt x="69342" y="2425700"/>
                    <a:pt x="80010" y="2425700"/>
                  </a:cubicBezTo>
                  <a:lnTo>
                    <a:pt x="3856990" y="2425700"/>
                  </a:lnTo>
                  <a:cubicBezTo>
                    <a:pt x="3867658" y="2425700"/>
                    <a:pt x="3877818" y="2423668"/>
                    <a:pt x="3887597" y="2419604"/>
                  </a:cubicBezTo>
                  <a:cubicBezTo>
                    <a:pt x="3897376" y="2415540"/>
                    <a:pt x="3906012" y="2409825"/>
                    <a:pt x="3913505" y="2402205"/>
                  </a:cubicBezTo>
                  <a:cubicBezTo>
                    <a:pt x="3920998" y="2394585"/>
                    <a:pt x="3926840" y="2386076"/>
                    <a:pt x="3930904" y="2376297"/>
                  </a:cubicBezTo>
                  <a:cubicBezTo>
                    <a:pt x="3934968" y="2366518"/>
                    <a:pt x="3937000" y="2356358"/>
                    <a:pt x="3937000" y="2345690"/>
                  </a:cubicBezTo>
                  <a:lnTo>
                    <a:pt x="3937000" y="80010"/>
                  </a:lnTo>
                  <a:cubicBezTo>
                    <a:pt x="3937000" y="69469"/>
                    <a:pt x="3934968" y="59182"/>
                    <a:pt x="3930904" y="49403"/>
                  </a:cubicBezTo>
                  <a:cubicBezTo>
                    <a:pt x="3926840" y="39624"/>
                    <a:pt x="3921125" y="30988"/>
                    <a:pt x="3913505" y="23495"/>
                  </a:cubicBezTo>
                  <a:cubicBezTo>
                    <a:pt x="3905885" y="16002"/>
                    <a:pt x="3897376" y="10160"/>
                    <a:pt x="3887597" y="6096"/>
                  </a:cubicBezTo>
                  <a:cubicBezTo>
                    <a:pt x="3877818" y="2032"/>
                    <a:pt x="3867658" y="0"/>
                    <a:pt x="3856990" y="0"/>
                  </a:cubicBezTo>
                  <a:close/>
                </a:path>
              </a:pathLst>
            </a:custGeom>
            <a:blipFill>
              <a:blip r:embed="rId3"/>
              <a:stretch>
                <a:fillRect l="-40" t="-37" r="-40" b="-37"/>
              </a:stretch>
            </a:blipFill>
          </p:spPr>
        </p:sp>
      </p:grpSp>
      <p:grpSp>
        <p:nvGrpSpPr>
          <p:cNvPr name="Group 8" id="8"/>
          <p:cNvGrpSpPr>
            <a:grpSpLocks noChangeAspect="true"/>
          </p:cNvGrpSpPr>
          <p:nvPr/>
        </p:nvGrpSpPr>
        <p:grpSpPr>
          <a:xfrm rot="0">
            <a:off x="7448550" y="1581150"/>
            <a:ext cx="2952750" cy="1819275"/>
            <a:chOff x="0" y="0"/>
            <a:chExt cx="3937000" cy="2425700"/>
          </a:xfrm>
        </p:grpSpPr>
        <p:sp>
          <p:nvSpPr>
            <p:cNvPr name="Freeform 9" id="9"/>
            <p:cNvSpPr/>
            <p:nvPr/>
          </p:nvSpPr>
          <p:spPr>
            <a:xfrm flipH="false" flipV="false" rot="0">
              <a:off x="0" y="0"/>
              <a:ext cx="3937000" cy="2425700"/>
            </a:xfrm>
            <a:custGeom>
              <a:avLst/>
              <a:gdLst/>
              <a:ahLst/>
              <a:cxnLst/>
              <a:rect r="r" b="b" t="t" l="l"/>
              <a:pathLst>
                <a:path h="2425700" w="3937000">
                  <a:moveTo>
                    <a:pt x="80010" y="0"/>
                  </a:moveTo>
                  <a:cubicBezTo>
                    <a:pt x="69342" y="0"/>
                    <a:pt x="59182" y="2032"/>
                    <a:pt x="49403" y="6096"/>
                  </a:cubicBezTo>
                  <a:cubicBezTo>
                    <a:pt x="39624" y="10160"/>
                    <a:pt x="30988" y="16002"/>
                    <a:pt x="23495" y="23495"/>
                  </a:cubicBezTo>
                  <a:cubicBezTo>
                    <a:pt x="16002" y="30988"/>
                    <a:pt x="10160" y="39624"/>
                    <a:pt x="6096" y="49403"/>
                  </a:cubicBezTo>
                  <a:cubicBezTo>
                    <a:pt x="2032" y="59182"/>
                    <a:pt x="0" y="69469"/>
                    <a:pt x="0" y="80010"/>
                  </a:cubicBezTo>
                  <a:lnTo>
                    <a:pt x="0" y="2345690"/>
                  </a:lnTo>
                  <a:cubicBezTo>
                    <a:pt x="0" y="2356358"/>
                    <a:pt x="2032" y="2366518"/>
                    <a:pt x="6096" y="2376297"/>
                  </a:cubicBezTo>
                  <a:cubicBezTo>
                    <a:pt x="10160" y="2386076"/>
                    <a:pt x="16002" y="2394712"/>
                    <a:pt x="23495" y="2402205"/>
                  </a:cubicBezTo>
                  <a:cubicBezTo>
                    <a:pt x="30988" y="2409698"/>
                    <a:pt x="39624" y="2415540"/>
                    <a:pt x="49403" y="2419604"/>
                  </a:cubicBezTo>
                  <a:cubicBezTo>
                    <a:pt x="59182" y="2423668"/>
                    <a:pt x="69342" y="2425700"/>
                    <a:pt x="80010" y="2425700"/>
                  </a:cubicBezTo>
                  <a:lnTo>
                    <a:pt x="3856990" y="2425700"/>
                  </a:lnTo>
                  <a:cubicBezTo>
                    <a:pt x="3867658" y="2425700"/>
                    <a:pt x="3877818" y="2423668"/>
                    <a:pt x="3887597" y="2419604"/>
                  </a:cubicBezTo>
                  <a:cubicBezTo>
                    <a:pt x="3897376" y="2415540"/>
                    <a:pt x="3906012" y="2409825"/>
                    <a:pt x="3913505" y="2402205"/>
                  </a:cubicBezTo>
                  <a:cubicBezTo>
                    <a:pt x="3920998" y="2394585"/>
                    <a:pt x="3926840" y="2386076"/>
                    <a:pt x="3930904" y="2376297"/>
                  </a:cubicBezTo>
                  <a:cubicBezTo>
                    <a:pt x="3934968" y="2366518"/>
                    <a:pt x="3937000" y="2356358"/>
                    <a:pt x="3937000" y="2345690"/>
                  </a:cubicBezTo>
                  <a:lnTo>
                    <a:pt x="3937000" y="80010"/>
                  </a:lnTo>
                  <a:cubicBezTo>
                    <a:pt x="3937000" y="69469"/>
                    <a:pt x="3934968" y="59182"/>
                    <a:pt x="3930904" y="49403"/>
                  </a:cubicBezTo>
                  <a:cubicBezTo>
                    <a:pt x="3926840" y="39624"/>
                    <a:pt x="3921125" y="30988"/>
                    <a:pt x="3913505" y="23495"/>
                  </a:cubicBezTo>
                  <a:cubicBezTo>
                    <a:pt x="3905885" y="16002"/>
                    <a:pt x="3897376" y="10160"/>
                    <a:pt x="3887597" y="6096"/>
                  </a:cubicBezTo>
                  <a:cubicBezTo>
                    <a:pt x="3877818" y="2032"/>
                    <a:pt x="3867658" y="0"/>
                    <a:pt x="3856990" y="0"/>
                  </a:cubicBezTo>
                  <a:close/>
                </a:path>
              </a:pathLst>
            </a:custGeom>
            <a:blipFill>
              <a:blip r:embed="rId4"/>
              <a:stretch>
                <a:fillRect l="-40" t="-146" r="-40" b="-90"/>
              </a:stretch>
            </a:blipFill>
          </p:spPr>
        </p:sp>
      </p:grpSp>
      <p:sp>
        <p:nvSpPr>
          <p:cNvPr name="TextBox 10" id="10"/>
          <p:cNvSpPr txBox="true"/>
          <p:nvPr/>
        </p:nvSpPr>
        <p:spPr>
          <a:xfrm rot="0">
            <a:off x="1032272" y="617325"/>
            <a:ext cx="3659343" cy="597294"/>
          </a:xfrm>
          <a:prstGeom prst="rect">
            <a:avLst/>
          </a:prstGeom>
        </p:spPr>
        <p:txBody>
          <a:bodyPr anchor="t" rtlCol="false" tIns="0" lIns="0" bIns="0" rIns="0">
            <a:spAutoFit/>
          </a:bodyPr>
          <a:lstStyle/>
          <a:p>
            <a:pPr algn="l">
              <a:lnSpc>
                <a:spcPts val="4725"/>
              </a:lnSpc>
            </a:pPr>
            <a:r>
              <a:rPr lang="en-US" sz="3375">
                <a:solidFill>
                  <a:srgbClr val="1B1B27"/>
                </a:solidFill>
                <a:latin typeface="Raleway"/>
                <a:ea typeface="Raleway"/>
                <a:cs typeface="Raleway"/>
                <a:sym typeface="Raleway"/>
              </a:rPr>
              <a:t>Project Objectives</a:t>
            </a:r>
          </a:p>
        </p:txBody>
      </p:sp>
      <p:sp>
        <p:nvSpPr>
          <p:cNvPr name="TextBox 11" id="11"/>
          <p:cNvSpPr txBox="true"/>
          <p:nvPr/>
        </p:nvSpPr>
        <p:spPr>
          <a:xfrm rot="0">
            <a:off x="1032272" y="3601279"/>
            <a:ext cx="2985040" cy="2095852"/>
          </a:xfrm>
          <a:prstGeom prst="rect">
            <a:avLst/>
          </a:prstGeom>
        </p:spPr>
        <p:txBody>
          <a:bodyPr anchor="t" rtlCol="false" tIns="0" lIns="0" bIns="0" rIns="0">
            <a:spAutoFit/>
          </a:bodyPr>
          <a:lstStyle/>
          <a:p>
            <a:pPr algn="l">
              <a:lnSpc>
                <a:spcPts val="2549"/>
              </a:lnSpc>
            </a:pPr>
            <a:r>
              <a:rPr lang="en-US" sz="2025">
                <a:solidFill>
                  <a:srgbClr val="3C3939"/>
                </a:solidFill>
                <a:latin typeface="Raleway"/>
                <a:ea typeface="Raleway"/>
                <a:cs typeface="Raleway"/>
                <a:sym typeface="Raleway"/>
              </a:rPr>
              <a:t>Crafting Captivating Short Stories</a:t>
            </a:r>
          </a:p>
          <a:p>
            <a:pPr algn="l">
              <a:lnSpc>
                <a:spcPts val="2145"/>
              </a:lnSpc>
            </a:pPr>
            <a:r>
              <a:rPr lang="en-US" sz="1350">
                <a:solidFill>
                  <a:srgbClr val="3C3939"/>
                </a:solidFill>
                <a:latin typeface="Roboto"/>
                <a:ea typeface="Roboto"/>
                <a:cs typeface="Roboto"/>
                <a:sym typeface="Roboto"/>
              </a:rPr>
              <a:t>Use LLMs to generate coherent and creative short stories from prompts. It focuses on ensuring narrative flow, character development, and thematic consistency in the stories.</a:t>
            </a:r>
          </a:p>
        </p:txBody>
      </p:sp>
      <p:sp>
        <p:nvSpPr>
          <p:cNvPr name="TextBox 12" id="12"/>
          <p:cNvSpPr txBox="true"/>
          <p:nvPr/>
        </p:nvSpPr>
        <p:spPr>
          <a:xfrm rot="0">
            <a:off x="4239816" y="3601279"/>
            <a:ext cx="2975781" cy="1829152"/>
          </a:xfrm>
          <a:prstGeom prst="rect">
            <a:avLst/>
          </a:prstGeom>
        </p:spPr>
        <p:txBody>
          <a:bodyPr anchor="t" rtlCol="false" tIns="0" lIns="0" bIns="0" rIns="0">
            <a:spAutoFit/>
          </a:bodyPr>
          <a:lstStyle/>
          <a:p>
            <a:pPr algn="just">
              <a:lnSpc>
                <a:spcPts val="2549"/>
              </a:lnSpc>
            </a:pPr>
            <a:r>
              <a:rPr lang="en-US" sz="2025">
                <a:solidFill>
                  <a:srgbClr val="3C3939"/>
                </a:solidFill>
                <a:latin typeface="Raleway"/>
                <a:ea typeface="Raleway"/>
                <a:cs typeface="Raleway"/>
                <a:sym typeface="Raleway"/>
              </a:rPr>
              <a:t>Generate Images Based on the Story</a:t>
            </a:r>
          </a:p>
          <a:p>
            <a:pPr algn="just">
              <a:lnSpc>
                <a:spcPts val="2174"/>
              </a:lnSpc>
            </a:pPr>
            <a:r>
              <a:rPr lang="en-US" sz="1350">
                <a:solidFill>
                  <a:srgbClr val="3C3939"/>
                </a:solidFill>
                <a:latin typeface="Roboto"/>
                <a:ea typeface="Roboto"/>
                <a:cs typeface="Roboto"/>
                <a:sym typeface="Roboto"/>
              </a:rPr>
              <a:t>Use AI tools to create images that visually represent key elements or scenes in the narrative, enhancing the storytelling experience.</a:t>
            </a:r>
          </a:p>
        </p:txBody>
      </p:sp>
      <p:sp>
        <p:nvSpPr>
          <p:cNvPr name="TextBox 13" id="13"/>
          <p:cNvSpPr txBox="true"/>
          <p:nvPr/>
        </p:nvSpPr>
        <p:spPr>
          <a:xfrm rot="0">
            <a:off x="7447359" y="3601279"/>
            <a:ext cx="3045619" cy="2095852"/>
          </a:xfrm>
          <a:prstGeom prst="rect">
            <a:avLst/>
          </a:prstGeom>
        </p:spPr>
        <p:txBody>
          <a:bodyPr anchor="t" rtlCol="false" tIns="0" lIns="0" bIns="0" rIns="0">
            <a:spAutoFit/>
          </a:bodyPr>
          <a:lstStyle/>
          <a:p>
            <a:pPr algn="l">
              <a:lnSpc>
                <a:spcPts val="2549"/>
              </a:lnSpc>
            </a:pPr>
            <a:r>
              <a:rPr lang="en-US" sz="2025">
                <a:solidFill>
                  <a:srgbClr val="3C3939"/>
                </a:solidFill>
                <a:latin typeface="Raleway"/>
                <a:ea typeface="Raleway"/>
                <a:cs typeface="Raleway"/>
                <a:sym typeface="Raleway"/>
              </a:rPr>
              <a:t>Convert Text to Speech (TTS)</a:t>
            </a:r>
          </a:p>
          <a:p>
            <a:pPr algn="l">
              <a:lnSpc>
                <a:spcPts val="2145"/>
              </a:lnSpc>
            </a:pPr>
            <a:r>
              <a:rPr lang="en-US" sz="1350">
                <a:solidFill>
                  <a:srgbClr val="3C3939"/>
                </a:solidFill>
                <a:latin typeface="Roboto"/>
                <a:ea typeface="Roboto"/>
                <a:cs typeface="Roboto"/>
                <a:sym typeface="Roboto"/>
              </a:rPr>
              <a:t>Utilize text-to-speech (TTS) technology to convert the refined text into natural- sounding, personalized speech, ensuring high quality for interactive content.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1430000" cy="6477000"/>
            <a:chOff x="0" y="0"/>
            <a:chExt cx="11430000" cy="6477000"/>
          </a:xfrm>
        </p:grpSpPr>
        <p:sp>
          <p:nvSpPr>
            <p:cNvPr name="Freeform 3" id="3"/>
            <p:cNvSpPr/>
            <p:nvPr/>
          </p:nvSpPr>
          <p:spPr>
            <a:xfrm flipH="false" flipV="false" rot="0">
              <a:off x="0" y="0"/>
              <a:ext cx="11430000" cy="6477000"/>
            </a:xfrm>
            <a:custGeom>
              <a:avLst/>
              <a:gdLst/>
              <a:ahLst/>
              <a:cxnLst/>
              <a:rect r="r" b="b" t="t" l="l"/>
              <a:pathLst>
                <a:path h="6477000" w="11430000">
                  <a:moveTo>
                    <a:pt x="0" y="6477000"/>
                  </a:moveTo>
                  <a:lnTo>
                    <a:pt x="11430000" y="6477000"/>
                  </a:lnTo>
                  <a:lnTo>
                    <a:pt x="11430000" y="0"/>
                  </a:lnTo>
                  <a:lnTo>
                    <a:pt x="0" y="0"/>
                  </a:lnTo>
                  <a:close/>
                </a:path>
              </a:pathLst>
            </a:custGeom>
            <a:solidFill>
              <a:srgbClr val="FFFFFF">
                <a:alpha val="94510"/>
              </a:srgbClr>
            </a:solidFill>
          </p:spPr>
        </p:sp>
      </p:grpSp>
      <p:grpSp>
        <p:nvGrpSpPr>
          <p:cNvPr name="Group 4" id="4"/>
          <p:cNvGrpSpPr>
            <a:grpSpLocks noChangeAspect="true"/>
          </p:cNvGrpSpPr>
          <p:nvPr/>
        </p:nvGrpSpPr>
        <p:grpSpPr>
          <a:xfrm rot="0">
            <a:off x="1762125" y="1352550"/>
            <a:ext cx="7915275" cy="4191000"/>
            <a:chOff x="0" y="0"/>
            <a:chExt cx="10553700" cy="5588000"/>
          </a:xfrm>
        </p:grpSpPr>
        <p:sp>
          <p:nvSpPr>
            <p:cNvPr name="Freeform 5" id="5"/>
            <p:cNvSpPr/>
            <p:nvPr/>
          </p:nvSpPr>
          <p:spPr>
            <a:xfrm flipH="false" flipV="false" rot="0">
              <a:off x="0" y="0"/>
              <a:ext cx="10553699" cy="5588000"/>
            </a:xfrm>
            <a:custGeom>
              <a:avLst/>
              <a:gdLst/>
              <a:ahLst/>
              <a:cxnLst/>
              <a:rect r="r" b="b" t="t" l="l"/>
              <a:pathLst>
                <a:path h="5588000" w="10553699">
                  <a:moveTo>
                    <a:pt x="80010" y="0"/>
                  </a:moveTo>
                  <a:cubicBezTo>
                    <a:pt x="69342" y="0"/>
                    <a:pt x="59182" y="2032"/>
                    <a:pt x="49403" y="6096"/>
                  </a:cubicBezTo>
                  <a:cubicBezTo>
                    <a:pt x="39624" y="10160"/>
                    <a:pt x="30988" y="15875"/>
                    <a:pt x="23495" y="23495"/>
                  </a:cubicBezTo>
                  <a:cubicBezTo>
                    <a:pt x="16002" y="31115"/>
                    <a:pt x="10160" y="39624"/>
                    <a:pt x="6096" y="49403"/>
                  </a:cubicBezTo>
                  <a:cubicBezTo>
                    <a:pt x="2032" y="59182"/>
                    <a:pt x="0" y="69342"/>
                    <a:pt x="0" y="80010"/>
                  </a:cubicBezTo>
                  <a:lnTo>
                    <a:pt x="0" y="5507990"/>
                  </a:lnTo>
                  <a:cubicBezTo>
                    <a:pt x="0" y="5518658"/>
                    <a:pt x="2032" y="5528818"/>
                    <a:pt x="6096" y="5538597"/>
                  </a:cubicBezTo>
                  <a:cubicBezTo>
                    <a:pt x="10160" y="5548376"/>
                    <a:pt x="15875" y="5557012"/>
                    <a:pt x="23495" y="5564505"/>
                  </a:cubicBezTo>
                  <a:cubicBezTo>
                    <a:pt x="31115" y="5571998"/>
                    <a:pt x="39624" y="5577840"/>
                    <a:pt x="49403" y="5581904"/>
                  </a:cubicBezTo>
                  <a:cubicBezTo>
                    <a:pt x="59182" y="5585968"/>
                    <a:pt x="69342" y="5588000"/>
                    <a:pt x="80010" y="5588000"/>
                  </a:cubicBezTo>
                  <a:lnTo>
                    <a:pt x="10473690" y="5588000"/>
                  </a:lnTo>
                  <a:cubicBezTo>
                    <a:pt x="10484358" y="5588000"/>
                    <a:pt x="10494518" y="5585968"/>
                    <a:pt x="10504297" y="5581904"/>
                  </a:cubicBezTo>
                  <a:cubicBezTo>
                    <a:pt x="10514075" y="5577840"/>
                    <a:pt x="10522712" y="5572125"/>
                    <a:pt x="10530205" y="5564505"/>
                  </a:cubicBezTo>
                  <a:cubicBezTo>
                    <a:pt x="10537697" y="5556885"/>
                    <a:pt x="10543539" y="5548376"/>
                    <a:pt x="10547603" y="5538597"/>
                  </a:cubicBezTo>
                  <a:cubicBezTo>
                    <a:pt x="10551668" y="5528818"/>
                    <a:pt x="10553699" y="5518531"/>
                    <a:pt x="10553699" y="5507990"/>
                  </a:cubicBezTo>
                  <a:lnTo>
                    <a:pt x="10553699" y="80010"/>
                  </a:lnTo>
                  <a:cubicBezTo>
                    <a:pt x="10553699" y="69342"/>
                    <a:pt x="10551668" y="59182"/>
                    <a:pt x="10547603" y="49403"/>
                  </a:cubicBezTo>
                  <a:cubicBezTo>
                    <a:pt x="10543539" y="39624"/>
                    <a:pt x="10537824" y="30988"/>
                    <a:pt x="10530205" y="23495"/>
                  </a:cubicBezTo>
                  <a:cubicBezTo>
                    <a:pt x="10522585" y="16002"/>
                    <a:pt x="10514076" y="10160"/>
                    <a:pt x="10504297" y="6096"/>
                  </a:cubicBezTo>
                  <a:cubicBezTo>
                    <a:pt x="10494518" y="2032"/>
                    <a:pt x="10484358" y="0"/>
                    <a:pt x="10473690" y="0"/>
                  </a:cubicBezTo>
                  <a:close/>
                </a:path>
              </a:pathLst>
            </a:custGeom>
            <a:blipFill>
              <a:blip r:embed="rId2"/>
              <a:stretch>
                <a:fillRect l="0" t="0" r="0" b="0"/>
              </a:stretch>
            </a:blipFill>
          </p:spPr>
        </p:sp>
      </p:grpSp>
      <p:sp>
        <p:nvSpPr>
          <p:cNvPr name="TextBox 6" id="6"/>
          <p:cNvSpPr txBox="true"/>
          <p:nvPr/>
        </p:nvSpPr>
        <p:spPr>
          <a:xfrm rot="0">
            <a:off x="1032272" y="388725"/>
            <a:ext cx="2515638" cy="597294"/>
          </a:xfrm>
          <a:prstGeom prst="rect">
            <a:avLst/>
          </a:prstGeom>
        </p:spPr>
        <p:txBody>
          <a:bodyPr anchor="t" rtlCol="false" tIns="0" lIns="0" bIns="0" rIns="0">
            <a:spAutoFit/>
          </a:bodyPr>
          <a:lstStyle/>
          <a:p>
            <a:pPr algn="l">
              <a:lnSpc>
                <a:spcPts val="4725"/>
              </a:lnSpc>
            </a:pPr>
            <a:r>
              <a:rPr lang="en-US" sz="3375">
                <a:solidFill>
                  <a:srgbClr val="1B1B27"/>
                </a:solidFill>
                <a:latin typeface="Raleway"/>
                <a:ea typeface="Raleway"/>
                <a:cs typeface="Raleway"/>
                <a:sym typeface="Raleway"/>
              </a:rPr>
              <a:t>Project Flow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1556997" cy="7956547"/>
            <a:chOff x="0" y="0"/>
            <a:chExt cx="11557000" cy="7956550"/>
          </a:xfrm>
        </p:grpSpPr>
        <p:sp>
          <p:nvSpPr>
            <p:cNvPr name="Freeform 3" id="3"/>
            <p:cNvSpPr/>
            <p:nvPr/>
          </p:nvSpPr>
          <p:spPr>
            <a:xfrm flipH="false" flipV="false" rot="0">
              <a:off x="63500" y="63500"/>
              <a:ext cx="11430000" cy="7829550"/>
            </a:xfrm>
            <a:custGeom>
              <a:avLst/>
              <a:gdLst/>
              <a:ahLst/>
              <a:cxnLst/>
              <a:rect r="r" b="b" t="t" l="l"/>
              <a:pathLst>
                <a:path h="7829550" w="11430000">
                  <a:moveTo>
                    <a:pt x="0" y="7829550"/>
                  </a:moveTo>
                  <a:lnTo>
                    <a:pt x="11430000" y="7829550"/>
                  </a:lnTo>
                  <a:lnTo>
                    <a:pt x="11430000" y="0"/>
                  </a:lnTo>
                  <a:lnTo>
                    <a:pt x="0" y="0"/>
                  </a:lnTo>
                  <a:close/>
                </a:path>
              </a:pathLst>
            </a:custGeom>
            <a:solidFill>
              <a:srgbClr val="F7F3F2"/>
            </a:solidFill>
          </p:spPr>
        </p:sp>
        <p:sp>
          <p:nvSpPr>
            <p:cNvPr name="Freeform 4" id="4"/>
            <p:cNvSpPr/>
            <p:nvPr/>
          </p:nvSpPr>
          <p:spPr>
            <a:xfrm flipH="false" flipV="false" rot="0">
              <a:off x="63500" y="64008"/>
              <a:ext cx="11430000" cy="7829042"/>
            </a:xfrm>
            <a:custGeom>
              <a:avLst/>
              <a:gdLst/>
              <a:ahLst/>
              <a:cxnLst/>
              <a:rect r="r" b="b" t="t" l="l"/>
              <a:pathLst>
                <a:path h="7829042" w="11430000">
                  <a:moveTo>
                    <a:pt x="0" y="0"/>
                  </a:moveTo>
                  <a:lnTo>
                    <a:pt x="0" y="7829042"/>
                  </a:lnTo>
                  <a:lnTo>
                    <a:pt x="11430000" y="7829042"/>
                  </a:lnTo>
                  <a:lnTo>
                    <a:pt x="11430000" y="0"/>
                  </a:lnTo>
                  <a:close/>
                </a:path>
              </a:pathLst>
            </a:custGeom>
            <a:solidFill>
              <a:srgbClr val="ECECF3"/>
            </a:solidFill>
          </p:spPr>
        </p:sp>
        <p:sp>
          <p:nvSpPr>
            <p:cNvPr name="Freeform 5" id="5"/>
            <p:cNvSpPr/>
            <p:nvPr/>
          </p:nvSpPr>
          <p:spPr>
            <a:xfrm flipH="false" flipV="false" rot="0">
              <a:off x="63500" y="63500"/>
              <a:ext cx="11430000" cy="7829550"/>
            </a:xfrm>
            <a:custGeom>
              <a:avLst/>
              <a:gdLst/>
              <a:ahLst/>
              <a:cxnLst/>
              <a:rect r="r" b="b" t="t" l="l"/>
              <a:pathLst>
                <a:path h="7829550" w="11430000">
                  <a:moveTo>
                    <a:pt x="0" y="7829550"/>
                  </a:moveTo>
                  <a:lnTo>
                    <a:pt x="11430000" y="7829550"/>
                  </a:lnTo>
                  <a:lnTo>
                    <a:pt x="11430000" y="0"/>
                  </a:lnTo>
                  <a:lnTo>
                    <a:pt x="0" y="0"/>
                  </a:lnTo>
                  <a:close/>
                </a:path>
              </a:pathLst>
            </a:custGeom>
            <a:solidFill>
              <a:srgbClr val="ECECF3"/>
            </a:solidFill>
          </p:spPr>
        </p:sp>
        <p:sp>
          <p:nvSpPr>
            <p:cNvPr name="Freeform 6" id="6"/>
            <p:cNvSpPr/>
            <p:nvPr/>
          </p:nvSpPr>
          <p:spPr>
            <a:xfrm flipH="false" flipV="false" rot="0">
              <a:off x="63500" y="64008"/>
              <a:ext cx="11430000" cy="7829042"/>
            </a:xfrm>
            <a:custGeom>
              <a:avLst/>
              <a:gdLst/>
              <a:ahLst/>
              <a:cxnLst/>
              <a:rect r="r" b="b" t="t" l="l"/>
              <a:pathLst>
                <a:path h="7829042" w="11430000">
                  <a:moveTo>
                    <a:pt x="0" y="0"/>
                  </a:moveTo>
                  <a:lnTo>
                    <a:pt x="0" y="7829042"/>
                  </a:lnTo>
                  <a:lnTo>
                    <a:pt x="11430000" y="7829042"/>
                  </a:lnTo>
                  <a:lnTo>
                    <a:pt x="11430000" y="0"/>
                  </a:lnTo>
                  <a:close/>
                </a:path>
              </a:pathLst>
            </a:custGeom>
            <a:solidFill>
              <a:srgbClr val="FFFFFF">
                <a:alpha val="94510"/>
              </a:srgbClr>
            </a:solidFill>
          </p:spPr>
        </p:sp>
      </p:grpSp>
      <p:sp>
        <p:nvSpPr>
          <p:cNvPr name="Freeform 7" id="7"/>
          <p:cNvSpPr/>
          <p:nvPr/>
        </p:nvSpPr>
        <p:spPr>
          <a:xfrm flipH="false" flipV="false" rot="0">
            <a:off x="-63503" y="0"/>
            <a:ext cx="4321288" cy="7893044"/>
          </a:xfrm>
          <a:custGeom>
            <a:avLst/>
            <a:gdLst/>
            <a:ahLst/>
            <a:cxnLst/>
            <a:rect r="r" b="b" t="t" l="l"/>
            <a:pathLst>
              <a:path h="7893044" w="4321288">
                <a:moveTo>
                  <a:pt x="0" y="0"/>
                </a:moveTo>
                <a:lnTo>
                  <a:pt x="4321288" y="0"/>
                </a:lnTo>
                <a:lnTo>
                  <a:pt x="4321288" y="7893044"/>
                </a:lnTo>
                <a:lnTo>
                  <a:pt x="0" y="7893044"/>
                </a:lnTo>
                <a:lnTo>
                  <a:pt x="0" y="0"/>
                </a:lnTo>
                <a:close/>
              </a:path>
            </a:pathLst>
          </a:custGeom>
          <a:blipFill>
            <a:blip r:embed="rId2"/>
            <a:stretch>
              <a:fillRect l="-104" t="-6" r="-107" b="0"/>
            </a:stretch>
          </a:blipFill>
        </p:spPr>
      </p:sp>
      <p:grpSp>
        <p:nvGrpSpPr>
          <p:cNvPr name="Group 8" id="8"/>
          <p:cNvGrpSpPr>
            <a:grpSpLocks noChangeAspect="true"/>
          </p:cNvGrpSpPr>
          <p:nvPr/>
        </p:nvGrpSpPr>
        <p:grpSpPr>
          <a:xfrm rot="0">
            <a:off x="4822822" y="1736722"/>
            <a:ext cx="6070597" cy="1955797"/>
            <a:chOff x="0" y="0"/>
            <a:chExt cx="6070600" cy="1955800"/>
          </a:xfrm>
        </p:grpSpPr>
        <p:sp>
          <p:nvSpPr>
            <p:cNvPr name="Freeform 9" id="9"/>
            <p:cNvSpPr/>
            <p:nvPr/>
          </p:nvSpPr>
          <p:spPr>
            <a:xfrm flipH="false" flipV="false" rot="0">
              <a:off x="68326" y="68326"/>
              <a:ext cx="5934075" cy="1819275"/>
            </a:xfrm>
            <a:custGeom>
              <a:avLst/>
              <a:gdLst/>
              <a:ahLst/>
              <a:cxnLst/>
              <a:rect r="r" b="b" t="t" l="l"/>
              <a:pathLst>
                <a:path h="1819275" w="5934075">
                  <a:moveTo>
                    <a:pt x="0" y="1764030"/>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764030"/>
                  </a:lnTo>
                  <a:cubicBezTo>
                    <a:pt x="5934075" y="1767713"/>
                    <a:pt x="5933694" y="1771269"/>
                    <a:pt x="5933059" y="1774825"/>
                  </a:cubicBezTo>
                  <a:cubicBezTo>
                    <a:pt x="5932424" y="1778381"/>
                    <a:pt x="5931281" y="1781810"/>
                    <a:pt x="5929884" y="1785239"/>
                  </a:cubicBezTo>
                  <a:cubicBezTo>
                    <a:pt x="5928487" y="1788668"/>
                    <a:pt x="5926836" y="1791716"/>
                    <a:pt x="5924804" y="1794764"/>
                  </a:cubicBezTo>
                  <a:cubicBezTo>
                    <a:pt x="5922772" y="1797812"/>
                    <a:pt x="5920486" y="1800606"/>
                    <a:pt x="5917946" y="1803146"/>
                  </a:cubicBezTo>
                  <a:cubicBezTo>
                    <a:pt x="5915406" y="1805686"/>
                    <a:pt x="5912612" y="1807972"/>
                    <a:pt x="5909564" y="1810004"/>
                  </a:cubicBezTo>
                  <a:cubicBezTo>
                    <a:pt x="5906516" y="1812036"/>
                    <a:pt x="5903341" y="1813687"/>
                    <a:pt x="5900039" y="1815084"/>
                  </a:cubicBezTo>
                  <a:cubicBezTo>
                    <a:pt x="5896737" y="1816481"/>
                    <a:pt x="5893308" y="1817497"/>
                    <a:pt x="5889625" y="1818259"/>
                  </a:cubicBezTo>
                  <a:cubicBezTo>
                    <a:pt x="5885942" y="1819021"/>
                    <a:pt x="5882513" y="1819275"/>
                    <a:pt x="5878830" y="1819275"/>
                  </a:cubicBezTo>
                  <a:lnTo>
                    <a:pt x="55245" y="1819275"/>
                  </a:lnTo>
                  <a:cubicBezTo>
                    <a:pt x="51562" y="1819275"/>
                    <a:pt x="48006" y="1818894"/>
                    <a:pt x="44450" y="1818259"/>
                  </a:cubicBezTo>
                  <a:cubicBezTo>
                    <a:pt x="40894" y="1817624"/>
                    <a:pt x="37465" y="1816481"/>
                    <a:pt x="34036" y="1815084"/>
                  </a:cubicBezTo>
                  <a:cubicBezTo>
                    <a:pt x="30607" y="1813687"/>
                    <a:pt x="27559" y="1812036"/>
                    <a:pt x="24511" y="1810004"/>
                  </a:cubicBezTo>
                  <a:cubicBezTo>
                    <a:pt x="21463" y="1807972"/>
                    <a:pt x="18669" y="1805686"/>
                    <a:pt x="16129" y="1803146"/>
                  </a:cubicBezTo>
                  <a:cubicBezTo>
                    <a:pt x="13589" y="1800606"/>
                    <a:pt x="11303" y="1797812"/>
                    <a:pt x="9271" y="1794764"/>
                  </a:cubicBezTo>
                  <a:cubicBezTo>
                    <a:pt x="7239" y="1791716"/>
                    <a:pt x="5588" y="1788541"/>
                    <a:pt x="4191" y="1785239"/>
                  </a:cubicBezTo>
                  <a:cubicBezTo>
                    <a:pt x="2794" y="1781937"/>
                    <a:pt x="1778" y="1778381"/>
                    <a:pt x="1016" y="1774825"/>
                  </a:cubicBezTo>
                  <a:cubicBezTo>
                    <a:pt x="254" y="1771269"/>
                    <a:pt x="0" y="1767713"/>
                    <a:pt x="0" y="1764030"/>
                  </a:cubicBezTo>
                </a:path>
              </a:pathLst>
            </a:custGeom>
            <a:solidFill>
              <a:srgbClr val="E1E1EA"/>
            </a:solidFill>
          </p:spPr>
        </p:sp>
        <p:sp>
          <p:nvSpPr>
            <p:cNvPr name="Freeform 10" id="10"/>
            <p:cNvSpPr/>
            <p:nvPr/>
          </p:nvSpPr>
          <p:spPr>
            <a:xfrm flipH="false" flipV="false" rot="0">
              <a:off x="63373" y="63373"/>
              <a:ext cx="5943981" cy="1829181"/>
            </a:xfrm>
            <a:custGeom>
              <a:avLst/>
              <a:gdLst/>
              <a:ahLst/>
              <a:cxnLst/>
              <a:rect r="r" b="b" t="t" l="l"/>
              <a:pathLst>
                <a:path h="1829181" w="5943981">
                  <a:moveTo>
                    <a:pt x="127" y="1768983"/>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8641" y="1143"/>
                  </a:lnTo>
                  <a:lnTo>
                    <a:pt x="48641" y="1143"/>
                  </a:lnTo>
                  <a:cubicBezTo>
                    <a:pt x="52451" y="381"/>
                    <a:pt x="56388" y="0"/>
                    <a:pt x="60325" y="0"/>
                  </a:cubicBezTo>
                  <a:lnTo>
                    <a:pt x="60325" y="4826"/>
                  </a:lnTo>
                  <a:lnTo>
                    <a:pt x="60325" y="127"/>
                  </a:lnTo>
                  <a:lnTo>
                    <a:pt x="5883783" y="127"/>
                  </a:lnTo>
                  <a:lnTo>
                    <a:pt x="5883783" y="4953"/>
                  </a:lnTo>
                  <a:lnTo>
                    <a:pt x="5883783" y="127"/>
                  </a:lnTo>
                  <a:cubicBezTo>
                    <a:pt x="5887720" y="127"/>
                    <a:pt x="5891657" y="508"/>
                    <a:pt x="5895467" y="1270"/>
                  </a:cubicBezTo>
                  <a:lnTo>
                    <a:pt x="5895467" y="1270"/>
                  </a:lnTo>
                  <a:lnTo>
                    <a:pt x="5895467" y="1270"/>
                  </a:lnTo>
                  <a:cubicBezTo>
                    <a:pt x="5899404" y="2032"/>
                    <a:pt x="5903087" y="3175"/>
                    <a:pt x="5906770" y="4699"/>
                  </a:cubicBezTo>
                  <a:lnTo>
                    <a:pt x="5904992" y="9144"/>
                  </a:lnTo>
                  <a:lnTo>
                    <a:pt x="5906770" y="4699"/>
                  </a:lnTo>
                  <a:cubicBezTo>
                    <a:pt x="5910453" y="6223"/>
                    <a:pt x="5913882" y="8001"/>
                    <a:pt x="5917184" y="10287"/>
                  </a:cubicBezTo>
                  <a:lnTo>
                    <a:pt x="5914518" y="14224"/>
                  </a:lnTo>
                  <a:lnTo>
                    <a:pt x="5917184" y="10287"/>
                  </a:lnTo>
                  <a:cubicBezTo>
                    <a:pt x="5920487" y="12446"/>
                    <a:pt x="5923534" y="14986"/>
                    <a:pt x="5926328" y="17780"/>
                  </a:cubicBezTo>
                  <a:lnTo>
                    <a:pt x="5922900" y="21209"/>
                  </a:lnTo>
                  <a:lnTo>
                    <a:pt x="5926328" y="17780"/>
                  </a:lnTo>
                  <a:cubicBezTo>
                    <a:pt x="5929122" y="20574"/>
                    <a:pt x="5931663" y="23622"/>
                    <a:pt x="5933821" y="26924"/>
                  </a:cubicBezTo>
                  <a:lnTo>
                    <a:pt x="5933821" y="26924"/>
                  </a:lnTo>
                  <a:lnTo>
                    <a:pt x="5933821" y="26924"/>
                  </a:lnTo>
                  <a:cubicBezTo>
                    <a:pt x="5935981" y="30226"/>
                    <a:pt x="5937885" y="33655"/>
                    <a:pt x="5939409" y="37338"/>
                  </a:cubicBezTo>
                  <a:lnTo>
                    <a:pt x="5939409" y="37338"/>
                  </a:lnTo>
                  <a:lnTo>
                    <a:pt x="5939409" y="37338"/>
                  </a:lnTo>
                  <a:cubicBezTo>
                    <a:pt x="5940933" y="41021"/>
                    <a:pt x="5942076" y="44704"/>
                    <a:pt x="5942838" y="48641"/>
                  </a:cubicBezTo>
                  <a:lnTo>
                    <a:pt x="5938139" y="49530"/>
                  </a:lnTo>
                  <a:lnTo>
                    <a:pt x="5942838" y="48641"/>
                  </a:lnTo>
                  <a:cubicBezTo>
                    <a:pt x="5943600" y="52451"/>
                    <a:pt x="5943981" y="56388"/>
                    <a:pt x="5943981" y="60325"/>
                  </a:cubicBezTo>
                  <a:lnTo>
                    <a:pt x="5939155" y="60325"/>
                  </a:lnTo>
                  <a:lnTo>
                    <a:pt x="5943981" y="60325"/>
                  </a:lnTo>
                  <a:lnTo>
                    <a:pt x="5943981" y="1768983"/>
                  </a:lnTo>
                  <a:lnTo>
                    <a:pt x="5939155" y="1768983"/>
                  </a:lnTo>
                  <a:lnTo>
                    <a:pt x="5943981" y="1768983"/>
                  </a:lnTo>
                  <a:cubicBezTo>
                    <a:pt x="5943981" y="1772920"/>
                    <a:pt x="5943600" y="1776857"/>
                    <a:pt x="5942838" y="1780667"/>
                  </a:cubicBezTo>
                  <a:lnTo>
                    <a:pt x="5938139" y="1779778"/>
                  </a:lnTo>
                  <a:lnTo>
                    <a:pt x="5942838" y="1780667"/>
                  </a:lnTo>
                  <a:cubicBezTo>
                    <a:pt x="5942076" y="1784604"/>
                    <a:pt x="5940933" y="1788287"/>
                    <a:pt x="5939409" y="1791970"/>
                  </a:cubicBezTo>
                  <a:lnTo>
                    <a:pt x="5939409" y="1791970"/>
                  </a:lnTo>
                  <a:lnTo>
                    <a:pt x="5939409" y="1791970"/>
                  </a:lnTo>
                  <a:cubicBezTo>
                    <a:pt x="5937885" y="1795653"/>
                    <a:pt x="5936107" y="1799082"/>
                    <a:pt x="5933821" y="1802384"/>
                  </a:cubicBezTo>
                  <a:lnTo>
                    <a:pt x="5933821" y="1802384"/>
                  </a:lnTo>
                  <a:lnTo>
                    <a:pt x="5933821" y="1802384"/>
                  </a:lnTo>
                  <a:cubicBezTo>
                    <a:pt x="5931662" y="1805686"/>
                    <a:pt x="5929122" y="1808734"/>
                    <a:pt x="5926328" y="1811528"/>
                  </a:cubicBezTo>
                  <a:lnTo>
                    <a:pt x="5922900" y="1808099"/>
                  </a:lnTo>
                  <a:lnTo>
                    <a:pt x="5926328" y="1811528"/>
                  </a:lnTo>
                  <a:cubicBezTo>
                    <a:pt x="5923534" y="1814322"/>
                    <a:pt x="5920487" y="1816862"/>
                    <a:pt x="5917184" y="1819021"/>
                  </a:cubicBezTo>
                  <a:lnTo>
                    <a:pt x="5914518" y="1815084"/>
                  </a:lnTo>
                  <a:lnTo>
                    <a:pt x="5917184" y="1819021"/>
                  </a:lnTo>
                  <a:cubicBezTo>
                    <a:pt x="5913882" y="1821180"/>
                    <a:pt x="5910453" y="1823085"/>
                    <a:pt x="5906770" y="1824609"/>
                  </a:cubicBezTo>
                  <a:lnTo>
                    <a:pt x="5904992" y="1820164"/>
                  </a:lnTo>
                  <a:lnTo>
                    <a:pt x="5906770" y="1824609"/>
                  </a:lnTo>
                  <a:cubicBezTo>
                    <a:pt x="5903087" y="1826133"/>
                    <a:pt x="5899405" y="1827276"/>
                    <a:pt x="5895467" y="1828038"/>
                  </a:cubicBezTo>
                  <a:lnTo>
                    <a:pt x="5895467" y="1828038"/>
                  </a:lnTo>
                  <a:lnTo>
                    <a:pt x="5895467" y="1828038"/>
                  </a:lnTo>
                  <a:cubicBezTo>
                    <a:pt x="5891657" y="1828800"/>
                    <a:pt x="5887720" y="1829181"/>
                    <a:pt x="5883783" y="1829181"/>
                  </a:cubicBezTo>
                  <a:lnTo>
                    <a:pt x="5883783" y="1824355"/>
                  </a:lnTo>
                  <a:lnTo>
                    <a:pt x="5883783" y="1829181"/>
                  </a:lnTo>
                  <a:lnTo>
                    <a:pt x="60198" y="1829181"/>
                  </a:lnTo>
                  <a:lnTo>
                    <a:pt x="60198" y="1824355"/>
                  </a:lnTo>
                  <a:lnTo>
                    <a:pt x="60198" y="1829181"/>
                  </a:lnTo>
                  <a:cubicBezTo>
                    <a:pt x="56261" y="1829181"/>
                    <a:pt x="52324" y="1828800"/>
                    <a:pt x="48514" y="1828038"/>
                  </a:cubicBezTo>
                  <a:lnTo>
                    <a:pt x="49403" y="1823339"/>
                  </a:lnTo>
                  <a:lnTo>
                    <a:pt x="48514" y="1828038"/>
                  </a:lnTo>
                  <a:cubicBezTo>
                    <a:pt x="44577" y="1827276"/>
                    <a:pt x="40894" y="1826133"/>
                    <a:pt x="37211" y="1824609"/>
                  </a:cubicBezTo>
                  <a:lnTo>
                    <a:pt x="37211" y="1824609"/>
                  </a:lnTo>
                  <a:lnTo>
                    <a:pt x="37211" y="1824609"/>
                  </a:lnTo>
                  <a:cubicBezTo>
                    <a:pt x="33528" y="1823085"/>
                    <a:pt x="30099" y="1821307"/>
                    <a:pt x="26797" y="1819021"/>
                  </a:cubicBezTo>
                  <a:lnTo>
                    <a:pt x="26797" y="1819021"/>
                  </a:lnTo>
                  <a:lnTo>
                    <a:pt x="26797" y="1819021"/>
                  </a:lnTo>
                  <a:cubicBezTo>
                    <a:pt x="23495" y="1816862"/>
                    <a:pt x="20447" y="1814322"/>
                    <a:pt x="17653" y="1811528"/>
                  </a:cubicBezTo>
                  <a:lnTo>
                    <a:pt x="17653" y="1811528"/>
                  </a:lnTo>
                  <a:lnTo>
                    <a:pt x="17653" y="1811528"/>
                  </a:lnTo>
                  <a:cubicBezTo>
                    <a:pt x="14859" y="1808734"/>
                    <a:pt x="12319" y="1805686"/>
                    <a:pt x="10160" y="1802384"/>
                  </a:cubicBezTo>
                  <a:lnTo>
                    <a:pt x="10160" y="1802384"/>
                  </a:lnTo>
                  <a:lnTo>
                    <a:pt x="10160" y="1802384"/>
                  </a:lnTo>
                  <a:cubicBezTo>
                    <a:pt x="8001" y="1799082"/>
                    <a:pt x="6096" y="1795653"/>
                    <a:pt x="4572" y="1791970"/>
                  </a:cubicBezTo>
                  <a:lnTo>
                    <a:pt x="9017" y="1790192"/>
                  </a:lnTo>
                  <a:lnTo>
                    <a:pt x="4572" y="1791970"/>
                  </a:lnTo>
                  <a:cubicBezTo>
                    <a:pt x="3048" y="1788287"/>
                    <a:pt x="1905" y="1784604"/>
                    <a:pt x="1143" y="1780667"/>
                  </a:cubicBezTo>
                  <a:lnTo>
                    <a:pt x="5842" y="1779778"/>
                  </a:lnTo>
                  <a:lnTo>
                    <a:pt x="1143" y="1780667"/>
                  </a:lnTo>
                  <a:cubicBezTo>
                    <a:pt x="381" y="1776857"/>
                    <a:pt x="0" y="1772920"/>
                    <a:pt x="0" y="1768983"/>
                  </a:cubicBezTo>
                  <a:lnTo>
                    <a:pt x="4826" y="1768983"/>
                  </a:lnTo>
                  <a:lnTo>
                    <a:pt x="127" y="1768983"/>
                  </a:lnTo>
                  <a:moveTo>
                    <a:pt x="9652" y="1768983"/>
                  </a:moveTo>
                  <a:cubicBezTo>
                    <a:pt x="9652" y="1772285"/>
                    <a:pt x="10033" y="1775587"/>
                    <a:pt x="10668" y="1778889"/>
                  </a:cubicBezTo>
                  <a:lnTo>
                    <a:pt x="10668" y="1778889"/>
                  </a:lnTo>
                  <a:lnTo>
                    <a:pt x="10668" y="1778889"/>
                  </a:lnTo>
                  <a:cubicBezTo>
                    <a:pt x="11303" y="1782064"/>
                    <a:pt x="12319" y="1785239"/>
                    <a:pt x="13589" y="1788414"/>
                  </a:cubicBezTo>
                  <a:lnTo>
                    <a:pt x="13589" y="1788414"/>
                  </a:lnTo>
                  <a:lnTo>
                    <a:pt x="13589" y="1788414"/>
                  </a:lnTo>
                  <a:cubicBezTo>
                    <a:pt x="14859" y="1791462"/>
                    <a:pt x="16383" y="1794383"/>
                    <a:pt x="18288" y="1797177"/>
                  </a:cubicBezTo>
                  <a:lnTo>
                    <a:pt x="14351" y="1799844"/>
                  </a:lnTo>
                  <a:lnTo>
                    <a:pt x="18288" y="1797177"/>
                  </a:lnTo>
                  <a:cubicBezTo>
                    <a:pt x="20193" y="1799971"/>
                    <a:pt x="22225" y="1802511"/>
                    <a:pt x="24511" y="1804797"/>
                  </a:cubicBezTo>
                  <a:lnTo>
                    <a:pt x="21082" y="1808226"/>
                  </a:lnTo>
                  <a:lnTo>
                    <a:pt x="24511" y="1804797"/>
                  </a:lnTo>
                  <a:cubicBezTo>
                    <a:pt x="26797" y="1807083"/>
                    <a:pt x="29464" y="1809242"/>
                    <a:pt x="32131" y="1811020"/>
                  </a:cubicBezTo>
                  <a:lnTo>
                    <a:pt x="29464" y="1814957"/>
                  </a:lnTo>
                  <a:lnTo>
                    <a:pt x="32131" y="1811020"/>
                  </a:lnTo>
                  <a:cubicBezTo>
                    <a:pt x="34925" y="1812925"/>
                    <a:pt x="37846" y="1814449"/>
                    <a:pt x="40894" y="1815719"/>
                  </a:cubicBezTo>
                  <a:lnTo>
                    <a:pt x="39116" y="1820164"/>
                  </a:lnTo>
                  <a:lnTo>
                    <a:pt x="40894" y="1815719"/>
                  </a:lnTo>
                  <a:cubicBezTo>
                    <a:pt x="43942" y="1816989"/>
                    <a:pt x="47117" y="1818005"/>
                    <a:pt x="50419" y="1818640"/>
                  </a:cubicBezTo>
                  <a:lnTo>
                    <a:pt x="50419" y="1818640"/>
                  </a:lnTo>
                  <a:lnTo>
                    <a:pt x="50419" y="1818640"/>
                  </a:lnTo>
                  <a:cubicBezTo>
                    <a:pt x="53721" y="1819275"/>
                    <a:pt x="56896" y="1819656"/>
                    <a:pt x="60325" y="1819656"/>
                  </a:cubicBezTo>
                  <a:lnTo>
                    <a:pt x="5883783" y="1819656"/>
                  </a:lnTo>
                  <a:cubicBezTo>
                    <a:pt x="5887085" y="1819656"/>
                    <a:pt x="5890387" y="1819275"/>
                    <a:pt x="5893689" y="1818640"/>
                  </a:cubicBezTo>
                  <a:lnTo>
                    <a:pt x="5894578" y="1823339"/>
                  </a:lnTo>
                  <a:lnTo>
                    <a:pt x="5893689" y="1818640"/>
                  </a:lnTo>
                  <a:cubicBezTo>
                    <a:pt x="5896991" y="1818005"/>
                    <a:pt x="5900166" y="1816989"/>
                    <a:pt x="5903214" y="1815719"/>
                  </a:cubicBezTo>
                  <a:lnTo>
                    <a:pt x="5903214" y="1815719"/>
                  </a:lnTo>
                  <a:lnTo>
                    <a:pt x="5903214" y="1815719"/>
                  </a:lnTo>
                  <a:cubicBezTo>
                    <a:pt x="5906262" y="1814449"/>
                    <a:pt x="5909183" y="1812925"/>
                    <a:pt x="5911977" y="1811020"/>
                  </a:cubicBezTo>
                  <a:lnTo>
                    <a:pt x="5911977" y="1811020"/>
                  </a:lnTo>
                  <a:lnTo>
                    <a:pt x="5911977" y="1811020"/>
                  </a:lnTo>
                  <a:cubicBezTo>
                    <a:pt x="5914771" y="1809115"/>
                    <a:pt x="5917311" y="1807083"/>
                    <a:pt x="5919597" y="1804797"/>
                  </a:cubicBezTo>
                  <a:lnTo>
                    <a:pt x="5919597" y="1804797"/>
                  </a:lnTo>
                  <a:lnTo>
                    <a:pt x="5919597" y="1804797"/>
                  </a:lnTo>
                  <a:cubicBezTo>
                    <a:pt x="5921883" y="1802511"/>
                    <a:pt x="5924042" y="1799844"/>
                    <a:pt x="5925820" y="1797177"/>
                  </a:cubicBezTo>
                  <a:lnTo>
                    <a:pt x="5929757" y="1799844"/>
                  </a:lnTo>
                  <a:lnTo>
                    <a:pt x="5925820" y="1797177"/>
                  </a:lnTo>
                  <a:cubicBezTo>
                    <a:pt x="5927598" y="1794383"/>
                    <a:pt x="5929249" y="1791462"/>
                    <a:pt x="5930519" y="1788414"/>
                  </a:cubicBezTo>
                  <a:lnTo>
                    <a:pt x="5934964" y="1790192"/>
                  </a:lnTo>
                  <a:lnTo>
                    <a:pt x="5930519" y="1788414"/>
                  </a:lnTo>
                  <a:cubicBezTo>
                    <a:pt x="5931789" y="1785366"/>
                    <a:pt x="5932805" y="1782191"/>
                    <a:pt x="5933440" y="1778889"/>
                  </a:cubicBezTo>
                  <a:lnTo>
                    <a:pt x="5933440" y="1778889"/>
                  </a:lnTo>
                  <a:lnTo>
                    <a:pt x="5933440" y="1778889"/>
                  </a:lnTo>
                  <a:cubicBezTo>
                    <a:pt x="5934075" y="1775587"/>
                    <a:pt x="5934456" y="1772412"/>
                    <a:pt x="5934456" y="1768983"/>
                  </a:cubicBezTo>
                  <a:lnTo>
                    <a:pt x="5934456" y="60198"/>
                  </a:lnTo>
                  <a:cubicBezTo>
                    <a:pt x="5934456" y="56896"/>
                    <a:pt x="5934075" y="53594"/>
                    <a:pt x="5933440" y="50292"/>
                  </a:cubicBezTo>
                  <a:lnTo>
                    <a:pt x="5933440" y="50292"/>
                  </a:lnTo>
                  <a:lnTo>
                    <a:pt x="5933440" y="50292"/>
                  </a:lnTo>
                  <a:cubicBezTo>
                    <a:pt x="5932805" y="47117"/>
                    <a:pt x="5931789" y="43942"/>
                    <a:pt x="5930519" y="40767"/>
                  </a:cubicBezTo>
                  <a:lnTo>
                    <a:pt x="5934964" y="38989"/>
                  </a:lnTo>
                  <a:lnTo>
                    <a:pt x="5930519" y="40767"/>
                  </a:lnTo>
                  <a:cubicBezTo>
                    <a:pt x="5929249" y="37719"/>
                    <a:pt x="5927725" y="34798"/>
                    <a:pt x="5925820" y="32004"/>
                  </a:cubicBezTo>
                  <a:lnTo>
                    <a:pt x="5929757" y="29337"/>
                  </a:lnTo>
                  <a:lnTo>
                    <a:pt x="5925820" y="32004"/>
                  </a:lnTo>
                  <a:cubicBezTo>
                    <a:pt x="5923915" y="29210"/>
                    <a:pt x="5921883" y="26670"/>
                    <a:pt x="5919597" y="24384"/>
                  </a:cubicBezTo>
                  <a:lnTo>
                    <a:pt x="5919597" y="24384"/>
                  </a:lnTo>
                  <a:lnTo>
                    <a:pt x="5919597" y="24384"/>
                  </a:lnTo>
                  <a:cubicBezTo>
                    <a:pt x="5917311" y="22098"/>
                    <a:pt x="5914644" y="19939"/>
                    <a:pt x="5911977" y="18161"/>
                  </a:cubicBezTo>
                  <a:lnTo>
                    <a:pt x="5911977" y="18161"/>
                  </a:lnTo>
                  <a:lnTo>
                    <a:pt x="5911977" y="18161"/>
                  </a:lnTo>
                  <a:cubicBezTo>
                    <a:pt x="5909183" y="16256"/>
                    <a:pt x="5906389" y="14732"/>
                    <a:pt x="5903214" y="13462"/>
                  </a:cubicBezTo>
                  <a:lnTo>
                    <a:pt x="5903214" y="13462"/>
                  </a:lnTo>
                  <a:lnTo>
                    <a:pt x="5903214" y="13462"/>
                  </a:lnTo>
                  <a:cubicBezTo>
                    <a:pt x="5900166" y="12192"/>
                    <a:pt x="5896991" y="11176"/>
                    <a:pt x="5893689" y="10541"/>
                  </a:cubicBezTo>
                  <a:lnTo>
                    <a:pt x="5894578" y="5842"/>
                  </a:lnTo>
                  <a:lnTo>
                    <a:pt x="5893689" y="10541"/>
                  </a:lnTo>
                  <a:cubicBezTo>
                    <a:pt x="5890387" y="9906"/>
                    <a:pt x="5887212" y="9525"/>
                    <a:pt x="5883783" y="9525"/>
                  </a:cubicBezTo>
                  <a:lnTo>
                    <a:pt x="60198" y="9525"/>
                  </a:lnTo>
                  <a:cubicBezTo>
                    <a:pt x="56896" y="9525"/>
                    <a:pt x="53594" y="9906"/>
                    <a:pt x="50292" y="10541"/>
                  </a:cubicBezTo>
                  <a:lnTo>
                    <a:pt x="49403" y="5842"/>
                  </a:lnTo>
                  <a:lnTo>
                    <a:pt x="50292" y="10541"/>
                  </a:lnTo>
                  <a:cubicBezTo>
                    <a:pt x="46990"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768983"/>
                  </a:lnTo>
                  <a:close/>
                </a:path>
              </a:pathLst>
            </a:custGeom>
            <a:solidFill>
              <a:srgbClr val="C7C7D0"/>
            </a:solidFill>
          </p:spPr>
        </p:sp>
      </p:grpSp>
      <p:grpSp>
        <p:nvGrpSpPr>
          <p:cNvPr name="Group 11" id="11"/>
          <p:cNvGrpSpPr>
            <a:grpSpLocks noChangeAspect="true"/>
          </p:cNvGrpSpPr>
          <p:nvPr/>
        </p:nvGrpSpPr>
        <p:grpSpPr>
          <a:xfrm rot="0">
            <a:off x="4822822" y="3736972"/>
            <a:ext cx="6070597" cy="1955797"/>
            <a:chOff x="0" y="0"/>
            <a:chExt cx="6070600" cy="1955800"/>
          </a:xfrm>
        </p:grpSpPr>
        <p:sp>
          <p:nvSpPr>
            <p:cNvPr name="Freeform 12" id="12"/>
            <p:cNvSpPr/>
            <p:nvPr/>
          </p:nvSpPr>
          <p:spPr>
            <a:xfrm flipH="false" flipV="false" rot="0">
              <a:off x="68326" y="68326"/>
              <a:ext cx="5934075" cy="1819275"/>
            </a:xfrm>
            <a:custGeom>
              <a:avLst/>
              <a:gdLst/>
              <a:ahLst/>
              <a:cxnLst/>
              <a:rect r="r" b="b" t="t" l="l"/>
              <a:pathLst>
                <a:path h="1819275" w="5934075">
                  <a:moveTo>
                    <a:pt x="0" y="1764030"/>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764030"/>
                  </a:lnTo>
                  <a:cubicBezTo>
                    <a:pt x="5934075" y="1767713"/>
                    <a:pt x="5933694" y="1771269"/>
                    <a:pt x="5933059" y="1774825"/>
                  </a:cubicBezTo>
                  <a:cubicBezTo>
                    <a:pt x="5932424" y="1778381"/>
                    <a:pt x="5931281" y="1781810"/>
                    <a:pt x="5929884" y="1785239"/>
                  </a:cubicBezTo>
                  <a:cubicBezTo>
                    <a:pt x="5928487" y="1788668"/>
                    <a:pt x="5926836" y="1791716"/>
                    <a:pt x="5924804" y="1794764"/>
                  </a:cubicBezTo>
                  <a:cubicBezTo>
                    <a:pt x="5922772" y="1797812"/>
                    <a:pt x="5920486" y="1800606"/>
                    <a:pt x="5917946" y="1803146"/>
                  </a:cubicBezTo>
                  <a:cubicBezTo>
                    <a:pt x="5915406" y="1805686"/>
                    <a:pt x="5912612" y="1807972"/>
                    <a:pt x="5909564" y="1810004"/>
                  </a:cubicBezTo>
                  <a:cubicBezTo>
                    <a:pt x="5906516" y="1812036"/>
                    <a:pt x="5903341" y="1813687"/>
                    <a:pt x="5900039" y="1815084"/>
                  </a:cubicBezTo>
                  <a:cubicBezTo>
                    <a:pt x="5896737" y="1816481"/>
                    <a:pt x="5893308" y="1817497"/>
                    <a:pt x="5889625" y="1818259"/>
                  </a:cubicBezTo>
                  <a:cubicBezTo>
                    <a:pt x="5885942" y="1819021"/>
                    <a:pt x="5882513" y="1819275"/>
                    <a:pt x="5878830" y="1819275"/>
                  </a:cubicBezTo>
                  <a:lnTo>
                    <a:pt x="55245" y="1819275"/>
                  </a:lnTo>
                  <a:cubicBezTo>
                    <a:pt x="51562" y="1819275"/>
                    <a:pt x="48006" y="1818894"/>
                    <a:pt x="44450" y="1818259"/>
                  </a:cubicBezTo>
                  <a:cubicBezTo>
                    <a:pt x="40894" y="1817624"/>
                    <a:pt x="37465" y="1816481"/>
                    <a:pt x="34036" y="1815084"/>
                  </a:cubicBezTo>
                  <a:cubicBezTo>
                    <a:pt x="30607" y="1813687"/>
                    <a:pt x="27559" y="1812036"/>
                    <a:pt x="24511" y="1810004"/>
                  </a:cubicBezTo>
                  <a:cubicBezTo>
                    <a:pt x="21463" y="1807972"/>
                    <a:pt x="18669" y="1805686"/>
                    <a:pt x="16129" y="1803146"/>
                  </a:cubicBezTo>
                  <a:cubicBezTo>
                    <a:pt x="13589" y="1800606"/>
                    <a:pt x="11303" y="1797812"/>
                    <a:pt x="9271" y="1794764"/>
                  </a:cubicBezTo>
                  <a:cubicBezTo>
                    <a:pt x="7239" y="1791716"/>
                    <a:pt x="5588" y="1788541"/>
                    <a:pt x="4191" y="1785239"/>
                  </a:cubicBezTo>
                  <a:cubicBezTo>
                    <a:pt x="2794" y="1781937"/>
                    <a:pt x="1778" y="1778381"/>
                    <a:pt x="1016" y="1774825"/>
                  </a:cubicBezTo>
                  <a:cubicBezTo>
                    <a:pt x="254" y="1771269"/>
                    <a:pt x="0" y="1767713"/>
                    <a:pt x="0" y="1764030"/>
                  </a:cubicBezTo>
                </a:path>
              </a:pathLst>
            </a:custGeom>
            <a:solidFill>
              <a:srgbClr val="E1E1EA"/>
            </a:solidFill>
          </p:spPr>
        </p:sp>
        <p:sp>
          <p:nvSpPr>
            <p:cNvPr name="Freeform 13" id="13"/>
            <p:cNvSpPr/>
            <p:nvPr/>
          </p:nvSpPr>
          <p:spPr>
            <a:xfrm flipH="false" flipV="false" rot="0">
              <a:off x="63373" y="63373"/>
              <a:ext cx="5943981" cy="1829181"/>
            </a:xfrm>
            <a:custGeom>
              <a:avLst/>
              <a:gdLst/>
              <a:ahLst/>
              <a:cxnLst/>
              <a:rect r="r" b="b" t="t" l="l"/>
              <a:pathLst>
                <a:path h="1829181" w="5943981">
                  <a:moveTo>
                    <a:pt x="127" y="1768983"/>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7338" y="4572"/>
                  </a:lnTo>
                  <a:lnTo>
                    <a:pt x="37338" y="4572"/>
                  </a:lnTo>
                  <a:cubicBezTo>
                    <a:pt x="41021" y="3048"/>
                    <a:pt x="44704" y="1905"/>
                    <a:pt x="48641" y="1143"/>
                  </a:cubicBezTo>
                  <a:lnTo>
                    <a:pt x="48641" y="1143"/>
                  </a:lnTo>
                  <a:lnTo>
                    <a:pt x="48641" y="1143"/>
                  </a:lnTo>
                  <a:cubicBezTo>
                    <a:pt x="52451" y="381"/>
                    <a:pt x="56388" y="0"/>
                    <a:pt x="60325" y="0"/>
                  </a:cubicBezTo>
                  <a:lnTo>
                    <a:pt x="60325" y="4826"/>
                  </a:lnTo>
                  <a:lnTo>
                    <a:pt x="60325" y="127"/>
                  </a:lnTo>
                  <a:lnTo>
                    <a:pt x="5883783" y="127"/>
                  </a:lnTo>
                  <a:lnTo>
                    <a:pt x="5883783" y="4953"/>
                  </a:lnTo>
                  <a:lnTo>
                    <a:pt x="5883783" y="127"/>
                  </a:lnTo>
                  <a:cubicBezTo>
                    <a:pt x="5887720" y="127"/>
                    <a:pt x="5891657" y="508"/>
                    <a:pt x="5895467" y="1270"/>
                  </a:cubicBezTo>
                  <a:lnTo>
                    <a:pt x="5895467" y="1270"/>
                  </a:lnTo>
                  <a:lnTo>
                    <a:pt x="5895467" y="1270"/>
                  </a:lnTo>
                  <a:cubicBezTo>
                    <a:pt x="5899404" y="2032"/>
                    <a:pt x="5903087" y="3175"/>
                    <a:pt x="5906770" y="4699"/>
                  </a:cubicBezTo>
                  <a:lnTo>
                    <a:pt x="5904992" y="9144"/>
                  </a:lnTo>
                  <a:lnTo>
                    <a:pt x="5906770" y="4699"/>
                  </a:lnTo>
                  <a:cubicBezTo>
                    <a:pt x="5910453" y="6223"/>
                    <a:pt x="5913882" y="8001"/>
                    <a:pt x="5917184" y="10287"/>
                  </a:cubicBezTo>
                  <a:lnTo>
                    <a:pt x="5914518" y="14224"/>
                  </a:lnTo>
                  <a:lnTo>
                    <a:pt x="5917184" y="10287"/>
                  </a:lnTo>
                  <a:cubicBezTo>
                    <a:pt x="5920487" y="12446"/>
                    <a:pt x="5923534" y="14986"/>
                    <a:pt x="5926328" y="17780"/>
                  </a:cubicBezTo>
                  <a:lnTo>
                    <a:pt x="5922900" y="21209"/>
                  </a:lnTo>
                  <a:lnTo>
                    <a:pt x="5926328" y="17780"/>
                  </a:lnTo>
                  <a:cubicBezTo>
                    <a:pt x="5929122" y="20574"/>
                    <a:pt x="5931663" y="23622"/>
                    <a:pt x="5933821" y="26924"/>
                  </a:cubicBezTo>
                  <a:lnTo>
                    <a:pt x="5933821" y="26924"/>
                  </a:lnTo>
                  <a:lnTo>
                    <a:pt x="5933821" y="26924"/>
                  </a:lnTo>
                  <a:cubicBezTo>
                    <a:pt x="5935981" y="30226"/>
                    <a:pt x="5937885" y="33655"/>
                    <a:pt x="5939409" y="37338"/>
                  </a:cubicBezTo>
                  <a:lnTo>
                    <a:pt x="5939409" y="37338"/>
                  </a:lnTo>
                  <a:lnTo>
                    <a:pt x="5939409" y="37338"/>
                  </a:lnTo>
                  <a:cubicBezTo>
                    <a:pt x="5940933" y="41021"/>
                    <a:pt x="5942076" y="44704"/>
                    <a:pt x="5942838" y="48641"/>
                  </a:cubicBezTo>
                  <a:lnTo>
                    <a:pt x="5938139" y="49530"/>
                  </a:lnTo>
                  <a:lnTo>
                    <a:pt x="5942838" y="48641"/>
                  </a:lnTo>
                  <a:cubicBezTo>
                    <a:pt x="5943600" y="52451"/>
                    <a:pt x="5943981" y="56388"/>
                    <a:pt x="5943981" y="60325"/>
                  </a:cubicBezTo>
                  <a:lnTo>
                    <a:pt x="5939155" y="60325"/>
                  </a:lnTo>
                  <a:lnTo>
                    <a:pt x="5943981" y="60325"/>
                  </a:lnTo>
                  <a:lnTo>
                    <a:pt x="5943981" y="1768983"/>
                  </a:lnTo>
                  <a:lnTo>
                    <a:pt x="5939155" y="1768983"/>
                  </a:lnTo>
                  <a:lnTo>
                    <a:pt x="5943981" y="1768983"/>
                  </a:lnTo>
                  <a:cubicBezTo>
                    <a:pt x="5943981" y="1772920"/>
                    <a:pt x="5943600" y="1776857"/>
                    <a:pt x="5942838" y="1780667"/>
                  </a:cubicBezTo>
                  <a:lnTo>
                    <a:pt x="5938139" y="1779778"/>
                  </a:lnTo>
                  <a:lnTo>
                    <a:pt x="5942838" y="1780667"/>
                  </a:lnTo>
                  <a:cubicBezTo>
                    <a:pt x="5942076" y="1784604"/>
                    <a:pt x="5940933" y="1788287"/>
                    <a:pt x="5939409" y="1791970"/>
                  </a:cubicBezTo>
                  <a:lnTo>
                    <a:pt x="5939409" y="1791970"/>
                  </a:lnTo>
                  <a:lnTo>
                    <a:pt x="5939409" y="1791970"/>
                  </a:lnTo>
                  <a:cubicBezTo>
                    <a:pt x="5937885" y="1795653"/>
                    <a:pt x="5936107" y="1799082"/>
                    <a:pt x="5933821" y="1802384"/>
                  </a:cubicBezTo>
                  <a:lnTo>
                    <a:pt x="5933821" y="1802384"/>
                  </a:lnTo>
                  <a:lnTo>
                    <a:pt x="5933821" y="1802384"/>
                  </a:lnTo>
                  <a:cubicBezTo>
                    <a:pt x="5931662" y="1805686"/>
                    <a:pt x="5929122" y="1808734"/>
                    <a:pt x="5926328" y="1811528"/>
                  </a:cubicBezTo>
                  <a:lnTo>
                    <a:pt x="5922900" y="1808099"/>
                  </a:lnTo>
                  <a:lnTo>
                    <a:pt x="5926328" y="1811528"/>
                  </a:lnTo>
                  <a:cubicBezTo>
                    <a:pt x="5923534" y="1814322"/>
                    <a:pt x="5920487" y="1816862"/>
                    <a:pt x="5917184" y="1819021"/>
                  </a:cubicBezTo>
                  <a:lnTo>
                    <a:pt x="5914518" y="1815084"/>
                  </a:lnTo>
                  <a:lnTo>
                    <a:pt x="5917184" y="1819021"/>
                  </a:lnTo>
                  <a:cubicBezTo>
                    <a:pt x="5913882" y="1821180"/>
                    <a:pt x="5910453" y="1823085"/>
                    <a:pt x="5906770" y="1824609"/>
                  </a:cubicBezTo>
                  <a:lnTo>
                    <a:pt x="5904992" y="1820164"/>
                  </a:lnTo>
                  <a:lnTo>
                    <a:pt x="5906770" y="1824609"/>
                  </a:lnTo>
                  <a:cubicBezTo>
                    <a:pt x="5903087" y="1826133"/>
                    <a:pt x="5899405" y="1827276"/>
                    <a:pt x="5895467" y="1828038"/>
                  </a:cubicBezTo>
                  <a:lnTo>
                    <a:pt x="5894578" y="1823339"/>
                  </a:lnTo>
                  <a:lnTo>
                    <a:pt x="5895467" y="1828038"/>
                  </a:lnTo>
                  <a:cubicBezTo>
                    <a:pt x="5891657" y="1828800"/>
                    <a:pt x="5887720" y="1829181"/>
                    <a:pt x="5883783" y="1829181"/>
                  </a:cubicBezTo>
                  <a:lnTo>
                    <a:pt x="5883783" y="1824355"/>
                  </a:lnTo>
                  <a:lnTo>
                    <a:pt x="5883783" y="1829181"/>
                  </a:lnTo>
                  <a:lnTo>
                    <a:pt x="60198" y="1829181"/>
                  </a:lnTo>
                  <a:lnTo>
                    <a:pt x="60198" y="1824355"/>
                  </a:lnTo>
                  <a:lnTo>
                    <a:pt x="60198" y="1829181"/>
                  </a:lnTo>
                  <a:cubicBezTo>
                    <a:pt x="56261" y="1829181"/>
                    <a:pt x="52324" y="1828800"/>
                    <a:pt x="48514" y="1828038"/>
                  </a:cubicBezTo>
                  <a:lnTo>
                    <a:pt x="49403" y="1823339"/>
                  </a:lnTo>
                  <a:lnTo>
                    <a:pt x="48514" y="1828038"/>
                  </a:lnTo>
                  <a:cubicBezTo>
                    <a:pt x="44577" y="1827276"/>
                    <a:pt x="40894" y="1826133"/>
                    <a:pt x="37211" y="1824609"/>
                  </a:cubicBezTo>
                  <a:lnTo>
                    <a:pt x="38989" y="1820164"/>
                  </a:lnTo>
                  <a:lnTo>
                    <a:pt x="37211" y="1824609"/>
                  </a:lnTo>
                  <a:cubicBezTo>
                    <a:pt x="33528" y="1823085"/>
                    <a:pt x="30099" y="1821307"/>
                    <a:pt x="26797" y="1819021"/>
                  </a:cubicBezTo>
                  <a:lnTo>
                    <a:pt x="26797" y="1819021"/>
                  </a:lnTo>
                  <a:lnTo>
                    <a:pt x="26797" y="1819021"/>
                  </a:lnTo>
                  <a:cubicBezTo>
                    <a:pt x="23495" y="1816862"/>
                    <a:pt x="20447" y="1814322"/>
                    <a:pt x="17653" y="1811528"/>
                  </a:cubicBezTo>
                  <a:lnTo>
                    <a:pt x="21082" y="1808099"/>
                  </a:lnTo>
                  <a:lnTo>
                    <a:pt x="17653" y="1811528"/>
                  </a:lnTo>
                  <a:cubicBezTo>
                    <a:pt x="14859" y="1808734"/>
                    <a:pt x="12319" y="1805686"/>
                    <a:pt x="10160" y="1802384"/>
                  </a:cubicBezTo>
                  <a:lnTo>
                    <a:pt x="10160" y="1802384"/>
                  </a:lnTo>
                  <a:lnTo>
                    <a:pt x="10160" y="1802384"/>
                  </a:lnTo>
                  <a:cubicBezTo>
                    <a:pt x="8001" y="1799082"/>
                    <a:pt x="6096" y="1795653"/>
                    <a:pt x="4572" y="1791970"/>
                  </a:cubicBezTo>
                  <a:lnTo>
                    <a:pt x="9017" y="1790192"/>
                  </a:lnTo>
                  <a:lnTo>
                    <a:pt x="4572" y="1791970"/>
                  </a:lnTo>
                  <a:cubicBezTo>
                    <a:pt x="3048" y="1788287"/>
                    <a:pt x="1905" y="1784604"/>
                    <a:pt x="1143" y="1780667"/>
                  </a:cubicBezTo>
                  <a:lnTo>
                    <a:pt x="5842" y="1779778"/>
                  </a:lnTo>
                  <a:lnTo>
                    <a:pt x="1143" y="1780667"/>
                  </a:lnTo>
                  <a:cubicBezTo>
                    <a:pt x="381" y="1776857"/>
                    <a:pt x="0" y="1772920"/>
                    <a:pt x="0" y="1768983"/>
                  </a:cubicBezTo>
                  <a:lnTo>
                    <a:pt x="4826" y="1768983"/>
                  </a:lnTo>
                  <a:lnTo>
                    <a:pt x="127" y="1768983"/>
                  </a:lnTo>
                  <a:moveTo>
                    <a:pt x="9652" y="1768983"/>
                  </a:moveTo>
                  <a:cubicBezTo>
                    <a:pt x="9652" y="1772285"/>
                    <a:pt x="10033" y="1775587"/>
                    <a:pt x="10668" y="1778889"/>
                  </a:cubicBezTo>
                  <a:lnTo>
                    <a:pt x="10668" y="1778889"/>
                  </a:lnTo>
                  <a:lnTo>
                    <a:pt x="10668" y="1778889"/>
                  </a:lnTo>
                  <a:cubicBezTo>
                    <a:pt x="11303" y="1782064"/>
                    <a:pt x="12319" y="1785239"/>
                    <a:pt x="13589" y="1788414"/>
                  </a:cubicBezTo>
                  <a:lnTo>
                    <a:pt x="13589" y="1788414"/>
                  </a:lnTo>
                  <a:lnTo>
                    <a:pt x="13589" y="1788414"/>
                  </a:lnTo>
                  <a:cubicBezTo>
                    <a:pt x="14859" y="1791462"/>
                    <a:pt x="16383" y="1794383"/>
                    <a:pt x="18288" y="1797177"/>
                  </a:cubicBezTo>
                  <a:lnTo>
                    <a:pt x="14351" y="1799844"/>
                  </a:lnTo>
                  <a:lnTo>
                    <a:pt x="18288" y="1797177"/>
                  </a:lnTo>
                  <a:cubicBezTo>
                    <a:pt x="20193" y="1799971"/>
                    <a:pt x="22225" y="1802511"/>
                    <a:pt x="24511" y="1804797"/>
                  </a:cubicBezTo>
                  <a:lnTo>
                    <a:pt x="24511" y="1804797"/>
                  </a:lnTo>
                  <a:lnTo>
                    <a:pt x="24511" y="1804797"/>
                  </a:lnTo>
                  <a:cubicBezTo>
                    <a:pt x="26797" y="1807083"/>
                    <a:pt x="29464" y="1809242"/>
                    <a:pt x="32131" y="1811020"/>
                  </a:cubicBezTo>
                  <a:lnTo>
                    <a:pt x="29464" y="1814957"/>
                  </a:lnTo>
                  <a:lnTo>
                    <a:pt x="32131" y="1811020"/>
                  </a:lnTo>
                  <a:cubicBezTo>
                    <a:pt x="34925" y="1812925"/>
                    <a:pt x="37846" y="1814449"/>
                    <a:pt x="40894" y="1815719"/>
                  </a:cubicBezTo>
                  <a:lnTo>
                    <a:pt x="40894" y="1815719"/>
                  </a:lnTo>
                  <a:lnTo>
                    <a:pt x="40894" y="1815719"/>
                  </a:lnTo>
                  <a:cubicBezTo>
                    <a:pt x="43942" y="1816989"/>
                    <a:pt x="47117" y="1818005"/>
                    <a:pt x="50419" y="1818640"/>
                  </a:cubicBezTo>
                  <a:lnTo>
                    <a:pt x="50419" y="1818640"/>
                  </a:lnTo>
                  <a:lnTo>
                    <a:pt x="50419" y="1818640"/>
                  </a:lnTo>
                  <a:cubicBezTo>
                    <a:pt x="53721" y="1819275"/>
                    <a:pt x="56896" y="1819656"/>
                    <a:pt x="60325" y="1819656"/>
                  </a:cubicBezTo>
                  <a:lnTo>
                    <a:pt x="5883783" y="1819656"/>
                  </a:lnTo>
                  <a:cubicBezTo>
                    <a:pt x="5887085" y="1819656"/>
                    <a:pt x="5890387" y="1819275"/>
                    <a:pt x="5893562" y="1818640"/>
                  </a:cubicBezTo>
                  <a:lnTo>
                    <a:pt x="5893562" y="1818640"/>
                  </a:lnTo>
                  <a:lnTo>
                    <a:pt x="5893562" y="1818640"/>
                  </a:lnTo>
                  <a:cubicBezTo>
                    <a:pt x="5896864" y="1818005"/>
                    <a:pt x="5899912" y="1816989"/>
                    <a:pt x="5902960" y="1815719"/>
                  </a:cubicBezTo>
                  <a:lnTo>
                    <a:pt x="5902960" y="1815719"/>
                  </a:lnTo>
                  <a:lnTo>
                    <a:pt x="5902960" y="1815719"/>
                  </a:lnTo>
                  <a:cubicBezTo>
                    <a:pt x="5906008" y="1814449"/>
                    <a:pt x="5908929" y="1812925"/>
                    <a:pt x="5911723" y="1811020"/>
                  </a:cubicBezTo>
                  <a:lnTo>
                    <a:pt x="5911723" y="1811020"/>
                  </a:lnTo>
                  <a:lnTo>
                    <a:pt x="5911723" y="1811020"/>
                  </a:lnTo>
                  <a:cubicBezTo>
                    <a:pt x="5914517" y="1809115"/>
                    <a:pt x="5917057" y="1807083"/>
                    <a:pt x="5919343" y="1804797"/>
                  </a:cubicBezTo>
                  <a:lnTo>
                    <a:pt x="5919343" y="1804797"/>
                  </a:lnTo>
                  <a:lnTo>
                    <a:pt x="5919343" y="1804797"/>
                  </a:lnTo>
                  <a:cubicBezTo>
                    <a:pt x="5921629" y="1802511"/>
                    <a:pt x="5923788" y="1799844"/>
                    <a:pt x="5925566" y="1797177"/>
                  </a:cubicBezTo>
                  <a:lnTo>
                    <a:pt x="5929503" y="1799844"/>
                  </a:lnTo>
                  <a:lnTo>
                    <a:pt x="5925566" y="1797177"/>
                  </a:lnTo>
                  <a:cubicBezTo>
                    <a:pt x="5927344" y="1794383"/>
                    <a:pt x="5928995" y="1791462"/>
                    <a:pt x="5930265" y="1788414"/>
                  </a:cubicBezTo>
                  <a:lnTo>
                    <a:pt x="5934710" y="1790192"/>
                  </a:lnTo>
                  <a:lnTo>
                    <a:pt x="5930265" y="1788414"/>
                  </a:lnTo>
                  <a:cubicBezTo>
                    <a:pt x="5931535" y="1785366"/>
                    <a:pt x="5932551" y="1782191"/>
                    <a:pt x="5933186" y="1778889"/>
                  </a:cubicBezTo>
                  <a:lnTo>
                    <a:pt x="5933186" y="1778889"/>
                  </a:lnTo>
                  <a:lnTo>
                    <a:pt x="5933186" y="1778889"/>
                  </a:lnTo>
                  <a:cubicBezTo>
                    <a:pt x="5933821" y="1775587"/>
                    <a:pt x="5934202" y="1772412"/>
                    <a:pt x="5934202" y="1768983"/>
                  </a:cubicBezTo>
                  <a:lnTo>
                    <a:pt x="5934202" y="60198"/>
                  </a:lnTo>
                  <a:cubicBezTo>
                    <a:pt x="5934202" y="56896"/>
                    <a:pt x="5933821" y="53594"/>
                    <a:pt x="5933186" y="50292"/>
                  </a:cubicBezTo>
                  <a:lnTo>
                    <a:pt x="5933186" y="50292"/>
                  </a:lnTo>
                  <a:lnTo>
                    <a:pt x="5933186" y="50292"/>
                  </a:lnTo>
                  <a:cubicBezTo>
                    <a:pt x="5932551" y="47117"/>
                    <a:pt x="5931535" y="43942"/>
                    <a:pt x="5930265" y="40767"/>
                  </a:cubicBezTo>
                  <a:lnTo>
                    <a:pt x="5934710" y="38989"/>
                  </a:lnTo>
                  <a:lnTo>
                    <a:pt x="5930265" y="40767"/>
                  </a:lnTo>
                  <a:cubicBezTo>
                    <a:pt x="5928995" y="37719"/>
                    <a:pt x="5927471" y="34798"/>
                    <a:pt x="5925566" y="32004"/>
                  </a:cubicBezTo>
                  <a:lnTo>
                    <a:pt x="5929503" y="29337"/>
                  </a:lnTo>
                  <a:lnTo>
                    <a:pt x="5925566" y="32004"/>
                  </a:lnTo>
                  <a:cubicBezTo>
                    <a:pt x="5923661" y="29210"/>
                    <a:pt x="5921629" y="26670"/>
                    <a:pt x="5919343" y="24384"/>
                  </a:cubicBezTo>
                  <a:lnTo>
                    <a:pt x="5919343" y="24384"/>
                  </a:lnTo>
                  <a:lnTo>
                    <a:pt x="5919343" y="24384"/>
                  </a:lnTo>
                  <a:cubicBezTo>
                    <a:pt x="5917057" y="22098"/>
                    <a:pt x="5914390" y="19939"/>
                    <a:pt x="5911723" y="18161"/>
                  </a:cubicBezTo>
                  <a:lnTo>
                    <a:pt x="5911723" y="18161"/>
                  </a:lnTo>
                  <a:lnTo>
                    <a:pt x="5911723" y="18161"/>
                  </a:lnTo>
                  <a:cubicBezTo>
                    <a:pt x="5908929" y="16256"/>
                    <a:pt x="5906135" y="14732"/>
                    <a:pt x="5902960" y="13462"/>
                  </a:cubicBezTo>
                  <a:lnTo>
                    <a:pt x="5902960" y="13462"/>
                  </a:lnTo>
                  <a:lnTo>
                    <a:pt x="5902960" y="13462"/>
                  </a:lnTo>
                  <a:cubicBezTo>
                    <a:pt x="5899912" y="12192"/>
                    <a:pt x="5896737" y="11176"/>
                    <a:pt x="5893435" y="10541"/>
                  </a:cubicBezTo>
                  <a:lnTo>
                    <a:pt x="5894324" y="5842"/>
                  </a:lnTo>
                  <a:lnTo>
                    <a:pt x="5893435" y="10541"/>
                  </a:lnTo>
                  <a:cubicBezTo>
                    <a:pt x="5890133" y="9906"/>
                    <a:pt x="5886958" y="9525"/>
                    <a:pt x="5883529" y="9525"/>
                  </a:cubicBezTo>
                  <a:lnTo>
                    <a:pt x="60198" y="9525"/>
                  </a:lnTo>
                  <a:cubicBezTo>
                    <a:pt x="56896" y="9525"/>
                    <a:pt x="53594" y="9906"/>
                    <a:pt x="50292" y="10541"/>
                  </a:cubicBezTo>
                  <a:lnTo>
                    <a:pt x="49403" y="5842"/>
                  </a:lnTo>
                  <a:lnTo>
                    <a:pt x="50292" y="10541"/>
                  </a:lnTo>
                  <a:cubicBezTo>
                    <a:pt x="46990" y="11176"/>
                    <a:pt x="43942" y="12192"/>
                    <a:pt x="40767" y="13462"/>
                  </a:cubicBezTo>
                  <a:lnTo>
                    <a:pt x="38989" y="9017"/>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768983"/>
                  </a:lnTo>
                  <a:close/>
                </a:path>
              </a:pathLst>
            </a:custGeom>
            <a:solidFill>
              <a:srgbClr val="C7C7D0"/>
            </a:solidFill>
          </p:spPr>
        </p:sp>
      </p:grpSp>
      <p:grpSp>
        <p:nvGrpSpPr>
          <p:cNvPr name="Group 14" id="14"/>
          <p:cNvGrpSpPr>
            <a:grpSpLocks noChangeAspect="true"/>
          </p:cNvGrpSpPr>
          <p:nvPr/>
        </p:nvGrpSpPr>
        <p:grpSpPr>
          <a:xfrm rot="0">
            <a:off x="4822822" y="5737222"/>
            <a:ext cx="6070597" cy="1689097"/>
            <a:chOff x="0" y="0"/>
            <a:chExt cx="6070600" cy="1689100"/>
          </a:xfrm>
        </p:grpSpPr>
        <p:sp>
          <p:nvSpPr>
            <p:cNvPr name="Freeform 15" id="15"/>
            <p:cNvSpPr/>
            <p:nvPr/>
          </p:nvSpPr>
          <p:spPr>
            <a:xfrm flipH="false" flipV="false" rot="0">
              <a:off x="68326" y="68326"/>
              <a:ext cx="5934075" cy="1552448"/>
            </a:xfrm>
            <a:custGeom>
              <a:avLst/>
              <a:gdLst/>
              <a:ahLst/>
              <a:cxnLst/>
              <a:rect r="r" b="b" t="t" l="l"/>
              <a:pathLst>
                <a:path h="1552448" w="5934075">
                  <a:moveTo>
                    <a:pt x="0" y="1497203"/>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497203"/>
                  </a:lnTo>
                  <a:cubicBezTo>
                    <a:pt x="5934075" y="1500886"/>
                    <a:pt x="5933694" y="1504442"/>
                    <a:pt x="5933059" y="1507998"/>
                  </a:cubicBezTo>
                  <a:cubicBezTo>
                    <a:pt x="5932424" y="1511554"/>
                    <a:pt x="5931281" y="1514983"/>
                    <a:pt x="5929884" y="1518412"/>
                  </a:cubicBezTo>
                  <a:cubicBezTo>
                    <a:pt x="5928487" y="1521841"/>
                    <a:pt x="5926836" y="1524889"/>
                    <a:pt x="5924804" y="1527937"/>
                  </a:cubicBezTo>
                  <a:cubicBezTo>
                    <a:pt x="5922772" y="1530985"/>
                    <a:pt x="5920486" y="1533779"/>
                    <a:pt x="5917946" y="1536319"/>
                  </a:cubicBezTo>
                  <a:cubicBezTo>
                    <a:pt x="5915406" y="1538859"/>
                    <a:pt x="5912612" y="1541145"/>
                    <a:pt x="5909564" y="1543177"/>
                  </a:cubicBezTo>
                  <a:cubicBezTo>
                    <a:pt x="5906516" y="1545209"/>
                    <a:pt x="5903341" y="1546860"/>
                    <a:pt x="5900039" y="1548257"/>
                  </a:cubicBezTo>
                  <a:cubicBezTo>
                    <a:pt x="5896737" y="1549654"/>
                    <a:pt x="5893308" y="1550670"/>
                    <a:pt x="5889625" y="1551432"/>
                  </a:cubicBezTo>
                  <a:cubicBezTo>
                    <a:pt x="5885942" y="1552194"/>
                    <a:pt x="5882513" y="1552448"/>
                    <a:pt x="5878830" y="1552448"/>
                  </a:cubicBezTo>
                  <a:lnTo>
                    <a:pt x="55245" y="1552448"/>
                  </a:lnTo>
                  <a:cubicBezTo>
                    <a:pt x="51562" y="1552448"/>
                    <a:pt x="48006" y="1552067"/>
                    <a:pt x="44450" y="1551432"/>
                  </a:cubicBezTo>
                  <a:cubicBezTo>
                    <a:pt x="40894" y="1550797"/>
                    <a:pt x="37465" y="1549654"/>
                    <a:pt x="34036" y="1548257"/>
                  </a:cubicBezTo>
                  <a:cubicBezTo>
                    <a:pt x="30607" y="1546860"/>
                    <a:pt x="27559" y="1545209"/>
                    <a:pt x="24511" y="1543177"/>
                  </a:cubicBezTo>
                  <a:cubicBezTo>
                    <a:pt x="21463" y="1541145"/>
                    <a:pt x="18669" y="1538859"/>
                    <a:pt x="16129" y="1536319"/>
                  </a:cubicBezTo>
                  <a:cubicBezTo>
                    <a:pt x="13589" y="1533779"/>
                    <a:pt x="11303" y="1530985"/>
                    <a:pt x="9271" y="1527937"/>
                  </a:cubicBezTo>
                  <a:cubicBezTo>
                    <a:pt x="7239" y="1524889"/>
                    <a:pt x="5588" y="1521714"/>
                    <a:pt x="4191" y="1518412"/>
                  </a:cubicBezTo>
                  <a:cubicBezTo>
                    <a:pt x="2794" y="1515110"/>
                    <a:pt x="1778" y="1511554"/>
                    <a:pt x="1016" y="1507998"/>
                  </a:cubicBezTo>
                  <a:cubicBezTo>
                    <a:pt x="254" y="1504442"/>
                    <a:pt x="0" y="1500886"/>
                    <a:pt x="0" y="1497203"/>
                  </a:cubicBezTo>
                </a:path>
              </a:pathLst>
            </a:custGeom>
            <a:solidFill>
              <a:srgbClr val="E1E1EA"/>
            </a:solidFill>
          </p:spPr>
        </p:sp>
        <p:sp>
          <p:nvSpPr>
            <p:cNvPr name="Freeform 16" id="16"/>
            <p:cNvSpPr/>
            <p:nvPr/>
          </p:nvSpPr>
          <p:spPr>
            <a:xfrm flipH="false" flipV="false" rot="0">
              <a:off x="63373" y="63373"/>
              <a:ext cx="5943981" cy="1562354"/>
            </a:xfrm>
            <a:custGeom>
              <a:avLst/>
              <a:gdLst/>
              <a:ahLst/>
              <a:cxnLst/>
              <a:rect r="r" b="b" t="t" l="l"/>
              <a:pathLst>
                <a:path h="1562354" w="5943981">
                  <a:moveTo>
                    <a:pt x="127" y="1502156"/>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4224" y="29464"/>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8641" y="1143"/>
                  </a:lnTo>
                  <a:lnTo>
                    <a:pt x="48641" y="1143"/>
                  </a:lnTo>
                  <a:cubicBezTo>
                    <a:pt x="52451" y="381"/>
                    <a:pt x="56388" y="0"/>
                    <a:pt x="60325" y="0"/>
                  </a:cubicBezTo>
                  <a:lnTo>
                    <a:pt x="60325" y="4826"/>
                  </a:lnTo>
                  <a:lnTo>
                    <a:pt x="60325" y="127"/>
                  </a:lnTo>
                  <a:lnTo>
                    <a:pt x="5883783" y="127"/>
                  </a:lnTo>
                  <a:lnTo>
                    <a:pt x="5883783" y="4953"/>
                  </a:lnTo>
                  <a:lnTo>
                    <a:pt x="5883783" y="127"/>
                  </a:lnTo>
                  <a:cubicBezTo>
                    <a:pt x="5887720" y="127"/>
                    <a:pt x="5891657" y="508"/>
                    <a:pt x="5895467" y="1270"/>
                  </a:cubicBezTo>
                  <a:lnTo>
                    <a:pt x="5895467" y="1270"/>
                  </a:lnTo>
                  <a:lnTo>
                    <a:pt x="5895467" y="1270"/>
                  </a:lnTo>
                  <a:cubicBezTo>
                    <a:pt x="5899404" y="2032"/>
                    <a:pt x="5903087" y="3175"/>
                    <a:pt x="5906770" y="4699"/>
                  </a:cubicBezTo>
                  <a:lnTo>
                    <a:pt x="5904992" y="9144"/>
                  </a:lnTo>
                  <a:lnTo>
                    <a:pt x="5906770" y="4699"/>
                  </a:lnTo>
                  <a:cubicBezTo>
                    <a:pt x="5910453" y="6223"/>
                    <a:pt x="5913882" y="8001"/>
                    <a:pt x="5917184" y="10287"/>
                  </a:cubicBezTo>
                  <a:lnTo>
                    <a:pt x="5914518" y="14224"/>
                  </a:lnTo>
                  <a:lnTo>
                    <a:pt x="5917184" y="10287"/>
                  </a:lnTo>
                  <a:cubicBezTo>
                    <a:pt x="5920487" y="12446"/>
                    <a:pt x="5923534" y="14986"/>
                    <a:pt x="5926328" y="17780"/>
                  </a:cubicBezTo>
                  <a:lnTo>
                    <a:pt x="5922900" y="21209"/>
                  </a:lnTo>
                  <a:lnTo>
                    <a:pt x="5926328" y="17780"/>
                  </a:lnTo>
                  <a:cubicBezTo>
                    <a:pt x="5929122" y="20574"/>
                    <a:pt x="5931535" y="23622"/>
                    <a:pt x="5933821" y="26924"/>
                  </a:cubicBezTo>
                  <a:lnTo>
                    <a:pt x="5933821" y="26924"/>
                  </a:lnTo>
                  <a:lnTo>
                    <a:pt x="5933821" y="26924"/>
                  </a:lnTo>
                  <a:cubicBezTo>
                    <a:pt x="5935981" y="30226"/>
                    <a:pt x="5937885" y="33655"/>
                    <a:pt x="5939409" y="37338"/>
                  </a:cubicBezTo>
                  <a:lnTo>
                    <a:pt x="5939409" y="37338"/>
                  </a:lnTo>
                  <a:lnTo>
                    <a:pt x="5939409" y="37338"/>
                  </a:lnTo>
                  <a:cubicBezTo>
                    <a:pt x="5940933" y="41021"/>
                    <a:pt x="5942076" y="44704"/>
                    <a:pt x="5942838" y="48641"/>
                  </a:cubicBezTo>
                  <a:lnTo>
                    <a:pt x="5938139" y="49530"/>
                  </a:lnTo>
                  <a:lnTo>
                    <a:pt x="5942838" y="48641"/>
                  </a:lnTo>
                  <a:cubicBezTo>
                    <a:pt x="5943600" y="52451"/>
                    <a:pt x="5943981" y="56388"/>
                    <a:pt x="5943981" y="60325"/>
                  </a:cubicBezTo>
                  <a:lnTo>
                    <a:pt x="5939155" y="60325"/>
                  </a:lnTo>
                  <a:lnTo>
                    <a:pt x="5943981" y="60325"/>
                  </a:lnTo>
                  <a:lnTo>
                    <a:pt x="5943981" y="1502156"/>
                  </a:lnTo>
                  <a:lnTo>
                    <a:pt x="5939155" y="1502156"/>
                  </a:lnTo>
                  <a:lnTo>
                    <a:pt x="5943981" y="1502156"/>
                  </a:lnTo>
                  <a:cubicBezTo>
                    <a:pt x="5943981" y="1506093"/>
                    <a:pt x="5943600" y="1510030"/>
                    <a:pt x="5942838" y="1513840"/>
                  </a:cubicBezTo>
                  <a:lnTo>
                    <a:pt x="5938139" y="1512951"/>
                  </a:lnTo>
                  <a:lnTo>
                    <a:pt x="5942838" y="1513840"/>
                  </a:lnTo>
                  <a:cubicBezTo>
                    <a:pt x="5942076" y="1517777"/>
                    <a:pt x="5940933" y="1521460"/>
                    <a:pt x="5939409" y="1525143"/>
                  </a:cubicBezTo>
                  <a:lnTo>
                    <a:pt x="5939409" y="1525143"/>
                  </a:lnTo>
                  <a:lnTo>
                    <a:pt x="5939409" y="1525143"/>
                  </a:lnTo>
                  <a:cubicBezTo>
                    <a:pt x="5937885" y="1528826"/>
                    <a:pt x="5936107" y="1532255"/>
                    <a:pt x="5933821" y="1535557"/>
                  </a:cubicBezTo>
                  <a:lnTo>
                    <a:pt x="5933821" y="1535557"/>
                  </a:lnTo>
                  <a:lnTo>
                    <a:pt x="5933821" y="1535557"/>
                  </a:lnTo>
                  <a:cubicBezTo>
                    <a:pt x="5931662" y="1538859"/>
                    <a:pt x="5929122" y="1541907"/>
                    <a:pt x="5926328" y="1544701"/>
                  </a:cubicBezTo>
                  <a:lnTo>
                    <a:pt x="5922900" y="1541272"/>
                  </a:lnTo>
                  <a:lnTo>
                    <a:pt x="5926328" y="1544701"/>
                  </a:lnTo>
                  <a:cubicBezTo>
                    <a:pt x="5923534" y="1547495"/>
                    <a:pt x="5920487" y="1550035"/>
                    <a:pt x="5917184" y="1552194"/>
                  </a:cubicBezTo>
                  <a:lnTo>
                    <a:pt x="5914518" y="1548257"/>
                  </a:lnTo>
                  <a:lnTo>
                    <a:pt x="5917184" y="1552194"/>
                  </a:lnTo>
                  <a:cubicBezTo>
                    <a:pt x="5913882" y="1554353"/>
                    <a:pt x="5910453" y="1556258"/>
                    <a:pt x="5906770" y="1557782"/>
                  </a:cubicBezTo>
                  <a:lnTo>
                    <a:pt x="5904992" y="1553337"/>
                  </a:lnTo>
                  <a:lnTo>
                    <a:pt x="5906770" y="1557782"/>
                  </a:lnTo>
                  <a:cubicBezTo>
                    <a:pt x="5903087" y="1559306"/>
                    <a:pt x="5899405" y="1560449"/>
                    <a:pt x="5895467" y="1561211"/>
                  </a:cubicBezTo>
                  <a:lnTo>
                    <a:pt x="5894578" y="1556512"/>
                  </a:lnTo>
                  <a:lnTo>
                    <a:pt x="5895467" y="1561211"/>
                  </a:lnTo>
                  <a:cubicBezTo>
                    <a:pt x="5891657" y="1561973"/>
                    <a:pt x="5887720" y="1562354"/>
                    <a:pt x="5883783" y="1562354"/>
                  </a:cubicBezTo>
                  <a:lnTo>
                    <a:pt x="5883783" y="1557528"/>
                  </a:lnTo>
                  <a:lnTo>
                    <a:pt x="5883783" y="1562354"/>
                  </a:lnTo>
                  <a:lnTo>
                    <a:pt x="60198" y="1562354"/>
                  </a:lnTo>
                  <a:lnTo>
                    <a:pt x="60198" y="1557528"/>
                  </a:lnTo>
                  <a:lnTo>
                    <a:pt x="60198" y="1562354"/>
                  </a:lnTo>
                  <a:cubicBezTo>
                    <a:pt x="56261" y="1562354"/>
                    <a:pt x="52324" y="1561973"/>
                    <a:pt x="48514" y="1561211"/>
                  </a:cubicBezTo>
                  <a:lnTo>
                    <a:pt x="49403" y="1556512"/>
                  </a:lnTo>
                  <a:lnTo>
                    <a:pt x="48514" y="1561211"/>
                  </a:lnTo>
                  <a:cubicBezTo>
                    <a:pt x="44704" y="1560449"/>
                    <a:pt x="40894" y="1559306"/>
                    <a:pt x="37211" y="1557782"/>
                  </a:cubicBezTo>
                  <a:lnTo>
                    <a:pt x="38989" y="1553337"/>
                  </a:lnTo>
                  <a:lnTo>
                    <a:pt x="37211" y="1557782"/>
                  </a:lnTo>
                  <a:cubicBezTo>
                    <a:pt x="33528" y="1556258"/>
                    <a:pt x="30099" y="1554480"/>
                    <a:pt x="26797" y="1552194"/>
                  </a:cubicBezTo>
                  <a:lnTo>
                    <a:pt x="26797" y="1552194"/>
                  </a:lnTo>
                  <a:lnTo>
                    <a:pt x="26797" y="1552194"/>
                  </a:lnTo>
                  <a:cubicBezTo>
                    <a:pt x="23495" y="1550035"/>
                    <a:pt x="20447" y="1547495"/>
                    <a:pt x="17653" y="1544701"/>
                  </a:cubicBezTo>
                  <a:lnTo>
                    <a:pt x="21082" y="1541272"/>
                  </a:lnTo>
                  <a:lnTo>
                    <a:pt x="17653" y="1544701"/>
                  </a:lnTo>
                  <a:cubicBezTo>
                    <a:pt x="14859" y="1541907"/>
                    <a:pt x="12319" y="1538859"/>
                    <a:pt x="10160" y="1535557"/>
                  </a:cubicBezTo>
                  <a:lnTo>
                    <a:pt x="10160" y="1535557"/>
                  </a:lnTo>
                  <a:lnTo>
                    <a:pt x="10160" y="1535557"/>
                  </a:lnTo>
                  <a:cubicBezTo>
                    <a:pt x="8001" y="1532255"/>
                    <a:pt x="6096" y="1528826"/>
                    <a:pt x="4572" y="1525143"/>
                  </a:cubicBezTo>
                  <a:lnTo>
                    <a:pt x="4572" y="1525143"/>
                  </a:lnTo>
                  <a:lnTo>
                    <a:pt x="4572" y="1525143"/>
                  </a:lnTo>
                  <a:cubicBezTo>
                    <a:pt x="3048" y="1521460"/>
                    <a:pt x="1905" y="1517777"/>
                    <a:pt x="1143" y="1513840"/>
                  </a:cubicBezTo>
                  <a:lnTo>
                    <a:pt x="5842" y="1512951"/>
                  </a:lnTo>
                  <a:lnTo>
                    <a:pt x="1143" y="1513840"/>
                  </a:lnTo>
                  <a:cubicBezTo>
                    <a:pt x="381" y="1510030"/>
                    <a:pt x="0" y="1506093"/>
                    <a:pt x="0" y="1502156"/>
                  </a:cubicBezTo>
                  <a:lnTo>
                    <a:pt x="4826" y="1502156"/>
                  </a:lnTo>
                  <a:lnTo>
                    <a:pt x="127" y="1502156"/>
                  </a:lnTo>
                  <a:moveTo>
                    <a:pt x="9652" y="1502156"/>
                  </a:moveTo>
                  <a:cubicBezTo>
                    <a:pt x="9652" y="1505458"/>
                    <a:pt x="10033" y="1508760"/>
                    <a:pt x="10668" y="1512062"/>
                  </a:cubicBezTo>
                  <a:lnTo>
                    <a:pt x="10668" y="1512062"/>
                  </a:lnTo>
                  <a:lnTo>
                    <a:pt x="10668" y="1512062"/>
                  </a:lnTo>
                  <a:cubicBezTo>
                    <a:pt x="11303" y="1515237"/>
                    <a:pt x="12319" y="1518412"/>
                    <a:pt x="13589" y="1521587"/>
                  </a:cubicBezTo>
                  <a:lnTo>
                    <a:pt x="9144" y="1523365"/>
                  </a:lnTo>
                  <a:lnTo>
                    <a:pt x="13589" y="1521587"/>
                  </a:lnTo>
                  <a:cubicBezTo>
                    <a:pt x="14859" y="1524635"/>
                    <a:pt x="16383" y="1527556"/>
                    <a:pt x="18288" y="1530350"/>
                  </a:cubicBezTo>
                  <a:lnTo>
                    <a:pt x="14351" y="1533017"/>
                  </a:lnTo>
                  <a:lnTo>
                    <a:pt x="18288" y="1530350"/>
                  </a:lnTo>
                  <a:cubicBezTo>
                    <a:pt x="20193" y="1533144"/>
                    <a:pt x="22225" y="1535684"/>
                    <a:pt x="24511" y="1537970"/>
                  </a:cubicBezTo>
                  <a:lnTo>
                    <a:pt x="24511" y="1537970"/>
                  </a:lnTo>
                  <a:lnTo>
                    <a:pt x="24511" y="1537970"/>
                  </a:lnTo>
                  <a:cubicBezTo>
                    <a:pt x="26797" y="1540256"/>
                    <a:pt x="29464" y="1542415"/>
                    <a:pt x="32131" y="1544193"/>
                  </a:cubicBezTo>
                  <a:lnTo>
                    <a:pt x="29464" y="1548130"/>
                  </a:lnTo>
                  <a:lnTo>
                    <a:pt x="32131" y="1544193"/>
                  </a:lnTo>
                  <a:cubicBezTo>
                    <a:pt x="34925" y="1546098"/>
                    <a:pt x="37846" y="1547622"/>
                    <a:pt x="40894" y="1548892"/>
                  </a:cubicBezTo>
                  <a:lnTo>
                    <a:pt x="40894" y="1548892"/>
                  </a:lnTo>
                  <a:lnTo>
                    <a:pt x="40894" y="1548892"/>
                  </a:lnTo>
                  <a:cubicBezTo>
                    <a:pt x="43942" y="1550162"/>
                    <a:pt x="47117" y="1551178"/>
                    <a:pt x="50419" y="1551813"/>
                  </a:cubicBezTo>
                  <a:lnTo>
                    <a:pt x="50419" y="1551813"/>
                  </a:lnTo>
                  <a:lnTo>
                    <a:pt x="50419" y="1551813"/>
                  </a:lnTo>
                  <a:cubicBezTo>
                    <a:pt x="53721" y="1552448"/>
                    <a:pt x="56896" y="1552829"/>
                    <a:pt x="60325" y="1552829"/>
                  </a:cubicBezTo>
                  <a:lnTo>
                    <a:pt x="5883783" y="1552829"/>
                  </a:lnTo>
                  <a:cubicBezTo>
                    <a:pt x="5887085" y="1552829"/>
                    <a:pt x="5890387" y="1552448"/>
                    <a:pt x="5893562" y="1551813"/>
                  </a:cubicBezTo>
                  <a:lnTo>
                    <a:pt x="5893562" y="1551813"/>
                  </a:lnTo>
                  <a:lnTo>
                    <a:pt x="5893562" y="1551813"/>
                  </a:lnTo>
                  <a:cubicBezTo>
                    <a:pt x="5896864" y="1551178"/>
                    <a:pt x="5899912" y="1550162"/>
                    <a:pt x="5902960" y="1548892"/>
                  </a:cubicBezTo>
                  <a:lnTo>
                    <a:pt x="5902960" y="1548892"/>
                  </a:lnTo>
                  <a:lnTo>
                    <a:pt x="5902960" y="1548892"/>
                  </a:lnTo>
                  <a:cubicBezTo>
                    <a:pt x="5906008" y="1547622"/>
                    <a:pt x="5908929" y="1546098"/>
                    <a:pt x="5911723" y="1544193"/>
                  </a:cubicBezTo>
                  <a:lnTo>
                    <a:pt x="5911723" y="1544193"/>
                  </a:lnTo>
                  <a:lnTo>
                    <a:pt x="5911723" y="1544193"/>
                  </a:lnTo>
                  <a:cubicBezTo>
                    <a:pt x="5914517" y="1542288"/>
                    <a:pt x="5917057" y="1540256"/>
                    <a:pt x="5919343" y="1537970"/>
                  </a:cubicBezTo>
                  <a:lnTo>
                    <a:pt x="5919343" y="1537970"/>
                  </a:lnTo>
                  <a:lnTo>
                    <a:pt x="5919343" y="1537970"/>
                  </a:lnTo>
                  <a:cubicBezTo>
                    <a:pt x="5921629" y="1535684"/>
                    <a:pt x="5923788" y="1533017"/>
                    <a:pt x="5925566" y="1530350"/>
                  </a:cubicBezTo>
                  <a:lnTo>
                    <a:pt x="5929503" y="1533017"/>
                  </a:lnTo>
                  <a:lnTo>
                    <a:pt x="5925566" y="1530350"/>
                  </a:lnTo>
                  <a:cubicBezTo>
                    <a:pt x="5927344" y="1527556"/>
                    <a:pt x="5928995" y="1524635"/>
                    <a:pt x="5930265" y="1521587"/>
                  </a:cubicBezTo>
                  <a:lnTo>
                    <a:pt x="5934710" y="1523365"/>
                  </a:lnTo>
                  <a:lnTo>
                    <a:pt x="5930265" y="1521587"/>
                  </a:lnTo>
                  <a:cubicBezTo>
                    <a:pt x="5931535" y="1518539"/>
                    <a:pt x="5932551" y="1515364"/>
                    <a:pt x="5933186" y="1512062"/>
                  </a:cubicBezTo>
                  <a:lnTo>
                    <a:pt x="5933186" y="1512062"/>
                  </a:lnTo>
                  <a:lnTo>
                    <a:pt x="5933186" y="1512062"/>
                  </a:lnTo>
                  <a:cubicBezTo>
                    <a:pt x="5933821" y="1508760"/>
                    <a:pt x="5934202" y="1505585"/>
                    <a:pt x="5934202" y="1502156"/>
                  </a:cubicBezTo>
                  <a:lnTo>
                    <a:pt x="5934202" y="60198"/>
                  </a:lnTo>
                  <a:cubicBezTo>
                    <a:pt x="5934202" y="56896"/>
                    <a:pt x="5933821" y="53594"/>
                    <a:pt x="5933186" y="50292"/>
                  </a:cubicBezTo>
                  <a:lnTo>
                    <a:pt x="5933186" y="50292"/>
                  </a:lnTo>
                  <a:lnTo>
                    <a:pt x="5933186" y="50292"/>
                  </a:lnTo>
                  <a:cubicBezTo>
                    <a:pt x="5932551" y="47117"/>
                    <a:pt x="5931535" y="43942"/>
                    <a:pt x="5930265" y="40767"/>
                  </a:cubicBezTo>
                  <a:lnTo>
                    <a:pt x="5934710" y="38989"/>
                  </a:lnTo>
                  <a:lnTo>
                    <a:pt x="5930265" y="40767"/>
                  </a:lnTo>
                  <a:cubicBezTo>
                    <a:pt x="5928995" y="37719"/>
                    <a:pt x="5927471" y="34798"/>
                    <a:pt x="5925566" y="32004"/>
                  </a:cubicBezTo>
                  <a:lnTo>
                    <a:pt x="5929503" y="29337"/>
                  </a:lnTo>
                  <a:lnTo>
                    <a:pt x="5925566" y="32004"/>
                  </a:lnTo>
                  <a:cubicBezTo>
                    <a:pt x="5923661" y="29210"/>
                    <a:pt x="5921629" y="26670"/>
                    <a:pt x="5919343" y="24384"/>
                  </a:cubicBezTo>
                  <a:lnTo>
                    <a:pt x="5919343" y="24384"/>
                  </a:lnTo>
                  <a:lnTo>
                    <a:pt x="5919343" y="24384"/>
                  </a:lnTo>
                  <a:cubicBezTo>
                    <a:pt x="5917057" y="22098"/>
                    <a:pt x="5914390" y="19939"/>
                    <a:pt x="5911723" y="18161"/>
                  </a:cubicBezTo>
                  <a:lnTo>
                    <a:pt x="5911723" y="18161"/>
                  </a:lnTo>
                  <a:lnTo>
                    <a:pt x="5911723" y="18161"/>
                  </a:lnTo>
                  <a:cubicBezTo>
                    <a:pt x="5908929" y="16256"/>
                    <a:pt x="5906135" y="14732"/>
                    <a:pt x="5902960" y="13462"/>
                  </a:cubicBezTo>
                  <a:lnTo>
                    <a:pt x="5902960" y="13462"/>
                  </a:lnTo>
                  <a:lnTo>
                    <a:pt x="5902960" y="13462"/>
                  </a:lnTo>
                  <a:cubicBezTo>
                    <a:pt x="5899912" y="12192"/>
                    <a:pt x="5896737" y="11176"/>
                    <a:pt x="5893435" y="10541"/>
                  </a:cubicBezTo>
                  <a:lnTo>
                    <a:pt x="5894324" y="5842"/>
                  </a:lnTo>
                  <a:lnTo>
                    <a:pt x="5893435" y="10541"/>
                  </a:lnTo>
                  <a:cubicBezTo>
                    <a:pt x="5890133" y="9906"/>
                    <a:pt x="5886958" y="9525"/>
                    <a:pt x="5883529" y="9525"/>
                  </a:cubicBezTo>
                  <a:lnTo>
                    <a:pt x="60198" y="9525"/>
                  </a:lnTo>
                  <a:cubicBezTo>
                    <a:pt x="56896" y="9525"/>
                    <a:pt x="53594" y="9906"/>
                    <a:pt x="50292" y="10541"/>
                  </a:cubicBezTo>
                  <a:lnTo>
                    <a:pt x="49403" y="5842"/>
                  </a:lnTo>
                  <a:lnTo>
                    <a:pt x="50292" y="10541"/>
                  </a:lnTo>
                  <a:cubicBezTo>
                    <a:pt x="46990"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210"/>
                    <a:pt x="18161" y="32004"/>
                  </a:cubicBezTo>
                  <a:lnTo>
                    <a:pt x="18161" y="32004"/>
                  </a:lnTo>
                  <a:lnTo>
                    <a:pt x="18161" y="32004"/>
                  </a:lnTo>
                  <a:cubicBezTo>
                    <a:pt x="16383"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502156"/>
                  </a:lnTo>
                  <a:close/>
                </a:path>
              </a:pathLst>
            </a:custGeom>
            <a:solidFill>
              <a:srgbClr val="C7C7D0"/>
            </a:solidFill>
          </p:spPr>
        </p:sp>
      </p:grpSp>
      <p:sp>
        <p:nvSpPr>
          <p:cNvPr name="TextBox 17" id="17"/>
          <p:cNvSpPr txBox="true"/>
          <p:nvPr/>
        </p:nvSpPr>
        <p:spPr>
          <a:xfrm rot="0">
            <a:off x="4886325" y="445875"/>
            <a:ext cx="3609518" cy="1073544"/>
          </a:xfrm>
          <a:prstGeom prst="rect">
            <a:avLst/>
          </a:prstGeom>
        </p:spPr>
        <p:txBody>
          <a:bodyPr anchor="t" rtlCol="false" tIns="0" lIns="0" bIns="0" rIns="0">
            <a:spAutoFit/>
          </a:bodyPr>
          <a:lstStyle/>
          <a:p>
            <a:pPr algn="l">
              <a:lnSpc>
                <a:spcPts val="4198"/>
              </a:lnSpc>
            </a:pPr>
            <a:r>
              <a:rPr lang="en-US" sz="3375">
                <a:solidFill>
                  <a:srgbClr val="1B1B27"/>
                </a:solidFill>
                <a:latin typeface="Raleway"/>
                <a:ea typeface="Raleway"/>
                <a:cs typeface="Raleway"/>
                <a:sym typeface="Raleway"/>
              </a:rPr>
              <a:t>Data Collection &amp; Understanding</a:t>
            </a:r>
          </a:p>
        </p:txBody>
      </p:sp>
      <p:sp>
        <p:nvSpPr>
          <p:cNvPr name="TextBox 18" id="18"/>
          <p:cNvSpPr txBox="true"/>
          <p:nvPr/>
        </p:nvSpPr>
        <p:spPr>
          <a:xfrm rot="0">
            <a:off x="5067300" y="5937942"/>
            <a:ext cx="5708875" cy="1206570"/>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Conclusion</a:t>
            </a:r>
          </a:p>
          <a:p>
            <a:pPr algn="l">
              <a:lnSpc>
                <a:spcPts val="2174"/>
              </a:lnSpc>
            </a:pPr>
            <a:r>
              <a:rPr lang="en-US" sz="1350">
                <a:solidFill>
                  <a:srgbClr val="3C3939"/>
                </a:solidFill>
                <a:latin typeface="Roboto"/>
                <a:ea typeface="Roboto"/>
                <a:cs typeface="Roboto"/>
                <a:sym typeface="Roboto"/>
              </a:rPr>
              <a:t>These patterns suggest a tendency to dramatize issues, cast doubt on opponents, and reinforce Trump's perspective, often at the cost of factual accuracy.</a:t>
            </a:r>
          </a:p>
        </p:txBody>
      </p:sp>
      <p:sp>
        <p:nvSpPr>
          <p:cNvPr name="TextBox 19" id="19"/>
          <p:cNvSpPr txBox="true"/>
          <p:nvPr/>
        </p:nvSpPr>
        <p:spPr>
          <a:xfrm rot="0">
            <a:off x="5067290" y="1937442"/>
            <a:ext cx="5708580" cy="1355436"/>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Data Source</a:t>
            </a:r>
          </a:p>
          <a:p>
            <a:pPr algn="l">
              <a:lnSpc>
                <a:spcPts val="2137"/>
              </a:lnSpc>
            </a:pPr>
            <a:r>
              <a:rPr lang="en-US" sz="1350">
                <a:solidFill>
                  <a:srgbClr val="3C3939"/>
                </a:solidFill>
                <a:latin typeface="Roboto"/>
                <a:ea typeface="Roboto"/>
                <a:cs typeface="Roboto"/>
                <a:sym typeface="Roboto"/>
              </a:rPr>
              <a:t>The data for this analysis comes from a US election news article containing claims made by </a:t>
            </a:r>
            <a:r>
              <a:rPr lang="en-US" b="true" sz="1350">
                <a:solidFill>
                  <a:srgbClr val="3C3939"/>
                </a:solidFill>
                <a:latin typeface="Roboto Bold"/>
                <a:ea typeface="Roboto Bold"/>
                <a:cs typeface="Roboto Bold"/>
                <a:sym typeface="Roboto Bold"/>
              </a:rPr>
              <a:t>Donald Trump</a:t>
            </a:r>
            <a:r>
              <a:rPr lang="en-US" sz="1350">
                <a:solidFill>
                  <a:srgbClr val="3C3939"/>
                </a:solidFill>
                <a:latin typeface="Roboto"/>
                <a:ea typeface="Roboto"/>
                <a:cs typeface="Roboto"/>
                <a:sym typeface="Roboto"/>
              </a:rPr>
              <a:t>. The claims were sourced from a </a:t>
            </a:r>
            <a:r>
              <a:rPr lang="en-US" b="true" sz="1350">
                <a:solidFill>
                  <a:srgbClr val="3C3939"/>
                </a:solidFill>
                <a:latin typeface="Roboto Bold"/>
                <a:ea typeface="Roboto Bold"/>
                <a:cs typeface="Roboto Bold"/>
                <a:sym typeface="Roboto Bold"/>
              </a:rPr>
              <a:t>CNN</a:t>
            </a:r>
            <a:r>
              <a:rPr lang="en-US" sz="1350">
                <a:solidFill>
                  <a:srgbClr val="3C3939"/>
                </a:solidFill>
                <a:latin typeface="Roboto"/>
                <a:ea typeface="Roboto"/>
                <a:cs typeface="Roboto"/>
                <a:sym typeface="Roboto"/>
              </a:rPr>
              <a:t> article titled </a:t>
            </a:r>
            <a:r>
              <a:rPr lang="en-US" b="true" sz="1350">
                <a:solidFill>
                  <a:srgbClr val="3C3939"/>
                </a:solidFill>
                <a:latin typeface="Roboto Bold"/>
                <a:ea typeface="Roboto Bold"/>
                <a:cs typeface="Roboto Bold"/>
                <a:sym typeface="Roboto Bold"/>
              </a:rPr>
              <a:t>"Fact-check: Trump and Musk make 20 false claims in one day."</a:t>
            </a:r>
          </a:p>
        </p:txBody>
      </p:sp>
      <p:sp>
        <p:nvSpPr>
          <p:cNvPr name="TextBox 20" id="20"/>
          <p:cNvSpPr txBox="true"/>
          <p:nvPr/>
        </p:nvSpPr>
        <p:spPr>
          <a:xfrm rot="0">
            <a:off x="5067300" y="3937692"/>
            <a:ext cx="5020447" cy="1355436"/>
          </a:xfrm>
          <a:prstGeom prst="rect">
            <a:avLst/>
          </a:prstGeom>
        </p:spPr>
        <p:txBody>
          <a:bodyPr anchor="t" rtlCol="false" tIns="0" lIns="0" bIns="0" rIns="0">
            <a:spAutoFit/>
          </a:bodyPr>
          <a:lstStyle/>
          <a:p>
            <a:pPr algn="just">
              <a:lnSpc>
                <a:spcPts val="2362"/>
              </a:lnSpc>
            </a:pPr>
            <a:r>
              <a:rPr lang="en-US" sz="1687">
                <a:solidFill>
                  <a:srgbClr val="3C3939"/>
                </a:solidFill>
                <a:latin typeface="Raleway"/>
                <a:ea typeface="Raleway"/>
                <a:cs typeface="Raleway"/>
                <a:sym typeface="Raleway"/>
              </a:rPr>
              <a:t>Analysis and Observed Patterns</a:t>
            </a:r>
          </a:p>
          <a:p>
            <a:pPr algn="just">
              <a:lnSpc>
                <a:spcPts val="2137"/>
              </a:lnSpc>
            </a:pPr>
            <a:r>
              <a:rPr lang="en-US" sz="1350">
                <a:solidFill>
                  <a:srgbClr val="3C3939"/>
                </a:solidFill>
                <a:latin typeface="Roboto"/>
                <a:ea typeface="Roboto"/>
                <a:cs typeface="Roboto"/>
                <a:sym typeface="Roboto"/>
              </a:rPr>
              <a:t>The analysis revealed five consistent patterns in Trump's claims: exaggeration of figures, misrepresentation of facts, misleading attribution of actions or roles, assertions without evidence, and undermining established facts or processes.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1556997" cy="7299322"/>
            <a:chOff x="0" y="0"/>
            <a:chExt cx="11557000" cy="7299325"/>
          </a:xfrm>
        </p:grpSpPr>
        <p:sp>
          <p:nvSpPr>
            <p:cNvPr name="Freeform 3" id="3"/>
            <p:cNvSpPr/>
            <p:nvPr/>
          </p:nvSpPr>
          <p:spPr>
            <a:xfrm flipH="false" flipV="false" rot="0">
              <a:off x="63500" y="63500"/>
              <a:ext cx="11430000" cy="7172325"/>
            </a:xfrm>
            <a:custGeom>
              <a:avLst/>
              <a:gdLst/>
              <a:ahLst/>
              <a:cxnLst/>
              <a:rect r="r" b="b" t="t" l="l"/>
              <a:pathLst>
                <a:path h="7172325" w="11430000">
                  <a:moveTo>
                    <a:pt x="0" y="0"/>
                  </a:moveTo>
                  <a:lnTo>
                    <a:pt x="0" y="7172325"/>
                  </a:lnTo>
                  <a:lnTo>
                    <a:pt x="11430000" y="7172325"/>
                  </a:lnTo>
                  <a:lnTo>
                    <a:pt x="11430000" y="0"/>
                  </a:lnTo>
                  <a:close/>
                </a:path>
              </a:pathLst>
            </a:custGeom>
            <a:solidFill>
              <a:srgbClr val="FFFFFF"/>
            </a:solidFill>
          </p:spPr>
        </p:sp>
        <p:sp>
          <p:nvSpPr>
            <p:cNvPr name="Freeform 4" id="4"/>
            <p:cNvSpPr/>
            <p:nvPr/>
          </p:nvSpPr>
          <p:spPr>
            <a:xfrm flipH="false" flipV="false" rot="0">
              <a:off x="63500" y="63500"/>
              <a:ext cx="11430000" cy="7172325"/>
            </a:xfrm>
            <a:custGeom>
              <a:avLst/>
              <a:gdLst/>
              <a:ahLst/>
              <a:cxnLst/>
              <a:rect r="r" b="b" t="t" l="l"/>
              <a:pathLst>
                <a:path h="7172325" w="11430000">
                  <a:moveTo>
                    <a:pt x="0" y="0"/>
                  </a:moveTo>
                  <a:lnTo>
                    <a:pt x="0" y="7172325"/>
                  </a:lnTo>
                  <a:lnTo>
                    <a:pt x="11430000" y="7172325"/>
                  </a:lnTo>
                  <a:lnTo>
                    <a:pt x="11430000" y="0"/>
                  </a:lnTo>
                  <a:close/>
                </a:path>
              </a:pathLst>
            </a:custGeom>
            <a:solidFill>
              <a:srgbClr val="F7F3F2"/>
            </a:solidFill>
          </p:spPr>
        </p:sp>
        <p:sp>
          <p:nvSpPr>
            <p:cNvPr name="Freeform 5" id="5"/>
            <p:cNvSpPr/>
            <p:nvPr/>
          </p:nvSpPr>
          <p:spPr>
            <a:xfrm flipH="false" flipV="false" rot="0">
              <a:off x="63500" y="63500"/>
              <a:ext cx="11430000" cy="7172325"/>
            </a:xfrm>
            <a:custGeom>
              <a:avLst/>
              <a:gdLst/>
              <a:ahLst/>
              <a:cxnLst/>
              <a:rect r="r" b="b" t="t" l="l"/>
              <a:pathLst>
                <a:path h="7172325" w="11430000">
                  <a:moveTo>
                    <a:pt x="0" y="0"/>
                  </a:moveTo>
                  <a:lnTo>
                    <a:pt x="0" y="7172325"/>
                  </a:lnTo>
                  <a:lnTo>
                    <a:pt x="11430000" y="7172325"/>
                  </a:lnTo>
                  <a:lnTo>
                    <a:pt x="11430000" y="0"/>
                  </a:lnTo>
                  <a:close/>
                </a:path>
              </a:pathLst>
            </a:custGeom>
            <a:solidFill>
              <a:srgbClr val="ECECF3"/>
            </a:solidFill>
          </p:spPr>
        </p:sp>
        <p:sp>
          <p:nvSpPr>
            <p:cNvPr name="Freeform 6" id="6"/>
            <p:cNvSpPr/>
            <p:nvPr/>
          </p:nvSpPr>
          <p:spPr>
            <a:xfrm flipH="false" flipV="false" rot="0">
              <a:off x="63500" y="63500"/>
              <a:ext cx="11430000" cy="7172325"/>
            </a:xfrm>
            <a:custGeom>
              <a:avLst/>
              <a:gdLst/>
              <a:ahLst/>
              <a:cxnLst/>
              <a:rect r="r" b="b" t="t" l="l"/>
              <a:pathLst>
                <a:path h="7172325" w="11430000">
                  <a:moveTo>
                    <a:pt x="0" y="0"/>
                  </a:moveTo>
                  <a:lnTo>
                    <a:pt x="0" y="7172325"/>
                  </a:lnTo>
                  <a:lnTo>
                    <a:pt x="11430000" y="7172325"/>
                  </a:lnTo>
                  <a:lnTo>
                    <a:pt x="11430000" y="0"/>
                  </a:lnTo>
                  <a:close/>
                </a:path>
              </a:pathLst>
            </a:custGeom>
            <a:solidFill>
              <a:srgbClr val="ECECF3"/>
            </a:solidFill>
          </p:spPr>
        </p:sp>
        <p:sp>
          <p:nvSpPr>
            <p:cNvPr name="Freeform 7" id="7"/>
            <p:cNvSpPr/>
            <p:nvPr/>
          </p:nvSpPr>
          <p:spPr>
            <a:xfrm flipH="false" flipV="false" rot="0">
              <a:off x="63500" y="63500"/>
              <a:ext cx="11430000" cy="7172325"/>
            </a:xfrm>
            <a:custGeom>
              <a:avLst/>
              <a:gdLst/>
              <a:ahLst/>
              <a:cxnLst/>
              <a:rect r="r" b="b" t="t" l="l"/>
              <a:pathLst>
                <a:path h="7172325" w="11430000">
                  <a:moveTo>
                    <a:pt x="0" y="0"/>
                  </a:moveTo>
                  <a:lnTo>
                    <a:pt x="0" y="7172325"/>
                  </a:lnTo>
                  <a:lnTo>
                    <a:pt x="11430000" y="7172325"/>
                  </a:lnTo>
                  <a:lnTo>
                    <a:pt x="11430000" y="0"/>
                  </a:lnTo>
                  <a:close/>
                </a:path>
              </a:pathLst>
            </a:custGeom>
            <a:solidFill>
              <a:srgbClr val="FFFFFF">
                <a:alpha val="94510"/>
              </a:srgbClr>
            </a:solidFill>
          </p:spPr>
        </p:sp>
      </p:grpSp>
      <p:sp>
        <p:nvSpPr>
          <p:cNvPr name="Freeform 8" id="8"/>
          <p:cNvSpPr/>
          <p:nvPr/>
        </p:nvSpPr>
        <p:spPr>
          <a:xfrm flipH="false" flipV="false" rot="0">
            <a:off x="7143750" y="0"/>
            <a:ext cx="4286250" cy="7172325"/>
          </a:xfrm>
          <a:custGeom>
            <a:avLst/>
            <a:gdLst/>
            <a:ahLst/>
            <a:cxnLst/>
            <a:rect r="r" b="b" t="t" l="l"/>
            <a:pathLst>
              <a:path h="7172325" w="4286250">
                <a:moveTo>
                  <a:pt x="0" y="0"/>
                </a:moveTo>
                <a:lnTo>
                  <a:pt x="4286250" y="0"/>
                </a:lnTo>
                <a:lnTo>
                  <a:pt x="4286250" y="7172325"/>
                </a:lnTo>
                <a:lnTo>
                  <a:pt x="0" y="7172325"/>
                </a:lnTo>
                <a:lnTo>
                  <a:pt x="0" y="0"/>
                </a:lnTo>
                <a:close/>
              </a:path>
            </a:pathLst>
          </a:custGeom>
          <a:blipFill>
            <a:blip r:embed="rId2"/>
            <a:stretch>
              <a:fillRect l="-111" t="0" r="-111" b="0"/>
            </a:stretch>
          </a:blipFill>
        </p:spPr>
      </p:sp>
      <p:grpSp>
        <p:nvGrpSpPr>
          <p:cNvPr name="Group 9" id="9"/>
          <p:cNvGrpSpPr>
            <a:grpSpLocks noChangeAspect="true"/>
          </p:cNvGrpSpPr>
          <p:nvPr/>
        </p:nvGrpSpPr>
        <p:grpSpPr>
          <a:xfrm rot="0">
            <a:off x="531219" y="1197693"/>
            <a:ext cx="994962" cy="5570344"/>
            <a:chOff x="0" y="0"/>
            <a:chExt cx="994969" cy="5570347"/>
          </a:xfrm>
        </p:grpSpPr>
        <p:sp>
          <p:nvSpPr>
            <p:cNvPr name="Freeform 10" id="10"/>
            <p:cNvSpPr/>
            <p:nvPr/>
          </p:nvSpPr>
          <p:spPr>
            <a:xfrm flipH="false" flipV="false" rot="0">
              <a:off x="68834" y="69088"/>
              <a:ext cx="857250" cy="2085086"/>
            </a:xfrm>
            <a:custGeom>
              <a:avLst/>
              <a:gdLst/>
              <a:ahLst/>
              <a:cxnLst/>
              <a:rect r="r" b="b" t="t" l="l"/>
              <a:pathLst>
                <a:path h="2085086" w="857250">
                  <a:moveTo>
                    <a:pt x="0" y="1913636"/>
                  </a:moveTo>
                  <a:lnTo>
                    <a:pt x="428625" y="2085086"/>
                  </a:lnTo>
                  <a:lnTo>
                    <a:pt x="857250" y="1913636"/>
                  </a:lnTo>
                  <a:lnTo>
                    <a:pt x="857250" y="0"/>
                  </a:lnTo>
                  <a:lnTo>
                    <a:pt x="428625" y="171450"/>
                  </a:lnTo>
                  <a:lnTo>
                    <a:pt x="0" y="0"/>
                  </a:lnTo>
                  <a:lnTo>
                    <a:pt x="0" y="1913636"/>
                  </a:lnTo>
                </a:path>
              </a:pathLst>
            </a:custGeom>
            <a:solidFill>
              <a:srgbClr val="E1E1EA"/>
            </a:solidFill>
          </p:spPr>
        </p:sp>
        <p:sp>
          <p:nvSpPr>
            <p:cNvPr name="Freeform 11" id="11"/>
            <p:cNvSpPr/>
            <p:nvPr/>
          </p:nvSpPr>
          <p:spPr>
            <a:xfrm flipH="false" flipV="false" rot="0">
              <a:off x="63500" y="63500"/>
              <a:ext cx="868045" cy="2096135"/>
            </a:xfrm>
            <a:custGeom>
              <a:avLst/>
              <a:gdLst/>
              <a:ahLst/>
              <a:cxnLst/>
              <a:rect r="r" b="b" t="t" l="l"/>
              <a:pathLst>
                <a:path h="2096135" w="868045">
                  <a:moveTo>
                    <a:pt x="7366" y="1914271"/>
                  </a:moveTo>
                  <a:lnTo>
                    <a:pt x="435991" y="2085721"/>
                  </a:lnTo>
                  <a:lnTo>
                    <a:pt x="433959" y="2090674"/>
                  </a:lnTo>
                  <a:lnTo>
                    <a:pt x="431927" y="2085721"/>
                  </a:lnTo>
                  <a:lnTo>
                    <a:pt x="860552" y="1914271"/>
                  </a:lnTo>
                  <a:lnTo>
                    <a:pt x="862584" y="1919224"/>
                  </a:lnTo>
                  <a:lnTo>
                    <a:pt x="857250" y="1919224"/>
                  </a:lnTo>
                  <a:lnTo>
                    <a:pt x="857250" y="5588"/>
                  </a:lnTo>
                  <a:lnTo>
                    <a:pt x="862584" y="5588"/>
                  </a:lnTo>
                  <a:lnTo>
                    <a:pt x="864616" y="10541"/>
                  </a:lnTo>
                  <a:lnTo>
                    <a:pt x="435991" y="181991"/>
                  </a:lnTo>
                  <a:cubicBezTo>
                    <a:pt x="434721" y="182499"/>
                    <a:pt x="433324" y="182499"/>
                    <a:pt x="432054" y="181991"/>
                  </a:cubicBezTo>
                  <a:lnTo>
                    <a:pt x="3429" y="10668"/>
                  </a:lnTo>
                  <a:lnTo>
                    <a:pt x="5461" y="5715"/>
                  </a:lnTo>
                  <a:lnTo>
                    <a:pt x="10795" y="5715"/>
                  </a:lnTo>
                  <a:lnTo>
                    <a:pt x="10795" y="1919224"/>
                  </a:lnTo>
                  <a:lnTo>
                    <a:pt x="5334" y="1919224"/>
                  </a:lnTo>
                  <a:lnTo>
                    <a:pt x="7366" y="1914271"/>
                  </a:lnTo>
                  <a:moveTo>
                    <a:pt x="3429" y="1924177"/>
                  </a:moveTo>
                  <a:cubicBezTo>
                    <a:pt x="1397" y="1923415"/>
                    <a:pt x="0" y="1921383"/>
                    <a:pt x="0" y="1919224"/>
                  </a:cubicBezTo>
                  <a:lnTo>
                    <a:pt x="0" y="5588"/>
                  </a:lnTo>
                  <a:cubicBezTo>
                    <a:pt x="0" y="3810"/>
                    <a:pt x="889" y="2159"/>
                    <a:pt x="2413" y="1143"/>
                  </a:cubicBezTo>
                  <a:cubicBezTo>
                    <a:pt x="3937" y="127"/>
                    <a:pt x="5715" y="0"/>
                    <a:pt x="7366" y="635"/>
                  </a:cubicBezTo>
                  <a:lnTo>
                    <a:pt x="435991" y="172085"/>
                  </a:lnTo>
                  <a:lnTo>
                    <a:pt x="433959" y="177038"/>
                  </a:lnTo>
                  <a:lnTo>
                    <a:pt x="431927" y="172085"/>
                  </a:lnTo>
                  <a:lnTo>
                    <a:pt x="860679" y="635"/>
                  </a:lnTo>
                  <a:cubicBezTo>
                    <a:pt x="862330" y="0"/>
                    <a:pt x="864235" y="127"/>
                    <a:pt x="865632" y="1143"/>
                  </a:cubicBezTo>
                  <a:cubicBezTo>
                    <a:pt x="867029" y="2159"/>
                    <a:pt x="868045" y="3810"/>
                    <a:pt x="868045" y="5588"/>
                  </a:cubicBezTo>
                  <a:lnTo>
                    <a:pt x="868045" y="1919224"/>
                  </a:lnTo>
                  <a:cubicBezTo>
                    <a:pt x="868045" y="1921383"/>
                    <a:pt x="866648" y="1923415"/>
                    <a:pt x="864616" y="1924177"/>
                  </a:cubicBezTo>
                  <a:lnTo>
                    <a:pt x="435991" y="2095627"/>
                  </a:lnTo>
                  <a:cubicBezTo>
                    <a:pt x="434721" y="2096135"/>
                    <a:pt x="433324" y="2096135"/>
                    <a:pt x="432054" y="2095627"/>
                  </a:cubicBezTo>
                  <a:lnTo>
                    <a:pt x="3429" y="1924304"/>
                  </a:lnTo>
                  <a:close/>
                </a:path>
              </a:pathLst>
            </a:custGeom>
            <a:solidFill>
              <a:srgbClr val="C7C7D0"/>
            </a:solidFill>
          </p:spPr>
        </p:sp>
        <p:sp>
          <p:nvSpPr>
            <p:cNvPr name="Freeform 12" id="12"/>
            <p:cNvSpPr/>
            <p:nvPr/>
          </p:nvSpPr>
          <p:spPr>
            <a:xfrm flipH="false" flipV="false" rot="0">
              <a:off x="68834" y="2155063"/>
              <a:ext cx="857250" cy="1810893"/>
            </a:xfrm>
            <a:custGeom>
              <a:avLst/>
              <a:gdLst/>
              <a:ahLst/>
              <a:cxnLst/>
              <a:rect r="r" b="b" t="t" l="l"/>
              <a:pathLst>
                <a:path h="1810893" w="857250">
                  <a:moveTo>
                    <a:pt x="0" y="1639443"/>
                  </a:moveTo>
                  <a:lnTo>
                    <a:pt x="428625" y="1810893"/>
                  </a:lnTo>
                  <a:lnTo>
                    <a:pt x="857250" y="1639443"/>
                  </a:lnTo>
                  <a:lnTo>
                    <a:pt x="857250" y="0"/>
                  </a:lnTo>
                  <a:lnTo>
                    <a:pt x="428625" y="171450"/>
                  </a:lnTo>
                  <a:lnTo>
                    <a:pt x="0" y="0"/>
                  </a:lnTo>
                  <a:lnTo>
                    <a:pt x="0" y="1639443"/>
                  </a:lnTo>
                </a:path>
              </a:pathLst>
            </a:custGeom>
            <a:solidFill>
              <a:srgbClr val="E1E1EA"/>
            </a:solidFill>
          </p:spPr>
        </p:sp>
        <p:sp>
          <p:nvSpPr>
            <p:cNvPr name="Freeform 13" id="13"/>
            <p:cNvSpPr/>
            <p:nvPr/>
          </p:nvSpPr>
          <p:spPr>
            <a:xfrm flipH="false" flipV="false" rot="0">
              <a:off x="63500" y="2149475"/>
              <a:ext cx="867918" cy="1821942"/>
            </a:xfrm>
            <a:custGeom>
              <a:avLst/>
              <a:gdLst/>
              <a:ahLst/>
              <a:cxnLst/>
              <a:rect r="r" b="b" t="t" l="l"/>
              <a:pathLst>
                <a:path h="1821942" w="867918">
                  <a:moveTo>
                    <a:pt x="7366" y="1639951"/>
                  </a:moveTo>
                  <a:lnTo>
                    <a:pt x="435991" y="1811401"/>
                  </a:lnTo>
                  <a:lnTo>
                    <a:pt x="433959" y="1816354"/>
                  </a:lnTo>
                  <a:lnTo>
                    <a:pt x="431927" y="1811401"/>
                  </a:lnTo>
                  <a:lnTo>
                    <a:pt x="860552" y="1639951"/>
                  </a:lnTo>
                  <a:lnTo>
                    <a:pt x="862584" y="1644904"/>
                  </a:lnTo>
                  <a:lnTo>
                    <a:pt x="857250" y="1644904"/>
                  </a:lnTo>
                  <a:lnTo>
                    <a:pt x="857250" y="5588"/>
                  </a:lnTo>
                  <a:lnTo>
                    <a:pt x="862584" y="5588"/>
                  </a:lnTo>
                  <a:lnTo>
                    <a:pt x="864616" y="10541"/>
                  </a:lnTo>
                  <a:lnTo>
                    <a:pt x="435991" y="181991"/>
                  </a:lnTo>
                  <a:cubicBezTo>
                    <a:pt x="434721" y="182499"/>
                    <a:pt x="433324" y="182499"/>
                    <a:pt x="432054" y="181991"/>
                  </a:cubicBezTo>
                  <a:lnTo>
                    <a:pt x="3429" y="10668"/>
                  </a:lnTo>
                  <a:lnTo>
                    <a:pt x="5461" y="5715"/>
                  </a:lnTo>
                  <a:lnTo>
                    <a:pt x="10795" y="5715"/>
                  </a:lnTo>
                  <a:lnTo>
                    <a:pt x="10795" y="1645031"/>
                  </a:lnTo>
                  <a:lnTo>
                    <a:pt x="5334" y="1645031"/>
                  </a:lnTo>
                  <a:lnTo>
                    <a:pt x="7366" y="1640078"/>
                  </a:lnTo>
                  <a:moveTo>
                    <a:pt x="3429" y="1649984"/>
                  </a:moveTo>
                  <a:cubicBezTo>
                    <a:pt x="1397" y="1649222"/>
                    <a:pt x="0" y="1647190"/>
                    <a:pt x="0" y="1645031"/>
                  </a:cubicBezTo>
                  <a:lnTo>
                    <a:pt x="0" y="5588"/>
                  </a:lnTo>
                  <a:cubicBezTo>
                    <a:pt x="0" y="3810"/>
                    <a:pt x="889" y="2159"/>
                    <a:pt x="2413" y="1143"/>
                  </a:cubicBezTo>
                  <a:cubicBezTo>
                    <a:pt x="3937" y="127"/>
                    <a:pt x="5715" y="0"/>
                    <a:pt x="7366" y="635"/>
                  </a:cubicBezTo>
                  <a:lnTo>
                    <a:pt x="435991" y="172085"/>
                  </a:lnTo>
                  <a:lnTo>
                    <a:pt x="433959" y="177038"/>
                  </a:lnTo>
                  <a:lnTo>
                    <a:pt x="431927" y="172085"/>
                  </a:lnTo>
                  <a:lnTo>
                    <a:pt x="860552" y="635"/>
                  </a:lnTo>
                  <a:cubicBezTo>
                    <a:pt x="862203" y="0"/>
                    <a:pt x="864108" y="127"/>
                    <a:pt x="865505" y="1143"/>
                  </a:cubicBezTo>
                  <a:cubicBezTo>
                    <a:pt x="866902" y="2159"/>
                    <a:pt x="867918" y="3810"/>
                    <a:pt x="867918" y="5588"/>
                  </a:cubicBezTo>
                  <a:lnTo>
                    <a:pt x="867918" y="1645031"/>
                  </a:lnTo>
                  <a:cubicBezTo>
                    <a:pt x="867918" y="1647190"/>
                    <a:pt x="866521" y="1649222"/>
                    <a:pt x="864489" y="1649984"/>
                  </a:cubicBezTo>
                  <a:lnTo>
                    <a:pt x="435864" y="1821434"/>
                  </a:lnTo>
                  <a:cubicBezTo>
                    <a:pt x="434594" y="1821942"/>
                    <a:pt x="433197" y="1821942"/>
                    <a:pt x="431927" y="1821434"/>
                  </a:cubicBezTo>
                  <a:lnTo>
                    <a:pt x="3429" y="1649984"/>
                  </a:lnTo>
                  <a:close/>
                </a:path>
              </a:pathLst>
            </a:custGeom>
            <a:solidFill>
              <a:srgbClr val="C7C7D0"/>
            </a:solidFill>
          </p:spPr>
        </p:sp>
        <p:sp>
          <p:nvSpPr>
            <p:cNvPr name="Freeform 14" id="14"/>
            <p:cNvSpPr/>
            <p:nvPr/>
          </p:nvSpPr>
          <p:spPr>
            <a:xfrm flipH="false" flipV="false" rot="0">
              <a:off x="68834" y="3964813"/>
              <a:ext cx="857250" cy="1536573"/>
            </a:xfrm>
            <a:custGeom>
              <a:avLst/>
              <a:gdLst/>
              <a:ahLst/>
              <a:cxnLst/>
              <a:rect r="r" b="b" t="t" l="l"/>
              <a:pathLst>
                <a:path h="1536573" w="857250">
                  <a:moveTo>
                    <a:pt x="0" y="1365123"/>
                  </a:moveTo>
                  <a:lnTo>
                    <a:pt x="428625" y="1536573"/>
                  </a:lnTo>
                  <a:lnTo>
                    <a:pt x="857250" y="1365123"/>
                  </a:lnTo>
                  <a:lnTo>
                    <a:pt x="857250" y="0"/>
                  </a:lnTo>
                  <a:lnTo>
                    <a:pt x="428625" y="171450"/>
                  </a:lnTo>
                  <a:lnTo>
                    <a:pt x="0" y="0"/>
                  </a:lnTo>
                  <a:lnTo>
                    <a:pt x="0" y="1365123"/>
                  </a:lnTo>
                </a:path>
              </a:pathLst>
            </a:custGeom>
            <a:solidFill>
              <a:srgbClr val="E1E1EA"/>
            </a:solidFill>
          </p:spPr>
        </p:sp>
        <p:sp>
          <p:nvSpPr>
            <p:cNvPr name="Freeform 15" id="15"/>
            <p:cNvSpPr/>
            <p:nvPr/>
          </p:nvSpPr>
          <p:spPr>
            <a:xfrm flipH="false" flipV="false" rot="0">
              <a:off x="63500" y="3959225"/>
              <a:ext cx="867918" cy="1547622"/>
            </a:xfrm>
            <a:custGeom>
              <a:avLst/>
              <a:gdLst/>
              <a:ahLst/>
              <a:cxnLst/>
              <a:rect r="r" b="b" t="t" l="l"/>
              <a:pathLst>
                <a:path h="1547622" w="867918">
                  <a:moveTo>
                    <a:pt x="7366" y="1365758"/>
                  </a:moveTo>
                  <a:lnTo>
                    <a:pt x="435991" y="1537208"/>
                  </a:lnTo>
                  <a:lnTo>
                    <a:pt x="433959" y="1542161"/>
                  </a:lnTo>
                  <a:lnTo>
                    <a:pt x="431927" y="1537208"/>
                  </a:lnTo>
                  <a:lnTo>
                    <a:pt x="860552" y="1365758"/>
                  </a:lnTo>
                  <a:lnTo>
                    <a:pt x="862584" y="1370711"/>
                  </a:lnTo>
                  <a:lnTo>
                    <a:pt x="857250" y="1370711"/>
                  </a:lnTo>
                  <a:lnTo>
                    <a:pt x="857250" y="5588"/>
                  </a:lnTo>
                  <a:lnTo>
                    <a:pt x="862584" y="5588"/>
                  </a:lnTo>
                  <a:lnTo>
                    <a:pt x="864616" y="10541"/>
                  </a:lnTo>
                  <a:lnTo>
                    <a:pt x="435991" y="181991"/>
                  </a:lnTo>
                  <a:cubicBezTo>
                    <a:pt x="434721" y="182499"/>
                    <a:pt x="433324" y="182499"/>
                    <a:pt x="432054" y="181991"/>
                  </a:cubicBezTo>
                  <a:lnTo>
                    <a:pt x="3429" y="10668"/>
                  </a:lnTo>
                  <a:lnTo>
                    <a:pt x="5461" y="5715"/>
                  </a:lnTo>
                  <a:lnTo>
                    <a:pt x="10795" y="5715"/>
                  </a:lnTo>
                  <a:lnTo>
                    <a:pt x="10795" y="1370711"/>
                  </a:lnTo>
                  <a:lnTo>
                    <a:pt x="5334" y="1370711"/>
                  </a:lnTo>
                  <a:lnTo>
                    <a:pt x="7366" y="1365758"/>
                  </a:lnTo>
                  <a:moveTo>
                    <a:pt x="3429" y="1375664"/>
                  </a:moveTo>
                  <a:cubicBezTo>
                    <a:pt x="1397" y="1374902"/>
                    <a:pt x="0" y="1372870"/>
                    <a:pt x="0" y="1370711"/>
                  </a:cubicBezTo>
                  <a:lnTo>
                    <a:pt x="0" y="5588"/>
                  </a:lnTo>
                  <a:cubicBezTo>
                    <a:pt x="0" y="3810"/>
                    <a:pt x="889" y="2159"/>
                    <a:pt x="2413" y="1143"/>
                  </a:cubicBezTo>
                  <a:cubicBezTo>
                    <a:pt x="3937" y="127"/>
                    <a:pt x="5715" y="0"/>
                    <a:pt x="7366" y="635"/>
                  </a:cubicBezTo>
                  <a:lnTo>
                    <a:pt x="435991" y="172085"/>
                  </a:lnTo>
                  <a:lnTo>
                    <a:pt x="433959" y="177038"/>
                  </a:lnTo>
                  <a:lnTo>
                    <a:pt x="431927" y="172085"/>
                  </a:lnTo>
                  <a:lnTo>
                    <a:pt x="860552" y="635"/>
                  </a:lnTo>
                  <a:cubicBezTo>
                    <a:pt x="862203" y="0"/>
                    <a:pt x="864108" y="127"/>
                    <a:pt x="865505" y="1143"/>
                  </a:cubicBezTo>
                  <a:cubicBezTo>
                    <a:pt x="866902" y="2159"/>
                    <a:pt x="867918" y="3810"/>
                    <a:pt x="867918" y="5588"/>
                  </a:cubicBezTo>
                  <a:lnTo>
                    <a:pt x="867918" y="1370711"/>
                  </a:lnTo>
                  <a:cubicBezTo>
                    <a:pt x="867918" y="1372870"/>
                    <a:pt x="866521" y="1374902"/>
                    <a:pt x="864489" y="1375664"/>
                  </a:cubicBezTo>
                  <a:lnTo>
                    <a:pt x="435864" y="1547114"/>
                  </a:lnTo>
                  <a:cubicBezTo>
                    <a:pt x="434594" y="1547622"/>
                    <a:pt x="433197" y="1547622"/>
                    <a:pt x="431927" y="1547114"/>
                  </a:cubicBezTo>
                  <a:lnTo>
                    <a:pt x="3429" y="1375664"/>
                  </a:lnTo>
                  <a:close/>
                </a:path>
              </a:pathLst>
            </a:custGeom>
            <a:solidFill>
              <a:srgbClr val="C7C7D0"/>
            </a:solidFill>
          </p:spPr>
        </p:sp>
      </p:grpSp>
      <p:sp>
        <p:nvSpPr>
          <p:cNvPr name="TextBox 16" id="16"/>
          <p:cNvSpPr txBox="true"/>
          <p:nvPr/>
        </p:nvSpPr>
        <p:spPr>
          <a:xfrm rot="0">
            <a:off x="600075" y="388725"/>
            <a:ext cx="2714130" cy="597294"/>
          </a:xfrm>
          <a:prstGeom prst="rect">
            <a:avLst/>
          </a:prstGeom>
        </p:spPr>
        <p:txBody>
          <a:bodyPr anchor="t" rtlCol="false" tIns="0" lIns="0" bIns="0" rIns="0">
            <a:spAutoFit/>
          </a:bodyPr>
          <a:lstStyle/>
          <a:p>
            <a:pPr algn="l">
              <a:lnSpc>
                <a:spcPts val="4725"/>
              </a:lnSpc>
            </a:pPr>
            <a:r>
              <a:rPr lang="en-US" sz="3375">
                <a:solidFill>
                  <a:srgbClr val="1B1B27"/>
                </a:solidFill>
                <a:latin typeface="Raleway"/>
                <a:ea typeface="Raleway"/>
                <a:cs typeface="Raleway"/>
                <a:sym typeface="Raleway"/>
              </a:rPr>
              <a:t>Methodology</a:t>
            </a:r>
          </a:p>
        </p:txBody>
      </p:sp>
      <p:sp>
        <p:nvSpPr>
          <p:cNvPr name="TextBox 17" id="17"/>
          <p:cNvSpPr txBox="true"/>
          <p:nvPr/>
        </p:nvSpPr>
        <p:spPr>
          <a:xfrm rot="0">
            <a:off x="959939" y="5725354"/>
            <a:ext cx="140075"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3</a:t>
            </a:r>
          </a:p>
        </p:txBody>
      </p:sp>
      <p:sp>
        <p:nvSpPr>
          <p:cNvPr name="TextBox 18" id="18"/>
          <p:cNvSpPr txBox="true"/>
          <p:nvPr/>
        </p:nvSpPr>
        <p:spPr>
          <a:xfrm rot="0">
            <a:off x="961577" y="4048954"/>
            <a:ext cx="136665"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2</a:t>
            </a:r>
          </a:p>
        </p:txBody>
      </p:sp>
      <p:sp>
        <p:nvSpPr>
          <p:cNvPr name="TextBox 19" id="19"/>
          <p:cNvSpPr txBox="true"/>
          <p:nvPr/>
        </p:nvSpPr>
        <p:spPr>
          <a:xfrm rot="0">
            <a:off x="973636" y="2105854"/>
            <a:ext cx="112271"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1</a:t>
            </a:r>
          </a:p>
        </p:txBody>
      </p:sp>
      <p:sp>
        <p:nvSpPr>
          <p:cNvPr name="TextBox 20" id="20"/>
          <p:cNvSpPr txBox="true"/>
          <p:nvPr/>
        </p:nvSpPr>
        <p:spPr>
          <a:xfrm rot="0">
            <a:off x="1714500" y="1394517"/>
            <a:ext cx="4926921" cy="1749495"/>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Model Selection</a:t>
            </a:r>
          </a:p>
          <a:p>
            <a:pPr algn="l">
              <a:lnSpc>
                <a:spcPts val="2124"/>
              </a:lnSpc>
            </a:pPr>
            <a:r>
              <a:rPr lang="en-US" sz="1350">
                <a:solidFill>
                  <a:srgbClr val="3C3939"/>
                </a:solidFill>
                <a:latin typeface="Roboto"/>
                <a:ea typeface="Roboto"/>
                <a:cs typeface="Roboto"/>
                <a:sym typeface="Roboto"/>
              </a:rPr>
              <a:t>The Phi-3-mini-128k-instruct model was chosen for its ability to follow structured instructions and generate nuanced, complex narratives. This model is optimized for instruction-following </a:t>
            </a:r>
          </a:p>
          <a:p>
            <a:pPr algn="l">
              <a:lnSpc>
                <a:spcPts val="2324"/>
              </a:lnSpc>
            </a:pPr>
            <a:r>
              <a:rPr lang="en-US" sz="1350">
                <a:solidFill>
                  <a:srgbClr val="3C3939"/>
                </a:solidFill>
                <a:latin typeface="Roboto"/>
                <a:ea typeface="Roboto"/>
                <a:cs typeface="Roboto"/>
                <a:sym typeface="Roboto"/>
              </a:rPr>
              <a:t>tasks, which helps ensure that the output matches the detailed </a:t>
            </a:r>
          </a:p>
          <a:p>
            <a:pPr algn="l">
              <a:lnSpc>
                <a:spcPts val="2025"/>
              </a:lnSpc>
            </a:pPr>
            <a:r>
              <a:rPr lang="en-US" sz="1350">
                <a:solidFill>
                  <a:srgbClr val="3C3939"/>
                </a:solidFill>
                <a:latin typeface="Roboto"/>
                <a:ea typeface="Roboto"/>
                <a:cs typeface="Roboto"/>
                <a:sym typeface="Roboto"/>
              </a:rPr>
              <a:t>prompt constraints.</a:t>
            </a:r>
          </a:p>
        </p:txBody>
      </p:sp>
      <p:sp>
        <p:nvSpPr>
          <p:cNvPr name="TextBox 21" id="21"/>
          <p:cNvSpPr txBox="true"/>
          <p:nvPr/>
        </p:nvSpPr>
        <p:spPr>
          <a:xfrm rot="0">
            <a:off x="1714500" y="3480492"/>
            <a:ext cx="4947723" cy="1473270"/>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Parameter Tuning</a:t>
            </a:r>
          </a:p>
          <a:p>
            <a:pPr algn="l">
              <a:lnSpc>
                <a:spcPts val="2124"/>
              </a:lnSpc>
            </a:pPr>
            <a:r>
              <a:rPr lang="en-US" sz="1350">
                <a:solidFill>
                  <a:srgbClr val="3C3939"/>
                </a:solidFill>
                <a:latin typeface="Roboto"/>
                <a:ea typeface="Roboto"/>
                <a:cs typeface="Roboto"/>
                <a:sym typeface="Roboto"/>
              </a:rPr>
              <a:t>Parameter choices were made to ensure that outputs are factually consistent, persuasive, and structured according to the prompt. These parameters include do_sample, temperature, </a:t>
            </a:r>
          </a:p>
          <a:p>
            <a:pPr algn="l">
              <a:lnSpc>
                <a:spcPts val="2324"/>
              </a:lnSpc>
            </a:pPr>
            <a:r>
              <a:rPr lang="en-US" sz="1350">
                <a:solidFill>
                  <a:srgbClr val="3C3939"/>
                </a:solidFill>
                <a:latin typeface="Roboto"/>
                <a:ea typeface="Roboto"/>
                <a:cs typeface="Roboto"/>
                <a:sym typeface="Roboto"/>
              </a:rPr>
              <a:t>max_new_tokens, and return_full_text.</a:t>
            </a:r>
          </a:p>
        </p:txBody>
      </p:sp>
      <p:sp>
        <p:nvSpPr>
          <p:cNvPr name="TextBox 22" id="22"/>
          <p:cNvSpPr txBox="true"/>
          <p:nvPr/>
        </p:nvSpPr>
        <p:spPr>
          <a:xfrm rot="0">
            <a:off x="1714500" y="5290233"/>
            <a:ext cx="4833452" cy="1197045"/>
          </a:xfrm>
          <a:prstGeom prst="rect">
            <a:avLst/>
          </a:prstGeom>
        </p:spPr>
        <p:txBody>
          <a:bodyPr anchor="t" rtlCol="false" tIns="0" lIns="0" bIns="0" rIns="0">
            <a:spAutoFit/>
          </a:bodyPr>
          <a:lstStyle/>
          <a:p>
            <a:pPr algn="l">
              <a:lnSpc>
                <a:spcPts val="2362"/>
              </a:lnSpc>
            </a:pPr>
            <a:r>
              <a:rPr lang="en-US" sz="1687">
                <a:solidFill>
                  <a:srgbClr val="3C3939"/>
                </a:solidFill>
                <a:latin typeface="Raleway"/>
                <a:ea typeface="Raleway"/>
                <a:cs typeface="Raleway"/>
                <a:sym typeface="Raleway"/>
              </a:rPr>
              <a:t>Feature Engineering</a:t>
            </a:r>
          </a:p>
          <a:p>
            <a:pPr algn="l">
              <a:lnSpc>
                <a:spcPts val="2124"/>
              </a:lnSpc>
            </a:pPr>
            <a:r>
              <a:rPr lang="en-US" sz="1350">
                <a:solidFill>
                  <a:srgbClr val="3C3939"/>
                </a:solidFill>
                <a:latin typeface="Roboto"/>
                <a:ea typeface="Roboto"/>
                <a:cs typeface="Roboto"/>
                <a:sym typeface="Roboto"/>
              </a:rPr>
              <a:t>Feature engineering focuses on defining a critical tone, style guidelines, content constraints, word limit and length control, instructional constraints, and language and vocabulary choice.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1430000" cy="6934200"/>
            <a:chOff x="0" y="0"/>
            <a:chExt cx="11430000" cy="6934200"/>
          </a:xfrm>
        </p:grpSpPr>
        <p:sp>
          <p:nvSpPr>
            <p:cNvPr name="Freeform 3" id="3"/>
            <p:cNvSpPr/>
            <p:nvPr/>
          </p:nvSpPr>
          <p:spPr>
            <a:xfrm flipH="false" flipV="false" rot="0">
              <a:off x="0" y="0"/>
              <a:ext cx="11430000" cy="6934200"/>
            </a:xfrm>
            <a:custGeom>
              <a:avLst/>
              <a:gdLst/>
              <a:ahLst/>
              <a:cxnLst/>
              <a:rect r="r" b="b" t="t" l="l"/>
              <a:pathLst>
                <a:path h="6934200" w="11430000">
                  <a:moveTo>
                    <a:pt x="0" y="6934200"/>
                  </a:moveTo>
                  <a:lnTo>
                    <a:pt x="11430000" y="6934200"/>
                  </a:lnTo>
                  <a:lnTo>
                    <a:pt x="11430000" y="0"/>
                  </a:lnTo>
                  <a:lnTo>
                    <a:pt x="0" y="0"/>
                  </a:lnTo>
                  <a:close/>
                </a:path>
              </a:pathLst>
            </a:custGeom>
            <a:solidFill>
              <a:srgbClr val="FFFFFF">
                <a:alpha val="94510"/>
              </a:srgbClr>
            </a:solidFill>
          </p:spPr>
        </p:sp>
      </p:grpSp>
      <p:sp>
        <p:nvSpPr>
          <p:cNvPr name="Freeform 4" id="4"/>
          <p:cNvSpPr/>
          <p:nvPr/>
        </p:nvSpPr>
        <p:spPr>
          <a:xfrm flipH="false" flipV="false" rot="0">
            <a:off x="0" y="-4324"/>
            <a:ext cx="11430000" cy="6942839"/>
          </a:xfrm>
          <a:custGeom>
            <a:avLst/>
            <a:gdLst/>
            <a:ahLst/>
            <a:cxnLst/>
            <a:rect r="r" b="b" t="t" l="l"/>
            <a:pathLst>
              <a:path h="6942839" w="11430000">
                <a:moveTo>
                  <a:pt x="0" y="0"/>
                </a:moveTo>
                <a:lnTo>
                  <a:pt x="11430000" y="0"/>
                </a:lnTo>
                <a:lnTo>
                  <a:pt x="11430000" y="6942839"/>
                </a:lnTo>
                <a:lnTo>
                  <a:pt x="0" y="6942839"/>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63503" y="-63503"/>
            <a:ext cx="11556997" cy="7061197"/>
            <a:chOff x="0" y="0"/>
            <a:chExt cx="11557000" cy="7061200"/>
          </a:xfrm>
        </p:grpSpPr>
        <p:sp>
          <p:nvSpPr>
            <p:cNvPr name="Freeform 6" id="6"/>
            <p:cNvSpPr/>
            <p:nvPr/>
          </p:nvSpPr>
          <p:spPr>
            <a:xfrm flipH="false" flipV="false" rot="0">
              <a:off x="63500" y="63500"/>
              <a:ext cx="11430000" cy="6934200"/>
            </a:xfrm>
            <a:custGeom>
              <a:avLst/>
              <a:gdLst/>
              <a:ahLst/>
              <a:cxnLst/>
              <a:rect r="r" b="b" t="t" l="l"/>
              <a:pathLst>
                <a:path h="6934200" w="11430000">
                  <a:moveTo>
                    <a:pt x="0" y="6934200"/>
                  </a:moveTo>
                  <a:lnTo>
                    <a:pt x="11430000" y="6934200"/>
                  </a:lnTo>
                  <a:lnTo>
                    <a:pt x="11430000" y="0"/>
                  </a:lnTo>
                  <a:lnTo>
                    <a:pt x="0" y="0"/>
                  </a:lnTo>
                  <a:close/>
                </a:path>
              </a:pathLst>
            </a:custGeom>
            <a:solidFill>
              <a:srgbClr val="FFFFFF">
                <a:alpha val="85098"/>
              </a:srgbClr>
            </a:solidFill>
          </p:spPr>
        </p:sp>
        <p:sp>
          <p:nvSpPr>
            <p:cNvPr name="Freeform 7" id="7"/>
            <p:cNvSpPr/>
            <p:nvPr/>
          </p:nvSpPr>
          <p:spPr>
            <a:xfrm flipH="false" flipV="false" rot="0">
              <a:off x="1092200" y="1244600"/>
              <a:ext cx="2076450" cy="180975"/>
            </a:xfrm>
            <a:custGeom>
              <a:avLst/>
              <a:gdLst/>
              <a:ahLst/>
              <a:cxnLst/>
              <a:rect r="r" b="b" t="t" l="l"/>
              <a:pathLst>
                <a:path h="180975" w="207645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2059305" y="0"/>
                  </a:lnTo>
                  <a:cubicBezTo>
                    <a:pt x="2061591" y="0"/>
                    <a:pt x="2063750" y="381"/>
                    <a:pt x="2065909" y="1270"/>
                  </a:cubicBezTo>
                  <a:cubicBezTo>
                    <a:pt x="2068068" y="2159"/>
                    <a:pt x="2069846" y="3429"/>
                    <a:pt x="2071497" y="4953"/>
                  </a:cubicBezTo>
                  <a:cubicBezTo>
                    <a:pt x="2073148" y="6477"/>
                    <a:pt x="2074291" y="8382"/>
                    <a:pt x="2075180" y="10541"/>
                  </a:cubicBezTo>
                  <a:cubicBezTo>
                    <a:pt x="2076069" y="12700"/>
                    <a:pt x="2076450" y="14859"/>
                    <a:pt x="2076450" y="17145"/>
                  </a:cubicBezTo>
                  <a:lnTo>
                    <a:pt x="2076450" y="163830"/>
                  </a:lnTo>
                  <a:cubicBezTo>
                    <a:pt x="2076450" y="166116"/>
                    <a:pt x="2076069" y="168275"/>
                    <a:pt x="2075180" y="170434"/>
                  </a:cubicBezTo>
                  <a:cubicBezTo>
                    <a:pt x="2074291" y="172593"/>
                    <a:pt x="2073021" y="174371"/>
                    <a:pt x="2071497" y="176022"/>
                  </a:cubicBezTo>
                  <a:cubicBezTo>
                    <a:pt x="2069973" y="177673"/>
                    <a:pt x="2068068" y="178816"/>
                    <a:pt x="2065909" y="179705"/>
                  </a:cubicBezTo>
                  <a:cubicBezTo>
                    <a:pt x="2063750" y="180594"/>
                    <a:pt x="2061591" y="180975"/>
                    <a:pt x="205930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8" id="8"/>
            <p:cNvSpPr/>
            <p:nvPr/>
          </p:nvSpPr>
          <p:spPr>
            <a:xfrm flipH="false" flipV="false" rot="0">
              <a:off x="1092200" y="1673225"/>
              <a:ext cx="3581400" cy="180975"/>
            </a:xfrm>
            <a:custGeom>
              <a:avLst/>
              <a:gdLst/>
              <a:ahLst/>
              <a:cxnLst/>
              <a:rect r="r" b="b" t="t" l="l"/>
              <a:pathLst>
                <a:path h="180975" w="358140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3564255" y="0"/>
                  </a:lnTo>
                  <a:cubicBezTo>
                    <a:pt x="3566541" y="0"/>
                    <a:pt x="3568700" y="381"/>
                    <a:pt x="3570859" y="1270"/>
                  </a:cubicBezTo>
                  <a:cubicBezTo>
                    <a:pt x="3573018" y="2159"/>
                    <a:pt x="3574796" y="3429"/>
                    <a:pt x="3576447" y="4953"/>
                  </a:cubicBezTo>
                  <a:cubicBezTo>
                    <a:pt x="3578098" y="6477"/>
                    <a:pt x="3579241" y="8382"/>
                    <a:pt x="3580130" y="10541"/>
                  </a:cubicBezTo>
                  <a:cubicBezTo>
                    <a:pt x="3581019" y="12700"/>
                    <a:pt x="3581400" y="14859"/>
                    <a:pt x="3581400" y="17145"/>
                  </a:cubicBezTo>
                  <a:lnTo>
                    <a:pt x="3581400" y="163830"/>
                  </a:lnTo>
                  <a:cubicBezTo>
                    <a:pt x="3581400" y="166116"/>
                    <a:pt x="3581019" y="168275"/>
                    <a:pt x="3580130" y="170434"/>
                  </a:cubicBezTo>
                  <a:cubicBezTo>
                    <a:pt x="3579241" y="172593"/>
                    <a:pt x="3577971" y="174371"/>
                    <a:pt x="3576447" y="176022"/>
                  </a:cubicBezTo>
                  <a:cubicBezTo>
                    <a:pt x="3574923" y="177673"/>
                    <a:pt x="3573018" y="178816"/>
                    <a:pt x="3570859" y="179705"/>
                  </a:cubicBezTo>
                  <a:cubicBezTo>
                    <a:pt x="3568700" y="180594"/>
                    <a:pt x="3566541" y="180975"/>
                    <a:pt x="356425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9" id="9"/>
            <p:cNvSpPr/>
            <p:nvPr/>
          </p:nvSpPr>
          <p:spPr>
            <a:xfrm flipH="false" flipV="false" rot="0">
              <a:off x="1092200" y="2092325"/>
              <a:ext cx="1933575" cy="180975"/>
            </a:xfrm>
            <a:custGeom>
              <a:avLst/>
              <a:gdLst/>
              <a:ahLst/>
              <a:cxnLst/>
              <a:rect r="r" b="b" t="t" l="l"/>
              <a:pathLst>
                <a:path h="180975" w="1933575">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1916430" y="0"/>
                  </a:lnTo>
                  <a:cubicBezTo>
                    <a:pt x="1918716" y="0"/>
                    <a:pt x="1920875" y="381"/>
                    <a:pt x="1923034" y="1270"/>
                  </a:cubicBezTo>
                  <a:cubicBezTo>
                    <a:pt x="1925193" y="2159"/>
                    <a:pt x="1926971" y="3429"/>
                    <a:pt x="1928622" y="4953"/>
                  </a:cubicBezTo>
                  <a:cubicBezTo>
                    <a:pt x="1930273" y="6477"/>
                    <a:pt x="1931416" y="8382"/>
                    <a:pt x="1932305" y="10541"/>
                  </a:cubicBezTo>
                  <a:cubicBezTo>
                    <a:pt x="1933194" y="12700"/>
                    <a:pt x="1933575" y="14859"/>
                    <a:pt x="1933575" y="17145"/>
                  </a:cubicBezTo>
                  <a:lnTo>
                    <a:pt x="1933575" y="163830"/>
                  </a:lnTo>
                  <a:cubicBezTo>
                    <a:pt x="1933575" y="166116"/>
                    <a:pt x="1933194" y="168275"/>
                    <a:pt x="1932305" y="170434"/>
                  </a:cubicBezTo>
                  <a:cubicBezTo>
                    <a:pt x="1931416" y="172593"/>
                    <a:pt x="1930146" y="174371"/>
                    <a:pt x="1928622" y="176022"/>
                  </a:cubicBezTo>
                  <a:cubicBezTo>
                    <a:pt x="1927098" y="177673"/>
                    <a:pt x="1925193" y="178816"/>
                    <a:pt x="1923034" y="179705"/>
                  </a:cubicBezTo>
                  <a:cubicBezTo>
                    <a:pt x="1920875" y="180594"/>
                    <a:pt x="1918716" y="180975"/>
                    <a:pt x="1916430"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0" id="10"/>
            <p:cNvSpPr/>
            <p:nvPr/>
          </p:nvSpPr>
          <p:spPr>
            <a:xfrm flipH="false" flipV="false" rot="0">
              <a:off x="1092200" y="2511425"/>
              <a:ext cx="6981825" cy="180975"/>
            </a:xfrm>
            <a:custGeom>
              <a:avLst/>
              <a:gdLst/>
              <a:ahLst/>
              <a:cxnLst/>
              <a:rect r="r" b="b" t="t" l="l"/>
              <a:pathLst>
                <a:path h="180975" w="6981825">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6964680" y="0"/>
                  </a:lnTo>
                  <a:cubicBezTo>
                    <a:pt x="6966966" y="0"/>
                    <a:pt x="6969125" y="381"/>
                    <a:pt x="6971285" y="1270"/>
                  </a:cubicBezTo>
                  <a:cubicBezTo>
                    <a:pt x="6973444" y="2159"/>
                    <a:pt x="6975222" y="3429"/>
                    <a:pt x="6976873" y="4953"/>
                  </a:cubicBezTo>
                  <a:cubicBezTo>
                    <a:pt x="6978524" y="6477"/>
                    <a:pt x="6979666" y="8382"/>
                    <a:pt x="6980555" y="10541"/>
                  </a:cubicBezTo>
                  <a:cubicBezTo>
                    <a:pt x="6981444" y="12700"/>
                    <a:pt x="6981825" y="14859"/>
                    <a:pt x="6981825" y="17145"/>
                  </a:cubicBezTo>
                  <a:lnTo>
                    <a:pt x="6981825" y="163830"/>
                  </a:lnTo>
                  <a:cubicBezTo>
                    <a:pt x="6981825" y="166116"/>
                    <a:pt x="6981444" y="168275"/>
                    <a:pt x="6980555" y="170434"/>
                  </a:cubicBezTo>
                  <a:cubicBezTo>
                    <a:pt x="6979667" y="172593"/>
                    <a:pt x="6978397" y="174371"/>
                    <a:pt x="6976873" y="176022"/>
                  </a:cubicBezTo>
                  <a:cubicBezTo>
                    <a:pt x="6975349" y="177673"/>
                    <a:pt x="6973443" y="178816"/>
                    <a:pt x="6971285" y="179705"/>
                  </a:cubicBezTo>
                  <a:cubicBezTo>
                    <a:pt x="6969126" y="180594"/>
                    <a:pt x="6966966" y="180975"/>
                    <a:pt x="6964680"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1" id="11"/>
            <p:cNvSpPr/>
            <p:nvPr/>
          </p:nvSpPr>
          <p:spPr>
            <a:xfrm flipH="false" flipV="false" rot="0">
              <a:off x="1092200" y="2940050"/>
              <a:ext cx="1323975" cy="180975"/>
            </a:xfrm>
            <a:custGeom>
              <a:avLst/>
              <a:gdLst/>
              <a:ahLst/>
              <a:cxnLst/>
              <a:rect r="r" b="b" t="t" l="l"/>
              <a:pathLst>
                <a:path h="180975" w="1323975">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1306830" y="0"/>
                  </a:lnTo>
                  <a:cubicBezTo>
                    <a:pt x="1309116" y="0"/>
                    <a:pt x="1311275" y="381"/>
                    <a:pt x="1313434" y="1270"/>
                  </a:cubicBezTo>
                  <a:cubicBezTo>
                    <a:pt x="1315593" y="2159"/>
                    <a:pt x="1317371" y="3429"/>
                    <a:pt x="1319022" y="4953"/>
                  </a:cubicBezTo>
                  <a:cubicBezTo>
                    <a:pt x="1320673" y="6477"/>
                    <a:pt x="1321816" y="8382"/>
                    <a:pt x="1322705" y="10541"/>
                  </a:cubicBezTo>
                  <a:cubicBezTo>
                    <a:pt x="1323594" y="12700"/>
                    <a:pt x="1323975" y="14859"/>
                    <a:pt x="1323975" y="17145"/>
                  </a:cubicBezTo>
                  <a:lnTo>
                    <a:pt x="1323975" y="163830"/>
                  </a:lnTo>
                  <a:cubicBezTo>
                    <a:pt x="1323975" y="166116"/>
                    <a:pt x="1323594" y="168275"/>
                    <a:pt x="1322705" y="170434"/>
                  </a:cubicBezTo>
                  <a:cubicBezTo>
                    <a:pt x="1321816" y="172593"/>
                    <a:pt x="1320546" y="174371"/>
                    <a:pt x="1319022" y="176022"/>
                  </a:cubicBezTo>
                  <a:cubicBezTo>
                    <a:pt x="1317498" y="177673"/>
                    <a:pt x="1315593" y="178816"/>
                    <a:pt x="1313434" y="179705"/>
                  </a:cubicBezTo>
                  <a:cubicBezTo>
                    <a:pt x="1311275" y="180594"/>
                    <a:pt x="1309116" y="180975"/>
                    <a:pt x="1306830"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2" id="12"/>
            <p:cNvSpPr/>
            <p:nvPr/>
          </p:nvSpPr>
          <p:spPr>
            <a:xfrm flipH="false" flipV="false" rot="0">
              <a:off x="1092200" y="3359150"/>
              <a:ext cx="1695450" cy="180975"/>
            </a:xfrm>
            <a:custGeom>
              <a:avLst/>
              <a:gdLst/>
              <a:ahLst/>
              <a:cxnLst/>
              <a:rect r="r" b="b" t="t" l="l"/>
              <a:pathLst>
                <a:path h="180975" w="169545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1678305" y="0"/>
                  </a:lnTo>
                  <a:cubicBezTo>
                    <a:pt x="1680591" y="0"/>
                    <a:pt x="1682750" y="381"/>
                    <a:pt x="1684909" y="1270"/>
                  </a:cubicBezTo>
                  <a:cubicBezTo>
                    <a:pt x="1687068" y="2159"/>
                    <a:pt x="1688846" y="3429"/>
                    <a:pt x="1690497" y="4953"/>
                  </a:cubicBezTo>
                  <a:cubicBezTo>
                    <a:pt x="1692148" y="6477"/>
                    <a:pt x="1693291" y="8382"/>
                    <a:pt x="1694180" y="10541"/>
                  </a:cubicBezTo>
                  <a:cubicBezTo>
                    <a:pt x="1695069" y="12700"/>
                    <a:pt x="1695450" y="14859"/>
                    <a:pt x="1695450" y="17145"/>
                  </a:cubicBezTo>
                  <a:lnTo>
                    <a:pt x="1695450" y="163830"/>
                  </a:lnTo>
                  <a:cubicBezTo>
                    <a:pt x="1695450" y="166116"/>
                    <a:pt x="1695069" y="168275"/>
                    <a:pt x="1694180" y="170434"/>
                  </a:cubicBezTo>
                  <a:cubicBezTo>
                    <a:pt x="1693291" y="172593"/>
                    <a:pt x="1692021" y="174371"/>
                    <a:pt x="1690497" y="176022"/>
                  </a:cubicBezTo>
                  <a:cubicBezTo>
                    <a:pt x="1688973" y="177673"/>
                    <a:pt x="1687068" y="178816"/>
                    <a:pt x="1684909" y="179705"/>
                  </a:cubicBezTo>
                  <a:cubicBezTo>
                    <a:pt x="1682750" y="180594"/>
                    <a:pt x="1680591" y="180975"/>
                    <a:pt x="167830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3" id="13"/>
            <p:cNvSpPr/>
            <p:nvPr/>
          </p:nvSpPr>
          <p:spPr>
            <a:xfrm flipH="false" flipV="false" rot="0">
              <a:off x="1092200" y="3778250"/>
              <a:ext cx="5143500" cy="180975"/>
            </a:xfrm>
            <a:custGeom>
              <a:avLst/>
              <a:gdLst/>
              <a:ahLst/>
              <a:cxnLst/>
              <a:rect r="r" b="b" t="t" l="l"/>
              <a:pathLst>
                <a:path h="180975" w="514350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5126355" y="0"/>
                  </a:lnTo>
                  <a:cubicBezTo>
                    <a:pt x="5128641" y="0"/>
                    <a:pt x="5130800" y="381"/>
                    <a:pt x="5132959" y="1270"/>
                  </a:cubicBezTo>
                  <a:cubicBezTo>
                    <a:pt x="5135118" y="2159"/>
                    <a:pt x="5136896" y="3429"/>
                    <a:pt x="5138547" y="4953"/>
                  </a:cubicBezTo>
                  <a:cubicBezTo>
                    <a:pt x="5140198" y="6477"/>
                    <a:pt x="5141341" y="8382"/>
                    <a:pt x="5142230" y="10541"/>
                  </a:cubicBezTo>
                  <a:cubicBezTo>
                    <a:pt x="5143119" y="12700"/>
                    <a:pt x="5143500" y="14859"/>
                    <a:pt x="5143500" y="17145"/>
                  </a:cubicBezTo>
                  <a:lnTo>
                    <a:pt x="5143500" y="163830"/>
                  </a:lnTo>
                  <a:cubicBezTo>
                    <a:pt x="5143500" y="166116"/>
                    <a:pt x="5143119" y="168275"/>
                    <a:pt x="5142230" y="170434"/>
                  </a:cubicBezTo>
                  <a:cubicBezTo>
                    <a:pt x="5141341" y="172593"/>
                    <a:pt x="5140071" y="174371"/>
                    <a:pt x="5138547" y="176022"/>
                  </a:cubicBezTo>
                  <a:cubicBezTo>
                    <a:pt x="5137023" y="177673"/>
                    <a:pt x="5135118" y="178816"/>
                    <a:pt x="5132959" y="179705"/>
                  </a:cubicBezTo>
                  <a:cubicBezTo>
                    <a:pt x="5130800" y="180594"/>
                    <a:pt x="5128641" y="180975"/>
                    <a:pt x="512635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4" id="14"/>
            <p:cNvSpPr/>
            <p:nvPr/>
          </p:nvSpPr>
          <p:spPr>
            <a:xfrm flipH="false" flipV="false" rot="0">
              <a:off x="1092200" y="4197350"/>
              <a:ext cx="1038225" cy="180975"/>
            </a:xfrm>
            <a:custGeom>
              <a:avLst/>
              <a:gdLst/>
              <a:ahLst/>
              <a:cxnLst/>
              <a:rect r="r" b="b" t="t" l="l"/>
              <a:pathLst>
                <a:path h="180975" w="1038225">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1021080" y="0"/>
                  </a:lnTo>
                  <a:cubicBezTo>
                    <a:pt x="1023366" y="0"/>
                    <a:pt x="1025525" y="381"/>
                    <a:pt x="1027684" y="1270"/>
                  </a:cubicBezTo>
                  <a:cubicBezTo>
                    <a:pt x="1029843" y="2159"/>
                    <a:pt x="1031621" y="3429"/>
                    <a:pt x="1033272" y="4953"/>
                  </a:cubicBezTo>
                  <a:cubicBezTo>
                    <a:pt x="1034923" y="6477"/>
                    <a:pt x="1036066" y="8382"/>
                    <a:pt x="1036955" y="10541"/>
                  </a:cubicBezTo>
                  <a:cubicBezTo>
                    <a:pt x="1037844" y="12700"/>
                    <a:pt x="1038225" y="14859"/>
                    <a:pt x="1038225" y="17145"/>
                  </a:cubicBezTo>
                  <a:lnTo>
                    <a:pt x="1038225" y="163830"/>
                  </a:lnTo>
                  <a:cubicBezTo>
                    <a:pt x="1038225" y="166116"/>
                    <a:pt x="1037844" y="168275"/>
                    <a:pt x="1036955" y="170434"/>
                  </a:cubicBezTo>
                  <a:cubicBezTo>
                    <a:pt x="1036066" y="172593"/>
                    <a:pt x="1034796" y="174371"/>
                    <a:pt x="1033272" y="176022"/>
                  </a:cubicBezTo>
                  <a:cubicBezTo>
                    <a:pt x="1031748" y="177673"/>
                    <a:pt x="1029843" y="178816"/>
                    <a:pt x="1027684" y="179705"/>
                  </a:cubicBezTo>
                  <a:cubicBezTo>
                    <a:pt x="1025525" y="180594"/>
                    <a:pt x="1023366" y="180975"/>
                    <a:pt x="1021080"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5" id="15"/>
            <p:cNvSpPr/>
            <p:nvPr/>
          </p:nvSpPr>
          <p:spPr>
            <a:xfrm flipH="false" flipV="false" rot="0">
              <a:off x="1092200" y="4625975"/>
              <a:ext cx="4533900" cy="180975"/>
            </a:xfrm>
            <a:custGeom>
              <a:avLst/>
              <a:gdLst/>
              <a:ahLst/>
              <a:cxnLst/>
              <a:rect r="r" b="b" t="t" l="l"/>
              <a:pathLst>
                <a:path h="180975" w="453390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4516755" y="0"/>
                  </a:lnTo>
                  <a:cubicBezTo>
                    <a:pt x="4519041" y="0"/>
                    <a:pt x="4521200" y="381"/>
                    <a:pt x="4523359" y="1270"/>
                  </a:cubicBezTo>
                  <a:cubicBezTo>
                    <a:pt x="4525518" y="2159"/>
                    <a:pt x="4527296" y="3429"/>
                    <a:pt x="4528947" y="4953"/>
                  </a:cubicBezTo>
                  <a:cubicBezTo>
                    <a:pt x="4530598" y="6477"/>
                    <a:pt x="4531741" y="8382"/>
                    <a:pt x="4532630" y="10541"/>
                  </a:cubicBezTo>
                  <a:cubicBezTo>
                    <a:pt x="4533519" y="12700"/>
                    <a:pt x="4533900" y="14859"/>
                    <a:pt x="4533900" y="17145"/>
                  </a:cubicBezTo>
                  <a:lnTo>
                    <a:pt x="4533900" y="163830"/>
                  </a:lnTo>
                  <a:cubicBezTo>
                    <a:pt x="4533900" y="166116"/>
                    <a:pt x="4533519" y="168275"/>
                    <a:pt x="4532630" y="170434"/>
                  </a:cubicBezTo>
                  <a:cubicBezTo>
                    <a:pt x="4531741" y="172593"/>
                    <a:pt x="4530471" y="174371"/>
                    <a:pt x="4528947" y="176022"/>
                  </a:cubicBezTo>
                  <a:cubicBezTo>
                    <a:pt x="4527423" y="177673"/>
                    <a:pt x="4525518" y="178816"/>
                    <a:pt x="4523359" y="179705"/>
                  </a:cubicBezTo>
                  <a:cubicBezTo>
                    <a:pt x="4521200" y="180594"/>
                    <a:pt x="4519041" y="180975"/>
                    <a:pt x="451675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6" id="16"/>
            <p:cNvSpPr/>
            <p:nvPr/>
          </p:nvSpPr>
          <p:spPr>
            <a:xfrm flipH="false" flipV="false" rot="0">
              <a:off x="1092200" y="5045075"/>
              <a:ext cx="5734049" cy="180975"/>
            </a:xfrm>
            <a:custGeom>
              <a:avLst/>
              <a:gdLst/>
              <a:ahLst/>
              <a:cxnLst/>
              <a:rect r="r" b="b" t="t" l="l"/>
              <a:pathLst>
                <a:path h="180975" w="5734049">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5716905" y="0"/>
                  </a:lnTo>
                  <a:cubicBezTo>
                    <a:pt x="5719190" y="0"/>
                    <a:pt x="5721349" y="381"/>
                    <a:pt x="5723509" y="1270"/>
                  </a:cubicBezTo>
                  <a:cubicBezTo>
                    <a:pt x="5725668" y="2159"/>
                    <a:pt x="5727446" y="3429"/>
                    <a:pt x="5729097" y="4953"/>
                  </a:cubicBezTo>
                  <a:cubicBezTo>
                    <a:pt x="5730748" y="6477"/>
                    <a:pt x="5731890" y="8382"/>
                    <a:pt x="5732780" y="10541"/>
                  </a:cubicBezTo>
                  <a:cubicBezTo>
                    <a:pt x="5733669" y="12700"/>
                    <a:pt x="5734049" y="14859"/>
                    <a:pt x="5734049" y="17145"/>
                  </a:cubicBezTo>
                  <a:lnTo>
                    <a:pt x="5734049" y="163830"/>
                  </a:lnTo>
                  <a:cubicBezTo>
                    <a:pt x="5734049" y="166116"/>
                    <a:pt x="5733668" y="168275"/>
                    <a:pt x="5732780" y="170434"/>
                  </a:cubicBezTo>
                  <a:cubicBezTo>
                    <a:pt x="5731891" y="172593"/>
                    <a:pt x="5730621" y="174371"/>
                    <a:pt x="5729097" y="176022"/>
                  </a:cubicBezTo>
                  <a:cubicBezTo>
                    <a:pt x="5727573" y="177673"/>
                    <a:pt x="5725668" y="178816"/>
                    <a:pt x="5723509" y="179705"/>
                  </a:cubicBezTo>
                  <a:cubicBezTo>
                    <a:pt x="5721350" y="180594"/>
                    <a:pt x="5719190" y="180975"/>
                    <a:pt x="571690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7" id="17"/>
            <p:cNvSpPr/>
            <p:nvPr/>
          </p:nvSpPr>
          <p:spPr>
            <a:xfrm flipH="false" flipV="false" rot="0">
              <a:off x="1092200" y="5464175"/>
              <a:ext cx="1295400" cy="180975"/>
            </a:xfrm>
            <a:custGeom>
              <a:avLst/>
              <a:gdLst/>
              <a:ahLst/>
              <a:cxnLst/>
              <a:rect r="r" b="b" t="t" l="l"/>
              <a:pathLst>
                <a:path h="180975" w="129540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1278255" y="0"/>
                  </a:lnTo>
                  <a:cubicBezTo>
                    <a:pt x="1280541" y="0"/>
                    <a:pt x="1282700" y="381"/>
                    <a:pt x="1284859" y="1270"/>
                  </a:cubicBezTo>
                  <a:cubicBezTo>
                    <a:pt x="1287018" y="2159"/>
                    <a:pt x="1288796" y="3429"/>
                    <a:pt x="1290447" y="4953"/>
                  </a:cubicBezTo>
                  <a:cubicBezTo>
                    <a:pt x="1292098" y="6477"/>
                    <a:pt x="1293241" y="8382"/>
                    <a:pt x="1294130" y="10541"/>
                  </a:cubicBezTo>
                  <a:cubicBezTo>
                    <a:pt x="1295019" y="12700"/>
                    <a:pt x="1295400" y="14859"/>
                    <a:pt x="1295400" y="17145"/>
                  </a:cubicBezTo>
                  <a:lnTo>
                    <a:pt x="1295400" y="163830"/>
                  </a:lnTo>
                  <a:cubicBezTo>
                    <a:pt x="1295400" y="166116"/>
                    <a:pt x="1295019" y="168275"/>
                    <a:pt x="1294130" y="170434"/>
                  </a:cubicBezTo>
                  <a:cubicBezTo>
                    <a:pt x="1293241" y="172593"/>
                    <a:pt x="1291971" y="174371"/>
                    <a:pt x="1290447" y="176022"/>
                  </a:cubicBezTo>
                  <a:cubicBezTo>
                    <a:pt x="1288923" y="177673"/>
                    <a:pt x="1287018" y="178816"/>
                    <a:pt x="1284859" y="179705"/>
                  </a:cubicBezTo>
                  <a:cubicBezTo>
                    <a:pt x="1282700" y="180594"/>
                    <a:pt x="1280541" y="180975"/>
                    <a:pt x="127825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8" id="18"/>
            <p:cNvSpPr/>
            <p:nvPr/>
          </p:nvSpPr>
          <p:spPr>
            <a:xfrm flipH="false" flipV="false" rot="0">
              <a:off x="1092200" y="5892800"/>
              <a:ext cx="2686050" cy="180975"/>
            </a:xfrm>
            <a:custGeom>
              <a:avLst/>
              <a:gdLst/>
              <a:ahLst/>
              <a:cxnLst/>
              <a:rect r="r" b="b" t="t" l="l"/>
              <a:pathLst>
                <a:path h="180975" w="2686050">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2668905" y="0"/>
                  </a:lnTo>
                  <a:cubicBezTo>
                    <a:pt x="2671191" y="0"/>
                    <a:pt x="2673350" y="381"/>
                    <a:pt x="2675509" y="1270"/>
                  </a:cubicBezTo>
                  <a:cubicBezTo>
                    <a:pt x="2677668" y="2159"/>
                    <a:pt x="2679446" y="3429"/>
                    <a:pt x="2681097" y="4953"/>
                  </a:cubicBezTo>
                  <a:cubicBezTo>
                    <a:pt x="2682748" y="6477"/>
                    <a:pt x="2683891" y="8382"/>
                    <a:pt x="2684780" y="10541"/>
                  </a:cubicBezTo>
                  <a:cubicBezTo>
                    <a:pt x="2685669" y="12700"/>
                    <a:pt x="2686050" y="14859"/>
                    <a:pt x="2686050" y="17145"/>
                  </a:cubicBezTo>
                  <a:lnTo>
                    <a:pt x="2686050" y="163830"/>
                  </a:lnTo>
                  <a:cubicBezTo>
                    <a:pt x="2686050" y="166116"/>
                    <a:pt x="2685669" y="168275"/>
                    <a:pt x="2684780" y="170434"/>
                  </a:cubicBezTo>
                  <a:cubicBezTo>
                    <a:pt x="2683891" y="172593"/>
                    <a:pt x="2682621" y="174371"/>
                    <a:pt x="2681097" y="176022"/>
                  </a:cubicBezTo>
                  <a:cubicBezTo>
                    <a:pt x="2679573" y="177673"/>
                    <a:pt x="2677668" y="178816"/>
                    <a:pt x="2675509" y="179705"/>
                  </a:cubicBezTo>
                  <a:cubicBezTo>
                    <a:pt x="2673350" y="180594"/>
                    <a:pt x="2671191" y="180975"/>
                    <a:pt x="2668905"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sp>
          <p:nvSpPr>
            <p:cNvPr name="Freeform 19" id="19"/>
            <p:cNvSpPr/>
            <p:nvPr/>
          </p:nvSpPr>
          <p:spPr>
            <a:xfrm flipH="false" flipV="false" rot="0">
              <a:off x="1092200" y="6311900"/>
              <a:ext cx="2105025" cy="180975"/>
            </a:xfrm>
            <a:custGeom>
              <a:avLst/>
              <a:gdLst/>
              <a:ahLst/>
              <a:cxnLst/>
              <a:rect r="r" b="b" t="t" l="l"/>
              <a:pathLst>
                <a:path h="180975" w="2105025">
                  <a:moveTo>
                    <a:pt x="0" y="163830"/>
                  </a:moveTo>
                  <a:lnTo>
                    <a:pt x="0" y="17145"/>
                  </a:lnTo>
                  <a:cubicBezTo>
                    <a:pt x="0" y="14859"/>
                    <a:pt x="381" y="12700"/>
                    <a:pt x="1270" y="10541"/>
                  </a:cubicBezTo>
                  <a:cubicBezTo>
                    <a:pt x="2159" y="8382"/>
                    <a:pt x="3429" y="6604"/>
                    <a:pt x="4953" y="4953"/>
                  </a:cubicBezTo>
                  <a:cubicBezTo>
                    <a:pt x="6477" y="3302"/>
                    <a:pt x="8382" y="2159"/>
                    <a:pt x="10541" y="1270"/>
                  </a:cubicBezTo>
                  <a:cubicBezTo>
                    <a:pt x="12700" y="381"/>
                    <a:pt x="14859" y="0"/>
                    <a:pt x="17145" y="0"/>
                  </a:cubicBezTo>
                  <a:lnTo>
                    <a:pt x="2087880" y="0"/>
                  </a:lnTo>
                  <a:cubicBezTo>
                    <a:pt x="2090166" y="0"/>
                    <a:pt x="2092325" y="381"/>
                    <a:pt x="2094484" y="1270"/>
                  </a:cubicBezTo>
                  <a:cubicBezTo>
                    <a:pt x="2096643" y="2159"/>
                    <a:pt x="2098421" y="3429"/>
                    <a:pt x="2100072" y="4953"/>
                  </a:cubicBezTo>
                  <a:cubicBezTo>
                    <a:pt x="2101723" y="6477"/>
                    <a:pt x="2102866" y="8382"/>
                    <a:pt x="2103755" y="10541"/>
                  </a:cubicBezTo>
                  <a:cubicBezTo>
                    <a:pt x="2104644" y="12700"/>
                    <a:pt x="2105025" y="14859"/>
                    <a:pt x="2105025" y="17145"/>
                  </a:cubicBezTo>
                  <a:lnTo>
                    <a:pt x="2105025" y="163830"/>
                  </a:lnTo>
                  <a:cubicBezTo>
                    <a:pt x="2105025" y="166116"/>
                    <a:pt x="2104644" y="168275"/>
                    <a:pt x="2103755" y="170434"/>
                  </a:cubicBezTo>
                  <a:cubicBezTo>
                    <a:pt x="2102866" y="172593"/>
                    <a:pt x="2101596" y="174371"/>
                    <a:pt x="2100072" y="176022"/>
                  </a:cubicBezTo>
                  <a:cubicBezTo>
                    <a:pt x="2098548" y="177673"/>
                    <a:pt x="2096643" y="178816"/>
                    <a:pt x="2094484" y="179705"/>
                  </a:cubicBezTo>
                  <a:cubicBezTo>
                    <a:pt x="2092325" y="180594"/>
                    <a:pt x="2090166" y="180975"/>
                    <a:pt x="2087880" y="180975"/>
                  </a:cubicBezTo>
                  <a:lnTo>
                    <a:pt x="17145" y="180975"/>
                  </a:lnTo>
                  <a:cubicBezTo>
                    <a:pt x="14859" y="180975"/>
                    <a:pt x="12700" y="180594"/>
                    <a:pt x="10541" y="179705"/>
                  </a:cubicBezTo>
                  <a:cubicBezTo>
                    <a:pt x="8382" y="178816"/>
                    <a:pt x="6604" y="177546"/>
                    <a:pt x="4953" y="176022"/>
                  </a:cubicBezTo>
                  <a:cubicBezTo>
                    <a:pt x="3302" y="174498"/>
                    <a:pt x="2159" y="172593"/>
                    <a:pt x="1270" y="170434"/>
                  </a:cubicBezTo>
                  <a:cubicBezTo>
                    <a:pt x="381" y="168275"/>
                    <a:pt x="0" y="166116"/>
                    <a:pt x="0" y="163830"/>
                  </a:cubicBezTo>
                </a:path>
              </a:pathLst>
            </a:custGeom>
            <a:solidFill>
              <a:srgbClr val="E1E1EA"/>
            </a:solidFill>
          </p:spPr>
        </p:sp>
      </p:grpSp>
      <p:sp>
        <p:nvSpPr>
          <p:cNvPr name="TextBox 20" id="20"/>
          <p:cNvSpPr txBox="true"/>
          <p:nvPr/>
        </p:nvSpPr>
        <p:spPr>
          <a:xfrm rot="0">
            <a:off x="1032272" y="642661"/>
            <a:ext cx="7111898" cy="5788047"/>
          </a:xfrm>
          <a:prstGeom prst="rect">
            <a:avLst/>
          </a:prstGeom>
        </p:spPr>
        <p:txBody>
          <a:bodyPr anchor="t" rtlCol="false" tIns="0" lIns="0" bIns="0" rIns="0">
            <a:spAutoFit/>
          </a:bodyPr>
          <a:lstStyle/>
          <a:p>
            <a:pPr algn="l">
              <a:lnSpc>
                <a:spcPts val="2362"/>
              </a:lnSpc>
            </a:pPr>
            <a:r>
              <a:rPr lang="en-US" b="true" sz="1687">
                <a:solidFill>
                  <a:srgbClr val="3C3939"/>
                </a:solidFill>
                <a:latin typeface="Roboto Bold"/>
                <a:ea typeface="Roboto Bold"/>
                <a:cs typeface="Roboto Bold"/>
                <a:sym typeface="Roboto Bold"/>
              </a:rPr>
              <a:t>Code Snippet for Parameter Tuning</a:t>
            </a:r>
          </a:p>
          <a:p>
            <a:pPr algn="l">
              <a:lnSpc>
                <a:spcPts val="2700"/>
              </a:lnSpc>
            </a:pPr>
            <a:r>
              <a:rPr lang="en-US" sz="1080">
                <a:solidFill>
                  <a:srgbClr val="3C3939"/>
                </a:solidFill>
                <a:latin typeface="Open Sans"/>
                <a:ea typeface="Open Sans"/>
                <a:cs typeface="Open Sans"/>
                <a:sym typeface="Open Sans"/>
              </a:rPr>
              <a:t>import torch from transformers </a:t>
            </a:r>
          </a:p>
          <a:p>
            <a:pPr algn="l">
              <a:lnSpc>
                <a:spcPts val="2700"/>
              </a:lnSpc>
            </a:pPr>
            <a:r>
              <a:rPr lang="en-US" sz="1080">
                <a:solidFill>
                  <a:srgbClr val="3C3939"/>
                </a:solidFill>
                <a:latin typeface="Open Sans"/>
                <a:ea typeface="Open Sans"/>
                <a:cs typeface="Open Sans"/>
                <a:sym typeface="Open Sans"/>
              </a:rPr>
              <a:t>import AutoModelForCausalLM, AutoTokenizer, pipeline torch.random.manual_seed(0) model = AutoModelForCausalLM.from_pretrained ( "microsoft/Phi-3-mini-128k-instruct", device_map="cuda", torch_dtype="auto", trust_remote_code=True, ) tokenizer = AutoTokenizer.from_pretrained("microsoft/Phi-3-mini-128k-instruct") prompt = """ """ pipe = pipeline( "text-generation", model=model, tokenizer=tokenizer, ) generation_args = { "max_new_tokens": 2000, "return_full_text": False, "temperature": 0.8, "do_sample": False,} output = pipe(prompt, **generation_args) print(output[0]['generated_text'])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1556997" cy="9118597"/>
          </a:xfrm>
          <a:custGeom>
            <a:avLst/>
            <a:gdLst/>
            <a:ahLst/>
            <a:cxnLst/>
            <a:rect r="r" b="b" t="t" l="l"/>
            <a:pathLst>
              <a:path h="9118597" w="11556997">
                <a:moveTo>
                  <a:pt x="0" y="0"/>
                </a:moveTo>
                <a:lnTo>
                  <a:pt x="11556997" y="0"/>
                </a:lnTo>
                <a:lnTo>
                  <a:pt x="11556997" y="9118597"/>
                </a:lnTo>
                <a:lnTo>
                  <a:pt x="0" y="9118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32272" y="238468"/>
            <a:ext cx="4134583" cy="749694"/>
          </a:xfrm>
          <a:prstGeom prst="rect">
            <a:avLst/>
          </a:prstGeom>
        </p:spPr>
        <p:txBody>
          <a:bodyPr anchor="t" rtlCol="false" tIns="0" lIns="0" bIns="0" rIns="0">
            <a:spAutoFit/>
          </a:bodyPr>
          <a:lstStyle/>
          <a:p>
            <a:pPr algn="l">
              <a:lnSpc>
                <a:spcPts val="6375"/>
              </a:lnSpc>
            </a:pPr>
            <a:r>
              <a:rPr lang="en-US" b="true" sz="3375">
                <a:solidFill>
                  <a:srgbClr val="1B1B27"/>
                </a:solidFill>
                <a:latin typeface="Raleway Bold"/>
                <a:ea typeface="Raleway Bold"/>
                <a:cs typeface="Raleway Bold"/>
                <a:sym typeface="Raleway Bold"/>
              </a:rPr>
              <a:t>Model Performance</a:t>
            </a:r>
          </a:p>
        </p:txBody>
      </p:sp>
      <p:sp>
        <p:nvSpPr>
          <p:cNvPr name="TextBox 4" id="4"/>
          <p:cNvSpPr txBox="true"/>
          <p:nvPr/>
        </p:nvSpPr>
        <p:spPr>
          <a:xfrm rot="0">
            <a:off x="1170089" y="1324804"/>
            <a:ext cx="112271" cy="564118"/>
          </a:xfrm>
          <a:prstGeom prst="rect">
            <a:avLst/>
          </a:prstGeom>
        </p:spPr>
        <p:txBody>
          <a:bodyPr anchor="t" rtlCol="false" tIns="0" lIns="0" bIns="0" rIns="0">
            <a:spAutoFit/>
          </a:bodyPr>
          <a:lstStyle/>
          <a:p>
            <a:pPr algn="l">
              <a:lnSpc>
                <a:spcPts val="5062"/>
              </a:lnSpc>
            </a:pPr>
            <a:r>
              <a:rPr lang="en-US" sz="2025">
                <a:solidFill>
                  <a:srgbClr val="3C3939"/>
                </a:solidFill>
                <a:latin typeface="Raleway"/>
                <a:ea typeface="Raleway"/>
                <a:cs typeface="Raleway"/>
                <a:sym typeface="Raleway"/>
              </a:rPr>
              <a:t>1</a:t>
            </a:r>
          </a:p>
        </p:txBody>
      </p:sp>
      <p:sp>
        <p:nvSpPr>
          <p:cNvPr name="TextBox 5" id="5"/>
          <p:cNvSpPr txBox="true"/>
          <p:nvPr/>
        </p:nvSpPr>
        <p:spPr>
          <a:xfrm rot="0">
            <a:off x="1156392" y="5391979"/>
            <a:ext cx="140075"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3</a:t>
            </a:r>
          </a:p>
        </p:txBody>
      </p:sp>
      <p:sp>
        <p:nvSpPr>
          <p:cNvPr name="TextBox 6" id="6"/>
          <p:cNvSpPr txBox="true"/>
          <p:nvPr/>
        </p:nvSpPr>
        <p:spPr>
          <a:xfrm rot="0">
            <a:off x="5923359" y="5391979"/>
            <a:ext cx="143227"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4</a:t>
            </a:r>
          </a:p>
        </p:txBody>
      </p:sp>
      <p:sp>
        <p:nvSpPr>
          <p:cNvPr name="TextBox 7" id="7"/>
          <p:cNvSpPr txBox="true"/>
          <p:nvPr/>
        </p:nvSpPr>
        <p:spPr>
          <a:xfrm rot="0">
            <a:off x="5926484" y="1534354"/>
            <a:ext cx="136665"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2</a:t>
            </a:r>
          </a:p>
        </p:txBody>
      </p:sp>
      <p:sp>
        <p:nvSpPr>
          <p:cNvPr name="TextBox 8" id="8"/>
          <p:cNvSpPr txBox="true"/>
          <p:nvPr/>
        </p:nvSpPr>
        <p:spPr>
          <a:xfrm rot="0">
            <a:off x="1589484" y="5749061"/>
            <a:ext cx="4075909" cy="2738180"/>
          </a:xfrm>
          <a:prstGeom prst="rect">
            <a:avLst/>
          </a:prstGeom>
        </p:spPr>
        <p:txBody>
          <a:bodyPr anchor="t" rtlCol="false" tIns="0" lIns="0" bIns="0" rIns="0">
            <a:spAutoFit/>
          </a:bodyPr>
          <a:lstStyle/>
          <a:p>
            <a:pPr algn="l">
              <a:lnSpc>
                <a:spcPts val="2150"/>
              </a:lnSpc>
            </a:pPr>
            <a:r>
              <a:rPr lang="en-US" sz="1350">
                <a:solidFill>
                  <a:srgbClr val="3C3939"/>
                </a:solidFill>
                <a:latin typeface="Roboto"/>
                <a:ea typeface="Roboto"/>
                <a:cs typeface="Roboto"/>
                <a:sym typeface="Roboto"/>
              </a:rPr>
              <a:t>The requested tone was aggressive and assertive, aiming to refute the claim directly. The model achieved this by using strong, direct language to convey confidence and authority. Terms like “tarnish the historical record” and “misleading figure” reinforce the assertive tone, aligning well with the </a:t>
            </a:r>
          </a:p>
          <a:p>
            <a:pPr algn="l">
              <a:lnSpc>
                <a:spcPts val="2324"/>
              </a:lnSpc>
            </a:pPr>
            <a:r>
              <a:rPr lang="en-US" sz="1350">
                <a:solidFill>
                  <a:srgbClr val="3C3939"/>
                </a:solidFill>
                <a:latin typeface="Roboto"/>
                <a:ea typeface="Roboto"/>
                <a:cs typeface="Roboto"/>
                <a:sym typeface="Roboto"/>
              </a:rPr>
              <a:t>prompt’s demand for a powerful, confrontational </a:t>
            </a:r>
          </a:p>
          <a:p>
            <a:pPr algn="l">
              <a:lnSpc>
                <a:spcPts val="2025"/>
              </a:lnSpc>
            </a:pPr>
            <a:r>
              <a:rPr lang="en-US" sz="1350">
                <a:solidFill>
                  <a:srgbClr val="3C3939"/>
                </a:solidFill>
                <a:latin typeface="Roboto"/>
                <a:ea typeface="Roboto"/>
                <a:cs typeface="Roboto"/>
                <a:sym typeface="Roboto"/>
              </a:rPr>
              <a:t>stance. The narrative’s tone maintained an </a:t>
            </a:r>
          </a:p>
          <a:p>
            <a:pPr algn="l">
              <a:lnSpc>
                <a:spcPts val="2324"/>
              </a:lnSpc>
            </a:pPr>
            <a:r>
              <a:rPr lang="en-US" sz="1350">
                <a:solidFill>
                  <a:srgbClr val="3C3939"/>
                </a:solidFill>
                <a:latin typeface="Roboto"/>
                <a:ea typeface="Roboto"/>
                <a:cs typeface="Roboto"/>
                <a:sym typeface="Roboto"/>
              </a:rPr>
              <a:t>appropriate level of intensity, making the counter-</a:t>
            </a:r>
          </a:p>
          <a:p>
            <a:pPr algn="l">
              <a:lnSpc>
                <a:spcPts val="2025"/>
              </a:lnSpc>
            </a:pPr>
            <a:r>
              <a:rPr lang="en-US" sz="1350">
                <a:solidFill>
                  <a:srgbClr val="3C3939"/>
                </a:solidFill>
                <a:latin typeface="Roboto"/>
                <a:ea typeface="Roboto"/>
                <a:cs typeface="Roboto"/>
                <a:sym typeface="Roboto"/>
              </a:rPr>
              <a:t>narrative more compelling.</a:t>
            </a:r>
          </a:p>
        </p:txBody>
      </p:sp>
      <p:sp>
        <p:nvSpPr>
          <p:cNvPr name="TextBox 9" id="9"/>
          <p:cNvSpPr txBox="true"/>
          <p:nvPr/>
        </p:nvSpPr>
        <p:spPr>
          <a:xfrm rot="0">
            <a:off x="1589484" y="1443761"/>
            <a:ext cx="4133136" cy="3185855"/>
          </a:xfrm>
          <a:prstGeom prst="rect">
            <a:avLst/>
          </a:prstGeom>
        </p:spPr>
        <p:txBody>
          <a:bodyPr anchor="t" rtlCol="false" tIns="0" lIns="0" bIns="0" rIns="0">
            <a:spAutoFit/>
          </a:bodyPr>
          <a:lstStyle/>
          <a:p>
            <a:pPr algn="l">
              <a:lnSpc>
                <a:spcPts val="2999"/>
              </a:lnSpc>
            </a:pPr>
            <a:r>
              <a:rPr lang="en-US" b="true" sz="1350">
                <a:solidFill>
                  <a:srgbClr val="3C3939"/>
                </a:solidFill>
                <a:latin typeface="Roboto Bold"/>
                <a:ea typeface="Roboto Bold"/>
                <a:cs typeface="Roboto Bold"/>
                <a:sym typeface="Roboto Bold"/>
              </a:rPr>
              <a:t>Generation Quality and Coherence: </a:t>
            </a:r>
            <a:r>
              <a:rPr lang="en-US" sz="1350">
                <a:solidFill>
                  <a:srgbClr val="3C3939"/>
                </a:solidFill>
                <a:latin typeface="Roboto"/>
                <a:ea typeface="Roboto"/>
                <a:cs typeface="Roboto"/>
                <a:sym typeface="Roboto"/>
              </a:rPr>
              <a:t>The model produced a coherent and structured </a:t>
            </a:r>
          </a:p>
          <a:p>
            <a:pPr algn="l">
              <a:lnSpc>
                <a:spcPts val="1200"/>
              </a:lnSpc>
            </a:pPr>
            <a:r>
              <a:rPr lang="en-US" sz="1350">
                <a:solidFill>
                  <a:srgbClr val="3C3939"/>
                </a:solidFill>
                <a:latin typeface="Roboto"/>
                <a:ea typeface="Roboto"/>
                <a:cs typeface="Roboto"/>
                <a:sym typeface="Roboto"/>
              </a:rPr>
              <a:t>narrative that clearly addressed the prompt’s </a:t>
            </a:r>
          </a:p>
          <a:p>
            <a:pPr algn="l">
              <a:lnSpc>
                <a:spcPts val="3149"/>
              </a:lnSpc>
            </a:pPr>
            <a:r>
              <a:rPr lang="en-US" sz="1350">
                <a:solidFill>
                  <a:srgbClr val="3C3939"/>
                </a:solidFill>
                <a:latin typeface="Roboto"/>
                <a:ea typeface="Roboto"/>
                <a:cs typeface="Roboto"/>
                <a:sym typeface="Roboto"/>
              </a:rPr>
              <a:t>requirements. It followed a logical flow, including </a:t>
            </a:r>
          </a:p>
          <a:p>
            <a:pPr algn="l">
              <a:lnSpc>
                <a:spcPts val="1200"/>
              </a:lnSpc>
            </a:pPr>
            <a:r>
              <a:rPr lang="en-US" sz="1350">
                <a:solidFill>
                  <a:srgbClr val="3C3939"/>
                </a:solidFill>
                <a:latin typeface="Roboto"/>
                <a:ea typeface="Roboto"/>
                <a:cs typeface="Roboto"/>
                <a:sym typeface="Roboto"/>
              </a:rPr>
              <a:t>vivid descriptions, relevant dates, and historical facts </a:t>
            </a:r>
          </a:p>
          <a:p>
            <a:pPr algn="l">
              <a:lnSpc>
                <a:spcPts val="3149"/>
              </a:lnSpc>
            </a:pPr>
            <a:r>
              <a:rPr lang="en-US" sz="1350">
                <a:solidFill>
                  <a:srgbClr val="3C3939"/>
                </a:solidFill>
                <a:latin typeface="Roboto"/>
                <a:ea typeface="Roboto"/>
                <a:cs typeface="Roboto"/>
                <a:sym typeface="Roboto"/>
              </a:rPr>
              <a:t>to create a counter-narrative against Trump’s claim. </a:t>
            </a:r>
          </a:p>
          <a:p>
            <a:pPr algn="l">
              <a:lnSpc>
                <a:spcPts val="1200"/>
              </a:lnSpc>
            </a:pPr>
            <a:r>
              <a:rPr lang="en-US" sz="1350">
                <a:solidFill>
                  <a:srgbClr val="3C3939"/>
                </a:solidFill>
                <a:latin typeface="Roboto"/>
                <a:ea typeface="Roboto"/>
                <a:cs typeface="Roboto"/>
                <a:sym typeface="Roboto"/>
              </a:rPr>
              <a:t>The model successfully captured the essence of the </a:t>
            </a:r>
          </a:p>
          <a:p>
            <a:pPr algn="l">
              <a:lnSpc>
                <a:spcPts val="2999"/>
              </a:lnSpc>
            </a:pPr>
            <a:r>
              <a:rPr lang="en-US" sz="1350">
                <a:solidFill>
                  <a:srgbClr val="3C3939"/>
                </a:solidFill>
                <a:latin typeface="Roboto"/>
                <a:ea typeface="Roboto"/>
                <a:cs typeface="Roboto"/>
                <a:sym typeface="Roboto"/>
              </a:rPr>
              <a:t>US-Afghan military involvement, detailing both the </a:t>
            </a:r>
          </a:p>
          <a:p>
            <a:pPr algn="l">
              <a:lnSpc>
                <a:spcPts val="1350"/>
              </a:lnSpc>
            </a:pPr>
            <a:r>
              <a:rPr lang="en-US" sz="1350">
                <a:solidFill>
                  <a:srgbClr val="3C3939"/>
                </a:solidFill>
                <a:latin typeface="Roboto"/>
                <a:ea typeface="Roboto"/>
                <a:cs typeface="Roboto"/>
                <a:sym typeface="Roboto"/>
              </a:rPr>
              <a:t>$7.1 billion figure for abandoned equipment and the </a:t>
            </a:r>
          </a:p>
          <a:p>
            <a:pPr algn="l">
              <a:lnSpc>
                <a:spcPts val="2999"/>
              </a:lnSpc>
            </a:pPr>
            <a:r>
              <a:rPr lang="en-US" sz="1350">
                <a:solidFill>
                  <a:srgbClr val="3C3939"/>
                </a:solidFill>
                <a:latin typeface="Roboto"/>
                <a:ea typeface="Roboto"/>
                <a:cs typeface="Roboto"/>
                <a:sym typeface="Roboto"/>
              </a:rPr>
              <a:t>broader context of US spending over time, adding </a:t>
            </a:r>
          </a:p>
          <a:p>
            <a:pPr algn="l">
              <a:lnSpc>
                <a:spcPts val="1350"/>
              </a:lnSpc>
            </a:pPr>
            <a:r>
              <a:rPr lang="en-US" sz="1350">
                <a:solidFill>
                  <a:srgbClr val="3C3939"/>
                </a:solidFill>
                <a:latin typeface="Roboto"/>
                <a:ea typeface="Roboto"/>
                <a:cs typeface="Roboto"/>
                <a:sym typeface="Roboto"/>
              </a:rPr>
              <a:t>depth to the counter-argument.</a:t>
            </a:r>
          </a:p>
        </p:txBody>
      </p:sp>
      <p:sp>
        <p:nvSpPr>
          <p:cNvPr name="TextBox 10" id="10"/>
          <p:cNvSpPr txBox="true"/>
          <p:nvPr/>
        </p:nvSpPr>
        <p:spPr>
          <a:xfrm rot="0">
            <a:off x="6357938" y="1443761"/>
            <a:ext cx="4077795" cy="3185855"/>
          </a:xfrm>
          <a:prstGeom prst="rect">
            <a:avLst/>
          </a:prstGeom>
        </p:spPr>
        <p:txBody>
          <a:bodyPr anchor="t" rtlCol="false" tIns="0" lIns="0" bIns="0" rIns="0">
            <a:spAutoFit/>
          </a:bodyPr>
          <a:lstStyle/>
          <a:p>
            <a:pPr algn="l">
              <a:lnSpc>
                <a:spcPts val="2999"/>
              </a:lnSpc>
            </a:pPr>
            <a:r>
              <a:rPr lang="en-US" b="true" sz="1350">
                <a:solidFill>
                  <a:srgbClr val="3C3939"/>
                </a:solidFill>
                <a:latin typeface="Roboto Bold"/>
                <a:ea typeface="Roboto Bold"/>
                <a:cs typeface="Roboto Bold"/>
                <a:sym typeface="Roboto Bold"/>
              </a:rPr>
              <a:t>Prompt Adherence and Instruction Following </a:t>
            </a:r>
            <a:r>
              <a:rPr lang="en-US" sz="1350">
                <a:solidFill>
                  <a:srgbClr val="3C3939"/>
                </a:solidFill>
                <a:latin typeface="Roboto"/>
                <a:ea typeface="Roboto"/>
                <a:cs typeface="Roboto"/>
                <a:sym typeface="Roboto"/>
              </a:rPr>
              <a:t>The model is containing a specific word count (200–</a:t>
            </a:r>
          </a:p>
          <a:p>
            <a:pPr algn="l">
              <a:lnSpc>
                <a:spcPts val="1200"/>
              </a:lnSpc>
            </a:pPr>
            <a:r>
              <a:rPr lang="en-US" sz="1350">
                <a:solidFill>
                  <a:srgbClr val="3C3939"/>
                </a:solidFill>
                <a:latin typeface="Roboto"/>
                <a:ea typeface="Roboto"/>
                <a:cs typeface="Roboto"/>
                <a:sym typeface="Roboto"/>
              </a:rPr>
              <a:t>400 words) and an aggressive, fact-based tone. The </a:t>
            </a:r>
          </a:p>
          <a:p>
            <a:pPr algn="l">
              <a:lnSpc>
                <a:spcPts val="3149"/>
              </a:lnSpc>
            </a:pPr>
            <a:r>
              <a:rPr lang="en-US" sz="1350">
                <a:solidFill>
                  <a:srgbClr val="3C3939"/>
                </a:solidFill>
                <a:latin typeface="Roboto"/>
                <a:ea typeface="Roboto"/>
                <a:cs typeface="Roboto"/>
                <a:sym typeface="Roboto"/>
              </a:rPr>
              <a:t>model adhered well to these constraints, providing a </a:t>
            </a:r>
          </a:p>
          <a:p>
            <a:pPr algn="l">
              <a:lnSpc>
                <a:spcPts val="1200"/>
              </a:lnSpc>
            </a:pPr>
            <a:r>
              <a:rPr lang="en-US" sz="1350">
                <a:solidFill>
                  <a:srgbClr val="3C3939"/>
                </a:solidFill>
                <a:latin typeface="Roboto"/>
                <a:ea typeface="Roboto"/>
                <a:cs typeface="Roboto"/>
                <a:sym typeface="Roboto"/>
              </a:rPr>
              <a:t>narrative that was both assertive and historically </a:t>
            </a:r>
          </a:p>
          <a:p>
            <a:pPr algn="l">
              <a:lnSpc>
                <a:spcPts val="3149"/>
              </a:lnSpc>
            </a:pPr>
            <a:r>
              <a:rPr lang="en-US" sz="1350">
                <a:solidFill>
                  <a:srgbClr val="3C3939"/>
                </a:solidFill>
                <a:latin typeface="Roboto"/>
                <a:ea typeface="Roboto"/>
                <a:cs typeface="Roboto"/>
                <a:sym typeface="Roboto"/>
              </a:rPr>
              <a:t>detailed, without deviating from the central theme. </a:t>
            </a:r>
          </a:p>
          <a:p>
            <a:pPr algn="l">
              <a:lnSpc>
                <a:spcPts val="1200"/>
              </a:lnSpc>
            </a:pPr>
            <a:r>
              <a:rPr lang="en-US" sz="1350">
                <a:solidFill>
                  <a:srgbClr val="3C3939"/>
                </a:solidFill>
                <a:latin typeface="Roboto"/>
                <a:ea typeface="Roboto"/>
                <a:cs typeface="Roboto"/>
                <a:sym typeface="Roboto"/>
              </a:rPr>
              <a:t>The generated output respected the instructions to </a:t>
            </a:r>
          </a:p>
          <a:p>
            <a:pPr algn="l">
              <a:lnSpc>
                <a:spcPts val="2999"/>
              </a:lnSpc>
            </a:pPr>
            <a:r>
              <a:rPr lang="en-US" sz="1350">
                <a:solidFill>
                  <a:srgbClr val="3C3939"/>
                </a:solidFill>
                <a:latin typeface="Roboto"/>
                <a:ea typeface="Roboto"/>
                <a:cs typeface="Roboto"/>
                <a:sym typeface="Roboto"/>
              </a:rPr>
              <a:t>avoid rephrasing the provided facts, instead </a:t>
            </a:r>
          </a:p>
          <a:p>
            <a:pPr algn="l">
              <a:lnSpc>
                <a:spcPts val="1350"/>
              </a:lnSpc>
            </a:pPr>
            <a:r>
              <a:rPr lang="en-US" sz="1350">
                <a:solidFill>
                  <a:srgbClr val="3C3939"/>
                </a:solidFill>
                <a:latin typeface="Roboto"/>
                <a:ea typeface="Roboto"/>
                <a:cs typeface="Roboto"/>
                <a:sym typeface="Roboto"/>
              </a:rPr>
              <a:t>incorporating original supporting details, thus </a:t>
            </a:r>
          </a:p>
          <a:p>
            <a:pPr algn="l">
              <a:lnSpc>
                <a:spcPts val="2999"/>
              </a:lnSpc>
            </a:pPr>
            <a:r>
              <a:rPr lang="en-US" sz="1350">
                <a:solidFill>
                  <a:srgbClr val="3C3939"/>
                </a:solidFill>
                <a:latin typeface="Roboto"/>
                <a:ea typeface="Roboto"/>
                <a:cs typeface="Roboto"/>
                <a:sym typeface="Roboto"/>
              </a:rPr>
              <a:t>meeting the prompt's demand for a unique counter-</a:t>
            </a:r>
          </a:p>
          <a:p>
            <a:pPr algn="l">
              <a:lnSpc>
                <a:spcPts val="1350"/>
              </a:lnSpc>
            </a:pPr>
            <a:r>
              <a:rPr lang="en-US" sz="1350">
                <a:solidFill>
                  <a:srgbClr val="3C3939"/>
                </a:solidFill>
                <a:latin typeface="Roboto"/>
                <a:ea typeface="Roboto"/>
                <a:cs typeface="Roboto"/>
                <a:sym typeface="Roboto"/>
              </a:rPr>
              <a:t>narrative.</a:t>
            </a:r>
          </a:p>
        </p:txBody>
      </p:sp>
      <p:sp>
        <p:nvSpPr>
          <p:cNvPr name="TextBox 11" id="11"/>
          <p:cNvSpPr txBox="true"/>
          <p:nvPr/>
        </p:nvSpPr>
        <p:spPr>
          <a:xfrm rot="0">
            <a:off x="6357938" y="5739536"/>
            <a:ext cx="4121763" cy="2500055"/>
          </a:xfrm>
          <a:prstGeom prst="rect">
            <a:avLst/>
          </a:prstGeom>
        </p:spPr>
        <p:txBody>
          <a:bodyPr anchor="t" rtlCol="false" tIns="0" lIns="0" bIns="0" rIns="0">
            <a:spAutoFit/>
          </a:bodyPr>
          <a:lstStyle/>
          <a:p>
            <a:pPr algn="l">
              <a:lnSpc>
                <a:spcPts val="2204"/>
              </a:lnSpc>
            </a:pPr>
            <a:r>
              <a:rPr lang="en-US" sz="1350">
                <a:solidFill>
                  <a:srgbClr val="3C3939"/>
                </a:solidFill>
                <a:latin typeface="Roboto"/>
                <a:ea typeface="Roboto"/>
                <a:cs typeface="Roboto"/>
                <a:sym typeface="Roboto"/>
              </a:rPr>
              <a:t>The Phi-3-mini-128k-instruct model was well-suited for this task due to its capability to follow complex instructions and maintain specified tones. By setting parameters like temperature=0.8 and do_sample=True, the model balanced creativity with </a:t>
            </a:r>
          </a:p>
          <a:p>
            <a:pPr algn="l">
              <a:lnSpc>
                <a:spcPts val="2025"/>
              </a:lnSpc>
            </a:pPr>
            <a:r>
              <a:rPr lang="en-US" sz="1350">
                <a:solidFill>
                  <a:srgbClr val="3C3939"/>
                </a:solidFill>
                <a:latin typeface="Roboto"/>
                <a:ea typeface="Roboto"/>
                <a:cs typeface="Roboto"/>
                <a:sym typeface="Roboto"/>
              </a:rPr>
              <a:t>assertiveness, making the narrative both engaging </a:t>
            </a:r>
          </a:p>
          <a:p>
            <a:pPr algn="l">
              <a:lnSpc>
                <a:spcPts val="2474"/>
              </a:lnSpc>
            </a:pPr>
            <a:r>
              <a:rPr lang="en-US" sz="1350">
                <a:solidFill>
                  <a:srgbClr val="3C3939"/>
                </a:solidFill>
                <a:latin typeface="Roboto"/>
                <a:ea typeface="Roboto"/>
                <a:cs typeface="Roboto"/>
                <a:sym typeface="Roboto"/>
              </a:rPr>
              <a:t>and impactful. The use of device_map="cuda" </a:t>
            </a:r>
          </a:p>
          <a:p>
            <a:pPr algn="l">
              <a:lnSpc>
                <a:spcPts val="1875"/>
              </a:lnSpc>
            </a:pPr>
            <a:r>
              <a:rPr lang="en-US" sz="1350">
                <a:solidFill>
                  <a:srgbClr val="3C3939"/>
                </a:solidFill>
                <a:latin typeface="Roboto"/>
                <a:ea typeface="Roboto"/>
                <a:cs typeface="Roboto"/>
                <a:sym typeface="Roboto"/>
              </a:rPr>
              <a:t>accelerated generation, which contributed to </a:t>
            </a:r>
          </a:p>
          <a:p>
            <a:pPr algn="l">
              <a:lnSpc>
                <a:spcPts val="2474"/>
              </a:lnSpc>
            </a:pPr>
            <a:r>
              <a:rPr lang="en-US" sz="1350">
                <a:solidFill>
                  <a:srgbClr val="3C3939"/>
                </a:solidFill>
                <a:latin typeface="Roboto"/>
                <a:ea typeface="Roboto"/>
                <a:cs typeface="Roboto"/>
                <a:sym typeface="Roboto"/>
              </a:rPr>
              <a:t>efficient output production while preserving quality. </a:t>
            </a:r>
          </a:p>
        </p:txBody>
      </p:sp>
      <p:sp>
        <p:nvSpPr>
          <p:cNvPr name="TextBox 12" id="12"/>
          <p:cNvSpPr txBox="true"/>
          <p:nvPr/>
        </p:nvSpPr>
        <p:spPr>
          <a:xfrm rot="0">
            <a:off x="1589484" y="5366442"/>
            <a:ext cx="2114293" cy="304476"/>
          </a:xfrm>
          <a:prstGeom prst="rect">
            <a:avLst/>
          </a:prstGeom>
        </p:spPr>
        <p:txBody>
          <a:bodyPr anchor="t" rtlCol="false" tIns="0" lIns="0" bIns="0" rIns="0">
            <a:spAutoFit/>
          </a:bodyPr>
          <a:lstStyle/>
          <a:p>
            <a:pPr algn="l">
              <a:lnSpc>
                <a:spcPts val="2362"/>
              </a:lnSpc>
            </a:pPr>
            <a:r>
              <a:rPr lang="en-US" b="true" sz="1687">
                <a:solidFill>
                  <a:srgbClr val="3C3939"/>
                </a:solidFill>
                <a:latin typeface="Raleway Bold"/>
                <a:ea typeface="Raleway Bold"/>
                <a:cs typeface="Raleway Bold"/>
                <a:sym typeface="Raleway Bold"/>
              </a:rPr>
              <a:t>Assessment of Tone</a:t>
            </a:r>
            <a:r>
              <a:rPr lang="en-US" sz="1687">
                <a:solidFill>
                  <a:srgbClr val="3C3939"/>
                </a:solidFill>
                <a:latin typeface="Raleway"/>
                <a:ea typeface="Raleway"/>
                <a:cs typeface="Raleway"/>
                <a:sym typeface="Raleway"/>
              </a:rPr>
              <a:t>:</a:t>
            </a:r>
          </a:p>
        </p:txBody>
      </p:sp>
      <p:sp>
        <p:nvSpPr>
          <p:cNvPr name="TextBox 13" id="13"/>
          <p:cNvSpPr txBox="true"/>
          <p:nvPr/>
        </p:nvSpPr>
        <p:spPr>
          <a:xfrm rot="0">
            <a:off x="6357938" y="5367509"/>
            <a:ext cx="2625147" cy="303409"/>
          </a:xfrm>
          <a:prstGeom prst="rect">
            <a:avLst/>
          </a:prstGeom>
        </p:spPr>
        <p:txBody>
          <a:bodyPr anchor="t" rtlCol="false" tIns="0" lIns="0" bIns="0" rIns="0">
            <a:spAutoFit/>
          </a:bodyPr>
          <a:lstStyle/>
          <a:p>
            <a:pPr algn="l">
              <a:lnSpc>
                <a:spcPts val="2362"/>
              </a:lnSpc>
            </a:pPr>
            <a:r>
              <a:rPr lang="en-US" b="true" sz="1687">
                <a:solidFill>
                  <a:srgbClr val="3C3939"/>
                </a:solidFill>
                <a:latin typeface="Raleway Bold"/>
                <a:ea typeface="Raleway Bold"/>
                <a:cs typeface="Raleway Bold"/>
                <a:sym typeface="Raleway Bold"/>
              </a:rPr>
              <a:t>Overall Model Suitability: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sp>
        <p:nvSpPr>
          <p:cNvPr name="Freeform 2" id="2"/>
          <p:cNvSpPr/>
          <p:nvPr/>
        </p:nvSpPr>
        <p:spPr>
          <a:xfrm flipH="false" flipV="false" rot="0">
            <a:off x="-98074" y="0"/>
            <a:ext cx="11556997" cy="7365997"/>
          </a:xfrm>
          <a:custGeom>
            <a:avLst/>
            <a:gdLst/>
            <a:ahLst/>
            <a:cxnLst/>
            <a:rect r="r" b="b" t="t" l="l"/>
            <a:pathLst>
              <a:path h="7365997" w="11556997">
                <a:moveTo>
                  <a:pt x="0" y="0"/>
                </a:moveTo>
                <a:lnTo>
                  <a:pt x="11556997" y="0"/>
                </a:lnTo>
                <a:lnTo>
                  <a:pt x="11556997" y="7365997"/>
                </a:lnTo>
                <a:lnTo>
                  <a:pt x="0" y="7365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32272" y="236325"/>
            <a:ext cx="8188709" cy="749694"/>
          </a:xfrm>
          <a:prstGeom prst="rect">
            <a:avLst/>
          </a:prstGeom>
        </p:spPr>
        <p:txBody>
          <a:bodyPr anchor="t" rtlCol="false" tIns="0" lIns="0" bIns="0" rIns="0">
            <a:spAutoFit/>
          </a:bodyPr>
          <a:lstStyle/>
          <a:p>
            <a:pPr algn="l">
              <a:lnSpc>
                <a:spcPts val="6375"/>
              </a:lnSpc>
            </a:pPr>
            <a:r>
              <a:rPr lang="en-US" sz="3375">
                <a:solidFill>
                  <a:srgbClr val="1B1B27"/>
                </a:solidFill>
                <a:latin typeface="Raleway"/>
                <a:ea typeface="Raleway"/>
                <a:cs typeface="Raleway"/>
                <a:sym typeface="Raleway"/>
              </a:rPr>
              <a:t>Areas of Improvement for Output Quality</a:t>
            </a:r>
          </a:p>
        </p:txBody>
      </p:sp>
      <p:sp>
        <p:nvSpPr>
          <p:cNvPr name="TextBox 4" id="4"/>
          <p:cNvSpPr txBox="true"/>
          <p:nvPr/>
        </p:nvSpPr>
        <p:spPr>
          <a:xfrm rot="0">
            <a:off x="1156392" y="4734754"/>
            <a:ext cx="140075"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3</a:t>
            </a:r>
          </a:p>
        </p:txBody>
      </p:sp>
      <p:sp>
        <p:nvSpPr>
          <p:cNvPr name="TextBox 5" id="5"/>
          <p:cNvSpPr txBox="true"/>
          <p:nvPr/>
        </p:nvSpPr>
        <p:spPr>
          <a:xfrm rot="0">
            <a:off x="5923359" y="4734754"/>
            <a:ext cx="143227" cy="354568"/>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4</a:t>
            </a:r>
          </a:p>
        </p:txBody>
      </p:sp>
      <p:sp>
        <p:nvSpPr>
          <p:cNvPr name="TextBox 6" id="6"/>
          <p:cNvSpPr txBox="true"/>
          <p:nvPr/>
        </p:nvSpPr>
        <p:spPr>
          <a:xfrm rot="0">
            <a:off x="1589484" y="1560505"/>
            <a:ext cx="3787360" cy="2308851"/>
          </a:xfrm>
          <a:prstGeom prst="rect">
            <a:avLst/>
          </a:prstGeom>
        </p:spPr>
        <p:txBody>
          <a:bodyPr anchor="t" rtlCol="false" tIns="0" lIns="0" bIns="0" rIns="0">
            <a:spAutoFit/>
          </a:bodyPr>
          <a:lstStyle/>
          <a:p>
            <a:pPr algn="l">
              <a:lnSpc>
                <a:spcPts val="1910"/>
              </a:lnSpc>
            </a:pPr>
            <a:r>
              <a:rPr lang="en-US" b="true" sz="1536">
                <a:solidFill>
                  <a:srgbClr val="3C3939"/>
                </a:solidFill>
                <a:latin typeface="Raleway Bold"/>
                <a:ea typeface="Raleway Bold"/>
                <a:cs typeface="Raleway Bold"/>
                <a:sym typeface="Raleway Bold"/>
              </a:rPr>
              <a:t>Fine-Tuning Temperature for Tone</a:t>
            </a:r>
          </a:p>
          <a:p>
            <a:pPr algn="l">
              <a:lnSpc>
                <a:spcPts val="1910"/>
              </a:lnSpc>
            </a:pPr>
            <a:r>
              <a:rPr lang="en-US" b="true" sz="1536">
                <a:solidFill>
                  <a:srgbClr val="3C3939"/>
                </a:solidFill>
                <a:latin typeface="Raleway Bold"/>
                <a:ea typeface="Raleway Bold"/>
                <a:cs typeface="Raleway Bold"/>
                <a:sym typeface="Raleway Bold"/>
              </a:rPr>
              <a:t> Control</a:t>
            </a:r>
          </a:p>
          <a:p>
            <a:pPr algn="l">
              <a:lnSpc>
                <a:spcPts val="1910"/>
              </a:lnSpc>
            </a:pPr>
          </a:p>
          <a:p>
            <a:pPr algn="l">
              <a:lnSpc>
                <a:spcPts val="1571"/>
              </a:lnSpc>
            </a:pPr>
            <a:r>
              <a:rPr lang="en-US" sz="1262">
                <a:solidFill>
                  <a:srgbClr val="3C3939"/>
                </a:solidFill>
                <a:latin typeface="Roboto"/>
                <a:ea typeface="Roboto"/>
                <a:cs typeface="Roboto"/>
                <a:sym typeface="Roboto"/>
              </a:rPr>
              <a:t>The current temperature=0.8 balances creativity with coherence, but lowering it slightly (e.g., to 0.6 or 0.7) may improve tone consistency. Lowering the temperature can make the language more direct, which may better support an assertive tone. Testing with different temperatures can help find an optimal level that maintains creativity while focusing the model’s attention on the prompt’s assertive nature</a:t>
            </a:r>
          </a:p>
        </p:txBody>
      </p:sp>
      <p:sp>
        <p:nvSpPr>
          <p:cNvPr name="TextBox 7" id="7"/>
          <p:cNvSpPr txBox="true"/>
          <p:nvPr/>
        </p:nvSpPr>
        <p:spPr>
          <a:xfrm rot="0">
            <a:off x="1589484" y="4710284"/>
            <a:ext cx="4090940" cy="1355436"/>
          </a:xfrm>
          <a:prstGeom prst="rect">
            <a:avLst/>
          </a:prstGeom>
        </p:spPr>
        <p:txBody>
          <a:bodyPr anchor="t" rtlCol="false" tIns="0" lIns="0" bIns="0" rIns="0">
            <a:spAutoFit/>
          </a:bodyPr>
          <a:lstStyle/>
          <a:p>
            <a:pPr algn="l">
              <a:lnSpc>
                <a:spcPts val="2362"/>
              </a:lnSpc>
            </a:pPr>
            <a:r>
              <a:rPr lang="en-US" b="true" sz="1687">
                <a:solidFill>
                  <a:srgbClr val="3C3939"/>
                </a:solidFill>
                <a:latin typeface="Raleway Bold"/>
                <a:ea typeface="Raleway Bold"/>
                <a:cs typeface="Raleway Bold"/>
                <a:sym typeface="Raleway Bold"/>
              </a:rPr>
              <a:t>Prompt Structuring for Tone Emphasis</a:t>
            </a:r>
          </a:p>
          <a:p>
            <a:pPr algn="l">
              <a:lnSpc>
                <a:spcPts val="2137"/>
              </a:lnSpc>
            </a:pPr>
            <a:r>
              <a:rPr lang="en-US" sz="1350">
                <a:solidFill>
                  <a:srgbClr val="3C3939"/>
                </a:solidFill>
                <a:latin typeface="Roboto"/>
                <a:ea typeface="Roboto"/>
                <a:cs typeface="Roboto"/>
                <a:sym typeface="Roboto"/>
              </a:rPr>
              <a:t>To further enforce the desired tone, consider restructuring the prompt by explicitly describing the tone. This can help the model focus on the tone as a priority, not just the content.</a:t>
            </a:r>
          </a:p>
        </p:txBody>
      </p:sp>
      <p:sp>
        <p:nvSpPr>
          <p:cNvPr name="TextBox 8" id="8"/>
          <p:cNvSpPr txBox="true"/>
          <p:nvPr/>
        </p:nvSpPr>
        <p:spPr>
          <a:xfrm rot="0">
            <a:off x="6357938" y="1528934"/>
            <a:ext cx="4027332" cy="1828838"/>
          </a:xfrm>
          <a:prstGeom prst="rect">
            <a:avLst/>
          </a:prstGeom>
        </p:spPr>
        <p:txBody>
          <a:bodyPr anchor="t" rtlCol="false" tIns="0" lIns="0" bIns="0" rIns="0">
            <a:spAutoFit/>
          </a:bodyPr>
          <a:lstStyle/>
          <a:p>
            <a:pPr algn="l">
              <a:lnSpc>
                <a:spcPts val="2099"/>
              </a:lnSpc>
            </a:pPr>
            <a:r>
              <a:rPr lang="en-US" b="true" sz="1687">
                <a:solidFill>
                  <a:srgbClr val="3C3939"/>
                </a:solidFill>
                <a:latin typeface="Raleway Bold"/>
                <a:ea typeface="Raleway Bold"/>
                <a:cs typeface="Raleway Bold"/>
                <a:sym typeface="Raleway Bold"/>
              </a:rPr>
              <a:t>Top-p and Top-k Sampling Adjustments</a:t>
            </a:r>
          </a:p>
          <a:p>
            <a:pPr algn="l">
              <a:lnSpc>
                <a:spcPts val="2145"/>
              </a:lnSpc>
            </a:pPr>
            <a:r>
              <a:rPr lang="en-US" sz="1350">
                <a:solidFill>
                  <a:srgbClr val="3C3939"/>
                </a:solidFill>
                <a:latin typeface="Roboto"/>
                <a:ea typeface="Roboto"/>
                <a:cs typeface="Roboto"/>
                <a:sym typeface="Roboto"/>
              </a:rPr>
              <a:t>Adding top-p (nucleus) sampling or top-k sampling can further guide the model’s choice of words, ensuring the output remains focused and assertive. Setting top_p=0.9 or top_k=50 could help achieve a more aggressive and assertive tone.</a:t>
            </a:r>
          </a:p>
        </p:txBody>
      </p:sp>
      <p:sp>
        <p:nvSpPr>
          <p:cNvPr name="TextBox 9" id="9"/>
          <p:cNvSpPr txBox="true"/>
          <p:nvPr/>
        </p:nvSpPr>
        <p:spPr>
          <a:xfrm rot="0">
            <a:off x="6357938" y="4710284"/>
            <a:ext cx="4107037" cy="1621279"/>
          </a:xfrm>
          <a:prstGeom prst="rect">
            <a:avLst/>
          </a:prstGeom>
        </p:spPr>
        <p:txBody>
          <a:bodyPr anchor="t" rtlCol="false" tIns="0" lIns="0" bIns="0" rIns="0">
            <a:spAutoFit/>
          </a:bodyPr>
          <a:lstStyle/>
          <a:p>
            <a:pPr algn="l">
              <a:lnSpc>
                <a:spcPts val="2362"/>
              </a:lnSpc>
            </a:pPr>
            <a:r>
              <a:rPr lang="en-US" b="true" sz="1687">
                <a:solidFill>
                  <a:srgbClr val="3C3939"/>
                </a:solidFill>
                <a:latin typeface="Raleway Bold"/>
                <a:ea typeface="Raleway Bold"/>
                <a:cs typeface="Raleway Bold"/>
                <a:sym typeface="Raleway Bold"/>
              </a:rPr>
              <a:t>Experiment with Different Lengths</a:t>
            </a:r>
          </a:p>
          <a:p>
            <a:pPr algn="l">
              <a:lnSpc>
                <a:spcPts val="2150"/>
              </a:lnSpc>
            </a:pPr>
            <a:r>
              <a:rPr lang="en-US" sz="1350">
                <a:solidFill>
                  <a:srgbClr val="3C3939"/>
                </a:solidFill>
                <a:latin typeface="Roboto"/>
                <a:ea typeface="Roboto"/>
                <a:cs typeface="Roboto"/>
                <a:sym typeface="Roboto"/>
              </a:rPr>
              <a:t>If the outputs tend to be either too verbose or too concise, adjusting max_new_tokens can help control the response length and tone intensity. For a punchier narrative, try shortening the output by setting max_new_tokens to around 500–1000 tokens.</a:t>
            </a:r>
          </a:p>
        </p:txBody>
      </p:sp>
      <p:sp>
        <p:nvSpPr>
          <p:cNvPr name="TextBox 10" id="10"/>
          <p:cNvSpPr txBox="true"/>
          <p:nvPr/>
        </p:nvSpPr>
        <p:spPr>
          <a:xfrm rot="0">
            <a:off x="1156392" y="1531930"/>
            <a:ext cx="140075" cy="348615"/>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1</a:t>
            </a:r>
          </a:p>
        </p:txBody>
      </p:sp>
      <p:sp>
        <p:nvSpPr>
          <p:cNvPr name="TextBox 11" id="11"/>
          <p:cNvSpPr txBox="true"/>
          <p:nvPr/>
        </p:nvSpPr>
        <p:spPr>
          <a:xfrm rot="0">
            <a:off x="5923359" y="1525976"/>
            <a:ext cx="140075" cy="348615"/>
          </a:xfrm>
          <a:prstGeom prst="rect">
            <a:avLst/>
          </a:prstGeom>
        </p:spPr>
        <p:txBody>
          <a:bodyPr anchor="t" rtlCol="false" tIns="0" lIns="0" bIns="0" rIns="0">
            <a:spAutoFit/>
          </a:bodyPr>
          <a:lstStyle/>
          <a:p>
            <a:pPr algn="l">
              <a:lnSpc>
                <a:spcPts val="2835"/>
              </a:lnSpc>
            </a:pPr>
            <a:r>
              <a:rPr lang="en-US" sz="2025">
                <a:solidFill>
                  <a:srgbClr val="3C3939"/>
                </a:solidFill>
                <a:latin typeface="Raleway"/>
                <a:ea typeface="Raleway"/>
                <a:cs typeface="Raleway"/>
                <a:sym typeface="Raleway"/>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DAGV1IxQD9U</dc:identifier>
  <dcterms:modified xsi:type="dcterms:W3CDTF">2011-08-01T06:04:30Z</dcterms:modified>
  <cp:revision>1</cp:revision>
  <dc:title>GENERATING-NARRATIVE.pdf</dc:title>
</cp:coreProperties>
</file>