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10287000" cx="18288000"/>
  <p:notesSz cx="6858000" cy="9144000"/>
  <p:embeddedFontLst>
    <p:embeddedFont>
      <p:font typeface="Lora"/>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Lora-boldItalic.fntdata"/><Relationship Id="rId6" Type="http://schemas.openxmlformats.org/officeDocument/2006/relationships/notesMaster" Target="notesMasters/notesMaster1.xml"/><Relationship Id="rId18" Type="http://schemas.openxmlformats.org/officeDocument/2006/relationships/font" Target="fonts/Lor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066632a0f_1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0066632a0f_1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066632a0f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066632a0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066632a0f_1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0066632a0f_1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066632a0f_1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0066632a0f_11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0588fcc2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0588fcc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0611d63d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0611d63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2" name="Google Shape;132;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3" name="Google Shape;13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2"/>
          <p:cNvSpPr/>
          <p:nvPr>
            <p:ph idx="2" type="pic"/>
          </p:nvPr>
        </p:nvSpPr>
        <p:spPr>
          <a:xfrm>
            <a:off x="1792288" y="612775"/>
            <a:ext cx="5486400" cy="4114800"/>
          </a:xfrm>
          <a:prstGeom prst="rect">
            <a:avLst/>
          </a:prstGeom>
          <a:noFill/>
          <a:ln>
            <a:noFill/>
          </a:ln>
        </p:spPr>
      </p:sp>
      <p:sp>
        <p:nvSpPr>
          <p:cNvPr id="139" name="Google Shape;139;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6" name="Google Shape;146;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2" name="Google Shape;15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2508067" y="5494793"/>
            <a:ext cx="13272000" cy="2448900"/>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1" i="1" lang="en-US" sz="6629">
                <a:solidFill>
                  <a:srgbClr val="152225"/>
                </a:solidFill>
                <a:latin typeface="Lora"/>
                <a:ea typeface="Lora"/>
                <a:cs typeface="Lora"/>
                <a:sym typeface="Lora"/>
              </a:rPr>
              <a:t>      </a:t>
            </a:r>
            <a:r>
              <a:rPr b="1" i="1" lang="en-US" sz="6629" u="none" cap="none" strike="noStrike">
                <a:solidFill>
                  <a:srgbClr val="152225"/>
                </a:solidFill>
                <a:latin typeface="Lora"/>
                <a:ea typeface="Lora"/>
                <a:cs typeface="Lora"/>
                <a:sym typeface="Lora"/>
              </a:rPr>
              <a:t>Literature Review &amp; Progress </a:t>
            </a:r>
            <a:endParaRPr/>
          </a:p>
          <a:p>
            <a:pPr indent="0" lvl="0" marL="0" marR="0" rtl="0" algn="l">
              <a:lnSpc>
                <a:spcPct val="139991"/>
              </a:lnSpc>
              <a:spcBef>
                <a:spcPts val="0"/>
              </a:spcBef>
              <a:spcAft>
                <a:spcPts val="0"/>
              </a:spcAft>
              <a:buNone/>
            </a:pPr>
            <a:r>
              <a:t/>
            </a:r>
            <a:endParaRPr b="1" i="1" sz="6629" u="none" cap="none" strike="noStrike">
              <a:solidFill>
                <a:srgbClr val="152225"/>
              </a:solidFill>
              <a:latin typeface="Lora"/>
              <a:ea typeface="Lora"/>
              <a:cs typeface="Lora"/>
              <a:sym typeface="Lora"/>
            </a:endParaRPr>
          </a:p>
        </p:txBody>
      </p:sp>
      <p:grpSp>
        <p:nvGrpSpPr>
          <p:cNvPr id="160" name="Google Shape;160;p25"/>
          <p:cNvGrpSpPr/>
          <p:nvPr/>
        </p:nvGrpSpPr>
        <p:grpSpPr>
          <a:xfrm>
            <a:off x="12012525" y="6583589"/>
            <a:ext cx="5277311" cy="3327780"/>
            <a:chOff x="-150857" y="-617695"/>
            <a:chExt cx="1389900" cy="876447"/>
          </a:xfrm>
        </p:grpSpPr>
        <p:sp>
          <p:nvSpPr>
            <p:cNvPr id="161" name="Google Shape;161;p25"/>
            <p:cNvSpPr/>
            <p:nvPr/>
          </p:nvSpPr>
          <p:spPr>
            <a:xfrm>
              <a:off x="-150857" y="-617695"/>
              <a:ext cx="1389847" cy="851895"/>
            </a:xfrm>
            <a:custGeom>
              <a:rect b="b" l="l" r="r" t="t"/>
              <a:pathLst>
                <a:path extrusionOk="0" h="173502" w="1389847">
                  <a:moveTo>
                    <a:pt x="17605" y="0"/>
                  </a:moveTo>
                  <a:lnTo>
                    <a:pt x="1372242" y="0"/>
                  </a:lnTo>
                  <a:cubicBezTo>
                    <a:pt x="1376911" y="0"/>
                    <a:pt x="1381389" y="1855"/>
                    <a:pt x="1384691" y="5156"/>
                  </a:cubicBezTo>
                  <a:cubicBezTo>
                    <a:pt x="1387993" y="8458"/>
                    <a:pt x="1389847" y="12936"/>
                    <a:pt x="1389847" y="17605"/>
                  </a:cubicBezTo>
                  <a:lnTo>
                    <a:pt x="1389847" y="155897"/>
                  </a:lnTo>
                  <a:cubicBezTo>
                    <a:pt x="1389847" y="160566"/>
                    <a:pt x="1387993" y="165044"/>
                    <a:pt x="1384691" y="168346"/>
                  </a:cubicBezTo>
                  <a:cubicBezTo>
                    <a:pt x="1381389" y="171647"/>
                    <a:pt x="1376911" y="173502"/>
                    <a:pt x="1372242" y="173502"/>
                  </a:cubicBezTo>
                  <a:lnTo>
                    <a:pt x="17605" y="173502"/>
                  </a:lnTo>
                  <a:cubicBezTo>
                    <a:pt x="7882" y="173502"/>
                    <a:pt x="0" y="165620"/>
                    <a:pt x="0" y="155897"/>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nvSpPr>
          <p:spPr>
            <a:xfrm>
              <a:off x="-150857" y="-592949"/>
              <a:ext cx="1389900" cy="851700"/>
            </a:xfrm>
            <a:prstGeom prst="rect">
              <a:avLst/>
            </a:prstGeom>
            <a:noFill/>
            <a:ln>
              <a:noFill/>
            </a:ln>
          </p:spPr>
          <p:txBody>
            <a:bodyPr anchorCtr="0" anchor="ctr" bIns="50800" lIns="50800" spcFirstLastPara="1" rIns="50800" wrap="square" tIns="50800">
              <a:noAutofit/>
            </a:bodyPr>
            <a:lstStyle/>
            <a:p>
              <a:pPr indent="0" lvl="0" marL="0" rtl="0" algn="l">
                <a:lnSpc>
                  <a:spcPct val="153016"/>
                </a:lnSpc>
                <a:spcBef>
                  <a:spcPts val="0"/>
                </a:spcBef>
                <a:spcAft>
                  <a:spcPts val="0"/>
                </a:spcAft>
                <a:buClr>
                  <a:schemeClr val="dk1"/>
                </a:buClr>
                <a:buFont typeface="Arial"/>
                <a:buNone/>
              </a:pPr>
              <a:r>
                <a:rPr b="1" i="1" lang="en-US" sz="2718">
                  <a:solidFill>
                    <a:srgbClr val="152225"/>
                  </a:solidFill>
                  <a:latin typeface="Lora"/>
                  <a:ea typeface="Lora"/>
                  <a:cs typeface="Lora"/>
                  <a:sym typeface="Lora"/>
                </a:rPr>
                <a:t>Presented by :</a:t>
              </a:r>
              <a:r>
                <a:rPr i="1" lang="en-US" sz="2718">
                  <a:solidFill>
                    <a:srgbClr val="152225"/>
                  </a:solidFill>
                  <a:latin typeface="Lora"/>
                  <a:ea typeface="Lora"/>
                  <a:cs typeface="Lora"/>
                  <a:sym typeface="Lora"/>
                </a:rPr>
                <a:t>Rohan Singh </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Muskan Saini</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Manorma</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Muskan</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MehakPreet Kaur</a:t>
              </a:r>
              <a:endParaRPr/>
            </a:p>
          </p:txBody>
        </p:sp>
      </p:grpSp>
      <p:sp>
        <p:nvSpPr>
          <p:cNvPr id="163" name="Google Shape;163;p25"/>
          <p:cNvSpPr/>
          <p:nvPr/>
        </p:nvSpPr>
        <p:spPr>
          <a:xfrm>
            <a:off x="14506354" y="9050793"/>
            <a:ext cx="8014741" cy="2987313"/>
          </a:xfrm>
          <a:custGeom>
            <a:rect b="b" l="l" r="r" t="t"/>
            <a:pathLst>
              <a:path extrusionOk="0" h="2987313" w="8014741">
                <a:moveTo>
                  <a:pt x="0" y="0"/>
                </a:moveTo>
                <a:lnTo>
                  <a:pt x="8014742" y="0"/>
                </a:lnTo>
                <a:lnTo>
                  <a:pt x="8014742" y="2987313"/>
                </a:lnTo>
                <a:lnTo>
                  <a:pt x="0" y="2987313"/>
                </a:lnTo>
                <a:lnTo>
                  <a:pt x="0" y="0"/>
                </a:lnTo>
                <a:close/>
              </a:path>
            </a:pathLst>
          </a:custGeom>
          <a:blipFill rotWithShape="1">
            <a:blip r:embed="rId3">
              <a:alphaModFix/>
            </a:blip>
            <a:stretch>
              <a:fillRect b="0" l="0" r="0" t="0"/>
            </a:stretch>
          </a:blipFill>
          <a:ln>
            <a:noFill/>
          </a:ln>
        </p:spPr>
      </p:sp>
      <p:sp>
        <p:nvSpPr>
          <p:cNvPr id="164" name="Google Shape;164;p25"/>
          <p:cNvSpPr/>
          <p:nvPr/>
        </p:nvSpPr>
        <p:spPr>
          <a:xfrm>
            <a:off x="14506344" y="-4530439"/>
            <a:ext cx="6712091" cy="8295843"/>
          </a:xfrm>
          <a:custGeom>
            <a:rect b="b" l="l" r="r" t="t"/>
            <a:pathLst>
              <a:path extrusionOk="0" h="8295843" w="6712091">
                <a:moveTo>
                  <a:pt x="0" y="0"/>
                </a:moveTo>
                <a:lnTo>
                  <a:pt x="6712091" y="0"/>
                </a:lnTo>
                <a:lnTo>
                  <a:pt x="6712091" y="8295843"/>
                </a:lnTo>
                <a:lnTo>
                  <a:pt x="0" y="8295843"/>
                </a:lnTo>
                <a:lnTo>
                  <a:pt x="0" y="0"/>
                </a:lnTo>
                <a:close/>
              </a:path>
            </a:pathLst>
          </a:custGeom>
          <a:blipFill rotWithShape="1">
            <a:blip r:embed="rId4">
              <a:alphaModFix/>
            </a:blip>
            <a:stretch>
              <a:fillRect b="0" l="0" r="0" t="0"/>
            </a:stretch>
          </a:blipFill>
          <a:ln>
            <a:noFill/>
          </a:ln>
        </p:spPr>
      </p:sp>
      <p:sp>
        <p:nvSpPr>
          <p:cNvPr id="165" name="Google Shape;165;p25"/>
          <p:cNvSpPr/>
          <p:nvPr/>
        </p:nvSpPr>
        <p:spPr>
          <a:xfrm rot="10800000">
            <a:off x="-1824381" y="-1233661"/>
            <a:ext cx="8014741" cy="2987313"/>
          </a:xfrm>
          <a:custGeom>
            <a:rect b="b" l="l" r="r" t="t"/>
            <a:pathLst>
              <a:path extrusionOk="0" h="2987313" w="8014741">
                <a:moveTo>
                  <a:pt x="0" y="0"/>
                </a:moveTo>
                <a:lnTo>
                  <a:pt x="8014741" y="0"/>
                </a:lnTo>
                <a:lnTo>
                  <a:pt x="8014741" y="2987313"/>
                </a:lnTo>
                <a:lnTo>
                  <a:pt x="0" y="2987313"/>
                </a:lnTo>
                <a:lnTo>
                  <a:pt x="0" y="0"/>
                </a:lnTo>
                <a:close/>
              </a:path>
            </a:pathLst>
          </a:custGeom>
          <a:blipFill rotWithShape="1">
            <a:blip r:embed="rId5">
              <a:alphaModFix/>
            </a:blip>
            <a:stretch>
              <a:fillRect b="0" l="0" r="0" t="0"/>
            </a:stretch>
          </a:blipFill>
          <a:ln>
            <a:noFill/>
          </a:ln>
        </p:spPr>
      </p:sp>
      <p:sp>
        <p:nvSpPr>
          <p:cNvPr id="166" name="Google Shape;166;p25"/>
          <p:cNvSpPr/>
          <p:nvPr/>
        </p:nvSpPr>
        <p:spPr>
          <a:xfrm rot="-10151736">
            <a:off x="-1209070" y="8505157"/>
            <a:ext cx="3299950" cy="4078590"/>
          </a:xfrm>
          <a:custGeom>
            <a:rect b="b" l="l" r="r" t="t"/>
            <a:pathLst>
              <a:path extrusionOk="0" h="4077647" w="3299187">
                <a:moveTo>
                  <a:pt x="0" y="0"/>
                </a:moveTo>
                <a:lnTo>
                  <a:pt x="3299188" y="0"/>
                </a:lnTo>
                <a:lnTo>
                  <a:pt x="3299188" y="4077647"/>
                </a:lnTo>
                <a:lnTo>
                  <a:pt x="0" y="4077647"/>
                </a:lnTo>
                <a:lnTo>
                  <a:pt x="0" y="0"/>
                </a:lnTo>
                <a:close/>
              </a:path>
            </a:pathLst>
          </a:custGeom>
          <a:blipFill rotWithShape="1">
            <a:blip r:embed="rId4">
              <a:alphaModFix/>
            </a:blip>
            <a:stretch>
              <a:fillRect b="0" l="0" r="0" t="0"/>
            </a:stretch>
          </a:blipFill>
          <a:ln>
            <a:noFill/>
          </a:ln>
        </p:spPr>
      </p:sp>
      <p:sp>
        <p:nvSpPr>
          <p:cNvPr id="167" name="Google Shape;167;p25"/>
          <p:cNvSpPr/>
          <p:nvPr/>
        </p:nvSpPr>
        <p:spPr>
          <a:xfrm>
            <a:off x="5794450" y="3318501"/>
            <a:ext cx="1824994" cy="1473683"/>
          </a:xfrm>
          <a:custGeom>
            <a:rect b="b" l="l" r="r" t="t"/>
            <a:pathLst>
              <a:path extrusionOk="0" h="1824994" w="1824994">
                <a:moveTo>
                  <a:pt x="0" y="0"/>
                </a:moveTo>
                <a:lnTo>
                  <a:pt x="1824994" y="0"/>
                </a:lnTo>
                <a:lnTo>
                  <a:pt x="1824994" y="1824994"/>
                </a:lnTo>
                <a:lnTo>
                  <a:pt x="0" y="1824994"/>
                </a:lnTo>
                <a:lnTo>
                  <a:pt x="0" y="0"/>
                </a:lnTo>
                <a:close/>
              </a:path>
            </a:pathLst>
          </a:custGeom>
          <a:blipFill rotWithShape="1">
            <a:blip r:embed="rId6">
              <a:alphaModFix/>
            </a:blip>
            <a:stretch>
              <a:fillRect b="0" l="0" r="0" t="0"/>
            </a:stretch>
          </a:blipFill>
          <a:ln>
            <a:noFill/>
          </a:ln>
        </p:spPr>
      </p:sp>
      <p:sp>
        <p:nvSpPr>
          <p:cNvPr id="168" name="Google Shape;168;p25"/>
          <p:cNvSpPr/>
          <p:nvPr/>
        </p:nvSpPr>
        <p:spPr>
          <a:xfrm>
            <a:off x="7691050" y="3595426"/>
            <a:ext cx="4802483" cy="915479"/>
          </a:xfrm>
          <a:custGeom>
            <a:rect b="b" l="l" r="r" t="t"/>
            <a:pathLst>
              <a:path extrusionOk="0" h="987039" w="4802483">
                <a:moveTo>
                  <a:pt x="0" y="0"/>
                </a:moveTo>
                <a:lnTo>
                  <a:pt x="4802483" y="0"/>
                </a:lnTo>
                <a:lnTo>
                  <a:pt x="4802483" y="987039"/>
                </a:lnTo>
                <a:lnTo>
                  <a:pt x="0" y="987039"/>
                </a:lnTo>
                <a:lnTo>
                  <a:pt x="0" y="0"/>
                </a:lnTo>
                <a:close/>
              </a:path>
            </a:pathLst>
          </a:custGeom>
          <a:blipFill rotWithShape="1">
            <a:blip r:embed="rId7">
              <a:alphaModFix/>
            </a:blip>
            <a:stretch>
              <a:fillRect b="0" l="0" r="0" t="0"/>
            </a:stretch>
          </a:blipFill>
          <a:ln>
            <a:noFill/>
          </a:ln>
        </p:spPr>
      </p:sp>
      <p:sp>
        <p:nvSpPr>
          <p:cNvPr id="169" name="Google Shape;169;p25"/>
          <p:cNvSpPr txBox="1"/>
          <p:nvPr/>
        </p:nvSpPr>
        <p:spPr>
          <a:xfrm>
            <a:off x="4139993" y="1451606"/>
            <a:ext cx="11904600" cy="1231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1" lang="en-US" sz="8000">
                <a:solidFill>
                  <a:srgbClr val="152225"/>
                </a:solidFill>
                <a:latin typeface="Lora"/>
                <a:ea typeface="Lora"/>
                <a:cs typeface="Lora"/>
                <a:sym typeface="Lora"/>
              </a:rPr>
              <a:t>      Text to Speech </a:t>
            </a:r>
            <a:endParaRPr/>
          </a:p>
        </p:txBody>
      </p:sp>
      <p:grpSp>
        <p:nvGrpSpPr>
          <p:cNvPr id="170" name="Google Shape;170;p25"/>
          <p:cNvGrpSpPr/>
          <p:nvPr/>
        </p:nvGrpSpPr>
        <p:grpSpPr>
          <a:xfrm>
            <a:off x="680775" y="7625651"/>
            <a:ext cx="5277311" cy="2098849"/>
            <a:chOff x="-1" y="-925767"/>
            <a:chExt cx="1389900" cy="1168039"/>
          </a:xfrm>
        </p:grpSpPr>
        <p:sp>
          <p:nvSpPr>
            <p:cNvPr id="171" name="Google Shape;171;p25"/>
            <p:cNvSpPr/>
            <p:nvPr/>
          </p:nvSpPr>
          <p:spPr>
            <a:xfrm>
              <a:off x="25" y="-925767"/>
              <a:ext cx="1389847" cy="1168039"/>
            </a:xfrm>
            <a:custGeom>
              <a:rect b="b" l="l" r="r" t="t"/>
              <a:pathLst>
                <a:path extrusionOk="0" h="311477" w="1389847">
                  <a:moveTo>
                    <a:pt x="17605" y="0"/>
                  </a:moveTo>
                  <a:lnTo>
                    <a:pt x="1372242" y="0"/>
                  </a:lnTo>
                  <a:cubicBezTo>
                    <a:pt x="1376911" y="0"/>
                    <a:pt x="1381389" y="1855"/>
                    <a:pt x="1384691" y="5156"/>
                  </a:cubicBezTo>
                  <a:cubicBezTo>
                    <a:pt x="1387993" y="8458"/>
                    <a:pt x="1389847" y="12936"/>
                    <a:pt x="1389847" y="17605"/>
                  </a:cubicBezTo>
                  <a:lnTo>
                    <a:pt x="1389847" y="293872"/>
                  </a:lnTo>
                  <a:cubicBezTo>
                    <a:pt x="1389847" y="298541"/>
                    <a:pt x="1387993" y="303019"/>
                    <a:pt x="1384691" y="306321"/>
                  </a:cubicBezTo>
                  <a:cubicBezTo>
                    <a:pt x="1381389" y="309622"/>
                    <a:pt x="1376911" y="311477"/>
                    <a:pt x="1372242" y="311477"/>
                  </a:cubicBezTo>
                  <a:lnTo>
                    <a:pt x="17605" y="311477"/>
                  </a:lnTo>
                  <a:cubicBezTo>
                    <a:pt x="12936" y="311477"/>
                    <a:pt x="8458" y="309622"/>
                    <a:pt x="5156" y="306321"/>
                  </a:cubicBezTo>
                  <a:cubicBezTo>
                    <a:pt x="1855" y="303019"/>
                    <a:pt x="0" y="298541"/>
                    <a:pt x="0" y="293872"/>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1" y="-750187"/>
              <a:ext cx="1389900" cy="5259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Project Mentor(s) </a:t>
              </a:r>
              <a:r>
                <a:rPr b="1" i="1" lang="en-US" sz="2718">
                  <a:solidFill>
                    <a:srgbClr val="152225"/>
                  </a:solidFill>
                  <a:latin typeface="Lora"/>
                  <a:ea typeface="Lora"/>
                  <a:cs typeface="Lora"/>
                  <a:sym typeface="Lora"/>
                </a:rPr>
                <a:t>:</a:t>
              </a:r>
              <a:r>
                <a:rPr i="1" lang="en-US" sz="2718">
                  <a:solidFill>
                    <a:srgbClr val="152225"/>
                  </a:solidFill>
                  <a:latin typeface="Lora"/>
                  <a:ea typeface="Lora"/>
                  <a:cs typeface="Lora"/>
                  <a:sym typeface="Lora"/>
                </a:rPr>
                <a:t> </a:t>
              </a:r>
              <a:endParaRPr i="1" sz="2718">
                <a:solidFill>
                  <a:srgbClr val="152225"/>
                </a:solidFill>
                <a:latin typeface="Lora"/>
                <a:ea typeface="Lora"/>
                <a:cs typeface="Lora"/>
                <a:sym typeface="Lora"/>
              </a:endParaRPr>
            </a:p>
            <a:p>
              <a:pPr indent="0" lvl="0" marL="0" marR="0" rtl="0" algn="ctr">
                <a:lnSpc>
                  <a:spcPct val="153016"/>
                </a:lnSpc>
                <a:spcBef>
                  <a:spcPts val="0"/>
                </a:spcBef>
                <a:spcAft>
                  <a:spcPts val="0"/>
                </a:spcAft>
                <a:buNone/>
              </a:pPr>
              <a:r>
                <a:rPr i="1" lang="en-US" sz="2718">
                  <a:solidFill>
                    <a:srgbClr val="152225"/>
                  </a:solidFill>
                  <a:latin typeface="Lora"/>
                  <a:ea typeface="Lora"/>
                  <a:cs typeface="Lora"/>
                  <a:sym typeface="Lora"/>
                </a:rPr>
                <a:t>Partha Sarathi Mukherjee</a:t>
              </a:r>
              <a:endParaRPr i="1" sz="2718">
                <a:solidFill>
                  <a:srgbClr val="152225"/>
                </a:solidFill>
                <a:latin typeface="Lora"/>
                <a:ea typeface="Lora"/>
                <a:cs typeface="Lora"/>
                <a:sym typeface="Lora"/>
              </a:endParaRPr>
            </a:p>
            <a:p>
              <a:pPr indent="0" lvl="0" marL="0" marR="0" rtl="0" algn="ctr">
                <a:lnSpc>
                  <a:spcPct val="153016"/>
                </a:lnSpc>
                <a:spcBef>
                  <a:spcPts val="0"/>
                </a:spcBef>
                <a:spcAft>
                  <a:spcPts val="0"/>
                </a:spcAft>
                <a:buNone/>
              </a:pPr>
              <a:r>
                <a:rPr i="1" lang="en-US" sz="2718">
                  <a:solidFill>
                    <a:srgbClr val="152225"/>
                  </a:solidFill>
                  <a:latin typeface="Lora"/>
                  <a:ea typeface="Lora"/>
                  <a:cs typeface="Lora"/>
                  <a:sym typeface="Lora"/>
                </a:rPr>
                <a:t>Gurjot Singh </a:t>
              </a:r>
              <a:endParaRPr/>
            </a:p>
          </p:txBody>
        </p:sp>
      </p:grpSp>
      <p:grpSp>
        <p:nvGrpSpPr>
          <p:cNvPr id="173" name="Google Shape;173;p25"/>
          <p:cNvGrpSpPr/>
          <p:nvPr/>
        </p:nvGrpSpPr>
        <p:grpSpPr>
          <a:xfrm>
            <a:off x="5794447" y="6583603"/>
            <a:ext cx="5277311" cy="948094"/>
            <a:chOff x="0" y="-76200"/>
            <a:chExt cx="1389900" cy="249702"/>
          </a:xfrm>
        </p:grpSpPr>
        <p:sp>
          <p:nvSpPr>
            <p:cNvPr id="174" name="Google Shape;174;p25"/>
            <p:cNvSpPr/>
            <p:nvPr/>
          </p:nvSpPr>
          <p:spPr>
            <a:xfrm>
              <a:off x="0" y="0"/>
              <a:ext cx="1389847" cy="173502"/>
            </a:xfrm>
            <a:custGeom>
              <a:rect b="b" l="l" r="r" t="t"/>
              <a:pathLst>
                <a:path extrusionOk="0" h="173502" w="1389847">
                  <a:moveTo>
                    <a:pt x="17605" y="0"/>
                  </a:moveTo>
                  <a:lnTo>
                    <a:pt x="1372242" y="0"/>
                  </a:lnTo>
                  <a:cubicBezTo>
                    <a:pt x="1376911" y="0"/>
                    <a:pt x="1381389" y="1855"/>
                    <a:pt x="1384691" y="5156"/>
                  </a:cubicBezTo>
                  <a:cubicBezTo>
                    <a:pt x="1387993" y="8458"/>
                    <a:pt x="1389847" y="12936"/>
                    <a:pt x="1389847" y="17605"/>
                  </a:cubicBezTo>
                  <a:lnTo>
                    <a:pt x="1389847" y="155897"/>
                  </a:lnTo>
                  <a:cubicBezTo>
                    <a:pt x="1389847" y="160566"/>
                    <a:pt x="1387993" y="165044"/>
                    <a:pt x="1384691" y="168346"/>
                  </a:cubicBezTo>
                  <a:cubicBezTo>
                    <a:pt x="1381389" y="171647"/>
                    <a:pt x="1376911" y="173502"/>
                    <a:pt x="1372242" y="173502"/>
                  </a:cubicBezTo>
                  <a:lnTo>
                    <a:pt x="17605" y="173502"/>
                  </a:lnTo>
                  <a:cubicBezTo>
                    <a:pt x="7882" y="173502"/>
                    <a:pt x="0" y="165620"/>
                    <a:pt x="0" y="155897"/>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txBox="1"/>
            <p:nvPr/>
          </p:nvSpPr>
          <p:spPr>
            <a:xfrm>
              <a:off x="0" y="-76200"/>
              <a:ext cx="1389900" cy="2496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0" i="1" lang="en-US" sz="2718" u="none" cap="none" strike="noStrike">
                  <a:solidFill>
                    <a:srgbClr val="152225"/>
                  </a:solidFill>
                  <a:latin typeface="Lora"/>
                  <a:ea typeface="Lora"/>
                  <a:cs typeface="Lora"/>
                  <a:sym typeface="Lora"/>
                </a:rPr>
                <a:t> 16-09-2024</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p:nvPr/>
        </p:nvSpPr>
        <p:spPr>
          <a:xfrm rot="-3767688">
            <a:off x="-2292099" y="-326213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97" name="Google Shape;297;p34"/>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98" name="Google Shape;298;p34"/>
          <p:cNvSpPr txBox="1"/>
          <p:nvPr/>
        </p:nvSpPr>
        <p:spPr>
          <a:xfrm>
            <a:off x="2231490" y="949200"/>
            <a:ext cx="15091200" cy="907800"/>
          </a:xfrm>
          <a:prstGeom prst="rect">
            <a:avLst/>
          </a:prstGeom>
          <a:noFill/>
          <a:ln>
            <a:noFill/>
          </a:ln>
        </p:spPr>
        <p:txBody>
          <a:bodyPr anchorCtr="0" anchor="t" bIns="0" lIns="0" spcFirstLastPara="1" rIns="0" wrap="square" tIns="0">
            <a:spAutoFit/>
          </a:bodyPr>
          <a:lstStyle/>
          <a:p>
            <a:pPr indent="0" lvl="0" marL="0" marR="0" rtl="0" algn="l">
              <a:lnSpc>
                <a:spcPct val="153010"/>
              </a:lnSpc>
              <a:spcBef>
                <a:spcPts val="0"/>
              </a:spcBef>
              <a:spcAft>
                <a:spcPts val="0"/>
              </a:spcAft>
              <a:buNone/>
            </a:pPr>
            <a:r>
              <a:rPr b="1" i="1" lang="en-US" sz="5897">
                <a:solidFill>
                  <a:srgbClr val="152225"/>
                </a:solidFill>
                <a:latin typeface="Lora"/>
                <a:ea typeface="Lora"/>
                <a:cs typeface="Lora"/>
                <a:sym typeface="Lora"/>
              </a:rPr>
              <a:t>Use Cases</a:t>
            </a:r>
            <a:endParaRPr/>
          </a:p>
        </p:txBody>
      </p:sp>
      <p:sp>
        <p:nvSpPr>
          <p:cNvPr id="299" name="Google Shape;299;p34"/>
          <p:cNvSpPr txBox="1"/>
          <p:nvPr/>
        </p:nvSpPr>
        <p:spPr>
          <a:xfrm>
            <a:off x="739362" y="2708000"/>
            <a:ext cx="16809300" cy="5418000"/>
          </a:xfrm>
          <a:prstGeom prst="rect">
            <a:avLst/>
          </a:prstGeom>
          <a:noFill/>
          <a:ln>
            <a:noFill/>
          </a:ln>
        </p:spPr>
        <p:txBody>
          <a:bodyPr anchorCtr="0" anchor="t" bIns="0" lIns="0" spcFirstLastPara="1" rIns="0" wrap="square" tIns="0">
            <a:spAutoFit/>
          </a:bodyPr>
          <a:lstStyle/>
          <a:p>
            <a:pPr indent="-368300" lvl="0" marL="457200" rtl="0" algn="just">
              <a:lnSpc>
                <a:spcPct val="150000"/>
              </a:lnSpc>
              <a:spcBef>
                <a:spcPts val="0"/>
              </a:spcBef>
              <a:spcAft>
                <a:spcPts val="0"/>
              </a:spcAft>
              <a:buClr>
                <a:srgbClr val="2E2E2E"/>
              </a:buClr>
              <a:buSzPts val="2200"/>
              <a:buChar char="●"/>
            </a:pPr>
            <a:r>
              <a:rPr b="1" lang="en-US" sz="2200">
                <a:solidFill>
                  <a:srgbClr val="2E2E2E"/>
                </a:solidFill>
              </a:rPr>
              <a:t>Accessibility for Visually Impaired Users:</a:t>
            </a:r>
            <a:r>
              <a:rPr lang="en-US" sz="2200">
                <a:solidFill>
                  <a:srgbClr val="2E2E2E"/>
                </a:solidFill>
              </a:rPr>
              <a:t>TTS systems provide accessibility by converting digital text (e.g., web pages, emails, and e-books) into speech, helping visually impaired users to access and interact with digital content independently.</a:t>
            </a:r>
            <a:endParaRPr sz="2200">
              <a:solidFill>
                <a:srgbClr val="2E2E2E"/>
              </a:solidFill>
            </a:endParaRPr>
          </a:p>
          <a:p>
            <a:pPr indent="0" lvl="0" marL="457200" rtl="0" algn="just">
              <a:lnSpc>
                <a:spcPct val="150000"/>
              </a:lnSpc>
              <a:spcBef>
                <a:spcPts val="0"/>
              </a:spcBef>
              <a:spcAft>
                <a:spcPts val="0"/>
              </a:spcAft>
              <a:buNone/>
            </a:pPr>
            <a:r>
              <a:rPr b="1" lang="en-US" sz="2200">
                <a:solidFill>
                  <a:srgbClr val="2E2E2E"/>
                </a:solidFill>
              </a:rPr>
              <a:t>Example: </a:t>
            </a:r>
            <a:r>
              <a:rPr lang="en-US" sz="2200">
                <a:solidFill>
                  <a:srgbClr val="2E2E2E"/>
                </a:solidFill>
              </a:rPr>
              <a:t>Screen readers like </a:t>
            </a:r>
            <a:r>
              <a:rPr b="1" lang="en-US" sz="2200">
                <a:solidFill>
                  <a:srgbClr val="2E2E2E"/>
                </a:solidFill>
              </a:rPr>
              <a:t>JAWS</a:t>
            </a:r>
            <a:r>
              <a:rPr lang="en-US" sz="2200">
                <a:solidFill>
                  <a:srgbClr val="2E2E2E"/>
                </a:solidFill>
              </a:rPr>
              <a:t> or </a:t>
            </a:r>
            <a:r>
              <a:rPr b="1" lang="en-US" sz="2200">
                <a:solidFill>
                  <a:srgbClr val="2E2E2E"/>
                </a:solidFill>
              </a:rPr>
              <a:t>NVDA</a:t>
            </a:r>
            <a:r>
              <a:rPr lang="en-US" sz="2200">
                <a:solidFill>
                  <a:srgbClr val="2E2E2E"/>
                </a:solidFill>
              </a:rPr>
              <a:t> use TTS technology to help visually impaired individuals navigate computers.</a:t>
            </a:r>
            <a:endParaRPr sz="2200">
              <a:solidFill>
                <a:srgbClr val="2E2E2E"/>
              </a:solidFill>
            </a:endParaRPr>
          </a:p>
          <a:p>
            <a:pPr indent="0" lvl="0" marL="457200" rtl="0" algn="just">
              <a:lnSpc>
                <a:spcPct val="150000"/>
              </a:lnSpc>
              <a:spcBef>
                <a:spcPts val="0"/>
              </a:spcBef>
              <a:spcAft>
                <a:spcPts val="0"/>
              </a:spcAft>
              <a:buNone/>
            </a:pPr>
            <a:r>
              <a:t/>
            </a:r>
            <a:endParaRPr b="1" sz="2200">
              <a:solidFill>
                <a:srgbClr val="2E2E2E"/>
              </a:solidFill>
            </a:endParaRPr>
          </a:p>
          <a:p>
            <a:pPr indent="-368300" lvl="0" marL="457200" rtl="0" algn="just">
              <a:lnSpc>
                <a:spcPct val="150000"/>
              </a:lnSpc>
              <a:spcBef>
                <a:spcPts val="0"/>
              </a:spcBef>
              <a:spcAft>
                <a:spcPts val="0"/>
              </a:spcAft>
              <a:buClr>
                <a:srgbClr val="2E2E2E"/>
              </a:buClr>
              <a:buSzPts val="2200"/>
              <a:buChar char="●"/>
            </a:pPr>
            <a:r>
              <a:rPr b="1" lang="en-US" sz="2200">
                <a:solidFill>
                  <a:srgbClr val="2E2E2E"/>
                </a:solidFill>
              </a:rPr>
              <a:t>Language Learning Tools: </a:t>
            </a:r>
            <a:r>
              <a:rPr lang="en-US" sz="2200">
                <a:solidFill>
                  <a:srgbClr val="2E2E2E"/>
                </a:solidFill>
              </a:rPr>
              <a:t>TTS can be  integrated into educational apps and platforms to help learners hear correct pronunci</a:t>
            </a:r>
            <a:r>
              <a:rPr lang="en-US" sz="2200">
                <a:solidFill>
                  <a:srgbClr val="2E2E2E"/>
                </a:solidFill>
              </a:rPr>
              <a:t>a</a:t>
            </a:r>
            <a:r>
              <a:rPr lang="en-US" sz="2200">
                <a:solidFill>
                  <a:srgbClr val="2E2E2E"/>
                </a:solidFill>
              </a:rPr>
              <a:t>tions and practice listening skills.</a:t>
            </a:r>
            <a:endParaRPr sz="2200">
              <a:solidFill>
                <a:srgbClr val="2E2E2E"/>
              </a:solidFill>
            </a:endParaRPr>
          </a:p>
          <a:p>
            <a:pPr indent="0" lvl="0" marL="457200" rtl="0" algn="just">
              <a:lnSpc>
                <a:spcPct val="150000"/>
              </a:lnSpc>
              <a:spcBef>
                <a:spcPts val="0"/>
              </a:spcBef>
              <a:spcAft>
                <a:spcPts val="0"/>
              </a:spcAft>
              <a:buNone/>
            </a:pPr>
            <a:r>
              <a:rPr b="1" lang="en-US" sz="2200">
                <a:solidFill>
                  <a:srgbClr val="2E2E2E"/>
                </a:solidFill>
              </a:rPr>
              <a:t>Example:</a:t>
            </a:r>
            <a:r>
              <a:rPr lang="en-US" sz="2200">
                <a:solidFill>
                  <a:srgbClr val="2E2E2E"/>
                </a:solidFill>
              </a:rPr>
              <a:t> Language learning apps like </a:t>
            </a:r>
            <a:r>
              <a:rPr b="1" lang="en-US" sz="2200">
                <a:solidFill>
                  <a:srgbClr val="2E2E2E"/>
                </a:solidFill>
              </a:rPr>
              <a:t>Duolingo</a:t>
            </a:r>
            <a:r>
              <a:rPr lang="en-US" sz="2200">
                <a:solidFill>
                  <a:srgbClr val="2E2E2E"/>
                </a:solidFill>
              </a:rPr>
              <a:t> use TTS to provide pronunciation examples.</a:t>
            </a:r>
            <a:endParaRPr sz="2200">
              <a:solidFill>
                <a:srgbClr val="2E2E2E"/>
              </a:solidFill>
            </a:endParaRPr>
          </a:p>
          <a:p>
            <a:pPr indent="0" lvl="0" marL="457200" rtl="0" algn="just">
              <a:lnSpc>
                <a:spcPct val="150000"/>
              </a:lnSpc>
              <a:spcBef>
                <a:spcPts val="0"/>
              </a:spcBef>
              <a:spcAft>
                <a:spcPts val="0"/>
              </a:spcAft>
              <a:buNone/>
            </a:pPr>
            <a:r>
              <a:t/>
            </a:r>
            <a:endParaRPr b="1" sz="2200">
              <a:solidFill>
                <a:srgbClr val="2E2E2E"/>
              </a:solidFill>
            </a:endParaRPr>
          </a:p>
          <a:p>
            <a:pPr indent="-368300" lvl="0" marL="457200" rtl="0" algn="just">
              <a:lnSpc>
                <a:spcPct val="150000"/>
              </a:lnSpc>
              <a:spcBef>
                <a:spcPts val="0"/>
              </a:spcBef>
              <a:spcAft>
                <a:spcPts val="0"/>
              </a:spcAft>
              <a:buClr>
                <a:srgbClr val="2E2E2E"/>
              </a:buClr>
              <a:buSzPts val="2200"/>
              <a:buChar char="●"/>
            </a:pPr>
            <a:r>
              <a:rPr b="1" lang="en-US" sz="2200">
                <a:solidFill>
                  <a:srgbClr val="2E2E2E"/>
                </a:solidFill>
              </a:rPr>
              <a:t>In-Vehicle Systems: </a:t>
            </a:r>
            <a:r>
              <a:rPr lang="en-US" sz="2200">
                <a:solidFill>
                  <a:srgbClr val="2E2E2E"/>
                </a:solidFill>
              </a:rPr>
              <a:t>TTS can be used in car navigation systems and infotainment systems to read out directions, notifications, or texts to minimize distractions while driving.</a:t>
            </a:r>
            <a:endParaRPr sz="2200">
              <a:solidFill>
                <a:srgbClr val="2E2E2E"/>
              </a:solidFill>
            </a:endParaRPr>
          </a:p>
          <a:p>
            <a:pPr indent="0" lvl="0" marL="457200" rtl="0" algn="just">
              <a:lnSpc>
                <a:spcPct val="150000"/>
              </a:lnSpc>
              <a:spcBef>
                <a:spcPts val="0"/>
              </a:spcBef>
              <a:spcAft>
                <a:spcPts val="0"/>
              </a:spcAft>
              <a:buNone/>
            </a:pPr>
            <a:r>
              <a:rPr b="1" lang="en-US" sz="2200">
                <a:solidFill>
                  <a:srgbClr val="2E2E2E"/>
                </a:solidFill>
              </a:rPr>
              <a:t>Example:</a:t>
            </a:r>
            <a:r>
              <a:rPr lang="en-US" sz="2200">
                <a:solidFill>
                  <a:srgbClr val="2E2E2E"/>
                </a:solidFill>
              </a:rPr>
              <a:t> </a:t>
            </a:r>
            <a:r>
              <a:rPr b="1" lang="en-US" sz="2200">
                <a:solidFill>
                  <a:srgbClr val="2E2E2E"/>
                </a:solidFill>
              </a:rPr>
              <a:t>GPS</a:t>
            </a:r>
            <a:r>
              <a:rPr lang="en-US" sz="2200">
                <a:solidFill>
                  <a:srgbClr val="2E2E2E"/>
                </a:solidFill>
              </a:rPr>
              <a:t> navigation systems use TTS to vocalize driving instructions.</a:t>
            </a:r>
            <a:endParaRPr sz="2200">
              <a:solidFill>
                <a:srgbClr val="2E2E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p:nvPr/>
        </p:nvSpPr>
        <p:spPr>
          <a:xfrm rot="-7523379">
            <a:off x="-2834800" y="-3348182"/>
            <a:ext cx="6712091" cy="8295843"/>
          </a:xfrm>
          <a:custGeom>
            <a:rect b="b" l="l" r="r" t="t"/>
            <a:pathLst>
              <a:path extrusionOk="0" h="8295843" w="6712091">
                <a:moveTo>
                  <a:pt x="0" y="0"/>
                </a:moveTo>
                <a:lnTo>
                  <a:pt x="6712092" y="0"/>
                </a:lnTo>
                <a:lnTo>
                  <a:pt x="6712092" y="8295843"/>
                </a:lnTo>
                <a:lnTo>
                  <a:pt x="0" y="8295843"/>
                </a:lnTo>
                <a:lnTo>
                  <a:pt x="0" y="0"/>
                </a:lnTo>
                <a:close/>
              </a:path>
            </a:pathLst>
          </a:custGeom>
          <a:blipFill rotWithShape="1">
            <a:blip r:embed="rId3">
              <a:alphaModFix/>
            </a:blip>
            <a:stretch>
              <a:fillRect b="0" l="0" r="0" t="0"/>
            </a:stretch>
          </a:blipFill>
          <a:ln>
            <a:noFill/>
          </a:ln>
        </p:spPr>
      </p:sp>
      <p:sp>
        <p:nvSpPr>
          <p:cNvPr id="305" name="Google Shape;305;p35"/>
          <p:cNvSpPr/>
          <p:nvPr/>
        </p:nvSpPr>
        <p:spPr>
          <a:xfrm>
            <a:off x="10504008" y="5216341"/>
            <a:ext cx="7783992" cy="5165740"/>
          </a:xfrm>
          <a:custGeom>
            <a:rect b="b" l="l" r="r" t="t"/>
            <a:pathLst>
              <a:path extrusionOk="0" h="5165740" w="7783992">
                <a:moveTo>
                  <a:pt x="0" y="0"/>
                </a:moveTo>
                <a:lnTo>
                  <a:pt x="7783992" y="0"/>
                </a:lnTo>
                <a:lnTo>
                  <a:pt x="7783992" y="5165740"/>
                </a:lnTo>
                <a:lnTo>
                  <a:pt x="0" y="5165740"/>
                </a:lnTo>
                <a:lnTo>
                  <a:pt x="0" y="0"/>
                </a:lnTo>
                <a:close/>
              </a:path>
            </a:pathLst>
          </a:custGeom>
          <a:blipFill rotWithShape="1">
            <a:blip r:embed="rId4">
              <a:alphaModFix/>
            </a:blip>
            <a:stretch>
              <a:fillRect b="0" l="0" r="0" t="0"/>
            </a:stretch>
          </a:blipFill>
          <a:ln>
            <a:noFill/>
          </a:ln>
        </p:spPr>
      </p:sp>
      <p:sp>
        <p:nvSpPr>
          <p:cNvPr id="306" name="Google Shape;306;p35"/>
          <p:cNvSpPr txBox="1"/>
          <p:nvPr/>
        </p:nvSpPr>
        <p:spPr>
          <a:xfrm>
            <a:off x="5770607" y="3823782"/>
            <a:ext cx="6961800" cy="1315200"/>
          </a:xfrm>
          <a:prstGeom prst="rect">
            <a:avLst/>
          </a:prstGeom>
          <a:noFill/>
          <a:ln>
            <a:noFill/>
          </a:ln>
        </p:spPr>
        <p:txBody>
          <a:bodyPr anchorCtr="0" anchor="t" bIns="0" lIns="0" spcFirstLastPara="1" rIns="0" wrap="square" tIns="0">
            <a:spAutoFit/>
          </a:bodyPr>
          <a:lstStyle/>
          <a:p>
            <a:pPr indent="0" lvl="0" marL="0" marR="0" rtl="0" algn="l">
              <a:lnSpc>
                <a:spcPct val="153007"/>
              </a:lnSpc>
              <a:spcBef>
                <a:spcPts val="0"/>
              </a:spcBef>
              <a:spcAft>
                <a:spcPts val="0"/>
              </a:spcAft>
              <a:buNone/>
            </a:pPr>
            <a:r>
              <a:rPr b="1" i="1" lang="en-US" sz="8544" u="none" cap="none" strike="noStrike">
                <a:solidFill>
                  <a:srgbClr val="000000"/>
                </a:solidFill>
                <a:latin typeface="Lora"/>
                <a:ea typeface="Lora"/>
                <a:cs typeface="Lora"/>
                <a:sym typeface="Lora"/>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p:nvPr/>
        </p:nvSpPr>
        <p:spPr>
          <a:xfrm>
            <a:off x="9848655" y="6133960"/>
            <a:ext cx="9140417" cy="8043567"/>
          </a:xfrm>
          <a:custGeom>
            <a:rect b="b" l="l" r="r" t="t"/>
            <a:pathLst>
              <a:path extrusionOk="0" h="8043567" w="9140417">
                <a:moveTo>
                  <a:pt x="0" y="0"/>
                </a:moveTo>
                <a:lnTo>
                  <a:pt x="9140417" y="0"/>
                </a:lnTo>
                <a:lnTo>
                  <a:pt x="9140417" y="8043567"/>
                </a:lnTo>
                <a:lnTo>
                  <a:pt x="0" y="8043567"/>
                </a:lnTo>
                <a:lnTo>
                  <a:pt x="0" y="0"/>
                </a:lnTo>
                <a:close/>
              </a:path>
            </a:pathLst>
          </a:custGeom>
          <a:blipFill rotWithShape="1">
            <a:blip r:embed="rId3">
              <a:alphaModFix/>
            </a:blip>
            <a:stretch>
              <a:fillRect b="0" l="0" r="0" t="0"/>
            </a:stretch>
          </a:blipFill>
          <a:ln>
            <a:noFill/>
          </a:ln>
        </p:spPr>
      </p:sp>
      <p:sp>
        <p:nvSpPr>
          <p:cNvPr id="181" name="Google Shape;181;p26"/>
          <p:cNvSpPr/>
          <p:nvPr/>
        </p:nvSpPr>
        <p:spPr>
          <a:xfrm rot="7139939">
            <a:off x="15372140" y="-1399808"/>
            <a:ext cx="6314427" cy="5556695"/>
          </a:xfrm>
          <a:custGeom>
            <a:rect b="b" l="l" r="r" t="t"/>
            <a:pathLst>
              <a:path extrusionOk="0" h="5554335" w="6311745">
                <a:moveTo>
                  <a:pt x="0" y="0"/>
                </a:moveTo>
                <a:lnTo>
                  <a:pt x="6311745" y="0"/>
                </a:lnTo>
                <a:lnTo>
                  <a:pt x="6311745" y="5554335"/>
                </a:lnTo>
                <a:lnTo>
                  <a:pt x="0" y="5554335"/>
                </a:lnTo>
                <a:lnTo>
                  <a:pt x="0" y="0"/>
                </a:lnTo>
                <a:close/>
              </a:path>
            </a:pathLst>
          </a:custGeom>
          <a:blipFill rotWithShape="1">
            <a:blip r:embed="rId3">
              <a:alphaModFix/>
            </a:blip>
            <a:stretch>
              <a:fillRect b="0" l="0" r="0" t="0"/>
            </a:stretch>
          </a:blipFill>
          <a:ln>
            <a:noFill/>
          </a:ln>
        </p:spPr>
      </p:sp>
      <p:sp>
        <p:nvSpPr>
          <p:cNvPr id="182" name="Google Shape;182;p26"/>
          <p:cNvSpPr txBox="1"/>
          <p:nvPr/>
        </p:nvSpPr>
        <p:spPr>
          <a:xfrm>
            <a:off x="6267709" y="659188"/>
            <a:ext cx="6068700" cy="1025100"/>
          </a:xfrm>
          <a:prstGeom prst="rect">
            <a:avLst/>
          </a:prstGeom>
          <a:noFill/>
          <a:ln>
            <a:noFill/>
          </a:ln>
        </p:spPr>
        <p:txBody>
          <a:bodyPr anchorCtr="0" anchor="t" bIns="0" lIns="0" spcFirstLastPara="1" rIns="0" wrap="square" tIns="0">
            <a:spAutoFit/>
          </a:bodyPr>
          <a:lstStyle/>
          <a:p>
            <a:pPr indent="0" lvl="0" marL="0" marR="0" rtl="0" algn="l">
              <a:lnSpc>
                <a:spcPct val="153034"/>
              </a:lnSpc>
              <a:spcBef>
                <a:spcPts val="0"/>
              </a:spcBef>
              <a:spcAft>
                <a:spcPts val="0"/>
              </a:spcAft>
              <a:buNone/>
            </a:pPr>
            <a:r>
              <a:rPr b="1" i="1" lang="en-US" sz="6658" u="none" cap="none" strike="noStrike">
                <a:solidFill>
                  <a:srgbClr val="152225"/>
                </a:solidFill>
                <a:latin typeface="Lora"/>
                <a:ea typeface="Lora"/>
                <a:cs typeface="Lora"/>
                <a:sym typeface="Lora"/>
              </a:rPr>
              <a:t>Introduction</a:t>
            </a:r>
            <a:endParaRPr/>
          </a:p>
        </p:txBody>
      </p:sp>
      <p:sp>
        <p:nvSpPr>
          <p:cNvPr id="183" name="Google Shape;183;p26"/>
          <p:cNvSpPr txBox="1"/>
          <p:nvPr/>
        </p:nvSpPr>
        <p:spPr>
          <a:xfrm>
            <a:off x="1043546" y="1684291"/>
            <a:ext cx="3916200" cy="492300"/>
          </a:xfrm>
          <a:prstGeom prst="rect">
            <a:avLst/>
          </a:prstGeom>
          <a:noFill/>
          <a:ln>
            <a:noFill/>
          </a:ln>
        </p:spPr>
        <p:txBody>
          <a:bodyPr anchorCtr="0" anchor="t" bIns="0" lIns="0" spcFirstLastPara="1" rIns="0" wrap="square" tIns="0">
            <a:spAutoFit/>
          </a:bodyPr>
          <a:lstStyle/>
          <a:p>
            <a:pPr indent="0" lvl="0" marL="0" marR="0" rtl="0" algn="l">
              <a:lnSpc>
                <a:spcPct val="153001"/>
              </a:lnSpc>
              <a:spcBef>
                <a:spcPts val="0"/>
              </a:spcBef>
              <a:spcAft>
                <a:spcPts val="0"/>
              </a:spcAft>
              <a:buNone/>
            </a:pPr>
            <a:r>
              <a:rPr b="1" i="1" lang="en-US" sz="3198" u="none" cap="none" strike="noStrike">
                <a:solidFill>
                  <a:srgbClr val="152225"/>
                </a:solidFill>
                <a:latin typeface="Lora"/>
                <a:ea typeface="Lora"/>
                <a:cs typeface="Lora"/>
                <a:sym typeface="Lora"/>
              </a:rPr>
              <a:t> Project Overview</a:t>
            </a:r>
            <a:endParaRPr/>
          </a:p>
        </p:txBody>
      </p:sp>
      <p:sp>
        <p:nvSpPr>
          <p:cNvPr id="184" name="Google Shape;184;p26"/>
          <p:cNvSpPr txBox="1"/>
          <p:nvPr/>
        </p:nvSpPr>
        <p:spPr>
          <a:xfrm>
            <a:off x="764050" y="2554500"/>
            <a:ext cx="17076000" cy="77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A Text-to-Speech (TTS) system focuses on converting written text into spoken language using AI and speech synthesis techniques. The process typically involves text preprocessing to normalize and structure input, linguistic analysis to understand pronunciation and prosody, and waveform generation to produce audio output. Modern TTS systems use deep learning models to create natural-sounding speech that closely mimics human intonation and rhythm, making it applicable in various areas such as virtual assistants, accessibility tools, and voice-activated systems. The overall goal is to produce intelligible and expressive speech from text input.</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The key components of a Text-to-Speech (TTS) system are:</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Text Processing (Preproc</a:t>
            </a:r>
            <a:r>
              <a:rPr lang="en-US" sz="3200">
                <a:solidFill>
                  <a:schemeClr val="dk1"/>
                </a:solidFill>
                <a:latin typeface="Calibri"/>
                <a:ea typeface="Calibri"/>
                <a:cs typeface="Calibri"/>
                <a:sym typeface="Calibri"/>
              </a:rPr>
              <a:t>essing):</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Linguistic Analysis:</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Prosody Generation:</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Waveform Synthesis:</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p:nvPr/>
        </p:nvSpPr>
        <p:spPr>
          <a:xfrm>
            <a:off x="322400" y="2926075"/>
            <a:ext cx="4252676" cy="5674519"/>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3">
              <a:alphaModFix/>
            </a:blip>
            <a:stretch>
              <a:fillRect b="0" l="0" r="0" t="0"/>
            </a:stretch>
          </a:blipFill>
          <a:ln>
            <a:noFill/>
          </a:ln>
        </p:spPr>
      </p:sp>
      <p:sp>
        <p:nvSpPr>
          <p:cNvPr id="190" name="Google Shape;190;p27"/>
          <p:cNvSpPr/>
          <p:nvPr/>
        </p:nvSpPr>
        <p:spPr>
          <a:xfrm>
            <a:off x="4587875" y="3020851"/>
            <a:ext cx="4479211" cy="5674519"/>
          </a:xfrm>
          <a:custGeom>
            <a:rect b="b" l="l" r="r" t="t"/>
            <a:pathLst>
              <a:path extrusionOk="0" h="4459347" w="4118815">
                <a:moveTo>
                  <a:pt x="0" y="0"/>
                </a:moveTo>
                <a:lnTo>
                  <a:pt x="4118816" y="0"/>
                </a:lnTo>
                <a:lnTo>
                  <a:pt x="4118816" y="4459348"/>
                </a:lnTo>
                <a:lnTo>
                  <a:pt x="0" y="4459348"/>
                </a:lnTo>
                <a:lnTo>
                  <a:pt x="0" y="0"/>
                </a:lnTo>
                <a:close/>
              </a:path>
            </a:pathLst>
          </a:custGeom>
          <a:blipFill rotWithShape="1">
            <a:blip r:embed="rId3">
              <a:alphaModFix/>
            </a:blip>
            <a:stretch>
              <a:fillRect b="0" l="0" r="0" t="0"/>
            </a:stretch>
          </a:blipFill>
          <a:ln>
            <a:noFill/>
          </a:ln>
        </p:spPr>
      </p:sp>
      <p:sp>
        <p:nvSpPr>
          <p:cNvPr id="191" name="Google Shape;191;p27"/>
          <p:cNvSpPr/>
          <p:nvPr/>
        </p:nvSpPr>
        <p:spPr>
          <a:xfrm>
            <a:off x="9138250" y="3160200"/>
            <a:ext cx="4479211" cy="5529590"/>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3">
              <a:alphaModFix/>
            </a:blip>
            <a:stretch>
              <a:fillRect b="0" l="0" r="0" t="0"/>
            </a:stretch>
          </a:blipFill>
          <a:ln>
            <a:noFill/>
          </a:ln>
        </p:spPr>
      </p:sp>
      <p:sp>
        <p:nvSpPr>
          <p:cNvPr id="192" name="Google Shape;192;p27"/>
          <p:cNvSpPr/>
          <p:nvPr/>
        </p:nvSpPr>
        <p:spPr>
          <a:xfrm>
            <a:off x="14916289" y="7436563"/>
            <a:ext cx="3606238" cy="3193160"/>
          </a:xfrm>
          <a:custGeom>
            <a:rect b="b" l="l" r="r" t="t"/>
            <a:pathLst>
              <a:path extrusionOk="0" h="3193160" w="3606238">
                <a:moveTo>
                  <a:pt x="0" y="0"/>
                </a:moveTo>
                <a:lnTo>
                  <a:pt x="3606237" y="0"/>
                </a:lnTo>
                <a:lnTo>
                  <a:pt x="3606237" y="3193159"/>
                </a:lnTo>
                <a:lnTo>
                  <a:pt x="0" y="3193159"/>
                </a:lnTo>
                <a:lnTo>
                  <a:pt x="0" y="0"/>
                </a:lnTo>
                <a:close/>
              </a:path>
            </a:pathLst>
          </a:custGeom>
          <a:blipFill rotWithShape="1">
            <a:blip r:embed="rId4">
              <a:alphaModFix/>
            </a:blip>
            <a:stretch>
              <a:fillRect b="0" l="0" r="0" t="0"/>
            </a:stretch>
          </a:blipFill>
          <a:ln>
            <a:noFill/>
          </a:ln>
        </p:spPr>
      </p:sp>
      <p:sp>
        <p:nvSpPr>
          <p:cNvPr id="193" name="Google Shape;193;p27"/>
          <p:cNvSpPr/>
          <p:nvPr/>
        </p:nvSpPr>
        <p:spPr>
          <a:xfrm rot="10800000">
            <a:off x="-245043" y="-370928"/>
            <a:ext cx="3606238" cy="3193160"/>
          </a:xfrm>
          <a:custGeom>
            <a:rect b="b" l="l" r="r" t="t"/>
            <a:pathLst>
              <a:path extrusionOk="0" h="3193160" w="3606238">
                <a:moveTo>
                  <a:pt x="3606238" y="3193160"/>
                </a:moveTo>
                <a:lnTo>
                  <a:pt x="0" y="3193160"/>
                </a:lnTo>
                <a:lnTo>
                  <a:pt x="0" y="0"/>
                </a:lnTo>
                <a:lnTo>
                  <a:pt x="3606238" y="0"/>
                </a:lnTo>
                <a:lnTo>
                  <a:pt x="3606238" y="3193160"/>
                </a:lnTo>
                <a:close/>
              </a:path>
            </a:pathLst>
          </a:custGeom>
          <a:blipFill rotWithShape="1">
            <a:blip r:embed="rId4">
              <a:alphaModFix/>
            </a:blip>
            <a:stretch>
              <a:fillRect b="0" l="0" r="0" t="0"/>
            </a:stretch>
          </a:blipFill>
          <a:ln>
            <a:noFill/>
          </a:ln>
        </p:spPr>
      </p:sp>
      <p:grpSp>
        <p:nvGrpSpPr>
          <p:cNvPr id="194" name="Google Shape;194;p27"/>
          <p:cNvGrpSpPr/>
          <p:nvPr/>
        </p:nvGrpSpPr>
        <p:grpSpPr>
          <a:xfrm>
            <a:off x="2265521" y="2574330"/>
            <a:ext cx="721523" cy="844143"/>
            <a:chOff x="0" y="-101324"/>
            <a:chExt cx="812800" cy="950933"/>
          </a:xfrm>
        </p:grpSpPr>
        <p:sp>
          <p:nvSpPr>
            <p:cNvPr id="195" name="Google Shape;195;p27"/>
            <p:cNvSpPr/>
            <p:nvPr/>
          </p:nvSpPr>
          <p:spPr>
            <a:xfrm>
              <a:off x="0" y="0"/>
              <a:ext cx="812800" cy="849609"/>
            </a:xfrm>
            <a:custGeom>
              <a:rect b="b" l="l" r="r" t="t"/>
              <a:pathLst>
                <a:path extrusionOk="0" h="849609" w="812800">
                  <a:moveTo>
                    <a:pt x="406400" y="0"/>
                  </a:moveTo>
                  <a:cubicBezTo>
                    <a:pt x="181951" y="0"/>
                    <a:pt x="0" y="190192"/>
                    <a:pt x="0" y="424805"/>
                  </a:cubicBezTo>
                  <a:cubicBezTo>
                    <a:pt x="0" y="659418"/>
                    <a:pt x="181951" y="849609"/>
                    <a:pt x="406400" y="849609"/>
                  </a:cubicBezTo>
                  <a:cubicBezTo>
                    <a:pt x="630849" y="849609"/>
                    <a:pt x="812800" y="659418"/>
                    <a:pt x="812800" y="424805"/>
                  </a:cubicBezTo>
                  <a:cubicBezTo>
                    <a:pt x="812800" y="190192"/>
                    <a:pt x="630849" y="0"/>
                    <a:pt x="406400" y="0"/>
                  </a:cubicBezTo>
                  <a:close/>
                </a:path>
              </a:pathLst>
            </a:custGeom>
            <a:solidFill>
              <a:srgbClr val="DDEFF2"/>
            </a:solidFill>
            <a:ln cap="sq" cmpd="sng" w="38100">
              <a:solidFill>
                <a:srgbClr val="98D4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txBox="1"/>
            <p:nvPr/>
          </p:nvSpPr>
          <p:spPr>
            <a:xfrm>
              <a:off x="76200" y="-101324"/>
              <a:ext cx="660300" cy="871200"/>
            </a:xfrm>
            <a:prstGeom prst="rect">
              <a:avLst/>
            </a:prstGeom>
            <a:noFill/>
            <a:ln>
              <a:noFill/>
            </a:ln>
          </p:spPr>
          <p:txBody>
            <a:bodyPr anchorCtr="0" anchor="ctr" bIns="50800" lIns="50800" spcFirstLastPara="1" rIns="50800" wrap="square" tIns="50800">
              <a:noAutofit/>
            </a:bodyPr>
            <a:lstStyle/>
            <a:p>
              <a:pPr indent="0" lvl="0" marL="0" marR="0" rtl="0" algn="ctr">
                <a:lnSpc>
                  <a:spcPct val="206984"/>
                </a:lnSpc>
                <a:spcBef>
                  <a:spcPts val="0"/>
                </a:spcBef>
                <a:spcAft>
                  <a:spcPts val="0"/>
                </a:spcAft>
                <a:buNone/>
              </a:pPr>
              <a:r>
                <a:rPr b="0" i="1" lang="en-US" sz="2162" u="none" cap="none" strike="noStrike">
                  <a:solidFill>
                    <a:srgbClr val="000000"/>
                  </a:solidFill>
                  <a:latin typeface="Lora"/>
                  <a:ea typeface="Lora"/>
                  <a:cs typeface="Lora"/>
                  <a:sym typeface="Lora"/>
                </a:rPr>
                <a:t>01</a:t>
              </a:r>
              <a:endParaRPr/>
            </a:p>
          </p:txBody>
        </p:sp>
      </p:grpSp>
      <p:sp>
        <p:nvSpPr>
          <p:cNvPr id="197" name="Google Shape;197;p27"/>
          <p:cNvSpPr txBox="1"/>
          <p:nvPr/>
        </p:nvSpPr>
        <p:spPr>
          <a:xfrm>
            <a:off x="4901066" y="563604"/>
            <a:ext cx="8104200" cy="803100"/>
          </a:xfrm>
          <a:prstGeom prst="rect">
            <a:avLst/>
          </a:prstGeom>
          <a:noFill/>
          <a:ln>
            <a:noFill/>
          </a:ln>
        </p:spPr>
        <p:txBody>
          <a:bodyPr anchorCtr="0" anchor="t" bIns="0" lIns="0" spcFirstLastPara="1" rIns="0" wrap="square" tIns="0">
            <a:spAutoFit/>
          </a:bodyPr>
          <a:lstStyle/>
          <a:p>
            <a:pPr indent="0" lvl="0" marL="0" marR="0" rtl="0" algn="ctr">
              <a:lnSpc>
                <a:spcPct val="153008"/>
              </a:lnSpc>
              <a:spcBef>
                <a:spcPts val="0"/>
              </a:spcBef>
              <a:spcAft>
                <a:spcPts val="0"/>
              </a:spcAft>
              <a:buNone/>
            </a:pPr>
            <a:r>
              <a:rPr b="1" i="1" lang="en-US" sz="5218" u="none" cap="none" strike="noStrike">
                <a:solidFill>
                  <a:srgbClr val="152225"/>
                </a:solidFill>
                <a:latin typeface="Lora"/>
                <a:ea typeface="Lora"/>
                <a:cs typeface="Lora"/>
                <a:sym typeface="Lora"/>
              </a:rPr>
              <a:t>Project objectives</a:t>
            </a:r>
            <a:endParaRPr/>
          </a:p>
        </p:txBody>
      </p:sp>
      <p:sp>
        <p:nvSpPr>
          <p:cNvPr id="198" name="Google Shape;198;p27"/>
          <p:cNvSpPr txBox="1"/>
          <p:nvPr/>
        </p:nvSpPr>
        <p:spPr>
          <a:xfrm>
            <a:off x="717663" y="3706300"/>
            <a:ext cx="3606300" cy="25059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None/>
            </a:pPr>
            <a:r>
              <a:rPr b="1" lang="en-US" sz="2400">
                <a:latin typeface="Lora"/>
                <a:ea typeface="Lora"/>
                <a:cs typeface="Lora"/>
                <a:sym typeface="Lora"/>
              </a:rPr>
              <a:t>Naturalness: </a:t>
            </a:r>
            <a:endParaRPr b="1" sz="2400">
              <a:latin typeface="Lora"/>
              <a:ea typeface="Lora"/>
              <a:cs typeface="Lora"/>
              <a:sym typeface="Lora"/>
            </a:endParaRPr>
          </a:p>
          <a:p>
            <a:pPr indent="0" lvl="0" marL="0" rtl="0" algn="ctr">
              <a:lnSpc>
                <a:spcPct val="50000"/>
              </a:lnSpc>
              <a:spcBef>
                <a:spcPts val="0"/>
              </a:spcBef>
              <a:spcAft>
                <a:spcPts val="0"/>
              </a:spcAft>
              <a:buNone/>
            </a:pPr>
            <a:r>
              <a:t/>
            </a:r>
            <a:endParaRPr b="1" sz="2400">
              <a:latin typeface="Lora"/>
              <a:ea typeface="Lora"/>
              <a:cs typeface="Lora"/>
              <a:sym typeface="Lora"/>
            </a:endParaRPr>
          </a:p>
          <a:p>
            <a:pPr indent="0" lvl="0" marL="0" rtl="0" algn="ctr">
              <a:lnSpc>
                <a:spcPct val="115000"/>
              </a:lnSpc>
              <a:spcBef>
                <a:spcPts val="0"/>
              </a:spcBef>
              <a:spcAft>
                <a:spcPts val="0"/>
              </a:spcAft>
              <a:buNone/>
            </a:pPr>
            <a:r>
              <a:rPr lang="en-US" sz="2200">
                <a:latin typeface="Lora"/>
                <a:ea typeface="Lora"/>
                <a:cs typeface="Lora"/>
                <a:sym typeface="Lora"/>
              </a:rPr>
              <a:t>Produce speech that sounds natural and human-like, including proper intonation, rhythm, and inflection.</a:t>
            </a:r>
            <a:endParaRPr sz="2200">
              <a:latin typeface="Lora"/>
              <a:ea typeface="Lora"/>
              <a:cs typeface="Lora"/>
              <a:sym typeface="Lora"/>
            </a:endParaRPr>
          </a:p>
        </p:txBody>
      </p:sp>
      <p:sp>
        <p:nvSpPr>
          <p:cNvPr id="199" name="Google Shape;199;p27"/>
          <p:cNvSpPr txBox="1"/>
          <p:nvPr/>
        </p:nvSpPr>
        <p:spPr>
          <a:xfrm>
            <a:off x="4840963" y="3706288"/>
            <a:ext cx="3780300" cy="39438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1100"/>
              <a:buFont typeface="Arial"/>
              <a:buNone/>
            </a:pPr>
            <a:r>
              <a:rPr b="1" i="1" lang="en-US" sz="2407">
                <a:solidFill>
                  <a:srgbClr val="2E2E2E"/>
                </a:solidFill>
                <a:latin typeface="Lora"/>
                <a:ea typeface="Lora"/>
                <a:cs typeface="Lora"/>
                <a:sym typeface="Lora"/>
              </a:rPr>
              <a:t>Handle all Text Types:</a:t>
            </a:r>
            <a:endParaRPr b="1" i="1" sz="2407">
              <a:solidFill>
                <a:srgbClr val="2E2E2E"/>
              </a:solidFill>
              <a:latin typeface="Lora"/>
              <a:ea typeface="Lora"/>
              <a:cs typeface="Lora"/>
              <a:sym typeface="Lora"/>
            </a:endParaRPr>
          </a:p>
          <a:p>
            <a:pPr indent="0" lvl="0" marL="0" rtl="0" algn="ctr">
              <a:lnSpc>
                <a:spcPct val="50000"/>
              </a:lnSpc>
              <a:spcBef>
                <a:spcPts val="0"/>
              </a:spcBef>
              <a:spcAft>
                <a:spcPts val="0"/>
              </a:spcAft>
              <a:buClr>
                <a:schemeClr val="dk1"/>
              </a:buClr>
              <a:buSzPts val="1100"/>
              <a:buFont typeface="Arial"/>
              <a:buNone/>
            </a:pPr>
            <a:r>
              <a:t/>
            </a:r>
            <a:endParaRPr b="1" i="1" sz="2407">
              <a:solidFill>
                <a:srgbClr val="2E2E2E"/>
              </a:solidFill>
              <a:latin typeface="Lora"/>
              <a:ea typeface="Lora"/>
              <a:cs typeface="Lora"/>
              <a:sym typeface="Lora"/>
            </a:endParaRPr>
          </a:p>
          <a:p>
            <a:pPr indent="0" lvl="0" marL="0" rtl="0" algn="ctr">
              <a:lnSpc>
                <a:spcPct val="115000"/>
              </a:lnSpc>
              <a:spcBef>
                <a:spcPts val="0"/>
              </a:spcBef>
              <a:spcAft>
                <a:spcPts val="0"/>
              </a:spcAft>
              <a:buSzPts val="1100"/>
              <a:buNone/>
            </a:pPr>
            <a:r>
              <a:rPr lang="en-US" sz="2207">
                <a:solidFill>
                  <a:srgbClr val="2E2E2E"/>
                </a:solidFill>
                <a:latin typeface="Lora"/>
                <a:ea typeface="Lora"/>
                <a:cs typeface="Lora"/>
                <a:sym typeface="Lora"/>
              </a:rPr>
              <a:t>The system should be versatile enough to handle different types of text, including:</a:t>
            </a:r>
            <a:endParaRPr sz="2207">
              <a:solidFill>
                <a:srgbClr val="2E2E2E"/>
              </a:solidFill>
              <a:latin typeface="Lora"/>
              <a:ea typeface="Lora"/>
              <a:cs typeface="Lora"/>
              <a:sym typeface="Lora"/>
            </a:endParaRPr>
          </a:p>
          <a:p>
            <a:pPr indent="0" lvl="0" marL="0" rtl="0" algn="ctr">
              <a:lnSpc>
                <a:spcPct val="115000"/>
              </a:lnSpc>
              <a:spcBef>
                <a:spcPts val="0"/>
              </a:spcBef>
              <a:spcAft>
                <a:spcPts val="0"/>
              </a:spcAft>
              <a:buClr>
                <a:schemeClr val="dk1"/>
              </a:buClr>
              <a:buSzPts val="1100"/>
              <a:buFont typeface="Arial"/>
              <a:buNone/>
            </a:pPr>
            <a:r>
              <a:rPr lang="en-US" sz="2207">
                <a:solidFill>
                  <a:srgbClr val="2E2E2E"/>
                </a:solidFill>
                <a:latin typeface="Lora"/>
                <a:ea typeface="Lora"/>
                <a:cs typeface="Lora"/>
                <a:sym typeface="Lora"/>
              </a:rPr>
              <a:t>General</a:t>
            </a:r>
            <a:r>
              <a:rPr lang="en-US" sz="2207">
                <a:solidFill>
                  <a:srgbClr val="2E2E2E"/>
                </a:solidFill>
                <a:latin typeface="Lora"/>
                <a:ea typeface="Lora"/>
                <a:cs typeface="Lora"/>
                <a:sym typeface="Lora"/>
              </a:rPr>
              <a:t> </a:t>
            </a:r>
            <a:r>
              <a:rPr lang="en-US" sz="2207">
                <a:solidFill>
                  <a:srgbClr val="2E2E2E"/>
                </a:solidFill>
                <a:latin typeface="Lora"/>
                <a:ea typeface="Lora"/>
                <a:cs typeface="Lora"/>
                <a:sym typeface="Lora"/>
              </a:rPr>
              <a:t>text ,Technical text , Numerical data , Abbreviations and acronyms, Punctuation</a:t>
            </a:r>
            <a:endParaRPr sz="2207">
              <a:solidFill>
                <a:srgbClr val="2E2E2E"/>
              </a:solidFill>
              <a:latin typeface="Lora"/>
              <a:ea typeface="Lora"/>
              <a:cs typeface="Lora"/>
              <a:sym typeface="Lora"/>
            </a:endParaRPr>
          </a:p>
          <a:p>
            <a:pPr indent="0" lvl="0" marL="0" marR="0" rtl="0" algn="ctr">
              <a:lnSpc>
                <a:spcPct val="153017"/>
              </a:lnSpc>
              <a:spcBef>
                <a:spcPts val="0"/>
              </a:spcBef>
              <a:spcAft>
                <a:spcPts val="0"/>
              </a:spcAft>
              <a:buNone/>
            </a:pPr>
            <a:r>
              <a:t/>
            </a:r>
            <a:endParaRPr i="1" sz="1707">
              <a:solidFill>
                <a:srgbClr val="2E2E2E"/>
              </a:solidFill>
              <a:latin typeface="Lora"/>
              <a:ea typeface="Lora"/>
              <a:cs typeface="Lora"/>
              <a:sym typeface="Lora"/>
            </a:endParaRPr>
          </a:p>
        </p:txBody>
      </p:sp>
      <p:sp>
        <p:nvSpPr>
          <p:cNvPr id="200" name="Google Shape;200;p27"/>
          <p:cNvSpPr txBox="1"/>
          <p:nvPr/>
        </p:nvSpPr>
        <p:spPr>
          <a:xfrm>
            <a:off x="9338713" y="3810325"/>
            <a:ext cx="4037100" cy="3173700"/>
          </a:xfrm>
          <a:prstGeom prst="rect">
            <a:avLst/>
          </a:prstGeom>
          <a:noFill/>
          <a:ln>
            <a:noFill/>
          </a:ln>
        </p:spPr>
        <p:txBody>
          <a:bodyPr anchorCtr="0" anchor="t" bIns="0" lIns="0" spcFirstLastPara="1" rIns="0" wrap="square" tIns="0">
            <a:spAutoFit/>
          </a:bodyPr>
          <a:lstStyle/>
          <a:p>
            <a:pPr indent="0" lvl="0" marL="0" rtl="0" algn="l">
              <a:lnSpc>
                <a:spcPct val="153017"/>
              </a:lnSpc>
              <a:spcBef>
                <a:spcPts val="0"/>
              </a:spcBef>
              <a:spcAft>
                <a:spcPts val="0"/>
              </a:spcAft>
              <a:buClr>
                <a:schemeClr val="dk1"/>
              </a:buClr>
              <a:buSzPts val="1100"/>
              <a:buFont typeface="Arial"/>
              <a:buNone/>
            </a:pPr>
            <a:r>
              <a:rPr b="1" i="1" lang="en-US" sz="2407">
                <a:solidFill>
                  <a:srgbClr val="2E2E2E"/>
                </a:solidFill>
                <a:latin typeface="Lora"/>
                <a:ea typeface="Lora"/>
                <a:cs typeface="Lora"/>
                <a:sym typeface="Lora"/>
              </a:rPr>
              <a:t>Enable Independent Reading</a:t>
            </a:r>
            <a:endParaRPr b="1" i="1" sz="2407">
              <a:solidFill>
                <a:srgbClr val="2E2E2E"/>
              </a:solidFill>
              <a:latin typeface="Lora"/>
              <a:ea typeface="Lora"/>
              <a:cs typeface="Lora"/>
              <a:sym typeface="Lora"/>
            </a:endParaRPr>
          </a:p>
          <a:p>
            <a:pPr indent="0" lvl="0" marL="0" rtl="0" algn="ctr">
              <a:lnSpc>
                <a:spcPct val="115000"/>
              </a:lnSpc>
              <a:spcBef>
                <a:spcPts val="0"/>
              </a:spcBef>
              <a:spcAft>
                <a:spcPts val="0"/>
              </a:spcAft>
              <a:buClr>
                <a:schemeClr val="dk1"/>
              </a:buClr>
              <a:buSzPts val="1100"/>
              <a:buFont typeface="Arial"/>
              <a:buNone/>
            </a:pPr>
            <a:r>
              <a:rPr lang="en-US" sz="2207">
                <a:solidFill>
                  <a:srgbClr val="2E2E2E"/>
                </a:solidFill>
                <a:latin typeface="Lora"/>
                <a:ea typeface="Lora"/>
                <a:cs typeface="Lora"/>
                <a:sym typeface="Lora"/>
              </a:rPr>
              <a:t>TTS systems empower visually impaired individuals to independently consume text-based materials without requiring assistance from others.</a:t>
            </a:r>
            <a:endParaRPr sz="2207">
              <a:solidFill>
                <a:srgbClr val="2E2E2E"/>
              </a:solidFill>
              <a:latin typeface="Lora"/>
              <a:ea typeface="Lora"/>
              <a:cs typeface="Lora"/>
              <a:sym typeface="Lora"/>
            </a:endParaRPr>
          </a:p>
          <a:p>
            <a:pPr indent="0" lvl="0" marL="0" marR="0" rtl="0" algn="ctr">
              <a:lnSpc>
                <a:spcPct val="150000"/>
              </a:lnSpc>
              <a:spcBef>
                <a:spcPts val="0"/>
              </a:spcBef>
              <a:spcAft>
                <a:spcPts val="0"/>
              </a:spcAft>
              <a:buNone/>
            </a:pPr>
            <a:r>
              <a:t/>
            </a:r>
            <a:endParaRPr i="1" sz="1707">
              <a:solidFill>
                <a:srgbClr val="2E2E2E"/>
              </a:solidFill>
              <a:latin typeface="Lora"/>
              <a:ea typeface="Lora"/>
              <a:cs typeface="Lora"/>
              <a:sym typeface="Lora"/>
            </a:endParaRPr>
          </a:p>
        </p:txBody>
      </p:sp>
      <p:grpSp>
        <p:nvGrpSpPr>
          <p:cNvPr id="201" name="Google Shape;201;p27"/>
          <p:cNvGrpSpPr/>
          <p:nvPr/>
        </p:nvGrpSpPr>
        <p:grpSpPr>
          <a:xfrm>
            <a:off x="6461599" y="2609717"/>
            <a:ext cx="721523" cy="773364"/>
            <a:chOff x="-1516771" y="-949767"/>
            <a:chExt cx="812800" cy="871200"/>
          </a:xfrm>
        </p:grpSpPr>
        <p:sp>
          <p:nvSpPr>
            <p:cNvPr id="202" name="Google Shape;202;p27"/>
            <p:cNvSpPr/>
            <p:nvPr/>
          </p:nvSpPr>
          <p:spPr>
            <a:xfrm>
              <a:off x="-1516771" y="-938971"/>
              <a:ext cx="812800" cy="849609"/>
            </a:xfrm>
            <a:custGeom>
              <a:rect b="b" l="l" r="r" t="t"/>
              <a:pathLst>
                <a:path extrusionOk="0" h="849609" w="812800">
                  <a:moveTo>
                    <a:pt x="406400" y="0"/>
                  </a:moveTo>
                  <a:cubicBezTo>
                    <a:pt x="181951" y="0"/>
                    <a:pt x="0" y="190192"/>
                    <a:pt x="0" y="424805"/>
                  </a:cubicBezTo>
                  <a:cubicBezTo>
                    <a:pt x="0" y="659418"/>
                    <a:pt x="181951" y="849609"/>
                    <a:pt x="406400" y="849609"/>
                  </a:cubicBezTo>
                  <a:cubicBezTo>
                    <a:pt x="630849" y="849609"/>
                    <a:pt x="812800" y="659418"/>
                    <a:pt x="812800" y="424805"/>
                  </a:cubicBezTo>
                  <a:cubicBezTo>
                    <a:pt x="812800" y="190192"/>
                    <a:pt x="630849" y="0"/>
                    <a:pt x="406400" y="0"/>
                  </a:cubicBezTo>
                  <a:close/>
                </a:path>
              </a:pathLst>
            </a:custGeom>
            <a:solidFill>
              <a:srgbClr val="DDEFF2"/>
            </a:solidFill>
            <a:ln cap="sq" cmpd="sng" w="38100">
              <a:solidFill>
                <a:srgbClr val="98D4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txBox="1"/>
            <p:nvPr/>
          </p:nvSpPr>
          <p:spPr>
            <a:xfrm>
              <a:off x="-1440529" y="-949767"/>
              <a:ext cx="660300" cy="871200"/>
            </a:xfrm>
            <a:prstGeom prst="rect">
              <a:avLst/>
            </a:prstGeom>
            <a:noFill/>
            <a:ln>
              <a:noFill/>
            </a:ln>
          </p:spPr>
          <p:txBody>
            <a:bodyPr anchorCtr="0" anchor="ctr" bIns="50800" lIns="50800" spcFirstLastPara="1" rIns="50800" wrap="square" tIns="50800">
              <a:noAutofit/>
            </a:bodyPr>
            <a:lstStyle/>
            <a:p>
              <a:pPr indent="0" lvl="0" marL="0" marR="0" rtl="0" algn="ctr">
                <a:lnSpc>
                  <a:spcPct val="206984"/>
                </a:lnSpc>
                <a:spcBef>
                  <a:spcPts val="0"/>
                </a:spcBef>
                <a:spcAft>
                  <a:spcPts val="0"/>
                </a:spcAft>
                <a:buNone/>
              </a:pPr>
              <a:r>
                <a:rPr b="0" i="1" lang="en-US" sz="2162" u="none" cap="none" strike="noStrike">
                  <a:solidFill>
                    <a:srgbClr val="000000"/>
                  </a:solidFill>
                  <a:latin typeface="Lora"/>
                  <a:ea typeface="Lora"/>
                  <a:cs typeface="Lora"/>
                  <a:sym typeface="Lora"/>
                </a:rPr>
                <a:t>02</a:t>
              </a:r>
              <a:endParaRPr/>
            </a:p>
          </p:txBody>
        </p:sp>
      </p:grpSp>
      <p:grpSp>
        <p:nvGrpSpPr>
          <p:cNvPr id="204" name="Google Shape;204;p27"/>
          <p:cNvGrpSpPr/>
          <p:nvPr/>
        </p:nvGrpSpPr>
        <p:grpSpPr>
          <a:xfrm>
            <a:off x="10996502" y="2786830"/>
            <a:ext cx="721523" cy="844143"/>
            <a:chOff x="0" y="-101324"/>
            <a:chExt cx="812800" cy="950933"/>
          </a:xfrm>
        </p:grpSpPr>
        <p:sp>
          <p:nvSpPr>
            <p:cNvPr id="205" name="Google Shape;205;p27"/>
            <p:cNvSpPr/>
            <p:nvPr/>
          </p:nvSpPr>
          <p:spPr>
            <a:xfrm>
              <a:off x="0" y="0"/>
              <a:ext cx="812800" cy="849609"/>
            </a:xfrm>
            <a:custGeom>
              <a:rect b="b" l="l" r="r" t="t"/>
              <a:pathLst>
                <a:path extrusionOk="0" h="849609" w="812800">
                  <a:moveTo>
                    <a:pt x="406400" y="0"/>
                  </a:moveTo>
                  <a:cubicBezTo>
                    <a:pt x="181951" y="0"/>
                    <a:pt x="0" y="190192"/>
                    <a:pt x="0" y="424805"/>
                  </a:cubicBezTo>
                  <a:cubicBezTo>
                    <a:pt x="0" y="659418"/>
                    <a:pt x="181951" y="849609"/>
                    <a:pt x="406400" y="849609"/>
                  </a:cubicBezTo>
                  <a:cubicBezTo>
                    <a:pt x="630849" y="849609"/>
                    <a:pt x="812800" y="659418"/>
                    <a:pt x="812800" y="424805"/>
                  </a:cubicBezTo>
                  <a:cubicBezTo>
                    <a:pt x="812800" y="190192"/>
                    <a:pt x="630849" y="0"/>
                    <a:pt x="406400" y="0"/>
                  </a:cubicBezTo>
                  <a:close/>
                </a:path>
              </a:pathLst>
            </a:custGeom>
            <a:solidFill>
              <a:srgbClr val="DDEFF2"/>
            </a:solidFill>
            <a:ln cap="sq" cmpd="sng" w="38100">
              <a:solidFill>
                <a:srgbClr val="98D4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nvSpPr>
          <p:spPr>
            <a:xfrm>
              <a:off x="76200" y="-101324"/>
              <a:ext cx="660300" cy="871200"/>
            </a:xfrm>
            <a:prstGeom prst="rect">
              <a:avLst/>
            </a:prstGeom>
            <a:noFill/>
            <a:ln>
              <a:noFill/>
            </a:ln>
          </p:spPr>
          <p:txBody>
            <a:bodyPr anchorCtr="0" anchor="ctr" bIns="50800" lIns="50800" spcFirstLastPara="1" rIns="50800" wrap="square" tIns="50800">
              <a:noAutofit/>
            </a:bodyPr>
            <a:lstStyle/>
            <a:p>
              <a:pPr indent="0" lvl="0" marL="0" marR="0" rtl="0" algn="ctr">
                <a:lnSpc>
                  <a:spcPct val="206984"/>
                </a:lnSpc>
                <a:spcBef>
                  <a:spcPts val="0"/>
                </a:spcBef>
                <a:spcAft>
                  <a:spcPts val="0"/>
                </a:spcAft>
                <a:buNone/>
              </a:pPr>
              <a:r>
                <a:rPr b="0" i="1" lang="en-US" sz="2162" u="none" cap="none" strike="noStrike">
                  <a:solidFill>
                    <a:srgbClr val="000000"/>
                  </a:solidFill>
                  <a:latin typeface="Lora"/>
                  <a:ea typeface="Lora"/>
                  <a:cs typeface="Lora"/>
                  <a:sym typeface="Lora"/>
                </a:rPr>
                <a:t>03</a:t>
              </a:r>
              <a:endParaRPr/>
            </a:p>
          </p:txBody>
        </p:sp>
      </p:grpSp>
      <p:cxnSp>
        <p:nvCxnSpPr>
          <p:cNvPr id="207" name="Google Shape;207;p27"/>
          <p:cNvCxnSpPr/>
          <p:nvPr/>
        </p:nvCxnSpPr>
        <p:spPr>
          <a:xfrm>
            <a:off x="1114722" y="8047913"/>
            <a:ext cx="2812200" cy="0"/>
          </a:xfrm>
          <a:prstGeom prst="straightConnector1">
            <a:avLst/>
          </a:prstGeom>
          <a:noFill/>
          <a:ln cap="flat" cmpd="sng" w="38100">
            <a:solidFill>
              <a:srgbClr val="FFFFFF"/>
            </a:solidFill>
            <a:prstDash val="solid"/>
            <a:round/>
            <a:headEnd len="sm" w="sm" type="none"/>
            <a:tailEnd len="sm" w="sm" type="none"/>
          </a:ln>
        </p:spPr>
      </p:cxnSp>
      <p:cxnSp>
        <p:nvCxnSpPr>
          <p:cNvPr id="208" name="Google Shape;208;p27"/>
          <p:cNvCxnSpPr/>
          <p:nvPr/>
        </p:nvCxnSpPr>
        <p:spPr>
          <a:xfrm>
            <a:off x="5450572" y="8047913"/>
            <a:ext cx="2812200" cy="0"/>
          </a:xfrm>
          <a:prstGeom prst="straightConnector1">
            <a:avLst/>
          </a:prstGeom>
          <a:noFill/>
          <a:ln cap="flat" cmpd="sng" w="38100">
            <a:solidFill>
              <a:srgbClr val="FFFFFF"/>
            </a:solidFill>
            <a:prstDash val="solid"/>
            <a:round/>
            <a:headEnd len="sm" w="sm" type="none"/>
            <a:tailEnd len="sm" w="sm" type="none"/>
          </a:ln>
        </p:spPr>
      </p:cxnSp>
      <p:cxnSp>
        <p:nvCxnSpPr>
          <p:cNvPr id="209" name="Google Shape;209;p27"/>
          <p:cNvCxnSpPr/>
          <p:nvPr/>
        </p:nvCxnSpPr>
        <p:spPr>
          <a:xfrm>
            <a:off x="9951162" y="8047913"/>
            <a:ext cx="2812200" cy="0"/>
          </a:xfrm>
          <a:prstGeom prst="straightConnector1">
            <a:avLst/>
          </a:prstGeom>
          <a:noFill/>
          <a:ln cap="flat" cmpd="sng" w="38100">
            <a:solidFill>
              <a:srgbClr val="FFFFFF"/>
            </a:solidFill>
            <a:prstDash val="solid"/>
            <a:round/>
            <a:headEnd len="sm" w="sm" type="none"/>
            <a:tailEnd len="sm" w="sm" type="none"/>
          </a:ln>
        </p:spPr>
      </p:cxnSp>
      <p:sp>
        <p:nvSpPr>
          <p:cNvPr id="210" name="Google Shape;210;p27"/>
          <p:cNvSpPr/>
          <p:nvPr/>
        </p:nvSpPr>
        <p:spPr>
          <a:xfrm>
            <a:off x="13647450" y="3212975"/>
            <a:ext cx="4479211" cy="5529590"/>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3">
              <a:alphaModFix/>
            </a:blip>
            <a:stretch>
              <a:fillRect b="0" l="0" r="0" t="0"/>
            </a:stretch>
          </a:blipFill>
          <a:ln>
            <a:noFill/>
          </a:ln>
        </p:spPr>
      </p:sp>
      <p:grpSp>
        <p:nvGrpSpPr>
          <p:cNvPr id="211" name="Google Shape;211;p27"/>
          <p:cNvGrpSpPr/>
          <p:nvPr/>
        </p:nvGrpSpPr>
        <p:grpSpPr>
          <a:xfrm>
            <a:off x="15344574" y="2822217"/>
            <a:ext cx="721523" cy="773364"/>
            <a:chOff x="-1516771" y="-949767"/>
            <a:chExt cx="812800" cy="871200"/>
          </a:xfrm>
        </p:grpSpPr>
        <p:sp>
          <p:nvSpPr>
            <p:cNvPr id="212" name="Google Shape;212;p27"/>
            <p:cNvSpPr/>
            <p:nvPr/>
          </p:nvSpPr>
          <p:spPr>
            <a:xfrm>
              <a:off x="-1516771" y="-938971"/>
              <a:ext cx="812800" cy="849609"/>
            </a:xfrm>
            <a:custGeom>
              <a:rect b="b" l="l" r="r" t="t"/>
              <a:pathLst>
                <a:path extrusionOk="0" h="849609" w="812800">
                  <a:moveTo>
                    <a:pt x="406400" y="0"/>
                  </a:moveTo>
                  <a:cubicBezTo>
                    <a:pt x="181951" y="0"/>
                    <a:pt x="0" y="190192"/>
                    <a:pt x="0" y="424805"/>
                  </a:cubicBezTo>
                  <a:cubicBezTo>
                    <a:pt x="0" y="659418"/>
                    <a:pt x="181951" y="849609"/>
                    <a:pt x="406400" y="849609"/>
                  </a:cubicBezTo>
                  <a:cubicBezTo>
                    <a:pt x="630849" y="849609"/>
                    <a:pt x="812800" y="659418"/>
                    <a:pt x="812800" y="424805"/>
                  </a:cubicBezTo>
                  <a:cubicBezTo>
                    <a:pt x="812800" y="190192"/>
                    <a:pt x="630849" y="0"/>
                    <a:pt x="406400" y="0"/>
                  </a:cubicBezTo>
                  <a:close/>
                </a:path>
              </a:pathLst>
            </a:custGeom>
            <a:solidFill>
              <a:srgbClr val="DDEFF2"/>
            </a:solidFill>
            <a:ln cap="sq" cmpd="sng" w="38100">
              <a:solidFill>
                <a:srgbClr val="98D4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txBox="1"/>
            <p:nvPr/>
          </p:nvSpPr>
          <p:spPr>
            <a:xfrm>
              <a:off x="-1440529" y="-949767"/>
              <a:ext cx="660300" cy="871200"/>
            </a:xfrm>
            <a:prstGeom prst="rect">
              <a:avLst/>
            </a:prstGeom>
            <a:noFill/>
            <a:ln>
              <a:noFill/>
            </a:ln>
          </p:spPr>
          <p:txBody>
            <a:bodyPr anchorCtr="0" anchor="ctr" bIns="50800" lIns="50800" spcFirstLastPara="1" rIns="50800" wrap="square" tIns="50800">
              <a:noAutofit/>
            </a:bodyPr>
            <a:lstStyle/>
            <a:p>
              <a:pPr indent="0" lvl="0" marL="0" marR="0" rtl="0" algn="ctr">
                <a:lnSpc>
                  <a:spcPct val="206984"/>
                </a:lnSpc>
                <a:spcBef>
                  <a:spcPts val="0"/>
                </a:spcBef>
                <a:spcAft>
                  <a:spcPts val="0"/>
                </a:spcAft>
                <a:buNone/>
              </a:pPr>
              <a:r>
                <a:rPr b="0" i="1" lang="en-US" sz="2162" u="none" cap="none" strike="noStrike">
                  <a:solidFill>
                    <a:srgbClr val="000000"/>
                  </a:solidFill>
                  <a:latin typeface="Lora"/>
                  <a:ea typeface="Lora"/>
                  <a:cs typeface="Lora"/>
                  <a:sym typeface="Lora"/>
                </a:rPr>
                <a:t>0</a:t>
              </a:r>
              <a:r>
                <a:rPr i="1" lang="en-US" sz="2162">
                  <a:latin typeface="Lora"/>
                  <a:ea typeface="Lora"/>
                  <a:cs typeface="Lora"/>
                  <a:sym typeface="Lora"/>
                </a:rPr>
                <a:t>4</a:t>
              </a:r>
              <a:endParaRPr/>
            </a:p>
          </p:txBody>
        </p:sp>
      </p:grpSp>
      <p:sp>
        <p:nvSpPr>
          <p:cNvPr id="214" name="Google Shape;214;p27"/>
          <p:cNvSpPr txBox="1"/>
          <p:nvPr/>
        </p:nvSpPr>
        <p:spPr>
          <a:xfrm>
            <a:off x="14093275" y="3817475"/>
            <a:ext cx="3780300" cy="4425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1100"/>
              <a:buFont typeface="Arial"/>
              <a:buNone/>
            </a:pPr>
            <a:r>
              <a:rPr b="1" i="1" lang="en-US" sz="2400">
                <a:solidFill>
                  <a:srgbClr val="2E2E2E"/>
                </a:solidFill>
                <a:latin typeface="Lora"/>
                <a:ea typeface="Lora"/>
                <a:cs typeface="Lora"/>
                <a:sym typeface="Lora"/>
              </a:rPr>
              <a:t>Real-Time Processing:</a:t>
            </a:r>
            <a:endParaRPr b="1" i="1" sz="2400">
              <a:solidFill>
                <a:srgbClr val="2E2E2E"/>
              </a:solidFill>
              <a:latin typeface="Lora"/>
              <a:ea typeface="Lora"/>
              <a:cs typeface="Lora"/>
              <a:sym typeface="Lora"/>
            </a:endParaRPr>
          </a:p>
          <a:p>
            <a:pPr indent="0" lvl="0" marL="0" rtl="0" algn="ctr">
              <a:lnSpc>
                <a:spcPct val="100000"/>
              </a:lnSpc>
              <a:spcBef>
                <a:spcPts val="0"/>
              </a:spcBef>
              <a:spcAft>
                <a:spcPts val="0"/>
              </a:spcAft>
              <a:buClr>
                <a:schemeClr val="dk1"/>
              </a:buClr>
              <a:buSzPts val="1100"/>
              <a:buFont typeface="Arial"/>
              <a:buNone/>
            </a:pPr>
            <a:r>
              <a:t/>
            </a:r>
            <a:endParaRPr b="1" i="1" sz="1800">
              <a:solidFill>
                <a:srgbClr val="2E2E2E"/>
              </a:solidFill>
              <a:latin typeface="Lora"/>
              <a:ea typeface="Lora"/>
              <a:cs typeface="Lora"/>
              <a:sym typeface="Lora"/>
            </a:endParaRPr>
          </a:p>
          <a:p>
            <a:pPr indent="0" lvl="0" marL="0" rtl="0" algn="ctr">
              <a:lnSpc>
                <a:spcPct val="115000"/>
              </a:lnSpc>
              <a:spcBef>
                <a:spcPts val="0"/>
              </a:spcBef>
              <a:spcAft>
                <a:spcPts val="0"/>
              </a:spcAft>
              <a:buClr>
                <a:schemeClr val="dk1"/>
              </a:buClr>
              <a:buSzPts val="1100"/>
              <a:buFont typeface="Arial"/>
              <a:buNone/>
            </a:pPr>
            <a:r>
              <a:rPr lang="en-US" sz="2207">
                <a:solidFill>
                  <a:srgbClr val="2E2E2E"/>
                </a:solidFill>
                <a:latin typeface="Lora"/>
                <a:ea typeface="Lora"/>
                <a:cs typeface="Lora"/>
                <a:sym typeface="Lora"/>
              </a:rPr>
              <a:t>An ideal TTS system should process input text and generate speech in real time or with minimal delay, making it suitable for applications like live conversations, assistive devices, and virtual assistants.</a:t>
            </a:r>
            <a:endParaRPr sz="2207">
              <a:solidFill>
                <a:srgbClr val="2E2E2E"/>
              </a:solidFill>
              <a:latin typeface="Lora"/>
              <a:ea typeface="Lora"/>
              <a:cs typeface="Lora"/>
              <a:sym typeface="Lora"/>
            </a:endParaRPr>
          </a:p>
          <a:p>
            <a:pPr indent="0" lvl="0" marL="0" marR="0" rtl="0" algn="ctr">
              <a:lnSpc>
                <a:spcPct val="153017"/>
              </a:lnSpc>
              <a:spcBef>
                <a:spcPts val="0"/>
              </a:spcBef>
              <a:spcAft>
                <a:spcPts val="0"/>
              </a:spcAft>
              <a:buNone/>
            </a:pPr>
            <a:r>
              <a:t/>
            </a:r>
            <a:endParaRPr i="1" sz="1707">
              <a:solidFill>
                <a:srgbClr val="2E2E2E"/>
              </a:solidFill>
              <a:latin typeface="Lora"/>
              <a:ea typeface="Lora"/>
              <a:cs typeface="Lora"/>
              <a:sym typeface="Lora"/>
            </a:endParaRPr>
          </a:p>
        </p:txBody>
      </p:sp>
      <p:cxnSp>
        <p:nvCxnSpPr>
          <p:cNvPr id="215" name="Google Shape;215;p27"/>
          <p:cNvCxnSpPr/>
          <p:nvPr/>
        </p:nvCxnSpPr>
        <p:spPr>
          <a:xfrm>
            <a:off x="14492937" y="8047913"/>
            <a:ext cx="2812200" cy="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p:nvPr/>
        </p:nvSpPr>
        <p:spPr>
          <a:xfrm rot="-3766568">
            <a:off x="13349150" y="5817368"/>
            <a:ext cx="7820300" cy="6881864"/>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21" name="Google Shape;221;p28"/>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grpSp>
        <p:nvGrpSpPr>
          <p:cNvPr id="222" name="Google Shape;222;p28"/>
          <p:cNvGrpSpPr/>
          <p:nvPr/>
        </p:nvGrpSpPr>
        <p:grpSpPr>
          <a:xfrm>
            <a:off x="2168010" y="1179179"/>
            <a:ext cx="6569017" cy="947706"/>
            <a:chOff x="0" y="-227027"/>
            <a:chExt cx="1730100" cy="249600"/>
          </a:xfrm>
        </p:grpSpPr>
        <p:sp>
          <p:nvSpPr>
            <p:cNvPr id="223" name="Google Shape;223;p28"/>
            <p:cNvSpPr/>
            <p:nvPr/>
          </p:nvSpPr>
          <p:spPr>
            <a:xfrm>
              <a:off x="49" y="-188980"/>
              <a:ext cx="1730004" cy="173502"/>
            </a:xfrm>
            <a:custGeom>
              <a:rect b="b" l="l" r="r" t="t"/>
              <a:pathLst>
                <a:path extrusionOk="0" h="173502" w="1730004">
                  <a:moveTo>
                    <a:pt x="44788" y="0"/>
                  </a:moveTo>
                  <a:lnTo>
                    <a:pt x="1685216" y="0"/>
                  </a:lnTo>
                  <a:cubicBezTo>
                    <a:pt x="1697094" y="0"/>
                    <a:pt x="1708486" y="4719"/>
                    <a:pt x="1716886" y="13118"/>
                  </a:cubicBezTo>
                  <a:cubicBezTo>
                    <a:pt x="1725285" y="21517"/>
                    <a:pt x="1730004" y="32909"/>
                    <a:pt x="1730004" y="44788"/>
                  </a:cubicBezTo>
                  <a:lnTo>
                    <a:pt x="1730004" y="128714"/>
                  </a:lnTo>
                  <a:cubicBezTo>
                    <a:pt x="1730004" y="140593"/>
                    <a:pt x="1725285" y="151985"/>
                    <a:pt x="1716886" y="160384"/>
                  </a:cubicBezTo>
                  <a:cubicBezTo>
                    <a:pt x="1708486" y="168783"/>
                    <a:pt x="1697094" y="173502"/>
                    <a:pt x="1685216" y="173502"/>
                  </a:cubicBezTo>
                  <a:lnTo>
                    <a:pt x="44788" y="173502"/>
                  </a:lnTo>
                  <a:cubicBezTo>
                    <a:pt x="32909" y="173502"/>
                    <a:pt x="21517" y="168783"/>
                    <a:pt x="13118" y="160384"/>
                  </a:cubicBezTo>
                  <a:cubicBezTo>
                    <a:pt x="4719" y="151985"/>
                    <a:pt x="0" y="140593"/>
                    <a:pt x="0" y="128714"/>
                  </a:cubicBezTo>
                  <a:lnTo>
                    <a:pt x="0" y="44788"/>
                  </a:lnTo>
                  <a:cubicBezTo>
                    <a:pt x="0" y="32909"/>
                    <a:pt x="4719" y="21517"/>
                    <a:pt x="13118" y="13118"/>
                  </a:cubicBezTo>
                  <a:cubicBezTo>
                    <a:pt x="21517" y="4719"/>
                    <a:pt x="32909" y="0"/>
                    <a:pt x="44788"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txBox="1"/>
            <p:nvPr/>
          </p:nvSpPr>
          <p:spPr>
            <a:xfrm>
              <a:off x="0" y="-227027"/>
              <a:ext cx="1730100" cy="2496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Key research findings on the topic</a:t>
              </a:r>
              <a:endParaRPr/>
            </a:p>
          </p:txBody>
        </p:sp>
      </p:grpSp>
      <p:sp>
        <p:nvSpPr>
          <p:cNvPr id="225" name="Google Shape;225;p28"/>
          <p:cNvSpPr txBox="1"/>
          <p:nvPr/>
        </p:nvSpPr>
        <p:spPr>
          <a:xfrm>
            <a:off x="2167990" y="271375"/>
            <a:ext cx="13137300" cy="907800"/>
          </a:xfrm>
          <a:prstGeom prst="rect">
            <a:avLst/>
          </a:prstGeom>
          <a:noFill/>
          <a:ln>
            <a:noFill/>
          </a:ln>
        </p:spPr>
        <p:txBody>
          <a:bodyPr anchorCtr="0" anchor="t" bIns="0" lIns="0" spcFirstLastPara="1" rIns="0" wrap="square" tIns="0">
            <a:spAutoFit/>
          </a:bodyPr>
          <a:lstStyle/>
          <a:p>
            <a:pPr indent="0" lvl="0" marL="0" marR="0" rtl="0" algn="l">
              <a:lnSpc>
                <a:spcPct val="153010"/>
              </a:lnSpc>
              <a:spcBef>
                <a:spcPts val="0"/>
              </a:spcBef>
              <a:spcAft>
                <a:spcPts val="0"/>
              </a:spcAft>
              <a:buNone/>
            </a:pPr>
            <a:r>
              <a:rPr b="1" i="1" lang="en-US" sz="5897" u="none" cap="none" strike="noStrike">
                <a:solidFill>
                  <a:srgbClr val="152225"/>
                </a:solidFill>
                <a:latin typeface="Lora"/>
                <a:ea typeface="Lora"/>
                <a:cs typeface="Lora"/>
                <a:sym typeface="Lora"/>
              </a:rPr>
              <a:t>Literature review-</a:t>
            </a:r>
            <a:endParaRPr/>
          </a:p>
        </p:txBody>
      </p:sp>
      <p:sp>
        <p:nvSpPr>
          <p:cNvPr id="226" name="Google Shape;226;p28"/>
          <p:cNvSpPr txBox="1"/>
          <p:nvPr/>
        </p:nvSpPr>
        <p:spPr>
          <a:xfrm>
            <a:off x="673650" y="2683349"/>
            <a:ext cx="16940700" cy="2929500"/>
          </a:xfrm>
          <a:prstGeom prst="rect">
            <a:avLst/>
          </a:prstGeom>
          <a:noFill/>
          <a:ln>
            <a:noFill/>
          </a:ln>
        </p:spPr>
        <p:txBody>
          <a:bodyPr anchorCtr="0" anchor="t" bIns="0" lIns="0" spcFirstLastPara="1" rIns="0" wrap="square" tIns="0">
            <a:spAutoFit/>
          </a:bodyPr>
          <a:lstStyle/>
          <a:p>
            <a:pPr indent="-368300" lvl="0" marL="457200" marR="0" rtl="0" algn="just">
              <a:lnSpc>
                <a:spcPct val="153017"/>
              </a:lnSpc>
              <a:spcBef>
                <a:spcPts val="0"/>
              </a:spcBef>
              <a:spcAft>
                <a:spcPts val="0"/>
              </a:spcAft>
              <a:buClr>
                <a:schemeClr val="dk1"/>
              </a:buClr>
              <a:buSzPts val="2200"/>
              <a:buChar char="●"/>
            </a:pPr>
            <a:r>
              <a:rPr b="1" lang="en-US" sz="2200">
                <a:solidFill>
                  <a:schemeClr val="dk1"/>
                </a:solidFill>
              </a:rPr>
              <a:t>Deep learning models</a:t>
            </a:r>
            <a:r>
              <a:rPr lang="en-US" sz="2200">
                <a:solidFill>
                  <a:schemeClr val="dk1"/>
                </a:solidFill>
              </a:rPr>
              <a:t>, including WaveNet, Tacotron, and Transformer-based architectures, have revolutionized TTS technology. These models leverage neural networks to synthesize high-quality, natural-sounding speech.</a:t>
            </a:r>
            <a:endParaRPr sz="2200">
              <a:solidFill>
                <a:schemeClr val="dk1"/>
              </a:solidFill>
            </a:endParaRPr>
          </a:p>
          <a:p>
            <a:pPr indent="-368300" lvl="0" marL="457200" marR="0" rtl="0" algn="just">
              <a:lnSpc>
                <a:spcPct val="153017"/>
              </a:lnSpc>
              <a:spcBef>
                <a:spcPts val="0"/>
              </a:spcBef>
              <a:spcAft>
                <a:spcPts val="0"/>
              </a:spcAft>
              <a:buClr>
                <a:schemeClr val="dk1"/>
              </a:buClr>
              <a:buSzPts val="2200"/>
              <a:buChar char="●"/>
            </a:pPr>
            <a:r>
              <a:rPr b="1" lang="en-US" sz="2200">
                <a:solidFill>
                  <a:schemeClr val="dk1"/>
                </a:solidFill>
              </a:rPr>
              <a:t>End-to-end systems</a:t>
            </a:r>
            <a:r>
              <a:rPr lang="en-US" sz="2200">
                <a:solidFill>
                  <a:schemeClr val="dk1"/>
                </a:solidFill>
              </a:rPr>
              <a:t>, such as Tacotron and FastSpeech, have simplified the TTS process by removing intermediate steps and directly converting text into speech.</a:t>
            </a:r>
            <a:endParaRPr sz="2200">
              <a:solidFill>
                <a:schemeClr val="dk1"/>
              </a:solidFill>
            </a:endParaRPr>
          </a:p>
          <a:p>
            <a:pPr indent="-368300" lvl="0" marL="457200" marR="0" rtl="0" algn="just">
              <a:lnSpc>
                <a:spcPct val="153017"/>
              </a:lnSpc>
              <a:spcBef>
                <a:spcPts val="0"/>
              </a:spcBef>
              <a:spcAft>
                <a:spcPts val="0"/>
              </a:spcAft>
              <a:buClr>
                <a:schemeClr val="dk1"/>
              </a:buClr>
              <a:buSzPts val="2200"/>
              <a:buChar char="●"/>
            </a:pPr>
            <a:r>
              <a:rPr b="1" lang="en-US" sz="2200">
                <a:solidFill>
                  <a:schemeClr val="dk1"/>
                </a:solidFill>
              </a:rPr>
              <a:t>Modern TTS systems</a:t>
            </a:r>
            <a:r>
              <a:rPr lang="en-US" sz="2200">
                <a:solidFill>
                  <a:schemeClr val="dk1"/>
                </a:solidFill>
              </a:rPr>
              <a:t> have improved significantly in their ability to model prosody (intonation, rhythm, and stress) and expressiveness, resulting in more natural and emotionally rich speech.</a:t>
            </a:r>
            <a:endParaRPr sz="2200">
              <a:solidFill>
                <a:schemeClr val="dk1"/>
              </a:solidFill>
            </a:endParaRPr>
          </a:p>
        </p:txBody>
      </p:sp>
      <p:grpSp>
        <p:nvGrpSpPr>
          <p:cNvPr id="227" name="Google Shape;227;p28"/>
          <p:cNvGrpSpPr/>
          <p:nvPr/>
        </p:nvGrpSpPr>
        <p:grpSpPr>
          <a:xfrm>
            <a:off x="673640" y="5882199"/>
            <a:ext cx="7416918" cy="947706"/>
            <a:chOff x="0" y="-38100"/>
            <a:chExt cx="1953414" cy="249600"/>
          </a:xfrm>
        </p:grpSpPr>
        <p:sp>
          <p:nvSpPr>
            <p:cNvPr id="228" name="Google Shape;228;p28"/>
            <p:cNvSpPr/>
            <p:nvPr/>
          </p:nvSpPr>
          <p:spPr>
            <a:xfrm>
              <a:off x="0" y="0"/>
              <a:ext cx="1953414" cy="173502"/>
            </a:xfrm>
            <a:custGeom>
              <a:rect b="b" l="l" r="r" t="t"/>
              <a:pathLst>
                <a:path extrusionOk="0" h="173502" w="1953414">
                  <a:moveTo>
                    <a:pt x="39665" y="0"/>
                  </a:moveTo>
                  <a:lnTo>
                    <a:pt x="1913748" y="0"/>
                  </a:lnTo>
                  <a:cubicBezTo>
                    <a:pt x="1924268" y="0"/>
                    <a:pt x="1934357" y="4179"/>
                    <a:pt x="1941796" y="11618"/>
                  </a:cubicBezTo>
                  <a:cubicBezTo>
                    <a:pt x="1949235" y="19056"/>
                    <a:pt x="1953414" y="29145"/>
                    <a:pt x="1953414" y="39665"/>
                  </a:cubicBezTo>
                  <a:lnTo>
                    <a:pt x="1953414" y="133837"/>
                  </a:lnTo>
                  <a:cubicBezTo>
                    <a:pt x="1953414" y="144356"/>
                    <a:pt x="1949235" y="154445"/>
                    <a:pt x="1941796" y="161884"/>
                  </a:cubicBezTo>
                  <a:cubicBezTo>
                    <a:pt x="1934357" y="169323"/>
                    <a:pt x="1924268" y="173502"/>
                    <a:pt x="1913748" y="173502"/>
                  </a:cubicBezTo>
                  <a:lnTo>
                    <a:pt x="39665" y="173502"/>
                  </a:lnTo>
                  <a:cubicBezTo>
                    <a:pt x="29145" y="173502"/>
                    <a:pt x="19056" y="169323"/>
                    <a:pt x="11618" y="161884"/>
                  </a:cubicBezTo>
                  <a:cubicBezTo>
                    <a:pt x="4179" y="154445"/>
                    <a:pt x="0" y="144356"/>
                    <a:pt x="0" y="133837"/>
                  </a:cubicBezTo>
                  <a:lnTo>
                    <a:pt x="0" y="39665"/>
                  </a:lnTo>
                  <a:cubicBezTo>
                    <a:pt x="0" y="29145"/>
                    <a:pt x="4179" y="19056"/>
                    <a:pt x="11618" y="11618"/>
                  </a:cubicBezTo>
                  <a:cubicBezTo>
                    <a:pt x="19056" y="4179"/>
                    <a:pt x="29145" y="0"/>
                    <a:pt x="3966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txBox="1"/>
            <p:nvPr/>
          </p:nvSpPr>
          <p:spPr>
            <a:xfrm>
              <a:off x="0" y="-38100"/>
              <a:ext cx="1953300" cy="2496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Gaps identified</a:t>
              </a:r>
              <a:endParaRPr b="1" i="1" sz="2718" u="none" cap="none" strike="noStrike">
                <a:solidFill>
                  <a:srgbClr val="152225"/>
                </a:solidFill>
                <a:latin typeface="Lora"/>
                <a:ea typeface="Lora"/>
                <a:cs typeface="Lora"/>
                <a:sym typeface="Lora"/>
              </a:endParaRPr>
            </a:p>
          </p:txBody>
        </p:sp>
      </p:grpSp>
      <p:sp>
        <p:nvSpPr>
          <p:cNvPr id="230" name="Google Shape;230;p28"/>
          <p:cNvSpPr txBox="1"/>
          <p:nvPr/>
        </p:nvSpPr>
        <p:spPr>
          <a:xfrm>
            <a:off x="765550" y="6969725"/>
            <a:ext cx="16848900" cy="25227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dk1"/>
              </a:buClr>
              <a:buSzPts val="2200"/>
              <a:buChar char="●"/>
            </a:pPr>
            <a:r>
              <a:rPr lang="en-US" sz="2200">
                <a:solidFill>
                  <a:schemeClr val="dk1"/>
                </a:solidFill>
              </a:rPr>
              <a:t>Despite advancements, TTS systems still struggle to fully replicate human-like naturalness and emotional expressiveness, especially in spontaneous or conversational speech.</a:t>
            </a:r>
            <a:endParaRPr sz="2200">
              <a:solidFill>
                <a:schemeClr val="dk1"/>
              </a:solidFill>
            </a:endParaRPr>
          </a:p>
          <a:p>
            <a:pPr indent="0" lvl="0" marL="457200" rtl="0" algn="just">
              <a:lnSpc>
                <a:spcPct val="115000"/>
              </a:lnSpc>
              <a:spcBef>
                <a:spcPts val="0"/>
              </a:spcBef>
              <a:spcAft>
                <a:spcPts val="0"/>
              </a:spcAft>
              <a:buNone/>
            </a:pPr>
            <a:r>
              <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lang="en-US" sz="2200">
                <a:solidFill>
                  <a:schemeClr val="dk1"/>
                </a:solidFill>
              </a:rPr>
              <a:t>TTS systems often fail to handle the full range of linguistic variability, such as dialects, accents, informal speech, and code-switching (mixing languages in the same sentence).</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p:nvPr/>
        </p:nvSpPr>
        <p:spPr>
          <a:xfrm rot="-3766568">
            <a:off x="13349150" y="5817368"/>
            <a:ext cx="7820300" cy="6881864"/>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36" name="Google Shape;236;p29"/>
          <p:cNvSpPr/>
          <p:nvPr/>
        </p:nvSpPr>
        <p:spPr>
          <a:xfrm rot="-3766568">
            <a:off x="-2719788" y="-4014927"/>
            <a:ext cx="7820300" cy="6881864"/>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grpSp>
        <p:nvGrpSpPr>
          <p:cNvPr id="237" name="Google Shape;237;p29"/>
          <p:cNvGrpSpPr/>
          <p:nvPr/>
        </p:nvGrpSpPr>
        <p:grpSpPr>
          <a:xfrm>
            <a:off x="629550" y="1309016"/>
            <a:ext cx="6569017" cy="710316"/>
            <a:chOff x="-1" y="-112302"/>
            <a:chExt cx="1730100" cy="187078"/>
          </a:xfrm>
        </p:grpSpPr>
        <p:sp>
          <p:nvSpPr>
            <p:cNvPr id="238" name="Google Shape;238;p29"/>
            <p:cNvSpPr/>
            <p:nvPr/>
          </p:nvSpPr>
          <p:spPr>
            <a:xfrm>
              <a:off x="49" y="-112302"/>
              <a:ext cx="1730004" cy="173502"/>
            </a:xfrm>
            <a:custGeom>
              <a:rect b="b" l="l" r="r" t="t"/>
              <a:pathLst>
                <a:path extrusionOk="0" h="173502" w="1730004">
                  <a:moveTo>
                    <a:pt x="44788" y="0"/>
                  </a:moveTo>
                  <a:lnTo>
                    <a:pt x="1685216" y="0"/>
                  </a:lnTo>
                  <a:cubicBezTo>
                    <a:pt x="1697094" y="0"/>
                    <a:pt x="1708486" y="4719"/>
                    <a:pt x="1716886" y="13118"/>
                  </a:cubicBezTo>
                  <a:cubicBezTo>
                    <a:pt x="1725285" y="21517"/>
                    <a:pt x="1730004" y="32909"/>
                    <a:pt x="1730004" y="44788"/>
                  </a:cubicBezTo>
                  <a:lnTo>
                    <a:pt x="1730004" y="128714"/>
                  </a:lnTo>
                  <a:cubicBezTo>
                    <a:pt x="1730004" y="140593"/>
                    <a:pt x="1725285" y="151985"/>
                    <a:pt x="1716886" y="160384"/>
                  </a:cubicBezTo>
                  <a:cubicBezTo>
                    <a:pt x="1708486" y="168783"/>
                    <a:pt x="1697094" y="173502"/>
                    <a:pt x="1685216" y="173502"/>
                  </a:cubicBezTo>
                  <a:lnTo>
                    <a:pt x="44788" y="173502"/>
                  </a:lnTo>
                  <a:cubicBezTo>
                    <a:pt x="32909" y="173502"/>
                    <a:pt x="21517" y="168783"/>
                    <a:pt x="13118" y="160384"/>
                  </a:cubicBezTo>
                  <a:cubicBezTo>
                    <a:pt x="4719" y="151985"/>
                    <a:pt x="0" y="140593"/>
                    <a:pt x="0" y="128714"/>
                  </a:cubicBezTo>
                  <a:lnTo>
                    <a:pt x="0" y="44788"/>
                  </a:lnTo>
                  <a:cubicBezTo>
                    <a:pt x="0" y="32909"/>
                    <a:pt x="4719" y="21517"/>
                    <a:pt x="13118" y="13118"/>
                  </a:cubicBezTo>
                  <a:cubicBezTo>
                    <a:pt x="21517" y="4719"/>
                    <a:pt x="32909" y="0"/>
                    <a:pt x="44788"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txBox="1"/>
            <p:nvPr/>
          </p:nvSpPr>
          <p:spPr>
            <a:xfrm>
              <a:off x="-1" y="-98624"/>
              <a:ext cx="1730100" cy="1734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Common technique used</a:t>
              </a:r>
              <a:endParaRPr/>
            </a:p>
          </p:txBody>
        </p:sp>
      </p:grpSp>
      <p:sp>
        <p:nvSpPr>
          <p:cNvPr id="240" name="Google Shape;240;p29"/>
          <p:cNvSpPr txBox="1"/>
          <p:nvPr/>
        </p:nvSpPr>
        <p:spPr>
          <a:xfrm>
            <a:off x="1999915" y="281850"/>
            <a:ext cx="15091200" cy="907800"/>
          </a:xfrm>
          <a:prstGeom prst="rect">
            <a:avLst/>
          </a:prstGeom>
          <a:noFill/>
          <a:ln>
            <a:noFill/>
          </a:ln>
        </p:spPr>
        <p:txBody>
          <a:bodyPr anchorCtr="0" anchor="t" bIns="0" lIns="0" spcFirstLastPara="1" rIns="0" wrap="square" tIns="0">
            <a:spAutoFit/>
          </a:bodyPr>
          <a:lstStyle/>
          <a:p>
            <a:pPr indent="0" lvl="0" marL="0" marR="0" rtl="0" algn="l">
              <a:lnSpc>
                <a:spcPct val="153010"/>
              </a:lnSpc>
              <a:spcBef>
                <a:spcPts val="0"/>
              </a:spcBef>
              <a:spcAft>
                <a:spcPts val="0"/>
              </a:spcAft>
              <a:buNone/>
            </a:pPr>
            <a:r>
              <a:rPr b="1" i="1" lang="en-US" sz="5897" u="none" cap="none" strike="noStrike">
                <a:solidFill>
                  <a:srgbClr val="152225"/>
                </a:solidFill>
                <a:latin typeface="Lora"/>
                <a:ea typeface="Lora"/>
                <a:cs typeface="Lora"/>
                <a:sym typeface="Lora"/>
              </a:rPr>
              <a:t>Techniques and Tools from Literature</a:t>
            </a:r>
            <a:endParaRPr/>
          </a:p>
        </p:txBody>
      </p:sp>
      <p:grpSp>
        <p:nvGrpSpPr>
          <p:cNvPr id="241" name="Google Shape;241;p29"/>
          <p:cNvGrpSpPr/>
          <p:nvPr/>
        </p:nvGrpSpPr>
        <p:grpSpPr>
          <a:xfrm>
            <a:off x="863538" y="6250073"/>
            <a:ext cx="7416918" cy="588145"/>
            <a:chOff x="0" y="-1"/>
            <a:chExt cx="1953414" cy="204900"/>
          </a:xfrm>
        </p:grpSpPr>
        <p:sp>
          <p:nvSpPr>
            <p:cNvPr id="242" name="Google Shape;242;p29"/>
            <p:cNvSpPr/>
            <p:nvPr/>
          </p:nvSpPr>
          <p:spPr>
            <a:xfrm>
              <a:off x="0" y="0"/>
              <a:ext cx="1953414" cy="173502"/>
            </a:xfrm>
            <a:custGeom>
              <a:rect b="b" l="l" r="r" t="t"/>
              <a:pathLst>
                <a:path extrusionOk="0" h="173502" w="1953414">
                  <a:moveTo>
                    <a:pt x="39665" y="0"/>
                  </a:moveTo>
                  <a:lnTo>
                    <a:pt x="1913748" y="0"/>
                  </a:lnTo>
                  <a:cubicBezTo>
                    <a:pt x="1924268" y="0"/>
                    <a:pt x="1934357" y="4179"/>
                    <a:pt x="1941796" y="11618"/>
                  </a:cubicBezTo>
                  <a:cubicBezTo>
                    <a:pt x="1949235" y="19056"/>
                    <a:pt x="1953414" y="29145"/>
                    <a:pt x="1953414" y="39665"/>
                  </a:cubicBezTo>
                  <a:lnTo>
                    <a:pt x="1953414" y="133837"/>
                  </a:lnTo>
                  <a:cubicBezTo>
                    <a:pt x="1953414" y="144356"/>
                    <a:pt x="1949235" y="154445"/>
                    <a:pt x="1941796" y="161884"/>
                  </a:cubicBezTo>
                  <a:cubicBezTo>
                    <a:pt x="1934357" y="169323"/>
                    <a:pt x="1924268" y="173502"/>
                    <a:pt x="1913748" y="173502"/>
                  </a:cubicBezTo>
                  <a:lnTo>
                    <a:pt x="39665" y="173502"/>
                  </a:lnTo>
                  <a:cubicBezTo>
                    <a:pt x="29145" y="173502"/>
                    <a:pt x="19056" y="169323"/>
                    <a:pt x="11618" y="161884"/>
                  </a:cubicBezTo>
                  <a:cubicBezTo>
                    <a:pt x="4179" y="154445"/>
                    <a:pt x="0" y="144356"/>
                    <a:pt x="0" y="133837"/>
                  </a:cubicBezTo>
                  <a:lnTo>
                    <a:pt x="0" y="39665"/>
                  </a:lnTo>
                  <a:cubicBezTo>
                    <a:pt x="0" y="29145"/>
                    <a:pt x="4179" y="19056"/>
                    <a:pt x="11618" y="11618"/>
                  </a:cubicBezTo>
                  <a:cubicBezTo>
                    <a:pt x="19056" y="4179"/>
                    <a:pt x="29145" y="0"/>
                    <a:pt x="3966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nvSpPr>
          <p:spPr>
            <a:xfrm>
              <a:off x="59" y="-1"/>
              <a:ext cx="1953300" cy="2049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Tools highlighted</a:t>
              </a:r>
              <a:endParaRPr b="1" i="1" sz="2718" u="none" cap="none" strike="noStrike">
                <a:solidFill>
                  <a:srgbClr val="152225"/>
                </a:solidFill>
                <a:latin typeface="Lora"/>
                <a:ea typeface="Lora"/>
                <a:cs typeface="Lora"/>
                <a:sym typeface="Lora"/>
              </a:endParaRPr>
            </a:p>
          </p:txBody>
        </p:sp>
      </p:grpSp>
      <p:sp>
        <p:nvSpPr>
          <p:cNvPr id="244" name="Google Shape;244;p29"/>
          <p:cNvSpPr txBox="1"/>
          <p:nvPr/>
        </p:nvSpPr>
        <p:spPr>
          <a:xfrm>
            <a:off x="629550" y="2018051"/>
            <a:ext cx="17028900" cy="38547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Formant Synthesis</a:t>
            </a:r>
            <a:r>
              <a:rPr lang="en-US" sz="2200">
                <a:solidFill>
                  <a:schemeClr val="dk1"/>
                </a:solidFill>
              </a:rPr>
              <a:t> </a:t>
            </a:r>
            <a:r>
              <a:rPr b="1" lang="en-US" sz="2200">
                <a:solidFill>
                  <a:schemeClr val="dk1"/>
                </a:solidFill>
              </a:rPr>
              <a:t>: </a:t>
            </a:r>
            <a:r>
              <a:rPr lang="en-US" sz="2200">
                <a:solidFill>
                  <a:schemeClr val="dk1"/>
                </a:solidFill>
              </a:rPr>
              <a:t>Formant synthesis is a method of creating artificial speech by mimicking the way the human vocal tract works</a:t>
            </a:r>
            <a:endParaRPr sz="2200">
              <a:solidFill>
                <a:schemeClr val="dk1"/>
              </a:solidFill>
            </a:endParaRPr>
          </a:p>
          <a:p>
            <a:pPr indent="0" lvl="0" marL="457200" rtl="0" algn="just">
              <a:lnSpc>
                <a:spcPct val="115000"/>
              </a:lnSpc>
              <a:spcBef>
                <a:spcPts val="0"/>
              </a:spcBef>
              <a:spcAft>
                <a:spcPts val="0"/>
              </a:spcAft>
              <a:buNone/>
            </a:pPr>
            <a:r>
              <a:rPr lang="en-US" sz="2200">
                <a:solidFill>
                  <a:schemeClr val="dk1"/>
                </a:solidFill>
              </a:rPr>
              <a:t>.</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Statistical Parametric Synthesis : </a:t>
            </a:r>
            <a:r>
              <a:rPr lang="en-US" sz="2200">
                <a:solidFill>
                  <a:schemeClr val="dk1"/>
                </a:solidFill>
              </a:rPr>
              <a:t>This technique uses statistical models (like Hidden Markov Models or Gaussian Mixture Models) to generate speech parameters, which are then used to synthesize speech.</a:t>
            </a:r>
            <a:endParaRPr sz="2200">
              <a:solidFill>
                <a:schemeClr val="dk1"/>
              </a:solidFill>
            </a:endParaRPr>
          </a:p>
          <a:p>
            <a:pPr indent="0" lvl="0" marL="457200" rtl="0" algn="just">
              <a:lnSpc>
                <a:spcPct val="115000"/>
              </a:lnSpc>
              <a:spcBef>
                <a:spcPts val="0"/>
              </a:spcBef>
              <a:spcAft>
                <a:spcPts val="0"/>
              </a:spcAft>
              <a:buNone/>
            </a:pPr>
            <a:r>
              <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End-to-End Deep Learning (Tacotron)</a:t>
            </a:r>
            <a:r>
              <a:rPr lang="en-US" sz="2200">
                <a:solidFill>
                  <a:schemeClr val="dk1"/>
                </a:solidFill>
              </a:rPr>
              <a:t> </a:t>
            </a:r>
            <a:r>
              <a:rPr b="1" lang="en-US" sz="2200">
                <a:solidFill>
                  <a:schemeClr val="dk1"/>
                </a:solidFill>
              </a:rPr>
              <a:t>:</a:t>
            </a:r>
            <a:r>
              <a:rPr lang="en-US" sz="2200">
                <a:solidFill>
                  <a:schemeClr val="dk1"/>
                </a:solidFill>
              </a:rPr>
              <a:t>  End-to-end models like Tacotron and Tacotron 2 take text as input and directly convert it into spectrograms, which are then converted into audio by a vocoder (like WaveNet or Griffin-Lim).</a:t>
            </a:r>
            <a:endParaRPr sz="2200">
              <a:solidFill>
                <a:schemeClr val="dk1"/>
              </a:solidFill>
            </a:endParaRPr>
          </a:p>
          <a:p>
            <a:pPr indent="0" lvl="0" marL="457200" rtl="0" algn="just">
              <a:lnSpc>
                <a:spcPct val="115000"/>
              </a:lnSpc>
              <a:spcBef>
                <a:spcPts val="0"/>
              </a:spcBef>
              <a:spcAft>
                <a:spcPts val="0"/>
              </a:spcAft>
              <a:buNone/>
            </a:pPr>
            <a:r>
              <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Concatenative Synthesis :</a:t>
            </a:r>
            <a:r>
              <a:rPr lang="en-US" sz="2200">
                <a:solidFill>
                  <a:schemeClr val="dk1"/>
                </a:solidFill>
              </a:rPr>
              <a:t> This technique uses pre-recorded speech segments (phonemes, diphones, or syllables) and concatenates them to form words and sentences.        </a:t>
            </a:r>
            <a:endParaRPr sz="3200">
              <a:solidFill>
                <a:schemeClr val="dk1"/>
              </a:solidFill>
              <a:latin typeface="Calibri"/>
              <a:ea typeface="Calibri"/>
              <a:cs typeface="Calibri"/>
              <a:sym typeface="Calibri"/>
            </a:endParaRPr>
          </a:p>
        </p:txBody>
      </p:sp>
      <p:sp>
        <p:nvSpPr>
          <p:cNvPr id="245" name="Google Shape;245;p29"/>
          <p:cNvSpPr txBox="1"/>
          <p:nvPr/>
        </p:nvSpPr>
        <p:spPr>
          <a:xfrm>
            <a:off x="852525" y="6954550"/>
            <a:ext cx="17028900" cy="3024300"/>
          </a:xfrm>
          <a:prstGeom prst="rect">
            <a:avLst/>
          </a:prstGeom>
          <a:noFill/>
          <a:ln>
            <a:noFill/>
          </a:ln>
        </p:spPr>
        <p:txBody>
          <a:bodyPr anchorCtr="0" anchor="t" bIns="91425" lIns="91425" spcFirstLastPara="1" rIns="91425" wrap="square" tIns="91425">
            <a:noAutofit/>
          </a:bodyPr>
          <a:lstStyle/>
          <a:p>
            <a:pPr indent="-368300" lvl="0" marL="457200" rtl="0" algn="just">
              <a:spcBef>
                <a:spcPts val="0"/>
              </a:spcBef>
              <a:spcAft>
                <a:spcPts val="0"/>
              </a:spcAft>
              <a:buClr>
                <a:schemeClr val="dk1"/>
              </a:buClr>
              <a:buSzPts val="2200"/>
              <a:buChar char="●"/>
            </a:pPr>
            <a:r>
              <a:rPr b="1" lang="en-US" sz="2200">
                <a:solidFill>
                  <a:schemeClr val="dk1"/>
                </a:solidFill>
              </a:rPr>
              <a:t>Tacotron :</a:t>
            </a:r>
            <a:r>
              <a:rPr lang="en-US" sz="2200">
                <a:solidFill>
                  <a:schemeClr val="dk1"/>
                </a:solidFill>
              </a:rPr>
              <a:t> Google's end-to-end deep learning-based TTS model.</a:t>
            </a:r>
            <a:endParaRPr sz="2200">
              <a:solidFill>
                <a:schemeClr val="dk1"/>
              </a:solidFill>
            </a:endParaRPr>
          </a:p>
          <a:p>
            <a:pPr indent="0" lvl="0" marL="457200" rtl="0" algn="just">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WaveNet :</a:t>
            </a:r>
            <a:r>
              <a:rPr lang="en-US" sz="2200">
                <a:solidFill>
                  <a:schemeClr val="dk1"/>
                </a:solidFill>
              </a:rPr>
              <a:t> A generative model that produces high-quality audio waveforms. It can be used as a vocoder to convert mel-spectrograms into audio</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FastSpeech : </a:t>
            </a:r>
            <a:r>
              <a:rPr lang="en-US" sz="2200">
                <a:solidFill>
                  <a:schemeClr val="dk1"/>
                </a:solidFill>
              </a:rPr>
              <a:t>It is a speech synthesis model that improves on Tacotron’s speed and stability.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368300" lvl="0" marL="457200" rtl="0" algn="l">
              <a:lnSpc>
                <a:spcPct val="115000"/>
              </a:lnSpc>
              <a:spcBef>
                <a:spcPts val="1400"/>
              </a:spcBef>
              <a:spcAft>
                <a:spcPts val="0"/>
              </a:spcAft>
              <a:buClr>
                <a:schemeClr val="dk1"/>
              </a:buClr>
              <a:buSzPts val="2200"/>
              <a:buChar char="●"/>
            </a:pPr>
            <a:r>
              <a:rPr b="1" lang="en-US" sz="2200">
                <a:solidFill>
                  <a:schemeClr val="dk1"/>
                </a:solidFill>
              </a:rPr>
              <a:t>TensorFlow / PyTorch :</a:t>
            </a:r>
            <a:r>
              <a:rPr lang="en-US" sz="2200">
                <a:solidFill>
                  <a:schemeClr val="dk1"/>
                </a:solidFill>
              </a:rPr>
              <a:t> General-purpose deep learning frameworks often used to build TTS models.</a:t>
            </a:r>
            <a:endParaRPr sz="2200">
              <a:solidFill>
                <a:schemeClr val="dk1"/>
              </a:solidFill>
            </a:endParaRPr>
          </a:p>
          <a:p>
            <a:pPr indent="0" lvl="0" marL="0" rtl="0" algn="l">
              <a:spcBef>
                <a:spcPts val="40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p:nvPr/>
        </p:nvSpPr>
        <p:spPr>
          <a:xfrm rot="-3767688">
            <a:off x="-3067724" y="-429648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51" name="Google Shape;251;p30"/>
          <p:cNvSpPr/>
          <p:nvPr/>
        </p:nvSpPr>
        <p:spPr>
          <a:xfrm rot="-3767688">
            <a:off x="14110364" y="7334406"/>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52" name="Google Shape;252;p30"/>
          <p:cNvSpPr txBox="1"/>
          <p:nvPr/>
        </p:nvSpPr>
        <p:spPr>
          <a:xfrm>
            <a:off x="3924450" y="861225"/>
            <a:ext cx="10439100" cy="11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5850">
                <a:solidFill>
                  <a:schemeClr val="dk1"/>
                </a:solidFill>
                <a:latin typeface="Lora"/>
                <a:ea typeface="Lora"/>
                <a:cs typeface="Lora"/>
                <a:sym typeface="Lora"/>
              </a:rPr>
              <a:t>Architecture</a:t>
            </a:r>
            <a:endParaRPr b="1" i="1" sz="5850">
              <a:solidFill>
                <a:schemeClr val="dk1"/>
              </a:solidFill>
              <a:latin typeface="Lora"/>
              <a:ea typeface="Lora"/>
              <a:cs typeface="Lora"/>
              <a:sym typeface="Lora"/>
            </a:endParaRPr>
          </a:p>
        </p:txBody>
      </p:sp>
      <p:pic>
        <p:nvPicPr>
          <p:cNvPr id="253" name="Google Shape;253;p30"/>
          <p:cNvPicPr preferRelativeResize="0"/>
          <p:nvPr/>
        </p:nvPicPr>
        <p:blipFill rotWithShape="1">
          <a:blip r:embed="rId4">
            <a:alphaModFix/>
          </a:blip>
          <a:srcRect b="8517" l="0" r="0" t="0"/>
          <a:stretch/>
        </p:blipFill>
        <p:spPr>
          <a:xfrm>
            <a:off x="502975" y="2642563"/>
            <a:ext cx="8549251" cy="5001875"/>
          </a:xfrm>
          <a:prstGeom prst="rect">
            <a:avLst/>
          </a:prstGeom>
          <a:noFill/>
          <a:ln>
            <a:noFill/>
          </a:ln>
        </p:spPr>
      </p:pic>
      <p:pic>
        <p:nvPicPr>
          <p:cNvPr id="254" name="Google Shape;254;p30"/>
          <p:cNvPicPr preferRelativeResize="0"/>
          <p:nvPr/>
        </p:nvPicPr>
        <p:blipFill rotWithShape="1">
          <a:blip r:embed="rId5">
            <a:alphaModFix/>
          </a:blip>
          <a:srcRect b="0" l="0" r="9395" t="3213"/>
          <a:stretch/>
        </p:blipFill>
        <p:spPr>
          <a:xfrm>
            <a:off x="9497875" y="3046975"/>
            <a:ext cx="8549249" cy="4840975"/>
          </a:xfrm>
          <a:prstGeom prst="rect">
            <a:avLst/>
          </a:prstGeom>
          <a:noFill/>
          <a:ln>
            <a:noFill/>
          </a:ln>
        </p:spPr>
      </p:pic>
      <p:sp>
        <p:nvSpPr>
          <p:cNvPr id="255" name="Google Shape;255;p30"/>
          <p:cNvSpPr txBox="1"/>
          <p:nvPr/>
        </p:nvSpPr>
        <p:spPr>
          <a:xfrm>
            <a:off x="11248275" y="7116075"/>
            <a:ext cx="41541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56" name="Google Shape;256;p30"/>
          <p:cNvSpPr txBox="1"/>
          <p:nvPr/>
        </p:nvSpPr>
        <p:spPr>
          <a:xfrm>
            <a:off x="603275" y="7887950"/>
            <a:ext cx="89979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Architecture of Statistical Parametric Synthesis (SPS)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1"/>
          <p:cNvPicPr preferRelativeResize="0"/>
          <p:nvPr/>
        </p:nvPicPr>
        <p:blipFill rotWithShape="1">
          <a:blip r:embed="rId3">
            <a:alphaModFix/>
          </a:blip>
          <a:srcRect b="2143" l="0" r="0" t="0"/>
          <a:stretch/>
        </p:blipFill>
        <p:spPr>
          <a:xfrm>
            <a:off x="2005200" y="922125"/>
            <a:ext cx="12940301" cy="785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p:nvPr/>
        </p:nvSpPr>
        <p:spPr>
          <a:xfrm rot="-3766568">
            <a:off x="13349150" y="5817368"/>
            <a:ext cx="7820300" cy="6881864"/>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67" name="Google Shape;267;p32"/>
          <p:cNvSpPr/>
          <p:nvPr/>
        </p:nvSpPr>
        <p:spPr>
          <a:xfrm rot="-3766568">
            <a:off x="-2719788" y="-4014927"/>
            <a:ext cx="7820300" cy="6881864"/>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68" name="Google Shape;268;p32"/>
          <p:cNvSpPr txBox="1"/>
          <p:nvPr/>
        </p:nvSpPr>
        <p:spPr>
          <a:xfrm>
            <a:off x="2057240" y="306575"/>
            <a:ext cx="15091200" cy="907800"/>
          </a:xfrm>
          <a:prstGeom prst="rect">
            <a:avLst/>
          </a:prstGeom>
          <a:noFill/>
          <a:ln>
            <a:noFill/>
          </a:ln>
        </p:spPr>
        <p:txBody>
          <a:bodyPr anchorCtr="0" anchor="t" bIns="0" lIns="0" spcFirstLastPara="1" rIns="0" wrap="square" tIns="0">
            <a:spAutoFit/>
          </a:bodyPr>
          <a:lstStyle/>
          <a:p>
            <a:pPr indent="0" lvl="0" marL="0" marR="0" rtl="0" algn="l">
              <a:lnSpc>
                <a:spcPct val="153010"/>
              </a:lnSpc>
              <a:spcBef>
                <a:spcPts val="0"/>
              </a:spcBef>
              <a:spcAft>
                <a:spcPts val="0"/>
              </a:spcAft>
              <a:buNone/>
            </a:pPr>
            <a:r>
              <a:rPr b="1" i="1" lang="en-US" sz="5897" u="none" cap="none" strike="noStrike">
                <a:solidFill>
                  <a:srgbClr val="152225"/>
                </a:solidFill>
                <a:latin typeface="Lora"/>
                <a:ea typeface="Lora"/>
                <a:cs typeface="Lora"/>
                <a:sym typeface="Lora"/>
              </a:rPr>
              <a:t>Project Progress So Far </a:t>
            </a:r>
            <a:endParaRPr/>
          </a:p>
        </p:txBody>
      </p:sp>
      <p:sp>
        <p:nvSpPr>
          <p:cNvPr id="269" name="Google Shape;269;p32"/>
          <p:cNvSpPr txBox="1"/>
          <p:nvPr/>
        </p:nvSpPr>
        <p:spPr>
          <a:xfrm>
            <a:off x="601525" y="2477838"/>
            <a:ext cx="16909200" cy="1896300"/>
          </a:xfrm>
          <a:prstGeom prst="rect">
            <a:avLst/>
          </a:prstGeom>
          <a:noFill/>
          <a:ln>
            <a:noFill/>
          </a:ln>
        </p:spPr>
        <p:txBody>
          <a:bodyPr anchorCtr="0" anchor="t" bIns="0" lIns="0" spcFirstLastPara="1" rIns="0" wrap="square" tIns="0">
            <a:spAutoFit/>
          </a:bodyPr>
          <a:lstStyle/>
          <a:p>
            <a:pPr indent="-368300" lvl="0" marL="457200" rtl="0" algn="just">
              <a:lnSpc>
                <a:spcPct val="115000"/>
              </a:lnSpc>
              <a:spcBef>
                <a:spcPts val="0"/>
              </a:spcBef>
              <a:spcAft>
                <a:spcPts val="0"/>
              </a:spcAft>
              <a:buSzPts val="2200"/>
              <a:buChar char="●"/>
            </a:pPr>
            <a:r>
              <a:rPr b="1" lang="en-US" sz="2200"/>
              <a:t>R</a:t>
            </a:r>
            <a:r>
              <a:rPr b="1" lang="en-US" sz="2200"/>
              <a:t>esearch: </a:t>
            </a:r>
            <a:r>
              <a:rPr lang="en-US" sz="2200"/>
              <a:t>Conducted an extensive review of research papers related to text-to-speech (TTS) systems, including recent advancements and methodologies.</a:t>
            </a:r>
            <a:endParaRPr sz="2200"/>
          </a:p>
          <a:p>
            <a:pPr indent="0" lvl="0" marL="457200" rtl="0" algn="just">
              <a:lnSpc>
                <a:spcPct val="115000"/>
              </a:lnSpc>
              <a:spcBef>
                <a:spcPts val="0"/>
              </a:spcBef>
              <a:spcAft>
                <a:spcPts val="0"/>
              </a:spcAft>
              <a:buNone/>
            </a:pPr>
            <a:r>
              <a:t/>
            </a:r>
            <a:endParaRPr sz="2200"/>
          </a:p>
          <a:p>
            <a:pPr indent="-368300" lvl="0" marL="457200" rtl="0" algn="just">
              <a:lnSpc>
                <a:spcPct val="115000"/>
              </a:lnSpc>
              <a:spcBef>
                <a:spcPts val="0"/>
              </a:spcBef>
              <a:spcAft>
                <a:spcPts val="0"/>
              </a:spcAft>
              <a:buSzPts val="2200"/>
              <a:buChar char="●"/>
            </a:pPr>
            <a:r>
              <a:rPr b="1" lang="en-US" sz="2200"/>
              <a:t>Datasets:</a:t>
            </a:r>
            <a:r>
              <a:rPr lang="en-US" sz="2200"/>
              <a:t> Identified and evaluated various datasets suitable for training and testing TTS models, ensuring they meet the requirements for high-quality speech synthesis.</a:t>
            </a:r>
            <a:endParaRPr sz="2200"/>
          </a:p>
        </p:txBody>
      </p:sp>
      <p:grpSp>
        <p:nvGrpSpPr>
          <p:cNvPr id="270" name="Google Shape;270;p32"/>
          <p:cNvGrpSpPr/>
          <p:nvPr/>
        </p:nvGrpSpPr>
        <p:grpSpPr>
          <a:xfrm>
            <a:off x="863538" y="4877661"/>
            <a:ext cx="7416918" cy="764899"/>
            <a:chOff x="0" y="-38098"/>
            <a:chExt cx="1953414" cy="249600"/>
          </a:xfrm>
        </p:grpSpPr>
        <p:sp>
          <p:nvSpPr>
            <p:cNvPr id="271" name="Google Shape;271;p32"/>
            <p:cNvSpPr/>
            <p:nvPr/>
          </p:nvSpPr>
          <p:spPr>
            <a:xfrm>
              <a:off x="0" y="0"/>
              <a:ext cx="1953414" cy="173502"/>
            </a:xfrm>
            <a:custGeom>
              <a:rect b="b" l="l" r="r" t="t"/>
              <a:pathLst>
                <a:path extrusionOk="0" h="173502" w="1953414">
                  <a:moveTo>
                    <a:pt x="39665" y="0"/>
                  </a:moveTo>
                  <a:lnTo>
                    <a:pt x="1913748" y="0"/>
                  </a:lnTo>
                  <a:cubicBezTo>
                    <a:pt x="1924268" y="0"/>
                    <a:pt x="1934357" y="4179"/>
                    <a:pt x="1941796" y="11618"/>
                  </a:cubicBezTo>
                  <a:cubicBezTo>
                    <a:pt x="1949235" y="19056"/>
                    <a:pt x="1953414" y="29145"/>
                    <a:pt x="1953414" y="39665"/>
                  </a:cubicBezTo>
                  <a:lnTo>
                    <a:pt x="1953414" y="133837"/>
                  </a:lnTo>
                  <a:cubicBezTo>
                    <a:pt x="1953414" y="144356"/>
                    <a:pt x="1949235" y="154445"/>
                    <a:pt x="1941796" y="161884"/>
                  </a:cubicBezTo>
                  <a:cubicBezTo>
                    <a:pt x="1934357" y="169323"/>
                    <a:pt x="1924268" y="173502"/>
                    <a:pt x="1913748" y="173502"/>
                  </a:cubicBezTo>
                  <a:lnTo>
                    <a:pt x="39665" y="173502"/>
                  </a:lnTo>
                  <a:cubicBezTo>
                    <a:pt x="29145" y="173502"/>
                    <a:pt x="19056" y="169323"/>
                    <a:pt x="11618" y="161884"/>
                  </a:cubicBezTo>
                  <a:cubicBezTo>
                    <a:pt x="4179" y="154445"/>
                    <a:pt x="0" y="144356"/>
                    <a:pt x="0" y="133837"/>
                  </a:cubicBezTo>
                  <a:lnTo>
                    <a:pt x="0" y="39665"/>
                  </a:lnTo>
                  <a:cubicBezTo>
                    <a:pt x="0" y="29145"/>
                    <a:pt x="4179" y="19056"/>
                    <a:pt x="11618" y="11618"/>
                  </a:cubicBezTo>
                  <a:cubicBezTo>
                    <a:pt x="19056" y="4179"/>
                    <a:pt x="29145" y="0"/>
                    <a:pt x="3966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txBox="1"/>
            <p:nvPr/>
          </p:nvSpPr>
          <p:spPr>
            <a:xfrm>
              <a:off x="0" y="-38098"/>
              <a:ext cx="1953300" cy="2496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Initial Findings</a:t>
              </a:r>
              <a:endParaRPr/>
            </a:p>
          </p:txBody>
        </p:sp>
      </p:grpSp>
      <p:grpSp>
        <p:nvGrpSpPr>
          <p:cNvPr id="273" name="Google Shape;273;p32"/>
          <p:cNvGrpSpPr/>
          <p:nvPr/>
        </p:nvGrpSpPr>
        <p:grpSpPr>
          <a:xfrm>
            <a:off x="1028700" y="1457576"/>
            <a:ext cx="7416918" cy="633494"/>
            <a:chOff x="0" y="-76200"/>
            <a:chExt cx="1953414" cy="249702"/>
          </a:xfrm>
        </p:grpSpPr>
        <p:sp>
          <p:nvSpPr>
            <p:cNvPr id="274" name="Google Shape;274;p32"/>
            <p:cNvSpPr/>
            <p:nvPr/>
          </p:nvSpPr>
          <p:spPr>
            <a:xfrm>
              <a:off x="0" y="0"/>
              <a:ext cx="1953414" cy="173502"/>
            </a:xfrm>
            <a:custGeom>
              <a:rect b="b" l="l" r="r" t="t"/>
              <a:pathLst>
                <a:path extrusionOk="0" h="173502" w="1953414">
                  <a:moveTo>
                    <a:pt x="39665" y="0"/>
                  </a:moveTo>
                  <a:lnTo>
                    <a:pt x="1913748" y="0"/>
                  </a:lnTo>
                  <a:cubicBezTo>
                    <a:pt x="1924268" y="0"/>
                    <a:pt x="1934357" y="4179"/>
                    <a:pt x="1941796" y="11618"/>
                  </a:cubicBezTo>
                  <a:cubicBezTo>
                    <a:pt x="1949235" y="19056"/>
                    <a:pt x="1953414" y="29145"/>
                    <a:pt x="1953414" y="39665"/>
                  </a:cubicBezTo>
                  <a:lnTo>
                    <a:pt x="1953414" y="133837"/>
                  </a:lnTo>
                  <a:cubicBezTo>
                    <a:pt x="1953414" y="144356"/>
                    <a:pt x="1949235" y="154445"/>
                    <a:pt x="1941796" y="161884"/>
                  </a:cubicBezTo>
                  <a:cubicBezTo>
                    <a:pt x="1934357" y="169323"/>
                    <a:pt x="1924268" y="173502"/>
                    <a:pt x="1913748" y="173502"/>
                  </a:cubicBezTo>
                  <a:lnTo>
                    <a:pt x="39665" y="173502"/>
                  </a:lnTo>
                  <a:cubicBezTo>
                    <a:pt x="29145" y="173502"/>
                    <a:pt x="19056" y="169323"/>
                    <a:pt x="11618" y="161884"/>
                  </a:cubicBezTo>
                  <a:cubicBezTo>
                    <a:pt x="4179" y="154445"/>
                    <a:pt x="0" y="144356"/>
                    <a:pt x="0" y="133837"/>
                  </a:cubicBezTo>
                  <a:lnTo>
                    <a:pt x="0" y="39665"/>
                  </a:lnTo>
                  <a:cubicBezTo>
                    <a:pt x="0" y="29145"/>
                    <a:pt x="4179" y="19056"/>
                    <a:pt x="11618" y="11618"/>
                  </a:cubicBezTo>
                  <a:cubicBezTo>
                    <a:pt x="19056" y="4179"/>
                    <a:pt x="29145" y="0"/>
                    <a:pt x="3966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txBox="1"/>
            <p:nvPr/>
          </p:nvSpPr>
          <p:spPr>
            <a:xfrm>
              <a:off x="0" y="-76200"/>
              <a:ext cx="1953414" cy="249702"/>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Completed Tasks</a:t>
              </a:r>
              <a:endParaRPr/>
            </a:p>
          </p:txBody>
        </p:sp>
      </p:grpSp>
      <p:sp>
        <p:nvSpPr>
          <p:cNvPr id="276" name="Google Shape;276;p32"/>
          <p:cNvSpPr txBox="1"/>
          <p:nvPr/>
        </p:nvSpPr>
        <p:spPr>
          <a:xfrm>
            <a:off x="689400" y="5809875"/>
            <a:ext cx="16909200" cy="3843600"/>
          </a:xfrm>
          <a:prstGeom prst="rect">
            <a:avLst/>
          </a:prstGeom>
          <a:noFill/>
          <a:ln>
            <a:noFill/>
          </a:ln>
        </p:spPr>
        <p:txBody>
          <a:bodyPr anchorCtr="0" anchor="t" bIns="0" lIns="0" spcFirstLastPara="1" rIns="0" wrap="square" tIns="0">
            <a:spAutoFit/>
          </a:bodyPr>
          <a:lstStyle/>
          <a:p>
            <a:pPr indent="-368300" lvl="0" marL="457200" rtl="0" algn="just">
              <a:lnSpc>
                <a:spcPct val="115000"/>
              </a:lnSpc>
              <a:spcBef>
                <a:spcPts val="0"/>
              </a:spcBef>
              <a:spcAft>
                <a:spcPts val="0"/>
              </a:spcAft>
              <a:buSzPts val="2200"/>
              <a:buChar char="●"/>
            </a:pPr>
            <a:r>
              <a:rPr lang="en-US" sz="2200"/>
              <a:t>Initial findings reveal that modern neural-based TTS methods like Tacotron and WaveNet produce highly natural speech.</a:t>
            </a:r>
            <a:endParaRPr sz="2200"/>
          </a:p>
          <a:p>
            <a:pPr indent="0" lvl="0" marL="457200" rtl="0" algn="just">
              <a:lnSpc>
                <a:spcPct val="115000"/>
              </a:lnSpc>
              <a:spcBef>
                <a:spcPts val="0"/>
              </a:spcBef>
              <a:spcAft>
                <a:spcPts val="0"/>
              </a:spcAft>
              <a:buNone/>
            </a:pPr>
            <a:r>
              <a:t/>
            </a:r>
            <a:endParaRPr sz="2200"/>
          </a:p>
          <a:p>
            <a:pPr indent="-368300" lvl="0" marL="457200" rtl="0" algn="just">
              <a:lnSpc>
                <a:spcPct val="115000"/>
              </a:lnSpc>
              <a:spcBef>
                <a:spcPts val="0"/>
              </a:spcBef>
              <a:spcAft>
                <a:spcPts val="0"/>
              </a:spcAft>
              <a:buSzPts val="2200"/>
              <a:buChar char="●"/>
            </a:pPr>
            <a:r>
              <a:rPr lang="en-US" sz="2200"/>
              <a:t>It also suggests that datasets with high-quality, diverse speech samples (e.g., varied accents, emotions, and speech contexts) are likely to produce better TTS results.</a:t>
            </a:r>
            <a:endParaRPr sz="2200"/>
          </a:p>
          <a:p>
            <a:pPr indent="0" lvl="0" marL="457200" rtl="0" algn="just">
              <a:lnSpc>
                <a:spcPct val="115000"/>
              </a:lnSpc>
              <a:spcBef>
                <a:spcPts val="0"/>
              </a:spcBef>
              <a:spcAft>
                <a:spcPts val="0"/>
              </a:spcAft>
              <a:buNone/>
            </a:pPr>
            <a:r>
              <a:t/>
            </a:r>
            <a:endParaRPr sz="2200"/>
          </a:p>
          <a:p>
            <a:pPr indent="-368300" lvl="0" marL="457200" rtl="0" algn="just">
              <a:lnSpc>
                <a:spcPct val="115000"/>
              </a:lnSpc>
              <a:spcBef>
                <a:spcPts val="0"/>
              </a:spcBef>
              <a:spcAft>
                <a:spcPts val="0"/>
              </a:spcAft>
              <a:buSzPts val="2200"/>
              <a:buChar char="●"/>
            </a:pPr>
            <a:r>
              <a:rPr lang="en-US" sz="2200"/>
              <a:t>It show that there is a limited availability of high-quality Punjabi language datasets for TTS synthesis. While some datasets exist, they often lack the diversity and volume needed to train neural models effectively.</a:t>
            </a:r>
            <a:endParaRPr sz="2200"/>
          </a:p>
          <a:p>
            <a:pPr indent="0" lvl="0" marL="457200" rtl="0" algn="just">
              <a:lnSpc>
                <a:spcPct val="115000"/>
              </a:lnSpc>
              <a:spcBef>
                <a:spcPts val="0"/>
              </a:spcBef>
              <a:spcAft>
                <a:spcPts val="0"/>
              </a:spcAft>
              <a:buNone/>
            </a:pPr>
            <a:r>
              <a:t/>
            </a:r>
            <a:endParaRPr sz="2200"/>
          </a:p>
          <a:p>
            <a:pPr indent="-368300" lvl="0" marL="457200" rtl="0" algn="just">
              <a:lnSpc>
                <a:spcPct val="115000"/>
              </a:lnSpc>
              <a:spcBef>
                <a:spcPts val="0"/>
              </a:spcBef>
              <a:spcAft>
                <a:spcPts val="0"/>
              </a:spcAft>
              <a:buSzPts val="2200"/>
              <a:buChar char="●"/>
            </a:pPr>
            <a:r>
              <a:rPr lang="en-US" sz="2200"/>
              <a:t>The integration of hybrid approaches and advanced neural vocoders shows potential in improving both the quality and efficiency of TTS systems</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p:nvPr/>
        </p:nvSpPr>
        <p:spPr>
          <a:xfrm rot="-3766568">
            <a:off x="13349150" y="5817368"/>
            <a:ext cx="7820300" cy="6881864"/>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82" name="Google Shape;282;p33"/>
          <p:cNvSpPr/>
          <p:nvPr/>
        </p:nvSpPr>
        <p:spPr>
          <a:xfrm rot="-3766568">
            <a:off x="-2719788" y="-4014927"/>
            <a:ext cx="7820300" cy="6881864"/>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83" name="Google Shape;283;p33"/>
          <p:cNvSpPr txBox="1"/>
          <p:nvPr/>
        </p:nvSpPr>
        <p:spPr>
          <a:xfrm>
            <a:off x="2167990" y="420025"/>
            <a:ext cx="15091200" cy="907800"/>
          </a:xfrm>
          <a:prstGeom prst="rect">
            <a:avLst/>
          </a:prstGeom>
          <a:noFill/>
          <a:ln>
            <a:noFill/>
          </a:ln>
        </p:spPr>
        <p:txBody>
          <a:bodyPr anchorCtr="0" anchor="t" bIns="0" lIns="0" spcFirstLastPara="1" rIns="0" wrap="square" tIns="0">
            <a:spAutoFit/>
          </a:bodyPr>
          <a:lstStyle/>
          <a:p>
            <a:pPr indent="0" lvl="0" marL="0" marR="0" rtl="0" algn="l">
              <a:lnSpc>
                <a:spcPct val="153010"/>
              </a:lnSpc>
              <a:spcBef>
                <a:spcPts val="0"/>
              </a:spcBef>
              <a:spcAft>
                <a:spcPts val="0"/>
              </a:spcAft>
              <a:buNone/>
            </a:pPr>
            <a:r>
              <a:rPr b="1" i="1" lang="en-US" sz="5897" u="none" cap="none" strike="noStrike">
                <a:solidFill>
                  <a:srgbClr val="152225"/>
                </a:solidFill>
                <a:latin typeface="Lora"/>
                <a:ea typeface="Lora"/>
                <a:cs typeface="Lora"/>
                <a:sym typeface="Lora"/>
              </a:rPr>
              <a:t>Next Steps</a:t>
            </a:r>
            <a:endParaRPr/>
          </a:p>
        </p:txBody>
      </p:sp>
      <p:sp>
        <p:nvSpPr>
          <p:cNvPr id="284" name="Google Shape;284;p33"/>
          <p:cNvSpPr txBox="1"/>
          <p:nvPr/>
        </p:nvSpPr>
        <p:spPr>
          <a:xfrm>
            <a:off x="1028701" y="2578700"/>
            <a:ext cx="16230600" cy="2411400"/>
          </a:xfrm>
          <a:prstGeom prst="rect">
            <a:avLst/>
          </a:prstGeom>
          <a:noFill/>
          <a:ln>
            <a:noFill/>
          </a:ln>
        </p:spPr>
        <p:txBody>
          <a:bodyPr anchorCtr="0" anchor="t" bIns="0" lIns="0" spcFirstLastPara="1" rIns="0" wrap="square" tIns="0">
            <a:spAutoFit/>
          </a:bodyPr>
          <a:lstStyle/>
          <a:p>
            <a:pPr indent="-368300" lvl="0" marL="457200" marR="0" rtl="0" algn="just">
              <a:lnSpc>
                <a:spcPct val="153017"/>
              </a:lnSpc>
              <a:spcBef>
                <a:spcPts val="0"/>
              </a:spcBef>
              <a:spcAft>
                <a:spcPts val="0"/>
              </a:spcAft>
              <a:buClr>
                <a:srgbClr val="2E2E2E"/>
              </a:buClr>
              <a:buSzPts val="2200"/>
              <a:buChar char="●"/>
            </a:pPr>
            <a:r>
              <a:rPr b="1" lang="en-US" sz="2200" u="none" cap="none" strike="noStrike">
                <a:solidFill>
                  <a:srgbClr val="2E2E2E"/>
                </a:solidFill>
              </a:rPr>
              <a:t>Preprocess Data:</a:t>
            </a:r>
            <a:r>
              <a:rPr lang="en-US" sz="2200" u="none" cap="none" strike="noStrike">
                <a:solidFill>
                  <a:srgbClr val="2E2E2E"/>
                </a:solidFill>
              </a:rPr>
              <a:t> Complete preprocessing tasks for the datasets, such as cleaning, normalizing, and converting text and audio into suitable formats for model training.</a:t>
            </a:r>
            <a:endParaRPr sz="2200" u="none" cap="none" strike="noStrike">
              <a:solidFill>
                <a:srgbClr val="2E2E2E"/>
              </a:solidFill>
            </a:endParaRPr>
          </a:p>
          <a:p>
            <a:pPr indent="0" lvl="0" marL="0" marR="0" rtl="0" algn="just">
              <a:lnSpc>
                <a:spcPct val="153017"/>
              </a:lnSpc>
              <a:spcBef>
                <a:spcPts val="0"/>
              </a:spcBef>
              <a:spcAft>
                <a:spcPts val="0"/>
              </a:spcAft>
              <a:buNone/>
            </a:pPr>
            <a:r>
              <a:t/>
            </a:r>
            <a:endParaRPr sz="2200">
              <a:solidFill>
                <a:srgbClr val="2E2E2E"/>
              </a:solidFill>
            </a:endParaRPr>
          </a:p>
          <a:p>
            <a:pPr indent="-368300" lvl="0" marL="457200" marR="0" rtl="0" algn="just">
              <a:lnSpc>
                <a:spcPct val="153017"/>
              </a:lnSpc>
              <a:spcBef>
                <a:spcPts val="0"/>
              </a:spcBef>
              <a:spcAft>
                <a:spcPts val="0"/>
              </a:spcAft>
              <a:buClr>
                <a:srgbClr val="2E2E2E"/>
              </a:buClr>
              <a:buSzPts val="2200"/>
              <a:buChar char="●"/>
            </a:pPr>
            <a:r>
              <a:rPr b="1" lang="en-US" sz="2200">
                <a:solidFill>
                  <a:srgbClr val="2E2E2E"/>
                </a:solidFill>
              </a:rPr>
              <a:t>Select TTS Model and Set Up the Environment </a:t>
            </a:r>
            <a:r>
              <a:rPr lang="en-US" sz="2200">
                <a:solidFill>
                  <a:srgbClr val="2E2E2E"/>
                </a:solidFill>
              </a:rPr>
              <a:t>We will choose the most promising TTS model  (e.g., Tacotron 2, FastSpeech ) and set up the development environment for implementation.</a:t>
            </a:r>
            <a:endParaRPr sz="2200">
              <a:solidFill>
                <a:srgbClr val="2E2E2E"/>
              </a:solidFill>
            </a:endParaRPr>
          </a:p>
        </p:txBody>
      </p:sp>
      <p:grpSp>
        <p:nvGrpSpPr>
          <p:cNvPr id="285" name="Google Shape;285;p33"/>
          <p:cNvGrpSpPr/>
          <p:nvPr/>
        </p:nvGrpSpPr>
        <p:grpSpPr>
          <a:xfrm>
            <a:off x="572175" y="1645500"/>
            <a:ext cx="7416918" cy="747133"/>
            <a:chOff x="0" y="-76200"/>
            <a:chExt cx="1953414" cy="249702"/>
          </a:xfrm>
        </p:grpSpPr>
        <p:sp>
          <p:nvSpPr>
            <p:cNvPr id="286" name="Google Shape;286;p33"/>
            <p:cNvSpPr/>
            <p:nvPr/>
          </p:nvSpPr>
          <p:spPr>
            <a:xfrm>
              <a:off x="0" y="0"/>
              <a:ext cx="1953414" cy="173502"/>
            </a:xfrm>
            <a:custGeom>
              <a:rect b="b" l="l" r="r" t="t"/>
              <a:pathLst>
                <a:path extrusionOk="0" h="173502" w="1953414">
                  <a:moveTo>
                    <a:pt x="39665" y="0"/>
                  </a:moveTo>
                  <a:lnTo>
                    <a:pt x="1913748" y="0"/>
                  </a:lnTo>
                  <a:cubicBezTo>
                    <a:pt x="1924268" y="0"/>
                    <a:pt x="1934357" y="4179"/>
                    <a:pt x="1941796" y="11618"/>
                  </a:cubicBezTo>
                  <a:cubicBezTo>
                    <a:pt x="1949235" y="19056"/>
                    <a:pt x="1953414" y="29145"/>
                    <a:pt x="1953414" y="39665"/>
                  </a:cubicBezTo>
                  <a:lnTo>
                    <a:pt x="1953414" y="133837"/>
                  </a:lnTo>
                  <a:cubicBezTo>
                    <a:pt x="1953414" y="144356"/>
                    <a:pt x="1949235" y="154445"/>
                    <a:pt x="1941796" y="161884"/>
                  </a:cubicBezTo>
                  <a:cubicBezTo>
                    <a:pt x="1934357" y="169323"/>
                    <a:pt x="1924268" y="173502"/>
                    <a:pt x="1913748" y="173502"/>
                  </a:cubicBezTo>
                  <a:lnTo>
                    <a:pt x="39665" y="173502"/>
                  </a:lnTo>
                  <a:cubicBezTo>
                    <a:pt x="29145" y="173502"/>
                    <a:pt x="19056" y="169323"/>
                    <a:pt x="11618" y="161884"/>
                  </a:cubicBezTo>
                  <a:cubicBezTo>
                    <a:pt x="4179" y="154445"/>
                    <a:pt x="0" y="144356"/>
                    <a:pt x="0" y="133837"/>
                  </a:cubicBezTo>
                  <a:lnTo>
                    <a:pt x="0" y="39665"/>
                  </a:lnTo>
                  <a:cubicBezTo>
                    <a:pt x="0" y="29145"/>
                    <a:pt x="4179" y="19056"/>
                    <a:pt x="11618" y="11618"/>
                  </a:cubicBezTo>
                  <a:cubicBezTo>
                    <a:pt x="19056" y="4179"/>
                    <a:pt x="29145" y="0"/>
                    <a:pt x="3966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txBox="1"/>
            <p:nvPr/>
          </p:nvSpPr>
          <p:spPr>
            <a:xfrm>
              <a:off x="0" y="-76200"/>
              <a:ext cx="1953414" cy="249702"/>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Immediate Goals</a:t>
              </a:r>
              <a:endParaRPr/>
            </a:p>
          </p:txBody>
        </p:sp>
      </p:grpSp>
      <p:sp>
        <p:nvSpPr>
          <p:cNvPr id="288" name="Google Shape;288;p33"/>
          <p:cNvSpPr txBox="1"/>
          <p:nvPr/>
        </p:nvSpPr>
        <p:spPr>
          <a:xfrm>
            <a:off x="1028687" y="6240975"/>
            <a:ext cx="16809300" cy="2929500"/>
          </a:xfrm>
          <a:prstGeom prst="rect">
            <a:avLst/>
          </a:prstGeom>
          <a:noFill/>
          <a:ln>
            <a:noFill/>
          </a:ln>
        </p:spPr>
        <p:txBody>
          <a:bodyPr anchorCtr="0" anchor="t" bIns="0" lIns="0" spcFirstLastPara="1" rIns="0" wrap="square" tIns="0">
            <a:spAutoFit/>
          </a:bodyPr>
          <a:lstStyle/>
          <a:p>
            <a:pPr indent="-368300" lvl="0" marL="457200" marR="0" rtl="0" algn="just">
              <a:lnSpc>
                <a:spcPct val="153017"/>
              </a:lnSpc>
              <a:spcBef>
                <a:spcPts val="0"/>
              </a:spcBef>
              <a:spcAft>
                <a:spcPts val="0"/>
              </a:spcAft>
              <a:buClr>
                <a:srgbClr val="2E2E2E"/>
              </a:buClr>
              <a:buSzPts val="2200"/>
              <a:buChar char="●"/>
            </a:pPr>
            <a:r>
              <a:rPr b="1" lang="en-US" sz="2200" u="none" cap="none" strike="noStrike">
                <a:solidFill>
                  <a:srgbClr val="2E2E2E"/>
                </a:solidFill>
              </a:rPr>
              <a:t>Advance Naturalness and Expressiveness: </a:t>
            </a:r>
            <a:r>
              <a:rPr lang="en-US" sz="2200" u="none" cap="none" strike="noStrike">
                <a:solidFill>
                  <a:srgbClr val="2E2E2E"/>
                </a:solidFill>
              </a:rPr>
              <a:t>Invest in research and development to further improve the naturalness, expressiveness, and emotional range of synthesized speech, leveraging cutting-edge neural network architectures and hybrid synthesis methods</a:t>
            </a:r>
            <a:endParaRPr sz="2200" u="none" cap="none" strike="noStrike">
              <a:solidFill>
                <a:srgbClr val="2E2E2E"/>
              </a:solidFill>
            </a:endParaRPr>
          </a:p>
          <a:p>
            <a:pPr indent="0" lvl="0" marL="457200" marR="0" rtl="0" algn="just">
              <a:lnSpc>
                <a:spcPct val="153017"/>
              </a:lnSpc>
              <a:spcBef>
                <a:spcPts val="0"/>
              </a:spcBef>
              <a:spcAft>
                <a:spcPts val="0"/>
              </a:spcAft>
              <a:buNone/>
            </a:pPr>
            <a:r>
              <a:t/>
            </a:r>
            <a:endParaRPr sz="2200">
              <a:solidFill>
                <a:srgbClr val="2E2E2E"/>
              </a:solidFill>
            </a:endParaRPr>
          </a:p>
          <a:p>
            <a:pPr indent="-368300" lvl="0" marL="457200" marR="0" rtl="0" algn="just">
              <a:lnSpc>
                <a:spcPct val="153017"/>
              </a:lnSpc>
              <a:spcBef>
                <a:spcPts val="0"/>
              </a:spcBef>
              <a:spcAft>
                <a:spcPts val="0"/>
              </a:spcAft>
              <a:buClr>
                <a:srgbClr val="2E2E2E"/>
              </a:buClr>
              <a:buSzPts val="2200"/>
              <a:buChar char="●"/>
            </a:pPr>
            <a:r>
              <a:rPr b="1" lang="en-US" sz="2200">
                <a:solidFill>
                  <a:schemeClr val="dk1"/>
                </a:solidFill>
              </a:rPr>
              <a:t>Optimize Model Efficiency</a:t>
            </a:r>
            <a:r>
              <a:rPr lang="en-US" sz="2200">
                <a:solidFill>
                  <a:schemeClr val="dk1"/>
                </a:solidFill>
              </a:rPr>
              <a:t>: Improve the efficiency of TTS models to reduce computational costs and make them more accessible for various applications.</a:t>
            </a:r>
            <a:endParaRPr sz="2200">
              <a:solidFill>
                <a:srgbClr val="2E2E2E"/>
              </a:solidFill>
            </a:endParaRPr>
          </a:p>
        </p:txBody>
      </p:sp>
      <p:grpSp>
        <p:nvGrpSpPr>
          <p:cNvPr id="289" name="Google Shape;289;p33"/>
          <p:cNvGrpSpPr/>
          <p:nvPr/>
        </p:nvGrpSpPr>
        <p:grpSpPr>
          <a:xfrm>
            <a:off x="1028700" y="5176175"/>
            <a:ext cx="7416918" cy="747133"/>
            <a:chOff x="0" y="-76200"/>
            <a:chExt cx="1953414" cy="249702"/>
          </a:xfrm>
        </p:grpSpPr>
        <p:sp>
          <p:nvSpPr>
            <p:cNvPr id="290" name="Google Shape;290;p33"/>
            <p:cNvSpPr/>
            <p:nvPr/>
          </p:nvSpPr>
          <p:spPr>
            <a:xfrm>
              <a:off x="0" y="0"/>
              <a:ext cx="1953414" cy="173502"/>
            </a:xfrm>
            <a:custGeom>
              <a:rect b="b" l="l" r="r" t="t"/>
              <a:pathLst>
                <a:path extrusionOk="0" h="173502" w="1953414">
                  <a:moveTo>
                    <a:pt x="39665" y="0"/>
                  </a:moveTo>
                  <a:lnTo>
                    <a:pt x="1913748" y="0"/>
                  </a:lnTo>
                  <a:cubicBezTo>
                    <a:pt x="1924268" y="0"/>
                    <a:pt x="1934357" y="4179"/>
                    <a:pt x="1941796" y="11618"/>
                  </a:cubicBezTo>
                  <a:cubicBezTo>
                    <a:pt x="1949235" y="19056"/>
                    <a:pt x="1953414" y="29145"/>
                    <a:pt x="1953414" y="39665"/>
                  </a:cubicBezTo>
                  <a:lnTo>
                    <a:pt x="1953414" y="133837"/>
                  </a:lnTo>
                  <a:cubicBezTo>
                    <a:pt x="1953414" y="144356"/>
                    <a:pt x="1949235" y="154445"/>
                    <a:pt x="1941796" y="161884"/>
                  </a:cubicBezTo>
                  <a:cubicBezTo>
                    <a:pt x="1934357" y="169323"/>
                    <a:pt x="1924268" y="173502"/>
                    <a:pt x="1913748" y="173502"/>
                  </a:cubicBezTo>
                  <a:lnTo>
                    <a:pt x="39665" y="173502"/>
                  </a:lnTo>
                  <a:cubicBezTo>
                    <a:pt x="29145" y="173502"/>
                    <a:pt x="19056" y="169323"/>
                    <a:pt x="11618" y="161884"/>
                  </a:cubicBezTo>
                  <a:cubicBezTo>
                    <a:pt x="4179" y="154445"/>
                    <a:pt x="0" y="144356"/>
                    <a:pt x="0" y="133837"/>
                  </a:cubicBezTo>
                  <a:lnTo>
                    <a:pt x="0" y="39665"/>
                  </a:lnTo>
                  <a:cubicBezTo>
                    <a:pt x="0" y="29145"/>
                    <a:pt x="4179" y="19056"/>
                    <a:pt x="11618" y="11618"/>
                  </a:cubicBezTo>
                  <a:cubicBezTo>
                    <a:pt x="19056" y="4179"/>
                    <a:pt x="29145" y="0"/>
                    <a:pt x="3966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txBox="1"/>
            <p:nvPr/>
          </p:nvSpPr>
          <p:spPr>
            <a:xfrm>
              <a:off x="0" y="-76200"/>
              <a:ext cx="1953414" cy="249702"/>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Long-Term Plans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