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embeddedFontLst>
    <p:embeddedFont>
      <p:font typeface="Lo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ora-regular.fntdata"/><Relationship Id="rId25" Type="http://schemas.openxmlformats.org/officeDocument/2006/relationships/slide" Target="slides/slide19.xml"/><Relationship Id="rId28" Type="http://schemas.openxmlformats.org/officeDocument/2006/relationships/font" Target="fonts/Lora-italic.fntdata"/><Relationship Id="rId27" Type="http://schemas.openxmlformats.org/officeDocument/2006/relationships/font" Target="fonts/Lo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or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066632a0f_1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0066632a0f_11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fe8c8fce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fe8c8fc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56510316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5651031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fe8c8fced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fe8c8fce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fe8c8fce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fe8c8fce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066632a0f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066632a0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fe8c8fced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fe8c8fce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fe8c8fce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fe8c8fc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fe8c8fced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1fe8c8fce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159a4ec5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159a4ec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066632a0f_1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0066632a0f_1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56510316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5651031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56510316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5651031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565103169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5651031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fe8c8fce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fe8c8fc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fe8c8fce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fe8c8fc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565103169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56510316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56510316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56510316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p:nvPr>
            <p:ph idx="2" type="pic"/>
          </p:nvPr>
        </p:nvSpPr>
        <p:spPr>
          <a:xfrm>
            <a:off x="1792288" y="612775"/>
            <a:ext cx="5486400" cy="4114800"/>
          </a:xfrm>
          <a:prstGeom prst="rect">
            <a:avLst/>
          </a:prstGeom>
          <a:noFill/>
          <a:ln>
            <a:noFill/>
          </a:ln>
        </p:spPr>
      </p:sp>
      <p:sp>
        <p:nvSpPr>
          <p:cNvPr id="139" name="Google Shape;139;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0.png"/><Relationship Id="rId5"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hyperlink" Target="http://drive.google.com/file/d/1g-JInBUrfuY-jgbXq4KaDGylVj4qZMWd/view" TargetMode="External"/><Relationship Id="rId6" Type="http://schemas.openxmlformats.org/officeDocument/2006/relationships/image" Target="../media/image8.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drive.google.com/file/d/1hwstP2-83WDQzhXCT_kf2RX19Xn7wVXw/view" TargetMode="External"/><Relationship Id="rId5" Type="http://schemas.openxmlformats.org/officeDocument/2006/relationships/image" Target="../media/image8.png"/><Relationship Id="rId6" Type="http://schemas.openxmlformats.org/officeDocument/2006/relationships/image" Target="../media/image20.png"/><Relationship Id="rId7"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5"/>
          <p:cNvGrpSpPr/>
          <p:nvPr/>
        </p:nvGrpSpPr>
        <p:grpSpPr>
          <a:xfrm>
            <a:off x="12012424" y="5953734"/>
            <a:ext cx="5277311" cy="3863849"/>
            <a:chOff x="-150883" y="-889752"/>
            <a:chExt cx="1389900" cy="1123800"/>
          </a:xfrm>
        </p:grpSpPr>
        <p:sp>
          <p:nvSpPr>
            <p:cNvPr id="160" name="Google Shape;160;p25"/>
            <p:cNvSpPr/>
            <p:nvPr/>
          </p:nvSpPr>
          <p:spPr>
            <a:xfrm>
              <a:off x="-150856" y="-700011"/>
              <a:ext cx="1389847" cy="518771"/>
            </a:xfrm>
            <a:custGeom>
              <a:rect b="b" l="l" r="r" t="t"/>
              <a:pathLst>
                <a:path extrusionOk="0"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150883" y="-889752"/>
              <a:ext cx="1389900" cy="1123800"/>
            </a:xfrm>
            <a:prstGeom prst="rect">
              <a:avLst/>
            </a:prstGeom>
            <a:noFill/>
            <a:ln>
              <a:noFill/>
            </a:ln>
          </p:spPr>
          <p:txBody>
            <a:bodyPr anchorCtr="0" anchor="ctr" bIns="50800" lIns="50800" spcFirstLastPara="1" rIns="50800" wrap="square" tIns="50800">
              <a:noAutofit/>
            </a:bodyPr>
            <a:lstStyle/>
            <a:p>
              <a:pPr indent="0" lvl="0" marL="0" rtl="0" algn="l">
                <a:lnSpc>
                  <a:spcPct val="153016"/>
                </a:lnSpc>
                <a:spcBef>
                  <a:spcPts val="0"/>
                </a:spcBef>
                <a:spcAft>
                  <a:spcPts val="0"/>
                </a:spcAft>
                <a:buClr>
                  <a:schemeClr val="dk1"/>
                </a:buClr>
                <a:buFont typeface="Arial"/>
                <a:buNone/>
              </a:pPr>
              <a:r>
                <a:rPr b="1" i="1" lang="en-US" sz="2718">
                  <a:solidFill>
                    <a:srgbClr val="152225"/>
                  </a:solidFill>
                  <a:latin typeface="Lora"/>
                  <a:ea typeface="Lora"/>
                  <a:cs typeface="Lora"/>
                  <a:sym typeface="Lora"/>
                </a:rPr>
                <a:t>Presented by :</a:t>
              </a:r>
              <a:r>
                <a:rPr i="1" lang="en-US" sz="2718">
                  <a:solidFill>
                    <a:srgbClr val="152225"/>
                  </a:solidFill>
                  <a:latin typeface="Lora"/>
                  <a:ea typeface="Lora"/>
                  <a:cs typeface="Lora"/>
                  <a:sym typeface="Lora"/>
                </a:rPr>
                <a:t> Muskan Saini</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Manorma</a:t>
              </a:r>
              <a:endParaRPr i="1" sz="2718">
                <a:solidFill>
                  <a:srgbClr val="152225"/>
                </a:solidFill>
                <a:latin typeface="Lora"/>
                <a:ea typeface="Lora"/>
                <a:cs typeface="Lora"/>
                <a:sym typeface="Lora"/>
              </a:endParaRPr>
            </a:p>
            <a:p>
              <a:pPr indent="0" lvl="0" marL="0" rtl="0" algn="l">
                <a:lnSpc>
                  <a:spcPct val="153016"/>
                </a:lnSpc>
                <a:spcBef>
                  <a:spcPts val="0"/>
                </a:spcBef>
                <a:spcAft>
                  <a:spcPts val="0"/>
                </a:spcAft>
                <a:buClr>
                  <a:schemeClr val="dk1"/>
                </a:buClr>
                <a:buFont typeface="Arial"/>
                <a:buNone/>
              </a:pPr>
              <a:r>
                <a:rPr i="1" lang="en-US" sz="2718">
                  <a:solidFill>
                    <a:srgbClr val="152225"/>
                  </a:solidFill>
                  <a:latin typeface="Lora"/>
                  <a:ea typeface="Lora"/>
                  <a:cs typeface="Lora"/>
                  <a:sym typeface="Lora"/>
                </a:rPr>
                <a:t>                        </a:t>
              </a:r>
              <a:endParaRPr i="1" sz="2718">
                <a:solidFill>
                  <a:srgbClr val="152225"/>
                </a:solidFill>
                <a:latin typeface="Lora"/>
                <a:ea typeface="Lora"/>
                <a:cs typeface="Lora"/>
                <a:sym typeface="Lora"/>
              </a:endParaRPr>
            </a:p>
          </p:txBody>
        </p:sp>
      </p:grpSp>
      <p:sp>
        <p:nvSpPr>
          <p:cNvPr id="162" name="Google Shape;162;p25"/>
          <p:cNvSpPr/>
          <p:nvPr/>
        </p:nvSpPr>
        <p:spPr>
          <a:xfrm>
            <a:off x="14506354" y="9050793"/>
            <a:ext cx="8014741" cy="2987313"/>
          </a:xfrm>
          <a:custGeom>
            <a:rect b="b" l="l" r="r" t="t"/>
            <a:pathLst>
              <a:path extrusionOk="0" h="2987313" w="8014741">
                <a:moveTo>
                  <a:pt x="0" y="0"/>
                </a:moveTo>
                <a:lnTo>
                  <a:pt x="8014742" y="0"/>
                </a:lnTo>
                <a:lnTo>
                  <a:pt x="8014742" y="2987313"/>
                </a:lnTo>
                <a:lnTo>
                  <a:pt x="0" y="2987313"/>
                </a:lnTo>
                <a:lnTo>
                  <a:pt x="0" y="0"/>
                </a:lnTo>
                <a:close/>
              </a:path>
            </a:pathLst>
          </a:custGeom>
          <a:blipFill rotWithShape="1">
            <a:blip r:embed="rId3">
              <a:alphaModFix/>
            </a:blip>
            <a:stretch>
              <a:fillRect b="0" l="0" r="0" t="0"/>
            </a:stretch>
          </a:blipFill>
          <a:ln>
            <a:noFill/>
          </a:ln>
        </p:spPr>
      </p:sp>
      <p:sp>
        <p:nvSpPr>
          <p:cNvPr id="163" name="Google Shape;163;p25"/>
          <p:cNvSpPr/>
          <p:nvPr/>
        </p:nvSpPr>
        <p:spPr>
          <a:xfrm>
            <a:off x="14506344" y="-4530439"/>
            <a:ext cx="6712091" cy="8295843"/>
          </a:xfrm>
          <a:custGeom>
            <a:rect b="b" l="l" r="r" t="t"/>
            <a:pathLst>
              <a:path extrusionOk="0" h="8295843" w="6712091">
                <a:moveTo>
                  <a:pt x="0" y="0"/>
                </a:moveTo>
                <a:lnTo>
                  <a:pt x="6712091" y="0"/>
                </a:lnTo>
                <a:lnTo>
                  <a:pt x="6712091" y="8295843"/>
                </a:lnTo>
                <a:lnTo>
                  <a:pt x="0" y="8295843"/>
                </a:lnTo>
                <a:lnTo>
                  <a:pt x="0" y="0"/>
                </a:lnTo>
                <a:close/>
              </a:path>
            </a:pathLst>
          </a:custGeom>
          <a:blipFill rotWithShape="1">
            <a:blip r:embed="rId4">
              <a:alphaModFix/>
            </a:blip>
            <a:stretch>
              <a:fillRect b="0" l="0" r="0" t="0"/>
            </a:stretch>
          </a:blipFill>
          <a:ln>
            <a:noFill/>
          </a:ln>
        </p:spPr>
      </p:sp>
      <p:sp>
        <p:nvSpPr>
          <p:cNvPr id="164" name="Google Shape;164;p25"/>
          <p:cNvSpPr/>
          <p:nvPr/>
        </p:nvSpPr>
        <p:spPr>
          <a:xfrm rot="10800000">
            <a:off x="-1824381" y="-1233661"/>
            <a:ext cx="8014741" cy="2987313"/>
          </a:xfrm>
          <a:custGeom>
            <a:rect b="b" l="l" r="r" t="t"/>
            <a:pathLst>
              <a:path extrusionOk="0" h="2987313" w="8014741">
                <a:moveTo>
                  <a:pt x="0" y="0"/>
                </a:moveTo>
                <a:lnTo>
                  <a:pt x="8014741" y="0"/>
                </a:lnTo>
                <a:lnTo>
                  <a:pt x="8014741" y="2987313"/>
                </a:lnTo>
                <a:lnTo>
                  <a:pt x="0" y="2987313"/>
                </a:lnTo>
                <a:lnTo>
                  <a:pt x="0" y="0"/>
                </a:lnTo>
                <a:close/>
              </a:path>
            </a:pathLst>
          </a:custGeom>
          <a:blipFill rotWithShape="1">
            <a:blip r:embed="rId5">
              <a:alphaModFix/>
            </a:blip>
            <a:stretch>
              <a:fillRect b="0" l="0" r="0" t="0"/>
            </a:stretch>
          </a:blipFill>
          <a:ln>
            <a:noFill/>
          </a:ln>
        </p:spPr>
      </p:sp>
      <p:sp>
        <p:nvSpPr>
          <p:cNvPr id="165" name="Google Shape;165;p25"/>
          <p:cNvSpPr/>
          <p:nvPr/>
        </p:nvSpPr>
        <p:spPr>
          <a:xfrm rot="-10151736">
            <a:off x="-1209070" y="8505157"/>
            <a:ext cx="3299950" cy="4078590"/>
          </a:xfrm>
          <a:custGeom>
            <a:rect b="b" l="l" r="r" t="t"/>
            <a:pathLst>
              <a:path extrusionOk="0" h="4077647" w="3299187">
                <a:moveTo>
                  <a:pt x="0" y="0"/>
                </a:moveTo>
                <a:lnTo>
                  <a:pt x="3299188" y="0"/>
                </a:lnTo>
                <a:lnTo>
                  <a:pt x="3299188" y="4077647"/>
                </a:lnTo>
                <a:lnTo>
                  <a:pt x="0" y="4077647"/>
                </a:lnTo>
                <a:lnTo>
                  <a:pt x="0" y="0"/>
                </a:lnTo>
                <a:close/>
              </a:path>
            </a:pathLst>
          </a:custGeom>
          <a:blipFill rotWithShape="1">
            <a:blip r:embed="rId4">
              <a:alphaModFix/>
            </a:blip>
            <a:stretch>
              <a:fillRect b="0" l="0" r="0" t="0"/>
            </a:stretch>
          </a:blipFill>
          <a:ln>
            <a:noFill/>
          </a:ln>
        </p:spPr>
      </p:sp>
      <p:sp>
        <p:nvSpPr>
          <p:cNvPr id="166" name="Google Shape;166;p25"/>
          <p:cNvSpPr/>
          <p:nvPr/>
        </p:nvSpPr>
        <p:spPr>
          <a:xfrm>
            <a:off x="5771450" y="3753576"/>
            <a:ext cx="1824994" cy="1473683"/>
          </a:xfrm>
          <a:custGeom>
            <a:rect b="b" l="l" r="r" t="t"/>
            <a:pathLst>
              <a:path extrusionOk="0" h="1824994" w="1824994">
                <a:moveTo>
                  <a:pt x="0" y="0"/>
                </a:moveTo>
                <a:lnTo>
                  <a:pt x="1824994" y="0"/>
                </a:lnTo>
                <a:lnTo>
                  <a:pt x="1824994" y="1824994"/>
                </a:lnTo>
                <a:lnTo>
                  <a:pt x="0" y="1824994"/>
                </a:lnTo>
                <a:lnTo>
                  <a:pt x="0" y="0"/>
                </a:lnTo>
                <a:close/>
              </a:path>
            </a:pathLst>
          </a:custGeom>
          <a:blipFill rotWithShape="1">
            <a:blip r:embed="rId6">
              <a:alphaModFix/>
            </a:blip>
            <a:stretch>
              <a:fillRect b="0" l="0" r="0" t="0"/>
            </a:stretch>
          </a:blipFill>
          <a:ln>
            <a:noFill/>
          </a:ln>
        </p:spPr>
      </p:sp>
      <p:sp>
        <p:nvSpPr>
          <p:cNvPr id="167" name="Google Shape;167;p25"/>
          <p:cNvSpPr/>
          <p:nvPr/>
        </p:nvSpPr>
        <p:spPr>
          <a:xfrm>
            <a:off x="7852150" y="4032676"/>
            <a:ext cx="4802483" cy="915479"/>
          </a:xfrm>
          <a:custGeom>
            <a:rect b="b" l="l" r="r" t="t"/>
            <a:pathLst>
              <a:path extrusionOk="0" h="987039" w="4802483">
                <a:moveTo>
                  <a:pt x="0" y="0"/>
                </a:moveTo>
                <a:lnTo>
                  <a:pt x="4802483" y="0"/>
                </a:lnTo>
                <a:lnTo>
                  <a:pt x="4802483" y="987039"/>
                </a:lnTo>
                <a:lnTo>
                  <a:pt x="0" y="987039"/>
                </a:lnTo>
                <a:lnTo>
                  <a:pt x="0" y="0"/>
                </a:lnTo>
                <a:close/>
              </a:path>
            </a:pathLst>
          </a:custGeom>
          <a:blipFill rotWithShape="1">
            <a:blip r:embed="rId7">
              <a:alphaModFix/>
            </a:blip>
            <a:stretch>
              <a:fillRect b="0" l="0" r="0" t="0"/>
            </a:stretch>
          </a:blipFill>
          <a:ln>
            <a:noFill/>
          </a:ln>
        </p:spPr>
      </p:sp>
      <p:sp>
        <p:nvSpPr>
          <p:cNvPr id="168" name="Google Shape;168;p25"/>
          <p:cNvSpPr txBox="1"/>
          <p:nvPr/>
        </p:nvSpPr>
        <p:spPr>
          <a:xfrm>
            <a:off x="4139993" y="1451606"/>
            <a:ext cx="11904600" cy="1231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8000">
                <a:solidFill>
                  <a:srgbClr val="152225"/>
                </a:solidFill>
                <a:latin typeface="Lora"/>
                <a:ea typeface="Lora"/>
                <a:cs typeface="Lora"/>
                <a:sym typeface="Lora"/>
              </a:rPr>
              <a:t>      Text to Speech </a:t>
            </a:r>
            <a:endParaRPr/>
          </a:p>
        </p:txBody>
      </p:sp>
      <p:grpSp>
        <p:nvGrpSpPr>
          <p:cNvPr id="169" name="Google Shape;169;p25"/>
          <p:cNvGrpSpPr/>
          <p:nvPr/>
        </p:nvGrpSpPr>
        <p:grpSpPr>
          <a:xfrm>
            <a:off x="680775" y="6297713"/>
            <a:ext cx="5277311" cy="3426792"/>
            <a:chOff x="-1" y="-925767"/>
            <a:chExt cx="1389900" cy="1168039"/>
          </a:xfrm>
        </p:grpSpPr>
        <p:sp>
          <p:nvSpPr>
            <p:cNvPr id="170" name="Google Shape;170;p25"/>
            <p:cNvSpPr/>
            <p:nvPr/>
          </p:nvSpPr>
          <p:spPr>
            <a:xfrm>
              <a:off x="25" y="-925767"/>
              <a:ext cx="1389847" cy="1168039"/>
            </a:xfrm>
            <a:custGeom>
              <a:rect b="b" l="l" r="r" t="t"/>
              <a:pathLst>
                <a:path extrusionOk="0" h="311477" w="1389847">
                  <a:moveTo>
                    <a:pt x="17605" y="0"/>
                  </a:moveTo>
                  <a:lnTo>
                    <a:pt x="1372242" y="0"/>
                  </a:lnTo>
                  <a:cubicBezTo>
                    <a:pt x="1376911" y="0"/>
                    <a:pt x="1381389" y="1855"/>
                    <a:pt x="1384691" y="5156"/>
                  </a:cubicBezTo>
                  <a:cubicBezTo>
                    <a:pt x="1387993" y="8458"/>
                    <a:pt x="1389847" y="12936"/>
                    <a:pt x="1389847" y="17605"/>
                  </a:cubicBezTo>
                  <a:lnTo>
                    <a:pt x="1389847" y="293872"/>
                  </a:lnTo>
                  <a:cubicBezTo>
                    <a:pt x="1389847" y="298541"/>
                    <a:pt x="1387993" y="303019"/>
                    <a:pt x="1384691" y="306321"/>
                  </a:cubicBezTo>
                  <a:cubicBezTo>
                    <a:pt x="1381389" y="309622"/>
                    <a:pt x="1376911" y="311477"/>
                    <a:pt x="1372242" y="311477"/>
                  </a:cubicBezTo>
                  <a:lnTo>
                    <a:pt x="17605" y="311477"/>
                  </a:lnTo>
                  <a:cubicBezTo>
                    <a:pt x="12936" y="311477"/>
                    <a:pt x="8458" y="309622"/>
                    <a:pt x="5156" y="306321"/>
                  </a:cubicBezTo>
                  <a:cubicBezTo>
                    <a:pt x="1855" y="303019"/>
                    <a:pt x="0" y="298541"/>
                    <a:pt x="0" y="293872"/>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 y="-750187"/>
              <a:ext cx="1389900" cy="5259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1" i="1" lang="en-US" sz="2718" u="none" cap="none" strike="noStrike">
                  <a:solidFill>
                    <a:srgbClr val="152225"/>
                  </a:solidFill>
                  <a:latin typeface="Lora"/>
                  <a:ea typeface="Lora"/>
                  <a:cs typeface="Lora"/>
                  <a:sym typeface="Lora"/>
                </a:rPr>
                <a:t>Project Mentor(s) </a:t>
              </a:r>
              <a:r>
                <a:rPr b="1" i="1" lang="en-US" sz="2718">
                  <a:solidFill>
                    <a:srgbClr val="152225"/>
                  </a:solidFill>
                  <a:latin typeface="Lora"/>
                  <a:ea typeface="Lora"/>
                  <a:cs typeface="Lora"/>
                  <a:sym typeface="Lora"/>
                </a:rPr>
                <a:t>:</a:t>
              </a:r>
              <a:r>
                <a:rPr i="1" lang="en-US" sz="2718">
                  <a:solidFill>
                    <a:srgbClr val="152225"/>
                  </a:solidFill>
                  <a:latin typeface="Lora"/>
                  <a:ea typeface="Lora"/>
                  <a:cs typeface="Lora"/>
                  <a:sym typeface="Lora"/>
                </a:rPr>
                <a:t> </a:t>
              </a:r>
              <a:endParaRPr i="1" sz="2718">
                <a:solidFill>
                  <a:srgbClr val="152225"/>
                </a:solidFill>
                <a:latin typeface="Lora"/>
                <a:ea typeface="Lora"/>
                <a:cs typeface="Lora"/>
                <a:sym typeface="Lora"/>
              </a:endParaRPr>
            </a:p>
            <a:p>
              <a:pPr indent="0" lvl="0" marL="0" marR="0" rtl="0" algn="ctr">
                <a:lnSpc>
                  <a:spcPct val="153016"/>
                </a:lnSpc>
                <a:spcBef>
                  <a:spcPts val="0"/>
                </a:spcBef>
                <a:spcAft>
                  <a:spcPts val="0"/>
                </a:spcAft>
                <a:buNone/>
              </a:pPr>
              <a:r>
                <a:rPr i="1" lang="en-US" sz="2718">
                  <a:solidFill>
                    <a:srgbClr val="152225"/>
                  </a:solidFill>
                  <a:latin typeface="Lora"/>
                  <a:ea typeface="Lora"/>
                  <a:cs typeface="Lora"/>
                  <a:sym typeface="Lora"/>
                </a:rPr>
                <a:t>Partha Sarathi Mukherjee</a:t>
              </a:r>
              <a:endParaRPr i="1" sz="2718">
                <a:solidFill>
                  <a:srgbClr val="152225"/>
                </a:solidFill>
                <a:latin typeface="Lora"/>
                <a:ea typeface="Lora"/>
                <a:cs typeface="Lora"/>
                <a:sym typeface="Lora"/>
              </a:endParaRPr>
            </a:p>
            <a:p>
              <a:pPr indent="0" lvl="0" marL="0" marR="0" rtl="0" algn="ctr">
                <a:lnSpc>
                  <a:spcPct val="153016"/>
                </a:lnSpc>
                <a:spcBef>
                  <a:spcPts val="0"/>
                </a:spcBef>
                <a:spcAft>
                  <a:spcPts val="0"/>
                </a:spcAft>
                <a:buNone/>
              </a:pPr>
              <a:r>
                <a:rPr i="1" lang="en-US" sz="2718">
                  <a:solidFill>
                    <a:srgbClr val="152225"/>
                  </a:solidFill>
                  <a:latin typeface="Lora"/>
                  <a:ea typeface="Lora"/>
                  <a:cs typeface="Lora"/>
                  <a:sym typeface="Lora"/>
                </a:rPr>
                <a:t>Gurjot Singh </a:t>
              </a:r>
              <a:endParaRPr/>
            </a:p>
          </p:txBody>
        </p:sp>
      </p:grpSp>
      <p:grpSp>
        <p:nvGrpSpPr>
          <p:cNvPr id="172" name="Google Shape;172;p25"/>
          <p:cNvGrpSpPr/>
          <p:nvPr/>
        </p:nvGrpSpPr>
        <p:grpSpPr>
          <a:xfrm>
            <a:off x="6190347" y="7773541"/>
            <a:ext cx="5277311" cy="947894"/>
            <a:chOff x="104269" y="-76147"/>
            <a:chExt cx="1389900" cy="249649"/>
          </a:xfrm>
        </p:grpSpPr>
        <p:sp>
          <p:nvSpPr>
            <p:cNvPr id="173" name="Google Shape;173;p25"/>
            <p:cNvSpPr/>
            <p:nvPr/>
          </p:nvSpPr>
          <p:spPr>
            <a:xfrm>
              <a:off x="104296" y="0"/>
              <a:ext cx="1389847" cy="173502"/>
            </a:xfrm>
            <a:custGeom>
              <a:rect b="b" l="l" r="r" t="t"/>
              <a:pathLst>
                <a:path extrusionOk="0" h="173502" w="1389847">
                  <a:moveTo>
                    <a:pt x="17605" y="0"/>
                  </a:moveTo>
                  <a:lnTo>
                    <a:pt x="1372242" y="0"/>
                  </a:lnTo>
                  <a:cubicBezTo>
                    <a:pt x="1376911" y="0"/>
                    <a:pt x="1381389" y="1855"/>
                    <a:pt x="1384691" y="5156"/>
                  </a:cubicBezTo>
                  <a:cubicBezTo>
                    <a:pt x="1387993" y="8458"/>
                    <a:pt x="1389847" y="12936"/>
                    <a:pt x="1389847" y="17605"/>
                  </a:cubicBezTo>
                  <a:lnTo>
                    <a:pt x="1389847" y="155897"/>
                  </a:lnTo>
                  <a:cubicBezTo>
                    <a:pt x="1389847" y="160566"/>
                    <a:pt x="1387993" y="165044"/>
                    <a:pt x="1384691" y="168346"/>
                  </a:cubicBezTo>
                  <a:cubicBezTo>
                    <a:pt x="1381389" y="171647"/>
                    <a:pt x="1376911" y="173502"/>
                    <a:pt x="1372242" y="173502"/>
                  </a:cubicBezTo>
                  <a:lnTo>
                    <a:pt x="17605" y="173502"/>
                  </a:lnTo>
                  <a:cubicBezTo>
                    <a:pt x="7882" y="173502"/>
                    <a:pt x="0" y="165620"/>
                    <a:pt x="0" y="155897"/>
                  </a:cubicBezTo>
                  <a:lnTo>
                    <a:pt x="0" y="17605"/>
                  </a:lnTo>
                  <a:cubicBezTo>
                    <a:pt x="0" y="12936"/>
                    <a:pt x="1855" y="8458"/>
                    <a:pt x="5156" y="5156"/>
                  </a:cubicBezTo>
                  <a:cubicBezTo>
                    <a:pt x="8458" y="1855"/>
                    <a:pt x="12936" y="0"/>
                    <a:pt x="17605" y="0"/>
                  </a:cubicBezTo>
                  <a:close/>
                </a:path>
              </a:pathLst>
            </a:custGeom>
            <a:solidFill>
              <a:srgbClr val="DD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104269" y="-76147"/>
              <a:ext cx="1389900" cy="249600"/>
            </a:xfrm>
            <a:prstGeom prst="rect">
              <a:avLst/>
            </a:prstGeom>
            <a:noFill/>
            <a:ln>
              <a:noFill/>
            </a:ln>
          </p:spPr>
          <p:txBody>
            <a:bodyPr anchorCtr="0" anchor="ctr" bIns="50800" lIns="50800" spcFirstLastPara="1" rIns="50800" wrap="square" tIns="50800">
              <a:noAutofit/>
            </a:bodyPr>
            <a:lstStyle/>
            <a:p>
              <a:pPr indent="0" lvl="0" marL="0" marR="0" rtl="0" algn="ctr">
                <a:lnSpc>
                  <a:spcPct val="153016"/>
                </a:lnSpc>
                <a:spcBef>
                  <a:spcPts val="0"/>
                </a:spcBef>
                <a:spcAft>
                  <a:spcPts val="0"/>
                </a:spcAft>
                <a:buNone/>
              </a:pPr>
              <a:r>
                <a:rPr b="0" i="1" lang="en-US" sz="2718" u="none" cap="none" strike="noStrike">
                  <a:solidFill>
                    <a:srgbClr val="152225"/>
                  </a:solidFill>
                  <a:latin typeface="Lora"/>
                  <a:ea typeface="Lora"/>
                  <a:cs typeface="Lora"/>
                  <a:sym typeface="Lora"/>
                </a:rPr>
                <a:t> </a:t>
              </a:r>
              <a:r>
                <a:rPr i="1" lang="en-US" sz="2718">
                  <a:solidFill>
                    <a:srgbClr val="152225"/>
                  </a:solidFill>
                  <a:latin typeface="Lora"/>
                  <a:ea typeface="Lora"/>
                  <a:cs typeface="Lora"/>
                  <a:sym typeface="Lora"/>
                </a:rPr>
                <a:t>08</a:t>
              </a:r>
              <a:r>
                <a:rPr b="0" i="1" lang="en-US" sz="2718" u="none" cap="none" strike="noStrike">
                  <a:solidFill>
                    <a:srgbClr val="152225"/>
                  </a:solidFill>
                  <a:latin typeface="Lora"/>
                  <a:ea typeface="Lora"/>
                  <a:cs typeface="Lora"/>
                  <a:sym typeface="Lora"/>
                </a:rPr>
                <a:t>-</a:t>
              </a:r>
              <a:r>
                <a:rPr i="1" lang="en-US" sz="2718">
                  <a:solidFill>
                    <a:srgbClr val="152225"/>
                  </a:solidFill>
                  <a:latin typeface="Lora"/>
                  <a:ea typeface="Lora"/>
                  <a:cs typeface="Lora"/>
                  <a:sym typeface="Lora"/>
                </a:rPr>
                <a:t>11</a:t>
              </a:r>
              <a:r>
                <a:rPr b="0" i="1" lang="en-US" sz="2718" u="none" cap="none" strike="noStrike">
                  <a:solidFill>
                    <a:srgbClr val="152225"/>
                  </a:solidFill>
                  <a:latin typeface="Lora"/>
                  <a:ea typeface="Lora"/>
                  <a:cs typeface="Lora"/>
                  <a:sym typeface="Lora"/>
                </a:rPr>
                <a:t>-2024</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p:nvPr/>
        </p:nvSpPr>
        <p:spPr>
          <a:xfrm rot="-3767688">
            <a:off x="-3067724" y="-429648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74" name="Google Shape;274;p34"/>
          <p:cNvSpPr/>
          <p:nvPr/>
        </p:nvSpPr>
        <p:spPr>
          <a:xfrm rot="-3767688">
            <a:off x="14110364" y="7334406"/>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75" name="Google Shape;275;p34"/>
          <p:cNvSpPr txBox="1"/>
          <p:nvPr/>
        </p:nvSpPr>
        <p:spPr>
          <a:xfrm>
            <a:off x="11248275" y="7116075"/>
            <a:ext cx="41541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
        <p:nvSpPr>
          <p:cNvPr id="276" name="Google Shape;276;p34"/>
          <p:cNvSpPr txBox="1"/>
          <p:nvPr/>
        </p:nvSpPr>
        <p:spPr>
          <a:xfrm>
            <a:off x="3959500" y="902350"/>
            <a:ext cx="130251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FastSpeech</a:t>
            </a:r>
            <a:endParaRPr/>
          </a:p>
        </p:txBody>
      </p:sp>
      <p:sp>
        <p:nvSpPr>
          <p:cNvPr id="277" name="Google Shape;277;p34"/>
          <p:cNvSpPr txBox="1"/>
          <p:nvPr/>
        </p:nvSpPr>
        <p:spPr>
          <a:xfrm>
            <a:off x="1476325" y="2778700"/>
            <a:ext cx="14935200" cy="621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lang="en-US" sz="2700">
                <a:solidFill>
                  <a:schemeClr val="dk1"/>
                </a:solidFill>
                <a:latin typeface="Times New Roman"/>
                <a:ea typeface="Times New Roman"/>
                <a:cs typeface="Times New Roman"/>
                <a:sym typeface="Times New Roman"/>
              </a:rPr>
              <a:t>FastSpeech is a non-autoregressive Text-to-Speech (TTS) model designed to overcome the limitations of autoregressive models like slow inference and instability. It uses a Transformer-based architecture for parallel mel spectrogram generation, significantly speeding up the synthesis process. FastSpeech predicts prosodic features such as duration, pitch, and energy using variance predictors, allowing explicit control over these properties for more natural and expressive speech. A length regulator aligns phoneme sequences with target mel spectrogram lengths based on duration predictions. This eliminates the need for complex alignment algorithms used in traditional models. The generated mel spectrograms are converted to audio waveforms using a vocoder such as WaveGlow or HiFi-GAN. FastSpeech produces high-quality, natural-sounding speech, and its parallel processing capability ensures efficiency, making it suitable for real-time applications.</a:t>
            </a:r>
            <a:endParaRPr sz="2900"/>
          </a:p>
        </p:txBody>
      </p:sp>
      <p:pic>
        <p:nvPicPr>
          <p:cNvPr id="278" name="Google Shape;278;p34"/>
          <p:cNvPicPr preferRelativeResize="0"/>
          <p:nvPr/>
        </p:nvPicPr>
        <p:blipFill>
          <a:blip r:embed="rId4">
            <a:alphaModFix/>
          </a:blip>
          <a:stretch>
            <a:fillRect/>
          </a:stretch>
        </p:blipFill>
        <p:spPr>
          <a:xfrm>
            <a:off x="4651612" y="73825"/>
            <a:ext cx="3132613" cy="25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p:nvPr/>
        </p:nvSpPr>
        <p:spPr>
          <a:xfrm rot="-3767688">
            <a:off x="14155214" y="625168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84" name="Google Shape;284;p35"/>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85" name="Google Shape;285;p35"/>
          <p:cNvSpPr txBox="1"/>
          <p:nvPr/>
        </p:nvSpPr>
        <p:spPr>
          <a:xfrm>
            <a:off x="217475" y="826425"/>
            <a:ext cx="169092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Model Architecture :- FastSpeech</a:t>
            </a:r>
            <a:endParaRPr/>
          </a:p>
        </p:txBody>
      </p:sp>
      <p:sp>
        <p:nvSpPr>
          <p:cNvPr id="286" name="Google Shape;286;p35"/>
          <p:cNvSpPr txBox="1"/>
          <p:nvPr/>
        </p:nvSpPr>
        <p:spPr>
          <a:xfrm>
            <a:off x="648975" y="3277100"/>
            <a:ext cx="14958600" cy="5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pic>
        <p:nvPicPr>
          <p:cNvPr id="287" name="Google Shape;287;p35"/>
          <p:cNvPicPr preferRelativeResize="0"/>
          <p:nvPr/>
        </p:nvPicPr>
        <p:blipFill>
          <a:blip r:embed="rId4">
            <a:alphaModFix/>
          </a:blip>
          <a:stretch>
            <a:fillRect/>
          </a:stretch>
        </p:blipFill>
        <p:spPr>
          <a:xfrm>
            <a:off x="1234450" y="2736125"/>
            <a:ext cx="14677525" cy="708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p:nvPr/>
        </p:nvSpPr>
        <p:spPr>
          <a:xfrm rot="-3767688">
            <a:off x="-3067724" y="-429648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93" name="Google Shape;293;p36"/>
          <p:cNvSpPr/>
          <p:nvPr/>
        </p:nvSpPr>
        <p:spPr>
          <a:xfrm rot="-3767688">
            <a:off x="14110364" y="7334406"/>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94" name="Google Shape;294;p36"/>
          <p:cNvSpPr txBox="1"/>
          <p:nvPr/>
        </p:nvSpPr>
        <p:spPr>
          <a:xfrm>
            <a:off x="11248275" y="7116075"/>
            <a:ext cx="41541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
        <p:nvSpPr>
          <p:cNvPr id="295" name="Google Shape;295;p36"/>
          <p:cNvSpPr txBox="1"/>
          <p:nvPr/>
        </p:nvSpPr>
        <p:spPr>
          <a:xfrm>
            <a:off x="6849050" y="853125"/>
            <a:ext cx="81669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Hifigan</a:t>
            </a:r>
            <a:endParaRPr/>
          </a:p>
        </p:txBody>
      </p:sp>
      <p:sp>
        <p:nvSpPr>
          <p:cNvPr id="296" name="Google Shape;296;p36"/>
          <p:cNvSpPr txBox="1"/>
          <p:nvPr/>
        </p:nvSpPr>
        <p:spPr>
          <a:xfrm>
            <a:off x="952500" y="2497725"/>
            <a:ext cx="15864000" cy="6988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lang="en-US" sz="2700">
                <a:latin typeface="Times New Roman"/>
                <a:ea typeface="Times New Roman"/>
                <a:cs typeface="Times New Roman"/>
                <a:sym typeface="Times New Roman"/>
              </a:rPr>
              <a:t>HiFi-GAN (High-Fidelity Generative Adversarial Network) is a state-of-the-art neural vocoder designed for high-quality and efficient waveform generation. It is commonly used in text-to-speech (TTS) and speech synthesis systems. Unlike traditional vocoders, HiFi-GAN leverages GANs to produce realistic audio by training a generator and multiple discriminators simultaneously. The generator predicts raw audio waveforms from mel-spectrograms, while discriminators focus on different scales (such as subband or periodicity) to ensure high fidelity and naturalness.</a:t>
            </a:r>
            <a:endParaRPr sz="27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US" sz="2700">
                <a:latin typeface="Times New Roman"/>
                <a:ea typeface="Times New Roman"/>
                <a:cs typeface="Times New Roman"/>
                <a:sym typeface="Times New Roman"/>
              </a:rPr>
              <a:t>HiFi-GAN achieves a balance between speed and quality, generating audio faster than real-time without compromising clarity. It uses a multi-receptive field fusion approach, enabling it to capture both local and global audio features effectively. Its architecture significantly reduces artifacts like noise and phase issues common in earlier models. HiFi-GAN is widely adopted for its ability to synthesize speech indistinguishable from human recordings, even for expressive and nuanced inputs. This makes it a cornerstone in modern TTS pipelines.</a:t>
            </a:r>
            <a:endParaRPr sz="2700">
              <a:latin typeface="Times New Roman"/>
              <a:ea typeface="Times New Roman"/>
              <a:cs typeface="Times New Roman"/>
              <a:sym typeface="Times New Roman"/>
            </a:endParaRPr>
          </a:p>
        </p:txBody>
      </p:sp>
      <p:pic>
        <p:nvPicPr>
          <p:cNvPr id="297" name="Google Shape;297;p36"/>
          <p:cNvPicPr preferRelativeResize="0"/>
          <p:nvPr/>
        </p:nvPicPr>
        <p:blipFill rotWithShape="1">
          <a:blip r:embed="rId4">
            <a:alphaModFix/>
          </a:blip>
          <a:srcRect b="9934" l="0" r="0" t="0"/>
          <a:stretch/>
        </p:blipFill>
        <p:spPr>
          <a:xfrm>
            <a:off x="3290475" y="310925"/>
            <a:ext cx="5720300" cy="203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p:nvPr/>
        </p:nvSpPr>
        <p:spPr>
          <a:xfrm rot="-3767688">
            <a:off x="14155214" y="625168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03" name="Google Shape;303;p37"/>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04" name="Google Shape;304;p37"/>
          <p:cNvSpPr txBox="1"/>
          <p:nvPr/>
        </p:nvSpPr>
        <p:spPr>
          <a:xfrm>
            <a:off x="217475" y="826425"/>
            <a:ext cx="169092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Model Architecture -: Hifigan </a:t>
            </a:r>
            <a:endParaRPr/>
          </a:p>
        </p:txBody>
      </p:sp>
      <p:sp>
        <p:nvSpPr>
          <p:cNvPr id="305" name="Google Shape;305;p37"/>
          <p:cNvSpPr txBox="1"/>
          <p:nvPr/>
        </p:nvSpPr>
        <p:spPr>
          <a:xfrm>
            <a:off x="648975" y="3277100"/>
            <a:ext cx="14958600" cy="5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pic>
        <p:nvPicPr>
          <p:cNvPr id="306" name="Google Shape;306;p37"/>
          <p:cNvPicPr preferRelativeResize="0"/>
          <p:nvPr/>
        </p:nvPicPr>
        <p:blipFill>
          <a:blip r:embed="rId4">
            <a:alphaModFix/>
          </a:blip>
          <a:stretch>
            <a:fillRect/>
          </a:stretch>
        </p:blipFill>
        <p:spPr>
          <a:xfrm>
            <a:off x="2109800" y="2881325"/>
            <a:ext cx="13254025" cy="657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12" name="Google Shape;312;p38"/>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13" name="Google Shape;313;p38"/>
          <p:cNvSpPr txBox="1"/>
          <p:nvPr/>
        </p:nvSpPr>
        <p:spPr>
          <a:xfrm>
            <a:off x="0" y="414250"/>
            <a:ext cx="182880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User Interface - Streamlit</a:t>
            </a:r>
            <a:endParaRPr/>
          </a:p>
        </p:txBody>
      </p:sp>
      <p:sp>
        <p:nvSpPr>
          <p:cNvPr id="314" name="Google Shape;314;p38"/>
          <p:cNvSpPr txBox="1"/>
          <p:nvPr/>
        </p:nvSpPr>
        <p:spPr>
          <a:xfrm>
            <a:off x="452450" y="2283575"/>
            <a:ext cx="16772400" cy="737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200">
              <a:solidFill>
                <a:srgbClr val="000000"/>
              </a:solidFill>
              <a:latin typeface="Calibri"/>
              <a:ea typeface="Calibri"/>
              <a:cs typeface="Calibri"/>
              <a:sym typeface="Calibri"/>
            </a:endParaRPr>
          </a:p>
          <a:p>
            <a:pPr indent="0" lvl="0" marL="0" rtl="0" algn="just">
              <a:lnSpc>
                <a:spcPct val="150000"/>
              </a:lnSpc>
              <a:spcBef>
                <a:spcPts val="0"/>
              </a:spcBef>
              <a:spcAft>
                <a:spcPts val="0"/>
              </a:spcAft>
              <a:buClr>
                <a:srgbClr val="000000"/>
              </a:buClr>
              <a:buSzPts val="1100"/>
              <a:buFont typeface="Arial"/>
              <a:buNone/>
            </a:pPr>
            <a:r>
              <a:rPr lang="en-US" sz="2700">
                <a:solidFill>
                  <a:srgbClr val="000000"/>
                </a:solidFill>
              </a:rPr>
              <a:t>Streamlit is a popular open-source framework for building data-driven web applications with minimal effort, especially used in Python. It’s widely used for creating interactive dashboards and applications for machine learning, data analysis, and other data-centric tasks.</a:t>
            </a:r>
            <a:endParaRPr sz="2700">
              <a:solidFill>
                <a:srgbClr val="000000"/>
              </a:solidFill>
            </a:endParaRPr>
          </a:p>
          <a:p>
            <a:pPr indent="0" lvl="0" marL="0" rtl="0" algn="just">
              <a:lnSpc>
                <a:spcPct val="150000"/>
              </a:lnSpc>
              <a:spcBef>
                <a:spcPts val="0"/>
              </a:spcBef>
              <a:spcAft>
                <a:spcPts val="0"/>
              </a:spcAft>
              <a:buNone/>
            </a:pPr>
            <a:r>
              <a:rPr b="1" lang="en-US" sz="2700">
                <a:solidFill>
                  <a:srgbClr val="000000"/>
                </a:solidFill>
              </a:rPr>
              <a:t>Key Features of Streamlit:</a:t>
            </a:r>
            <a:endParaRPr b="1" sz="2700">
              <a:solidFill>
                <a:srgbClr val="000000"/>
              </a:solidFill>
            </a:endParaRPr>
          </a:p>
          <a:p>
            <a:pPr indent="-400050" lvl="0" marL="457200" rtl="0" algn="just">
              <a:lnSpc>
                <a:spcPct val="150000"/>
              </a:lnSpc>
              <a:spcBef>
                <a:spcPts val="0"/>
              </a:spcBef>
              <a:spcAft>
                <a:spcPts val="0"/>
              </a:spcAft>
              <a:buClr>
                <a:srgbClr val="000000"/>
              </a:buClr>
              <a:buSzPts val="2700"/>
              <a:buFont typeface="Calibri"/>
              <a:buChar char="●"/>
            </a:pPr>
            <a:r>
              <a:rPr b="1" lang="en-US" sz="2700">
                <a:solidFill>
                  <a:srgbClr val="000000"/>
                </a:solidFill>
              </a:rPr>
              <a:t>Simple Syntax:</a:t>
            </a:r>
            <a:r>
              <a:rPr lang="en-US" sz="2700">
                <a:solidFill>
                  <a:srgbClr val="000000"/>
                </a:solidFill>
              </a:rPr>
              <a:t> You only need Python code, and Streamlit takes care of the frontend.</a:t>
            </a:r>
            <a:endParaRPr sz="2700">
              <a:solidFill>
                <a:srgbClr val="000000"/>
              </a:solidFill>
            </a:endParaRPr>
          </a:p>
          <a:p>
            <a:pPr indent="-400050" lvl="0" marL="457200" rtl="0" algn="just">
              <a:lnSpc>
                <a:spcPct val="150000"/>
              </a:lnSpc>
              <a:spcBef>
                <a:spcPts val="0"/>
              </a:spcBef>
              <a:spcAft>
                <a:spcPts val="0"/>
              </a:spcAft>
              <a:buClr>
                <a:srgbClr val="000000"/>
              </a:buClr>
              <a:buSzPts val="2700"/>
              <a:buFont typeface="Calibri"/>
              <a:buChar char="●"/>
            </a:pPr>
            <a:r>
              <a:rPr b="1" lang="en-US" sz="2700">
                <a:solidFill>
                  <a:srgbClr val="000000"/>
                </a:solidFill>
              </a:rPr>
              <a:t>Real-time Interactivity:</a:t>
            </a:r>
            <a:r>
              <a:rPr lang="en-US" sz="2700">
                <a:solidFill>
                  <a:srgbClr val="000000"/>
                </a:solidFill>
              </a:rPr>
              <a:t> Automatically reruns the app whenever you change the code.</a:t>
            </a:r>
            <a:endParaRPr sz="2700">
              <a:solidFill>
                <a:srgbClr val="000000"/>
              </a:solidFill>
            </a:endParaRPr>
          </a:p>
          <a:p>
            <a:pPr indent="-400050" lvl="0" marL="457200" rtl="0" algn="just">
              <a:lnSpc>
                <a:spcPct val="150000"/>
              </a:lnSpc>
              <a:spcBef>
                <a:spcPts val="0"/>
              </a:spcBef>
              <a:spcAft>
                <a:spcPts val="0"/>
              </a:spcAft>
              <a:buClr>
                <a:srgbClr val="000000"/>
              </a:buClr>
              <a:buSzPts val="2700"/>
              <a:buFont typeface="Calibri"/>
              <a:buChar char="●"/>
            </a:pPr>
            <a:r>
              <a:rPr b="1" lang="en-US" sz="2700">
                <a:solidFill>
                  <a:srgbClr val="000000"/>
                </a:solidFill>
              </a:rPr>
              <a:t>No Frontend Development Needed:</a:t>
            </a:r>
            <a:r>
              <a:rPr lang="en-US" sz="2700">
                <a:solidFill>
                  <a:srgbClr val="000000"/>
                </a:solidFill>
              </a:rPr>
              <a:t> No need to learn HTML, CSS, or JavaScript.</a:t>
            </a:r>
            <a:endParaRPr sz="2700">
              <a:solidFill>
                <a:srgbClr val="000000"/>
              </a:solidFill>
            </a:endParaRPr>
          </a:p>
          <a:p>
            <a:pPr indent="-400050" lvl="0" marL="457200" rtl="0" algn="just">
              <a:lnSpc>
                <a:spcPct val="150000"/>
              </a:lnSpc>
              <a:spcBef>
                <a:spcPts val="0"/>
              </a:spcBef>
              <a:spcAft>
                <a:spcPts val="0"/>
              </a:spcAft>
              <a:buClr>
                <a:srgbClr val="000000"/>
              </a:buClr>
              <a:buSzPts val="2700"/>
              <a:buFont typeface="Calibri"/>
              <a:buChar char="●"/>
            </a:pPr>
            <a:r>
              <a:rPr b="1" lang="en-US" sz="2700">
                <a:solidFill>
                  <a:srgbClr val="000000"/>
                </a:solidFill>
              </a:rPr>
              <a:t>Supports Widgets:</a:t>
            </a:r>
            <a:r>
              <a:rPr lang="en-US" sz="2700">
                <a:solidFill>
                  <a:srgbClr val="000000"/>
                </a:solidFill>
              </a:rPr>
              <a:t> You can add buttons, sliders, inputs, and more for user interaction.</a:t>
            </a:r>
            <a:endParaRPr sz="2700">
              <a:solidFill>
                <a:srgbClr val="000000"/>
              </a:solidFill>
            </a:endParaRPr>
          </a:p>
          <a:p>
            <a:pPr indent="-400050" lvl="0" marL="457200" rtl="0" algn="just">
              <a:lnSpc>
                <a:spcPct val="150000"/>
              </a:lnSpc>
              <a:spcBef>
                <a:spcPts val="0"/>
              </a:spcBef>
              <a:spcAft>
                <a:spcPts val="0"/>
              </a:spcAft>
              <a:buClr>
                <a:srgbClr val="000000"/>
              </a:buClr>
              <a:buSzPts val="2700"/>
              <a:buFont typeface="Calibri"/>
              <a:buChar char="●"/>
            </a:pPr>
            <a:r>
              <a:rPr b="1" lang="en-US" sz="2700">
                <a:solidFill>
                  <a:srgbClr val="000000"/>
                </a:solidFill>
              </a:rPr>
              <a:t>Integration with Python Libraries:</a:t>
            </a:r>
            <a:r>
              <a:rPr lang="en-US" sz="2700">
                <a:solidFill>
                  <a:srgbClr val="000000"/>
                </a:solidFill>
              </a:rPr>
              <a:t> Easily integrates with libraries like pandas, NumPy, TensorFlow, PyTorch, Matplotlib, Plotly, etc.</a:t>
            </a:r>
            <a:endParaRPr sz="2700">
              <a:solidFill>
                <a:srgbClr val="000000"/>
              </a:solidFill>
            </a:endParaRPr>
          </a:p>
          <a:p>
            <a:pPr indent="0" lvl="0" marL="0" rtl="0" algn="l">
              <a:spcBef>
                <a:spcPts val="0"/>
              </a:spcBef>
              <a:spcAft>
                <a:spcPts val="0"/>
              </a:spcAft>
              <a:buNone/>
            </a:pPr>
            <a:r>
              <a:t/>
            </a:r>
            <a:endParaRPr b="1" sz="3200">
              <a:solidFill>
                <a:srgbClr val="000000"/>
              </a:solidFill>
              <a:latin typeface="Calibri"/>
              <a:ea typeface="Calibri"/>
              <a:cs typeface="Calibri"/>
              <a:sym typeface="Calibri"/>
            </a:endParaRPr>
          </a:p>
        </p:txBody>
      </p:sp>
      <p:pic>
        <p:nvPicPr>
          <p:cNvPr id="315" name="Google Shape;315;p38"/>
          <p:cNvPicPr preferRelativeResize="0"/>
          <p:nvPr/>
        </p:nvPicPr>
        <p:blipFill rotWithShape="1">
          <a:blip r:embed="rId4">
            <a:alphaModFix/>
          </a:blip>
          <a:srcRect b="28724" l="34746" r="35626" t="36357"/>
          <a:stretch/>
        </p:blipFill>
        <p:spPr>
          <a:xfrm>
            <a:off x="14353325" y="528600"/>
            <a:ext cx="1105749" cy="980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21" name="Google Shape;321;p39"/>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22" name="Google Shape;322;p39"/>
          <p:cNvSpPr txBox="1"/>
          <p:nvPr/>
        </p:nvSpPr>
        <p:spPr>
          <a:xfrm>
            <a:off x="0" y="414250"/>
            <a:ext cx="182880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Snapshots</a:t>
            </a:r>
            <a:endParaRPr/>
          </a:p>
        </p:txBody>
      </p:sp>
      <p:pic>
        <p:nvPicPr>
          <p:cNvPr id="323" name="Google Shape;323;p39"/>
          <p:cNvPicPr preferRelativeResize="0"/>
          <p:nvPr/>
        </p:nvPicPr>
        <p:blipFill>
          <a:blip r:embed="rId4">
            <a:alphaModFix/>
          </a:blip>
          <a:stretch>
            <a:fillRect/>
          </a:stretch>
        </p:blipFill>
        <p:spPr>
          <a:xfrm>
            <a:off x="243875" y="2281950"/>
            <a:ext cx="8309575" cy="7600250"/>
          </a:xfrm>
          <a:prstGeom prst="rect">
            <a:avLst/>
          </a:prstGeom>
          <a:noFill/>
          <a:ln>
            <a:noFill/>
          </a:ln>
        </p:spPr>
      </p:pic>
      <p:pic>
        <p:nvPicPr>
          <p:cNvPr id="324" name="Google Shape;324;p39"/>
          <p:cNvPicPr preferRelativeResize="0"/>
          <p:nvPr/>
        </p:nvPicPr>
        <p:blipFill>
          <a:blip r:embed="rId5">
            <a:alphaModFix/>
          </a:blip>
          <a:stretch>
            <a:fillRect/>
          </a:stretch>
        </p:blipFill>
        <p:spPr>
          <a:xfrm>
            <a:off x="9275750" y="2231800"/>
            <a:ext cx="8515075" cy="770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30" name="Google Shape;330;p40"/>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pic>
        <p:nvPicPr>
          <p:cNvPr id="331" name="Google Shape;331;p40"/>
          <p:cNvPicPr preferRelativeResize="0"/>
          <p:nvPr/>
        </p:nvPicPr>
        <p:blipFill>
          <a:blip r:embed="rId4">
            <a:alphaModFix/>
          </a:blip>
          <a:stretch>
            <a:fillRect/>
          </a:stretch>
        </p:blipFill>
        <p:spPr>
          <a:xfrm>
            <a:off x="3611350" y="750012"/>
            <a:ext cx="12378851" cy="878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37" name="Google Shape;337;p41"/>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pic>
        <p:nvPicPr>
          <p:cNvPr id="338" name="Google Shape;338;p41"/>
          <p:cNvPicPr preferRelativeResize="0"/>
          <p:nvPr/>
        </p:nvPicPr>
        <p:blipFill>
          <a:blip r:embed="rId4">
            <a:alphaModFix/>
          </a:blip>
          <a:stretch>
            <a:fillRect/>
          </a:stretch>
        </p:blipFill>
        <p:spPr>
          <a:xfrm>
            <a:off x="933450" y="1862125"/>
            <a:ext cx="8059300" cy="7905750"/>
          </a:xfrm>
          <a:prstGeom prst="rect">
            <a:avLst/>
          </a:prstGeom>
          <a:noFill/>
          <a:ln>
            <a:noFill/>
          </a:ln>
        </p:spPr>
      </p:pic>
      <p:sp>
        <p:nvSpPr>
          <p:cNvPr id="339" name="Google Shape;339;p41"/>
          <p:cNvSpPr txBox="1"/>
          <p:nvPr/>
        </p:nvSpPr>
        <p:spPr>
          <a:xfrm>
            <a:off x="5167325" y="404800"/>
            <a:ext cx="1148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340" name="Google Shape;340;p41"/>
          <p:cNvPicPr preferRelativeResize="0"/>
          <p:nvPr/>
        </p:nvPicPr>
        <p:blipFill>
          <a:blip r:embed="rId5">
            <a:alphaModFix/>
          </a:blip>
          <a:stretch>
            <a:fillRect/>
          </a:stretch>
        </p:blipFill>
        <p:spPr>
          <a:xfrm>
            <a:off x="9497250" y="1862125"/>
            <a:ext cx="7949051" cy="7905751"/>
          </a:xfrm>
          <a:prstGeom prst="rect">
            <a:avLst/>
          </a:prstGeom>
          <a:noFill/>
          <a:ln>
            <a:noFill/>
          </a:ln>
        </p:spPr>
      </p:pic>
      <p:sp>
        <p:nvSpPr>
          <p:cNvPr id="341" name="Google Shape;341;p41"/>
          <p:cNvSpPr txBox="1"/>
          <p:nvPr/>
        </p:nvSpPr>
        <p:spPr>
          <a:xfrm>
            <a:off x="4333875" y="404800"/>
            <a:ext cx="86724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chemeClr val="lt2"/>
                </a:highlight>
                <a:latin typeface="Lora"/>
                <a:ea typeface="Lora"/>
                <a:cs typeface="Lora"/>
                <a:sym typeface="Lora"/>
              </a:rPr>
              <a:t>Validation</a:t>
            </a:r>
            <a:endParaRPr/>
          </a:p>
        </p:txBody>
      </p:sp>
      <p:pic>
        <p:nvPicPr>
          <p:cNvPr id="342" name="Google Shape;342;p41"/>
          <p:cNvPicPr preferRelativeResize="0"/>
          <p:nvPr/>
        </p:nvPicPr>
        <p:blipFill>
          <a:blip r:embed="rId6">
            <a:alphaModFix/>
          </a:blip>
          <a:stretch>
            <a:fillRect/>
          </a:stretch>
        </p:blipFill>
        <p:spPr>
          <a:xfrm>
            <a:off x="4834874" y="404799"/>
            <a:ext cx="1209600" cy="120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p:nvPr/>
        </p:nvSpPr>
        <p:spPr>
          <a:xfrm rot="-3767688">
            <a:off x="-2292099" y="-326213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48" name="Google Shape;348;p42"/>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349" name="Google Shape;349;p42"/>
          <p:cNvSpPr txBox="1"/>
          <p:nvPr/>
        </p:nvSpPr>
        <p:spPr>
          <a:xfrm>
            <a:off x="2231490" y="949200"/>
            <a:ext cx="15091200" cy="1025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i="1" lang="en-US" sz="6658">
                <a:solidFill>
                  <a:srgbClr val="152225"/>
                </a:solidFill>
                <a:highlight>
                  <a:schemeClr val="lt2"/>
                </a:highlight>
                <a:latin typeface="Lora"/>
                <a:ea typeface="Lora"/>
                <a:cs typeface="Lora"/>
                <a:sym typeface="Lora"/>
              </a:rPr>
              <a:t>Use cases</a:t>
            </a:r>
            <a:endParaRPr b="0" i="0" sz="1400" u="none" cap="none" strike="noStrike">
              <a:solidFill>
                <a:srgbClr val="000000"/>
              </a:solidFill>
              <a:latin typeface="Arial"/>
              <a:ea typeface="Arial"/>
              <a:cs typeface="Arial"/>
              <a:sym typeface="Arial"/>
            </a:endParaRPr>
          </a:p>
        </p:txBody>
      </p:sp>
      <p:sp>
        <p:nvSpPr>
          <p:cNvPr id="350" name="Google Shape;350;p42"/>
          <p:cNvSpPr txBox="1"/>
          <p:nvPr/>
        </p:nvSpPr>
        <p:spPr>
          <a:xfrm>
            <a:off x="739362" y="2708000"/>
            <a:ext cx="16809300" cy="5418000"/>
          </a:xfrm>
          <a:prstGeom prst="rect">
            <a:avLst/>
          </a:prstGeom>
          <a:noFill/>
          <a:ln>
            <a:noFill/>
          </a:ln>
        </p:spPr>
        <p:txBody>
          <a:bodyPr anchorCtr="0" anchor="t" bIns="0" lIns="0" spcFirstLastPara="1" rIns="0" wrap="square" tIns="0">
            <a:spAutoFit/>
          </a:bodyPr>
          <a:lstStyle/>
          <a:p>
            <a:pPr indent="-368300" lvl="0" marL="457200" marR="0" rtl="0" algn="just">
              <a:lnSpc>
                <a:spcPct val="150000"/>
              </a:lnSpc>
              <a:spcBef>
                <a:spcPts val="0"/>
              </a:spcBef>
              <a:spcAft>
                <a:spcPts val="0"/>
              </a:spcAft>
              <a:buClr>
                <a:srgbClr val="2E2E2E"/>
              </a:buClr>
              <a:buSzPts val="2200"/>
              <a:buFont typeface="Arial"/>
              <a:buChar char="●"/>
            </a:pPr>
            <a:r>
              <a:rPr b="1" i="0" lang="en-US" sz="2200" u="none" cap="none" strike="noStrike">
                <a:solidFill>
                  <a:srgbClr val="2E2E2E"/>
                </a:solidFill>
                <a:latin typeface="Arial"/>
                <a:ea typeface="Arial"/>
                <a:cs typeface="Arial"/>
                <a:sym typeface="Arial"/>
              </a:rPr>
              <a:t>Accessibility for Visually Impaired Users:</a:t>
            </a:r>
            <a:r>
              <a:rPr b="0" i="0" lang="en-US" sz="2200" u="none" cap="none" strike="noStrike">
                <a:solidFill>
                  <a:srgbClr val="2E2E2E"/>
                </a:solidFill>
                <a:latin typeface="Arial"/>
                <a:ea typeface="Arial"/>
                <a:cs typeface="Arial"/>
                <a:sym typeface="Arial"/>
              </a:rPr>
              <a:t>TTS systems provide accessibility by converting digital text (e.g., web pages, emails, and e-books) into speech, helping visually impaired users to access and interact with digital content independently.</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rPr b="1" i="0" lang="en-US" sz="2200" u="none" cap="none" strike="noStrike">
                <a:solidFill>
                  <a:srgbClr val="2E2E2E"/>
                </a:solidFill>
                <a:latin typeface="Arial"/>
                <a:ea typeface="Arial"/>
                <a:cs typeface="Arial"/>
                <a:sym typeface="Arial"/>
              </a:rPr>
              <a:t>Example: </a:t>
            </a:r>
            <a:r>
              <a:rPr b="0" i="0" lang="en-US" sz="2200" u="none" cap="none" strike="noStrike">
                <a:solidFill>
                  <a:srgbClr val="2E2E2E"/>
                </a:solidFill>
                <a:latin typeface="Arial"/>
                <a:ea typeface="Arial"/>
                <a:cs typeface="Arial"/>
                <a:sym typeface="Arial"/>
              </a:rPr>
              <a:t>Screen readers like </a:t>
            </a:r>
            <a:r>
              <a:rPr b="1" i="0" lang="en-US" sz="2200" u="none" cap="none" strike="noStrike">
                <a:solidFill>
                  <a:srgbClr val="2E2E2E"/>
                </a:solidFill>
                <a:latin typeface="Arial"/>
                <a:ea typeface="Arial"/>
                <a:cs typeface="Arial"/>
                <a:sym typeface="Arial"/>
              </a:rPr>
              <a:t>JAWS</a:t>
            </a:r>
            <a:r>
              <a:rPr b="0" i="0" lang="en-US" sz="2200" u="none" cap="none" strike="noStrike">
                <a:solidFill>
                  <a:srgbClr val="2E2E2E"/>
                </a:solidFill>
                <a:latin typeface="Arial"/>
                <a:ea typeface="Arial"/>
                <a:cs typeface="Arial"/>
                <a:sym typeface="Arial"/>
              </a:rPr>
              <a:t> or </a:t>
            </a:r>
            <a:r>
              <a:rPr b="1" i="0" lang="en-US" sz="2200" u="none" cap="none" strike="noStrike">
                <a:solidFill>
                  <a:srgbClr val="2E2E2E"/>
                </a:solidFill>
                <a:latin typeface="Arial"/>
                <a:ea typeface="Arial"/>
                <a:cs typeface="Arial"/>
                <a:sym typeface="Arial"/>
              </a:rPr>
              <a:t>NVDA</a:t>
            </a:r>
            <a:r>
              <a:rPr b="0" i="0" lang="en-US" sz="2200" u="none" cap="none" strike="noStrike">
                <a:solidFill>
                  <a:srgbClr val="2E2E2E"/>
                </a:solidFill>
                <a:latin typeface="Arial"/>
                <a:ea typeface="Arial"/>
                <a:cs typeface="Arial"/>
                <a:sym typeface="Arial"/>
              </a:rPr>
              <a:t> use TTS technology to help visually impaired individuals navigate computers.</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t/>
            </a:r>
            <a:endParaRPr b="1" i="0" sz="2200" u="none" cap="none" strike="noStrike">
              <a:solidFill>
                <a:srgbClr val="2E2E2E"/>
              </a:solidFill>
              <a:latin typeface="Arial"/>
              <a:ea typeface="Arial"/>
              <a:cs typeface="Arial"/>
              <a:sym typeface="Arial"/>
            </a:endParaRPr>
          </a:p>
          <a:p>
            <a:pPr indent="-368300" lvl="0" marL="457200" marR="0" rtl="0" algn="just">
              <a:lnSpc>
                <a:spcPct val="150000"/>
              </a:lnSpc>
              <a:spcBef>
                <a:spcPts val="0"/>
              </a:spcBef>
              <a:spcAft>
                <a:spcPts val="0"/>
              </a:spcAft>
              <a:buClr>
                <a:srgbClr val="2E2E2E"/>
              </a:buClr>
              <a:buSzPts val="2200"/>
              <a:buFont typeface="Arial"/>
              <a:buChar char="●"/>
            </a:pPr>
            <a:r>
              <a:rPr b="1" i="0" lang="en-US" sz="2200" u="none" cap="none" strike="noStrike">
                <a:solidFill>
                  <a:srgbClr val="2E2E2E"/>
                </a:solidFill>
                <a:latin typeface="Arial"/>
                <a:ea typeface="Arial"/>
                <a:cs typeface="Arial"/>
                <a:sym typeface="Arial"/>
              </a:rPr>
              <a:t>Language Learning Tools: </a:t>
            </a:r>
            <a:r>
              <a:rPr b="0" i="0" lang="en-US" sz="2200" u="none" cap="none" strike="noStrike">
                <a:solidFill>
                  <a:srgbClr val="2E2E2E"/>
                </a:solidFill>
                <a:latin typeface="Arial"/>
                <a:ea typeface="Arial"/>
                <a:cs typeface="Arial"/>
                <a:sym typeface="Arial"/>
              </a:rPr>
              <a:t>TTS can be  integrated into educational apps and platforms to help learners hear correct pronunciations and practice listening skills.</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rPr b="1" i="0" lang="en-US" sz="2200" u="none" cap="none" strike="noStrike">
                <a:solidFill>
                  <a:srgbClr val="2E2E2E"/>
                </a:solidFill>
                <a:latin typeface="Arial"/>
                <a:ea typeface="Arial"/>
                <a:cs typeface="Arial"/>
                <a:sym typeface="Arial"/>
              </a:rPr>
              <a:t>Example:</a:t>
            </a:r>
            <a:r>
              <a:rPr b="0" i="0" lang="en-US" sz="2200" u="none" cap="none" strike="noStrike">
                <a:solidFill>
                  <a:srgbClr val="2E2E2E"/>
                </a:solidFill>
                <a:latin typeface="Arial"/>
                <a:ea typeface="Arial"/>
                <a:cs typeface="Arial"/>
                <a:sym typeface="Arial"/>
              </a:rPr>
              <a:t> Language learning apps like </a:t>
            </a:r>
            <a:r>
              <a:rPr b="1" i="0" lang="en-US" sz="2200" u="none" cap="none" strike="noStrike">
                <a:solidFill>
                  <a:srgbClr val="2E2E2E"/>
                </a:solidFill>
                <a:latin typeface="Arial"/>
                <a:ea typeface="Arial"/>
                <a:cs typeface="Arial"/>
                <a:sym typeface="Arial"/>
              </a:rPr>
              <a:t>Duolingo</a:t>
            </a:r>
            <a:r>
              <a:rPr b="0" i="0" lang="en-US" sz="2200" u="none" cap="none" strike="noStrike">
                <a:solidFill>
                  <a:srgbClr val="2E2E2E"/>
                </a:solidFill>
                <a:latin typeface="Arial"/>
                <a:ea typeface="Arial"/>
                <a:cs typeface="Arial"/>
                <a:sym typeface="Arial"/>
              </a:rPr>
              <a:t> use TTS to provide pronunciation examples.</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t/>
            </a:r>
            <a:endParaRPr b="1" i="0" sz="2200" u="none" cap="none" strike="noStrike">
              <a:solidFill>
                <a:srgbClr val="2E2E2E"/>
              </a:solidFill>
              <a:latin typeface="Arial"/>
              <a:ea typeface="Arial"/>
              <a:cs typeface="Arial"/>
              <a:sym typeface="Arial"/>
            </a:endParaRPr>
          </a:p>
          <a:p>
            <a:pPr indent="-368300" lvl="0" marL="457200" marR="0" rtl="0" algn="just">
              <a:lnSpc>
                <a:spcPct val="150000"/>
              </a:lnSpc>
              <a:spcBef>
                <a:spcPts val="0"/>
              </a:spcBef>
              <a:spcAft>
                <a:spcPts val="0"/>
              </a:spcAft>
              <a:buClr>
                <a:srgbClr val="2E2E2E"/>
              </a:buClr>
              <a:buSzPts val="2200"/>
              <a:buFont typeface="Arial"/>
              <a:buChar char="●"/>
            </a:pPr>
            <a:r>
              <a:rPr b="1" i="0" lang="en-US" sz="2200" u="none" cap="none" strike="noStrike">
                <a:solidFill>
                  <a:srgbClr val="2E2E2E"/>
                </a:solidFill>
                <a:latin typeface="Arial"/>
                <a:ea typeface="Arial"/>
                <a:cs typeface="Arial"/>
                <a:sym typeface="Arial"/>
              </a:rPr>
              <a:t>In-Vehicle Systems: </a:t>
            </a:r>
            <a:r>
              <a:rPr b="0" i="0" lang="en-US" sz="2200" u="none" cap="none" strike="noStrike">
                <a:solidFill>
                  <a:srgbClr val="2E2E2E"/>
                </a:solidFill>
                <a:latin typeface="Arial"/>
                <a:ea typeface="Arial"/>
                <a:cs typeface="Arial"/>
                <a:sym typeface="Arial"/>
              </a:rPr>
              <a:t>TTS can be used in car navigation systems and infotainment systems to read out directions, notifications, or texts to minimize distractions while driving.</a:t>
            </a:r>
            <a:endParaRPr b="0" i="0" sz="2200" u="none" cap="none" strike="noStrike">
              <a:solidFill>
                <a:srgbClr val="2E2E2E"/>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2200"/>
              <a:buFont typeface="Arial"/>
              <a:buNone/>
            </a:pPr>
            <a:r>
              <a:rPr b="1" i="0" lang="en-US" sz="2200" u="none" cap="none" strike="noStrike">
                <a:solidFill>
                  <a:srgbClr val="2E2E2E"/>
                </a:solidFill>
                <a:latin typeface="Arial"/>
                <a:ea typeface="Arial"/>
                <a:cs typeface="Arial"/>
                <a:sym typeface="Arial"/>
              </a:rPr>
              <a:t>Example:</a:t>
            </a:r>
            <a:r>
              <a:rPr b="0" i="0" lang="en-US" sz="2200" u="none" cap="none" strike="noStrike">
                <a:solidFill>
                  <a:srgbClr val="2E2E2E"/>
                </a:solidFill>
                <a:latin typeface="Arial"/>
                <a:ea typeface="Arial"/>
                <a:cs typeface="Arial"/>
                <a:sym typeface="Arial"/>
              </a:rPr>
              <a:t> </a:t>
            </a:r>
            <a:r>
              <a:rPr b="1" i="0" lang="en-US" sz="2200" u="none" cap="none" strike="noStrike">
                <a:solidFill>
                  <a:srgbClr val="2E2E2E"/>
                </a:solidFill>
                <a:latin typeface="Arial"/>
                <a:ea typeface="Arial"/>
                <a:cs typeface="Arial"/>
                <a:sym typeface="Arial"/>
              </a:rPr>
              <a:t>GPS</a:t>
            </a:r>
            <a:r>
              <a:rPr b="0" i="0" lang="en-US" sz="2200" u="none" cap="none" strike="noStrike">
                <a:solidFill>
                  <a:srgbClr val="2E2E2E"/>
                </a:solidFill>
                <a:latin typeface="Arial"/>
                <a:ea typeface="Arial"/>
                <a:cs typeface="Arial"/>
                <a:sym typeface="Arial"/>
              </a:rPr>
              <a:t> navigation systems use TTS to vocalize driving instructions.</a:t>
            </a:r>
            <a:endParaRPr b="0" i="0" sz="2200" u="none" cap="none" strike="noStrike">
              <a:solidFill>
                <a:srgbClr val="2E2E2E"/>
              </a:solidFill>
              <a:latin typeface="Arial"/>
              <a:ea typeface="Arial"/>
              <a:cs typeface="Arial"/>
              <a:sym typeface="Arial"/>
            </a:endParaRPr>
          </a:p>
        </p:txBody>
      </p:sp>
      <p:pic>
        <p:nvPicPr>
          <p:cNvPr id="351" name="Google Shape;351;p42"/>
          <p:cNvPicPr preferRelativeResize="0"/>
          <p:nvPr/>
        </p:nvPicPr>
        <p:blipFill>
          <a:blip r:embed="rId4">
            <a:alphaModFix/>
          </a:blip>
          <a:stretch>
            <a:fillRect/>
          </a:stretch>
        </p:blipFill>
        <p:spPr>
          <a:xfrm>
            <a:off x="5315850" y="507452"/>
            <a:ext cx="1774725" cy="177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p:nvPr/>
        </p:nvSpPr>
        <p:spPr>
          <a:xfrm rot="-7523379">
            <a:off x="-2834800" y="-3348182"/>
            <a:ext cx="6712091" cy="8295843"/>
          </a:xfrm>
          <a:custGeom>
            <a:rect b="b" l="l" r="r" t="t"/>
            <a:pathLst>
              <a:path extrusionOk="0" h="8295843" w="6712091">
                <a:moveTo>
                  <a:pt x="0" y="0"/>
                </a:moveTo>
                <a:lnTo>
                  <a:pt x="6712092" y="0"/>
                </a:lnTo>
                <a:lnTo>
                  <a:pt x="6712092" y="8295843"/>
                </a:lnTo>
                <a:lnTo>
                  <a:pt x="0" y="8295843"/>
                </a:lnTo>
                <a:lnTo>
                  <a:pt x="0" y="0"/>
                </a:lnTo>
                <a:close/>
              </a:path>
            </a:pathLst>
          </a:custGeom>
          <a:blipFill rotWithShape="1">
            <a:blip r:embed="rId3">
              <a:alphaModFix/>
            </a:blip>
            <a:stretch>
              <a:fillRect b="0" l="0" r="0" t="0"/>
            </a:stretch>
          </a:blipFill>
          <a:ln>
            <a:noFill/>
          </a:ln>
        </p:spPr>
      </p:sp>
      <p:sp>
        <p:nvSpPr>
          <p:cNvPr id="357" name="Google Shape;357;p43"/>
          <p:cNvSpPr/>
          <p:nvPr/>
        </p:nvSpPr>
        <p:spPr>
          <a:xfrm>
            <a:off x="10504008" y="5216341"/>
            <a:ext cx="7783992" cy="5165740"/>
          </a:xfrm>
          <a:custGeom>
            <a:rect b="b" l="l" r="r" t="t"/>
            <a:pathLst>
              <a:path extrusionOk="0" h="5165740" w="7783992">
                <a:moveTo>
                  <a:pt x="0" y="0"/>
                </a:moveTo>
                <a:lnTo>
                  <a:pt x="7783992" y="0"/>
                </a:lnTo>
                <a:lnTo>
                  <a:pt x="7783992" y="5165740"/>
                </a:lnTo>
                <a:lnTo>
                  <a:pt x="0" y="5165740"/>
                </a:lnTo>
                <a:lnTo>
                  <a:pt x="0" y="0"/>
                </a:lnTo>
                <a:close/>
              </a:path>
            </a:pathLst>
          </a:custGeom>
          <a:blipFill rotWithShape="1">
            <a:blip r:embed="rId4">
              <a:alphaModFix/>
            </a:blip>
            <a:stretch>
              <a:fillRect b="0" l="0" r="0" t="0"/>
            </a:stretch>
          </a:blipFill>
          <a:ln>
            <a:noFill/>
          </a:ln>
        </p:spPr>
      </p:sp>
      <p:sp>
        <p:nvSpPr>
          <p:cNvPr id="358" name="Google Shape;358;p43"/>
          <p:cNvSpPr txBox="1"/>
          <p:nvPr/>
        </p:nvSpPr>
        <p:spPr>
          <a:xfrm>
            <a:off x="5278400" y="2113800"/>
            <a:ext cx="8163900" cy="1776900"/>
          </a:xfrm>
          <a:prstGeom prst="rect">
            <a:avLst/>
          </a:prstGeom>
          <a:noFill/>
          <a:ln>
            <a:noFill/>
          </a:ln>
        </p:spPr>
        <p:txBody>
          <a:bodyPr anchorCtr="0" anchor="t" bIns="0" lIns="0" spcFirstLastPara="1" rIns="0" wrap="square" tIns="0">
            <a:spAutoFit/>
          </a:bodyPr>
          <a:lstStyle/>
          <a:p>
            <a:pPr indent="0" lvl="0" marL="0" marR="0" rtl="0" algn="l">
              <a:lnSpc>
                <a:spcPct val="153007"/>
              </a:lnSpc>
              <a:spcBef>
                <a:spcPts val="0"/>
              </a:spcBef>
              <a:spcAft>
                <a:spcPts val="0"/>
              </a:spcAft>
              <a:buNone/>
            </a:pPr>
            <a:r>
              <a:rPr b="1" i="1" lang="en-US" sz="11544" u="none" cap="none" strike="noStrike">
                <a:solidFill>
                  <a:srgbClr val="000000"/>
                </a:solidFill>
                <a:latin typeface="Lora"/>
                <a:ea typeface="Lora"/>
                <a:cs typeface="Lora"/>
                <a:sym typeface="Lora"/>
              </a:rPr>
              <a:t>Thank you</a:t>
            </a:r>
            <a:endParaRPr sz="4400"/>
          </a:p>
        </p:txBody>
      </p:sp>
      <p:pic>
        <p:nvPicPr>
          <p:cNvPr id="359" name="Google Shape;359;p43"/>
          <p:cNvPicPr preferRelativeResize="0"/>
          <p:nvPr/>
        </p:nvPicPr>
        <p:blipFill>
          <a:blip r:embed="rId5">
            <a:alphaModFix/>
          </a:blip>
          <a:stretch>
            <a:fillRect/>
          </a:stretch>
        </p:blipFill>
        <p:spPr>
          <a:xfrm>
            <a:off x="5940900" y="4194250"/>
            <a:ext cx="5277250" cy="527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9848655" y="6133960"/>
            <a:ext cx="9140417" cy="8043567"/>
          </a:xfrm>
          <a:custGeom>
            <a:rect b="b" l="l" r="r" t="t"/>
            <a:pathLst>
              <a:path extrusionOk="0" h="8043567" w="9140417">
                <a:moveTo>
                  <a:pt x="0" y="0"/>
                </a:moveTo>
                <a:lnTo>
                  <a:pt x="9140417" y="0"/>
                </a:lnTo>
                <a:lnTo>
                  <a:pt x="9140417" y="8043567"/>
                </a:lnTo>
                <a:lnTo>
                  <a:pt x="0" y="8043567"/>
                </a:lnTo>
                <a:lnTo>
                  <a:pt x="0" y="0"/>
                </a:lnTo>
                <a:close/>
              </a:path>
            </a:pathLst>
          </a:custGeom>
          <a:blipFill rotWithShape="1">
            <a:blip r:embed="rId3">
              <a:alphaModFix/>
            </a:blip>
            <a:stretch>
              <a:fillRect b="0" l="0" r="0" t="0"/>
            </a:stretch>
          </a:blipFill>
          <a:ln>
            <a:noFill/>
          </a:ln>
        </p:spPr>
      </p:sp>
      <p:sp>
        <p:nvSpPr>
          <p:cNvPr id="180" name="Google Shape;180;p26"/>
          <p:cNvSpPr/>
          <p:nvPr/>
        </p:nvSpPr>
        <p:spPr>
          <a:xfrm rot="7139939">
            <a:off x="15372140" y="-1399808"/>
            <a:ext cx="6314427" cy="5556695"/>
          </a:xfrm>
          <a:custGeom>
            <a:rect b="b" l="l" r="r" t="t"/>
            <a:pathLst>
              <a:path extrusionOk="0" h="5554335" w="6311745">
                <a:moveTo>
                  <a:pt x="0" y="0"/>
                </a:moveTo>
                <a:lnTo>
                  <a:pt x="6311745" y="0"/>
                </a:lnTo>
                <a:lnTo>
                  <a:pt x="6311745" y="5554335"/>
                </a:lnTo>
                <a:lnTo>
                  <a:pt x="0" y="5554335"/>
                </a:lnTo>
                <a:lnTo>
                  <a:pt x="0" y="0"/>
                </a:lnTo>
                <a:close/>
              </a:path>
            </a:pathLst>
          </a:custGeom>
          <a:blipFill rotWithShape="1">
            <a:blip r:embed="rId3">
              <a:alphaModFix/>
            </a:blip>
            <a:stretch>
              <a:fillRect b="0" l="0" r="0" t="0"/>
            </a:stretch>
          </a:blipFill>
          <a:ln>
            <a:noFill/>
          </a:ln>
        </p:spPr>
      </p:sp>
      <p:sp>
        <p:nvSpPr>
          <p:cNvPr id="181" name="Google Shape;181;p26"/>
          <p:cNvSpPr/>
          <p:nvPr/>
        </p:nvSpPr>
        <p:spPr>
          <a:xfrm>
            <a:off x="9891955" y="6112310"/>
            <a:ext cx="9140417" cy="8043567"/>
          </a:xfrm>
          <a:custGeom>
            <a:rect b="b" l="l" r="r" t="t"/>
            <a:pathLst>
              <a:path extrusionOk="0" h="8043567" w="9140417">
                <a:moveTo>
                  <a:pt x="0" y="0"/>
                </a:moveTo>
                <a:lnTo>
                  <a:pt x="9140417" y="0"/>
                </a:lnTo>
                <a:lnTo>
                  <a:pt x="9140417" y="8043567"/>
                </a:lnTo>
                <a:lnTo>
                  <a:pt x="0" y="8043567"/>
                </a:lnTo>
                <a:lnTo>
                  <a:pt x="0" y="0"/>
                </a:lnTo>
                <a:close/>
              </a:path>
            </a:pathLst>
          </a:custGeom>
          <a:blipFill rotWithShape="1">
            <a:blip r:embed="rId3">
              <a:alphaModFix/>
            </a:blip>
            <a:stretch>
              <a:fillRect b="0" l="0" r="0" t="0"/>
            </a:stretch>
          </a:blipFill>
          <a:ln>
            <a:noFill/>
          </a:ln>
        </p:spPr>
      </p:sp>
      <p:sp>
        <p:nvSpPr>
          <p:cNvPr id="182" name="Google Shape;182;p26"/>
          <p:cNvSpPr/>
          <p:nvPr/>
        </p:nvSpPr>
        <p:spPr>
          <a:xfrm rot="7139939">
            <a:off x="15372140" y="-1399808"/>
            <a:ext cx="6314427" cy="5556695"/>
          </a:xfrm>
          <a:custGeom>
            <a:rect b="b" l="l" r="r" t="t"/>
            <a:pathLst>
              <a:path extrusionOk="0" h="5554335" w="6311745">
                <a:moveTo>
                  <a:pt x="0" y="0"/>
                </a:moveTo>
                <a:lnTo>
                  <a:pt x="6311745" y="0"/>
                </a:lnTo>
                <a:lnTo>
                  <a:pt x="6311745" y="5554335"/>
                </a:lnTo>
                <a:lnTo>
                  <a:pt x="0" y="5554335"/>
                </a:lnTo>
                <a:lnTo>
                  <a:pt x="0" y="0"/>
                </a:lnTo>
                <a:close/>
              </a:path>
            </a:pathLst>
          </a:custGeom>
          <a:blipFill rotWithShape="1">
            <a:blip r:embed="rId3">
              <a:alphaModFix/>
            </a:blip>
            <a:stretch>
              <a:fillRect b="0" l="0" r="0" t="0"/>
            </a:stretch>
          </a:blipFill>
          <a:ln>
            <a:noFill/>
          </a:ln>
        </p:spPr>
      </p:sp>
      <p:sp>
        <p:nvSpPr>
          <p:cNvPr id="183" name="Google Shape;183;p26"/>
          <p:cNvSpPr txBox="1"/>
          <p:nvPr/>
        </p:nvSpPr>
        <p:spPr>
          <a:xfrm>
            <a:off x="7826325" y="2131444"/>
            <a:ext cx="6068700" cy="215400"/>
          </a:xfrm>
          <a:prstGeom prst="rect">
            <a:avLst/>
          </a:prstGeom>
          <a:noFill/>
          <a:ln>
            <a:noFill/>
          </a:ln>
        </p:spPr>
        <p:txBody>
          <a:bodyPr anchorCtr="0" anchor="t" bIns="0" lIns="0" spcFirstLastPara="1" rIns="0" wrap="square" tIns="0">
            <a:spAutoFit/>
          </a:bodyPr>
          <a:lstStyle/>
          <a:p>
            <a:pPr indent="0" lvl="0" marL="0" marR="0" rtl="0" algn="l">
              <a:lnSpc>
                <a:spcPct val="153034"/>
              </a:lnSpc>
              <a:spcBef>
                <a:spcPts val="0"/>
              </a:spcBef>
              <a:spcAft>
                <a:spcPts val="0"/>
              </a:spcAft>
              <a:buNone/>
            </a:pPr>
            <a:r>
              <a:t/>
            </a:r>
            <a:endParaRPr/>
          </a:p>
        </p:txBody>
      </p:sp>
      <p:sp>
        <p:nvSpPr>
          <p:cNvPr id="184" name="Google Shape;184;p26"/>
          <p:cNvSpPr txBox="1"/>
          <p:nvPr/>
        </p:nvSpPr>
        <p:spPr>
          <a:xfrm>
            <a:off x="2592275" y="5486850"/>
            <a:ext cx="14682600" cy="48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Introduction.. </a:t>
            </a:r>
            <a:endParaRPr sz="2200">
              <a:solidFill>
                <a:srgbClr val="000000"/>
              </a:solidFill>
              <a:highlight>
                <a:srgbClr val="EEECE1"/>
              </a:highlight>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A Text-to-Speech (TTS) system converts written text into natural-sounding speech using deep learning. It begins by processing and normalizing the input text, then applies linguistic analysis to determine pronunciation and prosody. Acoustic features are generated and then converted into audio using neural vocoders like WaveNet. The result is clear, expressive speech that closely mimics human intonation. TTS systems are essential for applications in virtual assistants, accessibility services, and interactive voice-activated platforms.</a:t>
            </a:r>
            <a:endParaRPr sz="2200">
              <a:solidFill>
                <a:srgbClr val="000000"/>
              </a:solidFill>
              <a:latin typeface="Calibri"/>
              <a:ea typeface="Calibri"/>
              <a:cs typeface="Calibri"/>
              <a:sym typeface="Calibri"/>
            </a:endParaRPr>
          </a:p>
          <a:p>
            <a:pPr indent="0" lvl="0" marL="45720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pic>
        <p:nvPicPr>
          <p:cNvPr id="185" name="Google Shape;185;p26"/>
          <p:cNvPicPr preferRelativeResize="0"/>
          <p:nvPr/>
        </p:nvPicPr>
        <p:blipFill>
          <a:blip r:embed="rId4">
            <a:alphaModFix/>
          </a:blip>
          <a:stretch>
            <a:fillRect/>
          </a:stretch>
        </p:blipFill>
        <p:spPr>
          <a:xfrm>
            <a:off x="572075" y="741024"/>
            <a:ext cx="4458275" cy="5371275"/>
          </a:xfrm>
          <a:prstGeom prst="rect">
            <a:avLst/>
          </a:prstGeom>
          <a:noFill/>
          <a:ln>
            <a:noFill/>
          </a:ln>
        </p:spPr>
      </p:pic>
      <p:sp>
        <p:nvSpPr>
          <p:cNvPr id="186" name="Google Shape;186;p26"/>
          <p:cNvSpPr txBox="1"/>
          <p:nvPr/>
        </p:nvSpPr>
        <p:spPr>
          <a:xfrm>
            <a:off x="5433575" y="1372500"/>
            <a:ext cx="11841300" cy="41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 Problem Statement..</a:t>
            </a:r>
            <a:endParaRPr b="1" i="1" sz="6658">
              <a:solidFill>
                <a:srgbClr val="152225"/>
              </a:solidFill>
              <a:highlight>
                <a:srgbClr val="EEECE1"/>
              </a:highlight>
              <a:latin typeface="Lora"/>
              <a:ea typeface="Lora"/>
              <a:cs typeface="Lora"/>
              <a:sym typeface="Lora"/>
            </a:endParaRPr>
          </a:p>
          <a:p>
            <a:pPr indent="0" lvl="0" marL="0" rtl="0" algn="ctr">
              <a:spcBef>
                <a:spcPts val="0"/>
              </a:spcBef>
              <a:spcAft>
                <a:spcPts val="0"/>
              </a:spcAft>
              <a:buNone/>
            </a:pPr>
            <a:r>
              <a:t/>
            </a:r>
            <a:endParaRPr b="1" i="1" sz="2200">
              <a:solidFill>
                <a:srgbClr val="152225"/>
              </a:solidFill>
              <a:highlight>
                <a:srgbClr val="EEECE1"/>
              </a:highlight>
              <a:latin typeface="Lora"/>
              <a:ea typeface="Lora"/>
              <a:cs typeface="Lora"/>
              <a:sym typeface="Lora"/>
            </a:endParaRPr>
          </a:p>
          <a:p>
            <a:pPr indent="0" lvl="0" marL="0" rtl="0" algn="ctr">
              <a:spcBef>
                <a:spcPts val="0"/>
              </a:spcBef>
              <a:spcAft>
                <a:spcPts val="0"/>
              </a:spcAft>
              <a:buClr>
                <a:srgbClr val="000000"/>
              </a:buClr>
              <a:buSzPts val="1100"/>
              <a:buFont typeface="Arial"/>
              <a:buNone/>
            </a:pPr>
            <a:r>
              <a:rPr lang="en-US" sz="2200">
                <a:solidFill>
                  <a:srgbClr val="000000"/>
                </a:solidFill>
                <a:latin typeface="Calibri"/>
                <a:ea typeface="Calibri"/>
                <a:cs typeface="Calibri"/>
                <a:sym typeface="Calibri"/>
              </a:rPr>
              <a:t>Develop a text-to-speech model that converts text into natural, intelligible speech in real-time, addressing challenges in pronunciation, intonation, and accessibility, particularly for underrepresented languages like Punjabi, to enhance digital inclusivity .</a:t>
            </a:r>
            <a:endParaRPr b="1" i="1" sz="2200">
              <a:solidFill>
                <a:srgbClr val="152225"/>
              </a:solidFill>
              <a:highlight>
                <a:srgbClr val="EEECE1"/>
              </a:highlight>
              <a:latin typeface="Lora"/>
              <a:ea typeface="Lora"/>
              <a:cs typeface="Lora"/>
              <a:sym typeface="Lora"/>
            </a:endParaRPr>
          </a:p>
          <a:p>
            <a:pPr indent="0" lvl="0" marL="0" rtl="0" algn="ctr">
              <a:spcBef>
                <a:spcPts val="0"/>
              </a:spcBef>
              <a:spcAft>
                <a:spcPts val="0"/>
              </a:spcAft>
              <a:buClr>
                <a:srgbClr val="000000"/>
              </a:buClr>
              <a:buSzPts val="1100"/>
              <a:buFont typeface="Arial"/>
              <a:buNone/>
            </a:pPr>
            <a:r>
              <a:t/>
            </a:r>
            <a:endParaRPr b="1" i="1" sz="6658">
              <a:solidFill>
                <a:srgbClr val="152225"/>
              </a:solidFill>
              <a:highlight>
                <a:srgbClr val="EEECE1"/>
              </a:highlight>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14916289" y="7436563"/>
            <a:ext cx="3606238" cy="3193160"/>
          </a:xfrm>
          <a:custGeom>
            <a:rect b="b" l="l" r="r" t="t"/>
            <a:pathLst>
              <a:path extrusionOk="0" h="3193160" w="3606238">
                <a:moveTo>
                  <a:pt x="0" y="0"/>
                </a:moveTo>
                <a:lnTo>
                  <a:pt x="3606237" y="0"/>
                </a:lnTo>
                <a:lnTo>
                  <a:pt x="3606237" y="3193159"/>
                </a:lnTo>
                <a:lnTo>
                  <a:pt x="0" y="3193159"/>
                </a:lnTo>
                <a:lnTo>
                  <a:pt x="0" y="0"/>
                </a:lnTo>
                <a:close/>
              </a:path>
            </a:pathLst>
          </a:custGeom>
          <a:blipFill rotWithShape="1">
            <a:blip r:embed="rId3">
              <a:alphaModFix/>
            </a:blip>
            <a:stretch>
              <a:fillRect b="0" l="0" r="0" t="0"/>
            </a:stretch>
          </a:blipFill>
          <a:ln>
            <a:noFill/>
          </a:ln>
        </p:spPr>
      </p:sp>
      <p:sp>
        <p:nvSpPr>
          <p:cNvPr id="192" name="Google Shape;192;p27"/>
          <p:cNvSpPr/>
          <p:nvPr/>
        </p:nvSpPr>
        <p:spPr>
          <a:xfrm rot="10800000">
            <a:off x="-245043" y="-370928"/>
            <a:ext cx="3606238" cy="3193160"/>
          </a:xfrm>
          <a:custGeom>
            <a:rect b="b" l="l" r="r" t="t"/>
            <a:pathLst>
              <a:path extrusionOk="0" h="3193160" w="3606238">
                <a:moveTo>
                  <a:pt x="3606238" y="3193160"/>
                </a:moveTo>
                <a:lnTo>
                  <a:pt x="0" y="3193160"/>
                </a:lnTo>
                <a:lnTo>
                  <a:pt x="0" y="0"/>
                </a:lnTo>
                <a:lnTo>
                  <a:pt x="3606238" y="0"/>
                </a:lnTo>
                <a:lnTo>
                  <a:pt x="3606238" y="3193160"/>
                </a:lnTo>
                <a:close/>
              </a:path>
            </a:pathLst>
          </a:custGeom>
          <a:blipFill rotWithShape="1">
            <a:blip r:embed="rId3">
              <a:alphaModFix/>
            </a:blip>
            <a:stretch>
              <a:fillRect b="0" l="0" r="0" t="0"/>
            </a:stretch>
          </a:blipFill>
          <a:ln>
            <a:noFill/>
          </a:ln>
        </p:spPr>
      </p:sp>
      <p:sp>
        <p:nvSpPr>
          <p:cNvPr id="193" name="Google Shape;193;p27"/>
          <p:cNvSpPr txBox="1"/>
          <p:nvPr/>
        </p:nvSpPr>
        <p:spPr>
          <a:xfrm>
            <a:off x="4901066" y="563604"/>
            <a:ext cx="8104200" cy="803100"/>
          </a:xfrm>
          <a:prstGeom prst="rect">
            <a:avLst/>
          </a:prstGeom>
          <a:solidFill>
            <a:srgbClr val="FFFFFF"/>
          </a:solidFill>
          <a:ln>
            <a:noFill/>
          </a:ln>
        </p:spPr>
        <p:txBody>
          <a:bodyPr anchorCtr="0" anchor="t" bIns="0" lIns="0" spcFirstLastPara="1" rIns="0" wrap="square" tIns="0">
            <a:spAutoFit/>
          </a:bodyPr>
          <a:lstStyle/>
          <a:p>
            <a:pPr indent="0" lvl="0" marL="0" marR="0" rtl="0" algn="ctr">
              <a:lnSpc>
                <a:spcPct val="153008"/>
              </a:lnSpc>
              <a:spcBef>
                <a:spcPts val="0"/>
              </a:spcBef>
              <a:spcAft>
                <a:spcPts val="0"/>
              </a:spcAft>
              <a:buNone/>
            </a:pPr>
            <a:r>
              <a:rPr b="1" i="1" lang="en-US" sz="5218" u="none" cap="none" strike="noStrike">
                <a:solidFill>
                  <a:srgbClr val="152225"/>
                </a:solidFill>
                <a:highlight>
                  <a:srgbClr val="EEECE1"/>
                </a:highlight>
                <a:latin typeface="Lora"/>
                <a:ea typeface="Lora"/>
                <a:cs typeface="Lora"/>
                <a:sym typeface="Lora"/>
              </a:rPr>
              <a:t>Project objectives..</a:t>
            </a:r>
            <a:endParaRPr>
              <a:highlight>
                <a:srgbClr val="EEECE1"/>
              </a:highlight>
            </a:endParaRPr>
          </a:p>
        </p:txBody>
      </p:sp>
      <p:cxnSp>
        <p:nvCxnSpPr>
          <p:cNvPr id="194" name="Google Shape;194;p27"/>
          <p:cNvCxnSpPr/>
          <p:nvPr/>
        </p:nvCxnSpPr>
        <p:spPr>
          <a:xfrm>
            <a:off x="1114722" y="7817763"/>
            <a:ext cx="2812200" cy="0"/>
          </a:xfrm>
          <a:prstGeom prst="straightConnector1">
            <a:avLst/>
          </a:prstGeom>
          <a:noFill/>
          <a:ln cap="flat" cmpd="sng" w="38100">
            <a:solidFill>
              <a:srgbClr val="FFFFFF"/>
            </a:solidFill>
            <a:prstDash val="solid"/>
            <a:round/>
            <a:headEnd len="sm" w="sm" type="none"/>
            <a:tailEnd len="sm" w="sm" type="none"/>
          </a:ln>
        </p:spPr>
      </p:cxnSp>
      <p:cxnSp>
        <p:nvCxnSpPr>
          <p:cNvPr id="195" name="Google Shape;195;p27"/>
          <p:cNvCxnSpPr/>
          <p:nvPr/>
        </p:nvCxnSpPr>
        <p:spPr>
          <a:xfrm>
            <a:off x="5450559" y="7817763"/>
            <a:ext cx="2812200" cy="0"/>
          </a:xfrm>
          <a:prstGeom prst="straightConnector1">
            <a:avLst/>
          </a:prstGeom>
          <a:noFill/>
          <a:ln cap="flat" cmpd="sng" w="38100">
            <a:solidFill>
              <a:srgbClr val="FFFFFF"/>
            </a:solidFill>
            <a:prstDash val="solid"/>
            <a:round/>
            <a:headEnd len="sm" w="sm" type="none"/>
            <a:tailEnd len="sm" w="sm" type="none"/>
          </a:ln>
        </p:spPr>
      </p:cxnSp>
      <p:cxnSp>
        <p:nvCxnSpPr>
          <p:cNvPr id="196" name="Google Shape;196;p27"/>
          <p:cNvCxnSpPr/>
          <p:nvPr/>
        </p:nvCxnSpPr>
        <p:spPr>
          <a:xfrm>
            <a:off x="10089250" y="7729063"/>
            <a:ext cx="2812200" cy="0"/>
          </a:xfrm>
          <a:prstGeom prst="straightConnector1">
            <a:avLst/>
          </a:prstGeom>
          <a:noFill/>
          <a:ln cap="flat" cmpd="sng" w="38100">
            <a:solidFill>
              <a:srgbClr val="FFFFFF"/>
            </a:solidFill>
            <a:prstDash val="solid"/>
            <a:round/>
            <a:headEnd len="sm" w="sm" type="none"/>
            <a:tailEnd len="sm" w="sm" type="none"/>
          </a:ln>
        </p:spPr>
      </p:cxnSp>
      <p:cxnSp>
        <p:nvCxnSpPr>
          <p:cNvPr id="197" name="Google Shape;197;p27"/>
          <p:cNvCxnSpPr/>
          <p:nvPr/>
        </p:nvCxnSpPr>
        <p:spPr>
          <a:xfrm>
            <a:off x="14359725" y="7729063"/>
            <a:ext cx="2812200" cy="0"/>
          </a:xfrm>
          <a:prstGeom prst="straightConnector1">
            <a:avLst/>
          </a:prstGeom>
          <a:noFill/>
          <a:ln cap="flat" cmpd="sng" w="38100">
            <a:solidFill>
              <a:srgbClr val="FFFFFF"/>
            </a:solidFill>
            <a:prstDash val="solid"/>
            <a:round/>
            <a:headEnd len="sm" w="sm" type="none"/>
            <a:tailEnd len="sm" w="sm" type="none"/>
          </a:ln>
        </p:spPr>
      </p:cxnSp>
      <p:sp>
        <p:nvSpPr>
          <p:cNvPr id="198" name="Google Shape;198;p27"/>
          <p:cNvSpPr/>
          <p:nvPr/>
        </p:nvSpPr>
        <p:spPr>
          <a:xfrm>
            <a:off x="1065863" y="2123075"/>
            <a:ext cx="7012283" cy="3790445"/>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4">
              <a:alphaModFix/>
            </a:blip>
            <a:stretch>
              <a:fillRect b="0" l="0" r="0" t="0"/>
            </a:stretch>
          </a:blipFill>
          <a:ln>
            <a:noFill/>
          </a:ln>
        </p:spPr>
      </p:sp>
      <p:sp>
        <p:nvSpPr>
          <p:cNvPr id="199" name="Google Shape;199;p27"/>
          <p:cNvSpPr/>
          <p:nvPr/>
        </p:nvSpPr>
        <p:spPr>
          <a:xfrm>
            <a:off x="8778850" y="3790800"/>
            <a:ext cx="7012283" cy="3790445"/>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4">
              <a:alphaModFix/>
            </a:blip>
            <a:stretch>
              <a:fillRect b="0" l="0" r="0" t="0"/>
            </a:stretch>
          </a:blipFill>
          <a:ln>
            <a:noFill/>
          </a:ln>
        </p:spPr>
      </p:sp>
      <p:sp>
        <p:nvSpPr>
          <p:cNvPr id="200" name="Google Shape;200;p27"/>
          <p:cNvSpPr/>
          <p:nvPr/>
        </p:nvSpPr>
        <p:spPr>
          <a:xfrm>
            <a:off x="958700" y="6258675"/>
            <a:ext cx="7300600" cy="3790445"/>
          </a:xfrm>
          <a:custGeom>
            <a:rect b="b" l="l" r="r" t="t"/>
            <a:pathLst>
              <a:path extrusionOk="0" h="4459347" w="4118815">
                <a:moveTo>
                  <a:pt x="0" y="0"/>
                </a:moveTo>
                <a:lnTo>
                  <a:pt x="4118815" y="0"/>
                </a:lnTo>
                <a:lnTo>
                  <a:pt x="4118815" y="4459348"/>
                </a:lnTo>
                <a:lnTo>
                  <a:pt x="0" y="4459348"/>
                </a:lnTo>
                <a:lnTo>
                  <a:pt x="0" y="0"/>
                </a:lnTo>
                <a:close/>
              </a:path>
            </a:pathLst>
          </a:custGeom>
          <a:blipFill rotWithShape="1">
            <a:blip r:embed="rId4">
              <a:alphaModFix/>
            </a:blip>
            <a:stretch>
              <a:fillRect b="0" l="0" r="0" t="0"/>
            </a:stretch>
          </a:blipFill>
          <a:ln>
            <a:noFill/>
          </a:ln>
        </p:spPr>
      </p:sp>
      <p:sp>
        <p:nvSpPr>
          <p:cNvPr id="201" name="Google Shape;201;p27"/>
          <p:cNvSpPr txBox="1"/>
          <p:nvPr/>
        </p:nvSpPr>
        <p:spPr>
          <a:xfrm>
            <a:off x="1711550" y="2563675"/>
            <a:ext cx="5749500" cy="30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700">
                <a:solidFill>
                  <a:srgbClr val="000000"/>
                </a:solidFill>
              </a:rPr>
              <a:t>Naturalness</a:t>
            </a:r>
            <a:endParaRPr sz="3700">
              <a:solidFill>
                <a:srgbClr val="000000"/>
              </a:solidFill>
            </a:endParaRPr>
          </a:p>
          <a:p>
            <a:pPr indent="0" lvl="0" marL="0" rtl="0" algn="l">
              <a:spcBef>
                <a:spcPts val="0"/>
              </a:spcBef>
              <a:spcAft>
                <a:spcPts val="0"/>
              </a:spcAft>
              <a:buClr>
                <a:srgbClr val="000000"/>
              </a:buClr>
              <a:buSzPts val="1100"/>
              <a:buFont typeface="Arial"/>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lang="en-US" sz="2200">
                <a:solidFill>
                  <a:srgbClr val="000000"/>
                </a:solidFill>
              </a:rPr>
              <a:t>Produce speech that sounds natural and human-like, including proper intonation, rhythm, and inflection.</a:t>
            </a:r>
            <a:endParaRPr sz="2200">
              <a:solidFill>
                <a:srgbClr val="000000"/>
              </a:solidFill>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
        <p:nvSpPr>
          <p:cNvPr id="202" name="Google Shape;202;p27"/>
          <p:cNvSpPr txBox="1"/>
          <p:nvPr/>
        </p:nvSpPr>
        <p:spPr>
          <a:xfrm>
            <a:off x="9353750" y="4284475"/>
            <a:ext cx="5964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High-Quality Audio Output</a:t>
            </a:r>
            <a:endParaRPr sz="3700"/>
          </a:p>
          <a:p>
            <a:pPr indent="0" lvl="0" marL="0" rtl="0" algn="l">
              <a:spcBef>
                <a:spcPts val="0"/>
              </a:spcBef>
              <a:spcAft>
                <a:spcPts val="0"/>
              </a:spcAft>
              <a:buNone/>
            </a:pPr>
            <a:r>
              <a:t/>
            </a:r>
            <a:endParaRPr sz="3700"/>
          </a:p>
          <a:p>
            <a:pPr indent="0" lvl="0" marL="0" rtl="0" algn="just">
              <a:spcBef>
                <a:spcPts val="0"/>
              </a:spcBef>
              <a:spcAft>
                <a:spcPts val="0"/>
              </a:spcAft>
              <a:buNone/>
            </a:pPr>
            <a:r>
              <a:rPr lang="en-US" sz="2200"/>
              <a:t>Focus on producing clear, high-resolution audio that is pleasant to listen to, minimizing distortions and background noise.</a:t>
            </a:r>
            <a:endParaRPr sz="2200"/>
          </a:p>
        </p:txBody>
      </p:sp>
      <p:sp>
        <p:nvSpPr>
          <p:cNvPr id="203" name="Google Shape;203;p27"/>
          <p:cNvSpPr txBox="1"/>
          <p:nvPr/>
        </p:nvSpPr>
        <p:spPr>
          <a:xfrm>
            <a:off x="1336250" y="6624175"/>
            <a:ext cx="64098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Enable Independent Reading</a:t>
            </a:r>
            <a:endParaRPr sz="3700"/>
          </a:p>
          <a:p>
            <a:pPr indent="0" lvl="0" marL="0" rtl="0" algn="l">
              <a:spcBef>
                <a:spcPts val="0"/>
              </a:spcBef>
              <a:spcAft>
                <a:spcPts val="0"/>
              </a:spcAft>
              <a:buNone/>
            </a:pPr>
            <a:r>
              <a:t/>
            </a:r>
            <a:endParaRPr sz="2200"/>
          </a:p>
          <a:p>
            <a:pPr indent="0" lvl="0" marL="0" rtl="0" algn="just">
              <a:spcBef>
                <a:spcPts val="0"/>
              </a:spcBef>
              <a:spcAft>
                <a:spcPts val="0"/>
              </a:spcAft>
              <a:buNone/>
            </a:pPr>
            <a:r>
              <a:rPr lang="en-US" sz="2200"/>
              <a:t>TTS systems empower visually impaired individuals to independently consume text-based materials without requiring assistance from others.</a:t>
            </a:r>
            <a:endParaRPr sz="2200"/>
          </a:p>
        </p:txBody>
      </p:sp>
      <p:pic>
        <p:nvPicPr>
          <p:cNvPr id="204" name="Google Shape;204;p27"/>
          <p:cNvPicPr preferRelativeResize="0"/>
          <p:nvPr/>
        </p:nvPicPr>
        <p:blipFill>
          <a:blip r:embed="rId5">
            <a:alphaModFix/>
          </a:blip>
          <a:stretch>
            <a:fillRect/>
          </a:stretch>
        </p:blipFill>
        <p:spPr>
          <a:xfrm flipH="1">
            <a:off x="12585774" y="280250"/>
            <a:ext cx="3510550" cy="351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p:nvPr/>
        </p:nvSpPr>
        <p:spPr>
          <a:xfrm rot="-3767688">
            <a:off x="13349189" y="5812031"/>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10" name="Google Shape;210;p28"/>
          <p:cNvSpPr/>
          <p:nvPr/>
        </p:nvSpPr>
        <p:spPr>
          <a:xfrm rot="-3767688">
            <a:off x="-2719749" y="-402026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11" name="Google Shape;211;p28"/>
          <p:cNvSpPr txBox="1"/>
          <p:nvPr/>
        </p:nvSpPr>
        <p:spPr>
          <a:xfrm>
            <a:off x="5219475" y="469125"/>
            <a:ext cx="7191300" cy="987900"/>
          </a:xfrm>
          <a:prstGeom prst="rect">
            <a:avLst/>
          </a:prstGeom>
          <a:noFill/>
          <a:ln>
            <a:noFill/>
          </a:ln>
        </p:spPr>
        <p:txBody>
          <a:bodyPr anchorCtr="0" anchor="t" bIns="91425" lIns="91425" spcFirstLastPara="1" rIns="91425" wrap="square" tIns="91425">
            <a:spAutoFit/>
          </a:bodyPr>
          <a:lstStyle/>
          <a:p>
            <a:pPr indent="0" lvl="0" marL="0" rtl="0" algn="ctr">
              <a:lnSpc>
                <a:spcPct val="153008"/>
              </a:lnSpc>
              <a:spcBef>
                <a:spcPts val="0"/>
              </a:spcBef>
              <a:spcAft>
                <a:spcPts val="0"/>
              </a:spcAft>
              <a:buNone/>
            </a:pPr>
            <a:r>
              <a:rPr b="1" i="1" lang="en-US" sz="5218">
                <a:solidFill>
                  <a:srgbClr val="152225"/>
                </a:solidFill>
                <a:highlight>
                  <a:srgbClr val="EEECE1"/>
                </a:highlight>
                <a:latin typeface="Lora"/>
                <a:ea typeface="Lora"/>
                <a:cs typeface="Lora"/>
                <a:sym typeface="Lora"/>
              </a:rPr>
              <a:t>Datasets Explored..</a:t>
            </a:r>
            <a:endParaRPr/>
          </a:p>
        </p:txBody>
      </p:sp>
      <p:sp>
        <p:nvSpPr>
          <p:cNvPr id="212" name="Google Shape;212;p28"/>
          <p:cNvSpPr txBox="1"/>
          <p:nvPr/>
        </p:nvSpPr>
        <p:spPr>
          <a:xfrm>
            <a:off x="1412300" y="2398050"/>
            <a:ext cx="7509000" cy="34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CMU-synthesis Dataset (15.45 GB)</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The CMU-synth dataset is a synthetic Punjabi dataset generated using CMU's Clustergen text-to-speech model.</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The audio output resembles that of a robotic voice.</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600">
              <a:solidFill>
                <a:srgbClr val="000000"/>
              </a:solidFill>
              <a:latin typeface="Calibri"/>
              <a:ea typeface="Calibri"/>
              <a:cs typeface="Calibri"/>
              <a:sym typeface="Calibri"/>
            </a:endParaRPr>
          </a:p>
          <a:p>
            <a:pPr indent="0" lvl="0" marL="0" rtl="0" algn="just">
              <a:spcBef>
                <a:spcPts val="0"/>
              </a:spcBef>
              <a:spcAft>
                <a:spcPts val="0"/>
              </a:spcAft>
              <a:buNone/>
            </a:pPr>
            <a:r>
              <a:t/>
            </a:r>
            <a:endParaRPr sz="2600">
              <a:solidFill>
                <a:srgbClr val="000000"/>
              </a:solidFill>
              <a:latin typeface="Calibri"/>
              <a:ea typeface="Calibri"/>
              <a:cs typeface="Calibri"/>
              <a:sym typeface="Calibri"/>
            </a:endParaRPr>
          </a:p>
        </p:txBody>
      </p:sp>
      <p:sp>
        <p:nvSpPr>
          <p:cNvPr id="213" name="Google Shape;213;p28"/>
          <p:cNvSpPr txBox="1"/>
          <p:nvPr/>
        </p:nvSpPr>
        <p:spPr>
          <a:xfrm>
            <a:off x="1412300" y="6527200"/>
            <a:ext cx="7509000" cy="31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Google-synthesis Dataset (4.92 GB)</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The Google-synth dataset comprises a synthetic Punjabi dataset that has been generated using Google's Cloud Text-to-Speech service.</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The audio output resembles that of a robotic voice.</a:t>
            </a:r>
            <a:endParaRPr sz="2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b="1" lang="en-US" sz="2600">
                <a:solidFill>
                  <a:srgbClr val="000000"/>
                </a:solidFill>
                <a:latin typeface="Calibri"/>
                <a:ea typeface="Calibri"/>
                <a:cs typeface="Calibri"/>
                <a:sym typeface="Calibri"/>
              </a:rPr>
              <a:t> </a:t>
            </a:r>
            <a:endParaRPr sz="2500">
              <a:solidFill>
                <a:srgbClr val="000000"/>
              </a:solidFill>
              <a:latin typeface="Calibri"/>
              <a:ea typeface="Calibri"/>
              <a:cs typeface="Calibri"/>
              <a:sym typeface="Calibri"/>
            </a:endParaRPr>
          </a:p>
        </p:txBody>
      </p:sp>
      <p:sp>
        <p:nvSpPr>
          <p:cNvPr id="214" name="Google Shape;214;p28"/>
          <p:cNvSpPr txBox="1"/>
          <p:nvPr/>
        </p:nvSpPr>
        <p:spPr>
          <a:xfrm>
            <a:off x="10070525" y="2398050"/>
            <a:ext cx="7509000" cy="34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Common Voice Mozilla Dataset (99.84 MB)</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just">
              <a:spcBef>
                <a:spcPts val="0"/>
              </a:spcBef>
              <a:spcAft>
                <a:spcPts val="0"/>
              </a:spcAft>
              <a:buNone/>
            </a:pPr>
            <a:r>
              <a:rPr lang="en-US" sz="2200">
                <a:solidFill>
                  <a:srgbClr val="000000"/>
                </a:solidFill>
                <a:latin typeface="Calibri"/>
                <a:ea typeface="Calibri"/>
                <a:cs typeface="Calibri"/>
                <a:sym typeface="Calibri"/>
              </a:rPr>
              <a:t>Common Voice is a publicly available voice dataset, powered by the voices of volunteer contributors around the world</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A key drawback of this dataset is its limited size, which makes it challenging to train a robust and generalizable model.</a:t>
            </a:r>
            <a:endParaRPr sz="2200">
              <a:solidFill>
                <a:srgbClr val="000000"/>
              </a:solidFill>
              <a:latin typeface="Calibri"/>
              <a:ea typeface="Calibri"/>
              <a:cs typeface="Calibri"/>
              <a:sym typeface="Calibri"/>
            </a:endParaRPr>
          </a:p>
          <a:p>
            <a:pPr indent="0" lvl="0" marL="0" rtl="0" algn="just">
              <a:spcBef>
                <a:spcPts val="0"/>
              </a:spcBef>
              <a:spcAft>
                <a:spcPts val="0"/>
              </a:spcAft>
              <a:buNone/>
            </a:pPr>
            <a:r>
              <a:t/>
            </a:r>
            <a:endParaRPr b="1" sz="26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t/>
            </a:r>
            <a:endParaRPr b="1" sz="2600">
              <a:solidFill>
                <a:srgbClr val="000000"/>
              </a:solidFill>
              <a:latin typeface="Calibri"/>
              <a:ea typeface="Calibri"/>
              <a:cs typeface="Calibri"/>
              <a:sym typeface="Calibri"/>
            </a:endParaRPr>
          </a:p>
          <a:p>
            <a:pPr indent="0" lvl="0" marL="0" rtl="0" algn="just">
              <a:spcBef>
                <a:spcPts val="0"/>
              </a:spcBef>
              <a:spcAft>
                <a:spcPts val="0"/>
              </a:spcAft>
              <a:buNone/>
            </a:pPr>
            <a:r>
              <a:t/>
            </a:r>
            <a:endParaRPr sz="2600">
              <a:solidFill>
                <a:srgbClr val="000000"/>
              </a:solidFill>
              <a:latin typeface="Calibri"/>
              <a:ea typeface="Calibri"/>
              <a:cs typeface="Calibri"/>
              <a:sym typeface="Calibri"/>
            </a:endParaRPr>
          </a:p>
        </p:txBody>
      </p:sp>
      <p:sp>
        <p:nvSpPr>
          <p:cNvPr id="215" name="Google Shape;215;p28"/>
          <p:cNvSpPr txBox="1"/>
          <p:nvPr/>
        </p:nvSpPr>
        <p:spPr>
          <a:xfrm>
            <a:off x="10123425" y="6527200"/>
            <a:ext cx="7509000" cy="31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rgbClr val="000000"/>
                </a:solidFill>
                <a:latin typeface="Calibri"/>
                <a:ea typeface="Calibri"/>
                <a:cs typeface="Calibri"/>
                <a:sym typeface="Calibri"/>
              </a:rPr>
              <a:t>IIT Madras Dataset (13.9 GB) :-</a:t>
            </a:r>
            <a:endParaRPr b="1" sz="3200">
              <a:solidFill>
                <a:srgbClr val="000000"/>
              </a:solidFill>
              <a:latin typeface="Calibri"/>
              <a:ea typeface="Calibri"/>
              <a:cs typeface="Calibri"/>
              <a:sym typeface="Calibri"/>
            </a:endParaRPr>
          </a:p>
          <a:p>
            <a:pPr indent="0" lvl="0" marL="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l">
              <a:spcBef>
                <a:spcPts val="0"/>
              </a:spcBef>
              <a:spcAft>
                <a:spcPts val="0"/>
              </a:spcAft>
              <a:buNone/>
            </a:pPr>
            <a:r>
              <a:rPr lang="en-US" sz="2200">
                <a:solidFill>
                  <a:srgbClr val="000000"/>
                </a:solidFill>
                <a:latin typeface="Calibri"/>
                <a:ea typeface="Calibri"/>
                <a:cs typeface="Calibri"/>
                <a:sym typeface="Calibri"/>
              </a:rPr>
              <a:t>This data was collected on payment basis using the following vendors -- Mediscribe India, Desicrew, and Crescendo to ensure high quality of audio</a:t>
            </a:r>
            <a:endParaRPr sz="2200">
              <a:solidFill>
                <a:srgbClr val="000000"/>
              </a:solidFill>
              <a:latin typeface="Calibri"/>
              <a:ea typeface="Calibri"/>
              <a:cs typeface="Calibri"/>
              <a:sym typeface="Calibri"/>
            </a:endParaRPr>
          </a:p>
          <a:p>
            <a:pPr indent="0" lvl="0" marL="0" rtl="0" algn="l">
              <a:spcBef>
                <a:spcPts val="0"/>
              </a:spcBef>
              <a:spcAft>
                <a:spcPts val="0"/>
              </a:spcAft>
              <a:buNone/>
            </a:pPr>
            <a:r>
              <a:t/>
            </a:r>
            <a:endParaRPr sz="2200">
              <a:solidFill>
                <a:srgbClr val="000000"/>
              </a:solidFill>
              <a:latin typeface="Calibri"/>
              <a:ea typeface="Calibri"/>
              <a:cs typeface="Calibri"/>
              <a:sym typeface="Calibri"/>
            </a:endParaRPr>
          </a:p>
          <a:p>
            <a:pPr indent="0" lvl="0" marL="0" rtl="0" algn="just">
              <a:spcBef>
                <a:spcPts val="0"/>
              </a:spcBef>
              <a:spcAft>
                <a:spcPts val="0"/>
              </a:spcAft>
              <a:buClr>
                <a:srgbClr val="000000"/>
              </a:buClr>
              <a:buSzPts val="1100"/>
              <a:buFont typeface="Arial"/>
              <a:buNone/>
            </a:pPr>
            <a:r>
              <a:rPr b="1" lang="en-US" sz="2200">
                <a:solidFill>
                  <a:srgbClr val="000000"/>
                </a:solidFill>
                <a:latin typeface="Calibri"/>
                <a:ea typeface="Calibri"/>
                <a:cs typeface="Calibri"/>
                <a:sym typeface="Calibri"/>
              </a:rPr>
              <a:t>Drawback: </a:t>
            </a:r>
            <a:r>
              <a:rPr lang="en-US" sz="2200">
                <a:solidFill>
                  <a:srgbClr val="000000"/>
                </a:solidFill>
                <a:latin typeface="Calibri"/>
                <a:ea typeface="Calibri"/>
                <a:cs typeface="Calibri"/>
                <a:sym typeface="Calibri"/>
              </a:rPr>
              <a:t>The IIT Madras dataset contains some English words mixed into the Punjabi data.</a:t>
            </a:r>
            <a:endParaRPr sz="22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nvSpPr>
        <p:spPr>
          <a:xfrm>
            <a:off x="3559350" y="244225"/>
            <a:ext cx="120867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AI4Bharat Indic -TTS</a:t>
            </a:r>
            <a:endParaRPr/>
          </a:p>
        </p:txBody>
      </p:sp>
      <p:sp>
        <p:nvSpPr>
          <p:cNvPr id="221" name="Google Shape;221;p29"/>
          <p:cNvSpPr/>
          <p:nvPr/>
        </p:nvSpPr>
        <p:spPr>
          <a:xfrm rot="-3767688">
            <a:off x="-4192224" y="-437191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22" name="Google Shape;222;p29"/>
          <p:cNvSpPr/>
          <p:nvPr/>
        </p:nvSpPr>
        <p:spPr>
          <a:xfrm rot="-3767254">
            <a:off x="14889439" y="7129521"/>
            <a:ext cx="7738369" cy="6263347"/>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23" name="Google Shape;223;p29"/>
          <p:cNvSpPr txBox="1"/>
          <p:nvPr/>
        </p:nvSpPr>
        <p:spPr>
          <a:xfrm>
            <a:off x="1407850" y="2238350"/>
            <a:ext cx="12794400" cy="755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800">
                <a:solidFill>
                  <a:srgbClr val="1F2328"/>
                </a:solidFill>
                <a:highlight>
                  <a:srgbClr val="FFFFFF"/>
                </a:highlight>
              </a:rPr>
              <a:t>Deep learning based text-to-speech (TTS) systems have been evolving rapidly with advances in model architectures, training methodologies, and generalization across speakers and languages. However, these advances have not been thoroughly investigated for Indian language speech synthesis. Such investigation is computationally expensive given the number and diversity of Indian languages, relatively lower resource availability, and the diverse set of advances in neural TTS that remain untested. In this paper, we evaluate the choice of acoustic models, vocoders, supplementary loss functions, training schedules, and speaker and language diversity for Dravidian and Indo-Aryan languages. Based on this, we identify monolingual models with FastPitch and HiFi-GAN V1, trained jointly on male and female speakers to perform the best. With this setup, we train and evaluate TTS models for 13 languages and find our models to significantly improve upon existing models in all languages as measured by mean opinion scores. We open-source all models on the Bhashini platform.</a:t>
            </a:r>
            <a:endParaRPr sz="3000"/>
          </a:p>
        </p:txBody>
      </p:sp>
      <p:pic>
        <p:nvPicPr>
          <p:cNvPr id="224" name="Google Shape;224;p29"/>
          <p:cNvPicPr preferRelativeResize="0"/>
          <p:nvPr/>
        </p:nvPicPr>
        <p:blipFill>
          <a:blip r:embed="rId4">
            <a:alphaModFix/>
          </a:blip>
          <a:stretch>
            <a:fillRect/>
          </a:stretch>
        </p:blipFill>
        <p:spPr>
          <a:xfrm>
            <a:off x="3955000" y="346200"/>
            <a:ext cx="1005675" cy="1005675"/>
          </a:xfrm>
          <a:prstGeom prst="rect">
            <a:avLst/>
          </a:prstGeom>
          <a:noFill/>
          <a:ln>
            <a:noFill/>
          </a:ln>
        </p:spPr>
      </p:pic>
      <p:pic>
        <p:nvPicPr>
          <p:cNvPr id="225" name="Google Shape;225;p29"/>
          <p:cNvPicPr preferRelativeResize="0"/>
          <p:nvPr/>
        </p:nvPicPr>
        <p:blipFill>
          <a:blip r:embed="rId5">
            <a:alphaModFix/>
          </a:blip>
          <a:stretch>
            <a:fillRect/>
          </a:stretch>
        </p:blipFill>
        <p:spPr>
          <a:xfrm>
            <a:off x="14266600" y="2554175"/>
            <a:ext cx="3850925" cy="5582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nvSpPr>
        <p:spPr>
          <a:xfrm>
            <a:off x="3559350" y="244225"/>
            <a:ext cx="120867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Audio File Analysis..</a:t>
            </a:r>
            <a:endParaRPr/>
          </a:p>
        </p:txBody>
      </p:sp>
      <p:sp>
        <p:nvSpPr>
          <p:cNvPr id="231" name="Google Shape;231;p30"/>
          <p:cNvSpPr/>
          <p:nvPr/>
        </p:nvSpPr>
        <p:spPr>
          <a:xfrm rot="-3767688">
            <a:off x="-4192224" y="-437191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32" name="Google Shape;232;p30"/>
          <p:cNvSpPr/>
          <p:nvPr/>
        </p:nvSpPr>
        <p:spPr>
          <a:xfrm rot="-3767254">
            <a:off x="14889439" y="7129521"/>
            <a:ext cx="7738369" cy="6263347"/>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pic>
        <p:nvPicPr>
          <p:cNvPr id="233" name="Google Shape;233;p30"/>
          <p:cNvPicPr preferRelativeResize="0"/>
          <p:nvPr/>
        </p:nvPicPr>
        <p:blipFill>
          <a:blip r:embed="rId4">
            <a:alphaModFix/>
          </a:blip>
          <a:stretch>
            <a:fillRect/>
          </a:stretch>
        </p:blipFill>
        <p:spPr>
          <a:xfrm>
            <a:off x="7296150" y="2463475"/>
            <a:ext cx="10025076" cy="6704349"/>
          </a:xfrm>
          <a:prstGeom prst="rect">
            <a:avLst/>
          </a:prstGeom>
          <a:noFill/>
          <a:ln>
            <a:noFill/>
          </a:ln>
        </p:spPr>
      </p:pic>
      <p:sp>
        <p:nvSpPr>
          <p:cNvPr id="234" name="Google Shape;234;p30"/>
          <p:cNvSpPr txBox="1"/>
          <p:nvPr/>
        </p:nvSpPr>
        <p:spPr>
          <a:xfrm>
            <a:off x="603800" y="3565888"/>
            <a:ext cx="5901600" cy="823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4150">
                <a:solidFill>
                  <a:srgbClr val="CE9178"/>
                </a:solidFill>
                <a:highlight>
                  <a:srgbClr val="1F1F1F"/>
                </a:highlight>
                <a:latin typeface="Courier New"/>
                <a:ea typeface="Courier New"/>
                <a:cs typeface="Courier New"/>
                <a:sym typeface="Courier New"/>
              </a:rPr>
              <a:t>ਤੁਹਾਡਾ ਦਿਨ ਸ਼ਾਨਦਾਰ ਹੋਵੇ</a:t>
            </a:r>
            <a:r>
              <a:rPr lang="en-US" sz="1050">
                <a:solidFill>
                  <a:srgbClr val="CE9178"/>
                </a:solidFill>
                <a:highlight>
                  <a:srgbClr val="1F1F1F"/>
                </a:highlight>
                <a:latin typeface="Courier New"/>
                <a:ea typeface="Courier New"/>
                <a:cs typeface="Courier New"/>
                <a:sym typeface="Courier New"/>
              </a:rPr>
              <a:t>!</a:t>
            </a:r>
            <a:endParaRPr sz="1050">
              <a:solidFill>
                <a:srgbClr val="CE9178"/>
              </a:solidFill>
              <a:highlight>
                <a:srgbClr val="1F1F1F"/>
              </a:highlight>
              <a:latin typeface="Courier New"/>
              <a:ea typeface="Courier New"/>
              <a:cs typeface="Courier New"/>
              <a:sym typeface="Courier New"/>
            </a:endParaRPr>
          </a:p>
        </p:txBody>
      </p:sp>
      <p:sp>
        <p:nvSpPr>
          <p:cNvPr id="235" name="Google Shape;235;p30"/>
          <p:cNvSpPr txBox="1"/>
          <p:nvPr/>
        </p:nvSpPr>
        <p:spPr>
          <a:xfrm>
            <a:off x="238100" y="4831800"/>
            <a:ext cx="6815100" cy="6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50">
                <a:solidFill>
                  <a:srgbClr val="1F1F1F"/>
                </a:solidFill>
                <a:highlight>
                  <a:srgbClr val="FFFFFF"/>
                </a:highlight>
                <a:latin typeface="Courier New"/>
                <a:ea typeface="Courier New"/>
                <a:cs typeface="Courier New"/>
                <a:sym typeface="Courier New"/>
              </a:rPr>
              <a:t>Total Duration</a:t>
            </a:r>
            <a:r>
              <a:rPr lang="en-US" sz="3050">
                <a:solidFill>
                  <a:srgbClr val="1F1F1F"/>
                </a:solidFill>
                <a:highlight>
                  <a:srgbClr val="FFFFFF"/>
                </a:highlight>
                <a:latin typeface="Courier New"/>
                <a:ea typeface="Courier New"/>
                <a:cs typeface="Courier New"/>
                <a:sym typeface="Courier New"/>
              </a:rPr>
              <a:t> :2.68 seconds</a:t>
            </a:r>
            <a:endParaRPr sz="3400"/>
          </a:p>
        </p:txBody>
      </p:sp>
      <p:pic>
        <p:nvPicPr>
          <p:cNvPr id="236" name="Google Shape;236;p30" title="punj.wav">
            <a:hlinkClick r:id="rId5"/>
          </p:cNvPr>
          <p:cNvPicPr preferRelativeResize="0"/>
          <p:nvPr/>
        </p:nvPicPr>
        <p:blipFill>
          <a:blip r:embed="rId6">
            <a:alphaModFix/>
          </a:blip>
          <a:stretch>
            <a:fillRect/>
          </a:stretch>
        </p:blipFill>
        <p:spPr>
          <a:xfrm>
            <a:off x="2505050" y="5897600"/>
            <a:ext cx="2166950" cy="1636675"/>
          </a:xfrm>
          <a:prstGeom prst="rect">
            <a:avLst/>
          </a:prstGeom>
          <a:noFill/>
          <a:ln>
            <a:noFill/>
          </a:ln>
        </p:spPr>
      </p:pic>
      <p:pic>
        <p:nvPicPr>
          <p:cNvPr id="237" name="Google Shape;237;p30"/>
          <p:cNvPicPr preferRelativeResize="0"/>
          <p:nvPr/>
        </p:nvPicPr>
        <p:blipFill>
          <a:blip r:embed="rId7">
            <a:alphaModFix/>
          </a:blip>
          <a:stretch>
            <a:fillRect/>
          </a:stretch>
        </p:blipFill>
        <p:spPr>
          <a:xfrm>
            <a:off x="4010750" y="287775"/>
            <a:ext cx="1122500" cy="112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nvSpPr>
        <p:spPr>
          <a:xfrm>
            <a:off x="3559350" y="244225"/>
            <a:ext cx="120867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Audio File Analysis..</a:t>
            </a:r>
            <a:endParaRPr/>
          </a:p>
        </p:txBody>
      </p:sp>
      <p:sp>
        <p:nvSpPr>
          <p:cNvPr id="243" name="Google Shape;243;p31"/>
          <p:cNvSpPr/>
          <p:nvPr/>
        </p:nvSpPr>
        <p:spPr>
          <a:xfrm rot="-3767688">
            <a:off x="-4192224" y="-4371914"/>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44" name="Google Shape;244;p31"/>
          <p:cNvSpPr/>
          <p:nvPr/>
        </p:nvSpPr>
        <p:spPr>
          <a:xfrm rot="-3767254">
            <a:off x="14889439" y="7129521"/>
            <a:ext cx="7738369" cy="6263347"/>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45" name="Google Shape;245;p31"/>
          <p:cNvSpPr txBox="1"/>
          <p:nvPr/>
        </p:nvSpPr>
        <p:spPr>
          <a:xfrm>
            <a:off x="603800" y="3565888"/>
            <a:ext cx="5901600" cy="715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3450">
                <a:solidFill>
                  <a:srgbClr val="CE9178"/>
                </a:solidFill>
                <a:highlight>
                  <a:srgbClr val="1F1F1F"/>
                </a:highlight>
                <a:latin typeface="Courier New"/>
                <a:ea typeface="Courier New"/>
                <a:cs typeface="Courier New"/>
                <a:sym typeface="Courier New"/>
              </a:rPr>
              <a:t>ਸਤ ਸ੍ਰੀ ਅਕਾਲ, ਤੁਸੀਂ ਕਿਵੇਂ ਹੋ?</a:t>
            </a:r>
            <a:endParaRPr sz="3450">
              <a:solidFill>
                <a:srgbClr val="CE9178"/>
              </a:solidFill>
              <a:highlight>
                <a:srgbClr val="1F1F1F"/>
              </a:highlight>
              <a:latin typeface="Courier New"/>
              <a:ea typeface="Courier New"/>
              <a:cs typeface="Courier New"/>
              <a:sym typeface="Courier New"/>
            </a:endParaRPr>
          </a:p>
        </p:txBody>
      </p:sp>
      <p:sp>
        <p:nvSpPr>
          <p:cNvPr id="246" name="Google Shape;246;p31"/>
          <p:cNvSpPr txBox="1"/>
          <p:nvPr/>
        </p:nvSpPr>
        <p:spPr>
          <a:xfrm>
            <a:off x="496500" y="4831800"/>
            <a:ext cx="6985500" cy="6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50">
                <a:solidFill>
                  <a:srgbClr val="1F1F1F"/>
                </a:solidFill>
                <a:highlight>
                  <a:srgbClr val="FFFFFF"/>
                </a:highlight>
                <a:latin typeface="Courier New"/>
                <a:ea typeface="Courier New"/>
                <a:cs typeface="Courier New"/>
                <a:sym typeface="Courier New"/>
              </a:rPr>
              <a:t>Total Duration</a:t>
            </a:r>
            <a:r>
              <a:rPr lang="en-US" sz="3050">
                <a:solidFill>
                  <a:srgbClr val="1F1F1F"/>
                </a:solidFill>
                <a:highlight>
                  <a:srgbClr val="FFFFFF"/>
                </a:highlight>
                <a:latin typeface="Courier New"/>
                <a:ea typeface="Courier New"/>
                <a:cs typeface="Courier New"/>
                <a:sym typeface="Courier New"/>
              </a:rPr>
              <a:t> :3.08 seconds</a:t>
            </a:r>
            <a:endParaRPr sz="3400"/>
          </a:p>
        </p:txBody>
      </p:sp>
      <p:pic>
        <p:nvPicPr>
          <p:cNvPr id="247" name="Google Shape;247;p31" title="male.wav">
            <a:hlinkClick r:id="rId4"/>
          </p:cNvPr>
          <p:cNvPicPr preferRelativeResize="0"/>
          <p:nvPr/>
        </p:nvPicPr>
        <p:blipFill>
          <a:blip r:embed="rId5">
            <a:alphaModFix/>
          </a:blip>
          <a:stretch>
            <a:fillRect/>
          </a:stretch>
        </p:blipFill>
        <p:spPr>
          <a:xfrm>
            <a:off x="2244600" y="5876975"/>
            <a:ext cx="2091825" cy="1609675"/>
          </a:xfrm>
          <a:prstGeom prst="rect">
            <a:avLst/>
          </a:prstGeom>
          <a:noFill/>
          <a:ln>
            <a:noFill/>
          </a:ln>
        </p:spPr>
      </p:pic>
      <p:pic>
        <p:nvPicPr>
          <p:cNvPr id="248" name="Google Shape;248;p31"/>
          <p:cNvPicPr preferRelativeResize="0"/>
          <p:nvPr/>
        </p:nvPicPr>
        <p:blipFill rotWithShape="1">
          <a:blip r:embed="rId6">
            <a:alphaModFix/>
          </a:blip>
          <a:srcRect b="-1879" l="3918" r="-5441" t="-831"/>
          <a:stretch/>
        </p:blipFill>
        <p:spPr>
          <a:xfrm>
            <a:off x="7843575" y="2430650"/>
            <a:ext cx="9560800" cy="6063125"/>
          </a:xfrm>
          <a:prstGeom prst="rect">
            <a:avLst/>
          </a:prstGeom>
          <a:noFill/>
          <a:ln>
            <a:noFill/>
          </a:ln>
        </p:spPr>
      </p:pic>
      <p:pic>
        <p:nvPicPr>
          <p:cNvPr id="249" name="Google Shape;249;p31"/>
          <p:cNvPicPr preferRelativeResize="0"/>
          <p:nvPr/>
        </p:nvPicPr>
        <p:blipFill>
          <a:blip r:embed="rId7">
            <a:alphaModFix/>
          </a:blip>
          <a:stretch>
            <a:fillRect/>
          </a:stretch>
        </p:blipFill>
        <p:spPr>
          <a:xfrm>
            <a:off x="4336425" y="376025"/>
            <a:ext cx="946000" cy="94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nvSpPr>
        <p:spPr>
          <a:xfrm>
            <a:off x="4002975" y="526375"/>
            <a:ext cx="105327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Mel Spectrogram..</a:t>
            </a:r>
            <a:endParaRPr>
              <a:solidFill>
                <a:srgbClr val="000000"/>
              </a:solidFill>
            </a:endParaRPr>
          </a:p>
        </p:txBody>
      </p:sp>
      <p:sp>
        <p:nvSpPr>
          <p:cNvPr id="255" name="Google Shape;255;p32"/>
          <p:cNvSpPr txBox="1"/>
          <p:nvPr/>
        </p:nvSpPr>
        <p:spPr>
          <a:xfrm>
            <a:off x="328575" y="2292850"/>
            <a:ext cx="8508000" cy="767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200">
                <a:solidFill>
                  <a:srgbClr val="000000"/>
                </a:solidFill>
              </a:rPr>
              <a:t>A Mel spectrogram is a visual representation of audio frequencies in the Mel scale, which approximates human auditory perception. It captures the power or intensity of various frequencies in the audio signal over time, offering a way to analyze sound in a way that reflects human hearing characteristics.</a:t>
            </a:r>
            <a:endParaRPr sz="2200">
              <a:solidFill>
                <a:srgbClr val="000000"/>
              </a:solidFill>
            </a:endParaRPr>
          </a:p>
          <a:p>
            <a:pPr indent="0" lvl="0" marL="0" rtl="0" algn="just">
              <a:spcBef>
                <a:spcPts val="0"/>
              </a:spcBef>
              <a:spcAft>
                <a:spcPts val="0"/>
              </a:spcAft>
              <a:buNone/>
            </a:pPr>
            <a:r>
              <a:t/>
            </a:r>
            <a:endParaRPr sz="2200">
              <a:solidFill>
                <a:srgbClr val="000000"/>
              </a:solidFill>
            </a:endParaRPr>
          </a:p>
          <a:p>
            <a:pPr indent="0" lvl="0" marL="0" rtl="0" algn="just">
              <a:spcBef>
                <a:spcPts val="0"/>
              </a:spcBef>
              <a:spcAft>
                <a:spcPts val="0"/>
              </a:spcAft>
              <a:buNone/>
            </a:pPr>
            <a:r>
              <a:rPr b="1" lang="en-US" sz="2400">
                <a:solidFill>
                  <a:srgbClr val="000000"/>
                </a:solidFill>
              </a:rPr>
              <a:t>Mel Scale</a:t>
            </a:r>
            <a:r>
              <a:rPr lang="en-US" sz="2200">
                <a:solidFill>
                  <a:srgbClr val="000000"/>
                </a:solidFill>
              </a:rPr>
              <a:t> :- It is a way of measuring sound frequencies that better matches how humans actually hear sounds.</a:t>
            </a:r>
            <a:endParaRPr sz="2200">
              <a:solidFill>
                <a:srgbClr val="000000"/>
              </a:solidFill>
            </a:endParaRPr>
          </a:p>
          <a:p>
            <a:pPr indent="0" lvl="0" marL="0" rtl="0" algn="just">
              <a:spcBef>
                <a:spcPts val="0"/>
              </a:spcBef>
              <a:spcAft>
                <a:spcPts val="0"/>
              </a:spcAft>
              <a:buNone/>
            </a:pPr>
            <a:r>
              <a:t/>
            </a:r>
            <a:endParaRPr sz="2200">
              <a:solidFill>
                <a:srgbClr val="000000"/>
              </a:solidFill>
            </a:endParaRPr>
          </a:p>
          <a:p>
            <a:pPr indent="0" lvl="0" marL="0" rtl="0" algn="just">
              <a:spcBef>
                <a:spcPts val="0"/>
              </a:spcBef>
              <a:spcAft>
                <a:spcPts val="0"/>
              </a:spcAft>
              <a:buClr>
                <a:srgbClr val="000000"/>
              </a:buClr>
              <a:buSzPts val="1100"/>
              <a:buFont typeface="Arial"/>
              <a:buNone/>
            </a:pPr>
            <a:r>
              <a:rPr b="1" lang="en-US" sz="2500">
                <a:solidFill>
                  <a:srgbClr val="000000"/>
                </a:solidFill>
              </a:rPr>
              <a:t>Visualizing a Mel Spectrogram :-</a:t>
            </a:r>
            <a:endParaRPr b="1" sz="2500">
              <a:solidFill>
                <a:srgbClr val="000000"/>
              </a:solidFill>
            </a:endParaRPr>
          </a:p>
          <a:p>
            <a:pPr indent="0" lvl="0" marL="0" rtl="0" algn="just">
              <a:spcBef>
                <a:spcPts val="0"/>
              </a:spcBef>
              <a:spcAft>
                <a:spcPts val="0"/>
              </a:spcAft>
              <a:buClr>
                <a:srgbClr val="000000"/>
              </a:buClr>
              <a:buSzPts val="1100"/>
              <a:buFont typeface="Arial"/>
              <a:buNone/>
            </a:pPr>
            <a:r>
              <a:t/>
            </a:r>
            <a:endParaRPr b="1" sz="2300">
              <a:solidFill>
                <a:srgbClr val="000000"/>
              </a:solidFill>
            </a:endParaRPr>
          </a:p>
          <a:p>
            <a:pPr indent="0" lvl="0" marL="0" rtl="0" algn="just">
              <a:spcBef>
                <a:spcPts val="0"/>
              </a:spcBef>
              <a:spcAft>
                <a:spcPts val="0"/>
              </a:spcAft>
              <a:buClr>
                <a:srgbClr val="000000"/>
              </a:buClr>
              <a:buSzPts val="1100"/>
              <a:buFont typeface="Arial"/>
              <a:buNone/>
            </a:pPr>
            <a:r>
              <a:rPr lang="en-US" sz="2200">
                <a:solidFill>
                  <a:srgbClr val="000000"/>
                </a:solidFill>
              </a:rPr>
              <a:t>In a Mel spectrogram plot:</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x-axis represents time, showing how sound evolves.</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y-axis represents frequency, but in the Mel scale rather than linear Hertz.</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color intensity represents amplitude, with brighter colors indicating higher intensity (louder parts of the sound).</a:t>
            </a:r>
            <a:endParaRPr sz="2200">
              <a:solidFill>
                <a:srgbClr val="000000"/>
              </a:solidFill>
            </a:endParaRPr>
          </a:p>
          <a:p>
            <a:pPr indent="-368300" lvl="0" marL="457200" rtl="0" algn="just">
              <a:spcBef>
                <a:spcPts val="0"/>
              </a:spcBef>
              <a:spcAft>
                <a:spcPts val="0"/>
              </a:spcAft>
              <a:buClr>
                <a:srgbClr val="000000"/>
              </a:buClr>
              <a:buSzPts val="2200"/>
              <a:buChar char="●"/>
            </a:pPr>
            <a:r>
              <a:rPr lang="en-US" sz="2200">
                <a:solidFill>
                  <a:srgbClr val="000000"/>
                </a:solidFill>
              </a:rPr>
              <a:t>The legend shows the dB scale, where 0 dB is the highest intensity visible, and -80 dB represents the quietest level shown.</a:t>
            </a:r>
            <a:endParaRPr sz="2200">
              <a:solidFill>
                <a:srgbClr val="000000"/>
              </a:solidFill>
            </a:endParaRPr>
          </a:p>
          <a:p>
            <a:pPr indent="0" lvl="0" marL="0" rtl="0" algn="just">
              <a:spcBef>
                <a:spcPts val="0"/>
              </a:spcBef>
              <a:spcAft>
                <a:spcPts val="0"/>
              </a:spcAft>
              <a:buNone/>
            </a:pPr>
            <a:r>
              <a:t/>
            </a:r>
            <a:endParaRPr sz="2200">
              <a:solidFill>
                <a:srgbClr val="000000"/>
              </a:solidFill>
              <a:latin typeface="Calibri"/>
              <a:ea typeface="Calibri"/>
              <a:cs typeface="Calibri"/>
              <a:sym typeface="Calibri"/>
            </a:endParaRPr>
          </a:p>
        </p:txBody>
      </p:sp>
      <p:sp>
        <p:nvSpPr>
          <p:cNvPr id="256" name="Google Shape;256;p32"/>
          <p:cNvSpPr/>
          <p:nvPr/>
        </p:nvSpPr>
        <p:spPr>
          <a:xfrm rot="-3980012">
            <a:off x="-1523937" y="-5171066"/>
            <a:ext cx="5936028" cy="8570578"/>
          </a:xfrm>
          <a:custGeom>
            <a:rect b="b" l="l" r="r" t="t"/>
            <a:pathLst>
              <a:path extrusionOk="0" h="8295843" w="6712091">
                <a:moveTo>
                  <a:pt x="0" y="0"/>
                </a:moveTo>
                <a:lnTo>
                  <a:pt x="6712092" y="0"/>
                </a:lnTo>
                <a:lnTo>
                  <a:pt x="6712092" y="8295843"/>
                </a:lnTo>
                <a:lnTo>
                  <a:pt x="0" y="8295843"/>
                </a:lnTo>
                <a:lnTo>
                  <a:pt x="0" y="0"/>
                </a:lnTo>
                <a:close/>
              </a:path>
            </a:pathLst>
          </a:custGeom>
          <a:blipFill rotWithShape="1">
            <a:blip r:embed="rId3">
              <a:alphaModFix/>
            </a:blip>
            <a:stretch>
              <a:fillRect b="0" l="0" r="0" t="0"/>
            </a:stretch>
          </a:blipFill>
          <a:ln>
            <a:noFill/>
          </a:ln>
        </p:spPr>
      </p:sp>
      <p:sp>
        <p:nvSpPr>
          <p:cNvPr id="257" name="Google Shape;257;p32"/>
          <p:cNvSpPr/>
          <p:nvPr/>
        </p:nvSpPr>
        <p:spPr>
          <a:xfrm rot="-1870542">
            <a:off x="13613824" y="8342501"/>
            <a:ext cx="8157725" cy="4933449"/>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4">
              <a:alphaModFix/>
            </a:blip>
            <a:stretch>
              <a:fillRect b="0" l="0" r="0" t="0"/>
            </a:stretch>
          </a:blipFill>
          <a:ln>
            <a:noFill/>
          </a:ln>
        </p:spPr>
      </p:sp>
      <p:pic>
        <p:nvPicPr>
          <p:cNvPr id="258" name="Google Shape;258;p32"/>
          <p:cNvPicPr preferRelativeResize="0"/>
          <p:nvPr/>
        </p:nvPicPr>
        <p:blipFill>
          <a:blip r:embed="rId5">
            <a:alphaModFix/>
          </a:blip>
          <a:stretch>
            <a:fillRect/>
          </a:stretch>
        </p:blipFill>
        <p:spPr>
          <a:xfrm>
            <a:off x="8933775" y="2201625"/>
            <a:ext cx="9201826" cy="710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rot="-3767688">
            <a:off x="-3067724" y="-4296489"/>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64" name="Google Shape;264;p33"/>
          <p:cNvSpPr/>
          <p:nvPr/>
        </p:nvSpPr>
        <p:spPr>
          <a:xfrm rot="-3767688">
            <a:off x="14110364" y="7334406"/>
            <a:ext cx="7825797" cy="6886701"/>
          </a:xfrm>
          <a:custGeom>
            <a:rect b="b" l="l" r="r" t="t"/>
            <a:pathLst>
              <a:path extrusionOk="0" h="6881864" w="7820300">
                <a:moveTo>
                  <a:pt x="0" y="0"/>
                </a:moveTo>
                <a:lnTo>
                  <a:pt x="7820300" y="0"/>
                </a:lnTo>
                <a:lnTo>
                  <a:pt x="7820300" y="6881864"/>
                </a:lnTo>
                <a:lnTo>
                  <a:pt x="0" y="6881864"/>
                </a:lnTo>
                <a:lnTo>
                  <a:pt x="0" y="0"/>
                </a:lnTo>
                <a:close/>
              </a:path>
            </a:pathLst>
          </a:custGeom>
          <a:blipFill rotWithShape="1">
            <a:blip r:embed="rId3">
              <a:alphaModFix/>
            </a:blip>
            <a:stretch>
              <a:fillRect b="0" l="0" r="0" t="0"/>
            </a:stretch>
          </a:blipFill>
          <a:ln>
            <a:noFill/>
          </a:ln>
        </p:spPr>
      </p:sp>
      <p:sp>
        <p:nvSpPr>
          <p:cNvPr id="265" name="Google Shape;265;p33"/>
          <p:cNvSpPr txBox="1"/>
          <p:nvPr/>
        </p:nvSpPr>
        <p:spPr>
          <a:xfrm>
            <a:off x="11248275" y="7116075"/>
            <a:ext cx="41541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rgbClr val="000000"/>
              </a:solidFill>
              <a:latin typeface="Calibri"/>
              <a:ea typeface="Calibri"/>
              <a:cs typeface="Calibri"/>
              <a:sym typeface="Calibri"/>
            </a:endParaRPr>
          </a:p>
        </p:txBody>
      </p:sp>
      <p:sp>
        <p:nvSpPr>
          <p:cNvPr id="266" name="Google Shape;266;p33"/>
          <p:cNvSpPr txBox="1"/>
          <p:nvPr/>
        </p:nvSpPr>
        <p:spPr>
          <a:xfrm>
            <a:off x="3959500" y="902350"/>
            <a:ext cx="13025100" cy="12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6658">
                <a:solidFill>
                  <a:srgbClr val="152225"/>
                </a:solidFill>
                <a:highlight>
                  <a:srgbClr val="EEECE1"/>
                </a:highlight>
                <a:latin typeface="Lora"/>
                <a:ea typeface="Lora"/>
                <a:cs typeface="Lora"/>
                <a:sym typeface="Lora"/>
              </a:rPr>
              <a:t>Libraries Required</a:t>
            </a:r>
            <a:endParaRPr/>
          </a:p>
        </p:txBody>
      </p:sp>
      <p:sp>
        <p:nvSpPr>
          <p:cNvPr id="267" name="Google Shape;267;p33"/>
          <p:cNvSpPr txBox="1"/>
          <p:nvPr/>
        </p:nvSpPr>
        <p:spPr>
          <a:xfrm>
            <a:off x="2000250" y="2262200"/>
            <a:ext cx="14840100" cy="718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200">
                <a:solidFill>
                  <a:schemeClr val="dk1"/>
                </a:solidFill>
              </a:rPr>
              <a:t>Here’s an explanation for each library we use:</a:t>
            </a:r>
            <a:endParaRPr sz="2200">
              <a:solidFill>
                <a:schemeClr val="dk1"/>
              </a:solidFill>
            </a:endParaRPr>
          </a:p>
          <a:p>
            <a:pPr indent="-374650" lvl="0" marL="457200" rtl="0" algn="l">
              <a:lnSpc>
                <a:spcPct val="115000"/>
              </a:lnSpc>
              <a:spcBef>
                <a:spcPts val="1200"/>
              </a:spcBef>
              <a:spcAft>
                <a:spcPts val="0"/>
              </a:spcAft>
              <a:buClr>
                <a:schemeClr val="dk1"/>
              </a:buClr>
              <a:buSzPts val="2300"/>
              <a:buAutoNum type="arabicPeriod"/>
            </a:pPr>
            <a:r>
              <a:rPr b="1" lang="en-US" sz="2300">
                <a:solidFill>
                  <a:schemeClr val="dk1"/>
                </a:solidFill>
              </a:rPr>
              <a:t>Jupyter</a:t>
            </a:r>
            <a:r>
              <a:rPr lang="en-US" sz="2300">
                <a:solidFill>
                  <a:schemeClr val="dk1"/>
                </a:solidFill>
              </a:rPr>
              <a:t>: An interactive computing environment for creating and sharing code, visualizations, and documents.</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Librosa</a:t>
            </a:r>
            <a:r>
              <a:rPr lang="en-US" sz="2300">
                <a:solidFill>
                  <a:schemeClr val="dk1"/>
                </a:solidFill>
              </a:rPr>
              <a:t>: A Python library for analyzing and processing audio and music data.</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Pandas</a:t>
            </a:r>
            <a:r>
              <a:rPr lang="en-US" sz="2300">
                <a:solidFill>
                  <a:schemeClr val="dk1"/>
                </a:solidFill>
              </a:rPr>
              <a:t>: A data manipulation and analysis library, especially for tabular data structures like DataFrames.</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PyTorch Lightning</a:t>
            </a:r>
            <a:r>
              <a:rPr lang="en-US" sz="2300">
                <a:solidFill>
                  <a:schemeClr val="dk1"/>
                </a:solidFill>
              </a:rPr>
              <a:t>: A high-level framework for simplifying PyTorch training workflows, especially for deep learning.</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Scikit-learn</a:t>
            </a:r>
            <a:r>
              <a:rPr lang="en-US" sz="2300">
                <a:solidFill>
                  <a:schemeClr val="dk1"/>
                </a:solidFill>
              </a:rPr>
              <a:t>: A machine learning library for data preprocessing, classification, regression, clustering, and evaluation.</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Seaborn</a:t>
            </a:r>
            <a:r>
              <a:rPr lang="en-US" sz="2300">
                <a:solidFill>
                  <a:schemeClr val="dk1"/>
                </a:solidFill>
              </a:rPr>
              <a:t>: A data visualization library built on Matplotlib, providing high-level interfaces for creating attractive statistical plots.</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Soundfile</a:t>
            </a:r>
            <a:r>
              <a:rPr lang="en-US" sz="2300">
                <a:solidFill>
                  <a:schemeClr val="dk1"/>
                </a:solidFill>
              </a:rPr>
              <a:t>: A Python library for reading and writing sound files in various formats (e.g., WAV, FLAC).</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TQDM</a:t>
            </a:r>
            <a:r>
              <a:rPr lang="en-US" sz="2300">
                <a:solidFill>
                  <a:schemeClr val="dk1"/>
                </a:solidFill>
              </a:rPr>
              <a:t>: A library for displaying progress bars in loops, especially useful for tracking long-running tasks.</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TTS</a:t>
            </a:r>
            <a:r>
              <a:rPr lang="en-US" sz="2300">
                <a:solidFill>
                  <a:schemeClr val="dk1"/>
                </a:solidFill>
              </a:rPr>
              <a:t>: A library for building text-to-speech systems with pre-trained and customizable models.</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TensorBoard</a:t>
            </a:r>
            <a:r>
              <a:rPr lang="en-US" sz="2300">
                <a:solidFill>
                  <a:schemeClr val="dk1"/>
                </a:solidFill>
              </a:rPr>
              <a:t>: A visualization tool for tracking machine learning experiments, especially with TensorFlow or PyTorch.</a:t>
            </a:r>
            <a:endParaRPr sz="2300">
              <a:solidFill>
                <a:schemeClr val="dk1"/>
              </a:solidFill>
            </a:endParaRPr>
          </a:p>
          <a:p>
            <a:pPr indent="-374650" lvl="0" marL="457200" rtl="0" algn="l">
              <a:lnSpc>
                <a:spcPct val="115000"/>
              </a:lnSpc>
              <a:spcBef>
                <a:spcPts val="0"/>
              </a:spcBef>
              <a:spcAft>
                <a:spcPts val="0"/>
              </a:spcAft>
              <a:buClr>
                <a:schemeClr val="dk1"/>
              </a:buClr>
              <a:buSzPts val="2300"/>
              <a:buAutoNum type="arabicPeriod"/>
            </a:pPr>
            <a:r>
              <a:rPr b="1" lang="en-US" sz="2300">
                <a:solidFill>
                  <a:schemeClr val="dk1"/>
                </a:solidFill>
              </a:rPr>
              <a:t>Weights and Biases (wandb)</a:t>
            </a:r>
            <a:r>
              <a:rPr lang="en-US" sz="2300">
                <a:solidFill>
                  <a:schemeClr val="dk1"/>
                </a:solidFill>
              </a:rPr>
              <a:t>: A platform for tracking and visualizing machine learning experiments in real-time.</a:t>
            </a:r>
            <a:endParaRPr sz="2300">
              <a:solidFill>
                <a:schemeClr val="dk1"/>
              </a:solidFill>
            </a:endParaRPr>
          </a:p>
        </p:txBody>
      </p:sp>
      <p:pic>
        <p:nvPicPr>
          <p:cNvPr id="268" name="Google Shape;268;p33"/>
          <p:cNvPicPr preferRelativeResize="0"/>
          <p:nvPr/>
        </p:nvPicPr>
        <p:blipFill rotWithShape="1">
          <a:blip r:embed="rId4">
            <a:alphaModFix/>
          </a:blip>
          <a:srcRect b="12472" l="0" r="0" t="0"/>
          <a:stretch/>
        </p:blipFill>
        <p:spPr>
          <a:xfrm>
            <a:off x="4316325" y="129878"/>
            <a:ext cx="1912075" cy="1805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