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10287000" cx="18288000"/>
  <p:notesSz cx="6858000" cy="9144000"/>
  <p:embeddedFontLst>
    <p:embeddedFont>
      <p:font typeface="Lor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514752-8B3F-439E-9679-9CD061C243C2}">
  <a:tblStyle styleId="{95514752-8B3F-439E-9679-9CD061C243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Lora-regular.fntdata"/><Relationship Id="rId21" Type="http://schemas.openxmlformats.org/officeDocument/2006/relationships/slide" Target="slides/slide14.xml"/><Relationship Id="rId24" Type="http://schemas.openxmlformats.org/officeDocument/2006/relationships/font" Target="fonts/Lora-italic.fntdata"/><Relationship Id="rId23" Type="http://schemas.openxmlformats.org/officeDocument/2006/relationships/font" Target="fonts/Lor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font" Target="fonts/Lora-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066632a0f_1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30066632a0f_11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565103169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56510316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565103169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56510316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066632a0f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066632a0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59a4ec5b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159a4ec5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066632a0f_1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0066632a0f_11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56510316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5651031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565103169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5651031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565103169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56510316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565103169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56510316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2bf9ce373_2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12bf9ce373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565103169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56510316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565103169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156510316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3" name="Google Shape;93;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9" name="Google Shape;99;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05" name="Google Shape;105;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1" name="Google Shape;111;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2" name="Google Shape;112;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18" name="Google Shape;118;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9" name="Google Shape;119;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20" name="Google Shape;120;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21" name="Google Shape;121;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32" name="Google Shape;132;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33" name="Google Shape;133;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2"/>
          <p:cNvSpPr/>
          <p:nvPr>
            <p:ph idx="2" type="pic"/>
          </p:nvPr>
        </p:nvSpPr>
        <p:spPr>
          <a:xfrm>
            <a:off x="1792288" y="612775"/>
            <a:ext cx="5486400" cy="4114800"/>
          </a:xfrm>
          <a:prstGeom prst="rect">
            <a:avLst/>
          </a:prstGeom>
          <a:noFill/>
          <a:ln>
            <a:noFill/>
          </a:ln>
        </p:spPr>
      </p:sp>
      <p:sp>
        <p:nvSpPr>
          <p:cNvPr id="139" name="Google Shape;139;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40" name="Google Shape;140;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3"/>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46" name="Google Shape;146;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4"/>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2" name="Google Shape;152;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2" name="Google Shape;8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8.png"/><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25"/>
          <p:cNvGrpSpPr/>
          <p:nvPr/>
        </p:nvGrpSpPr>
        <p:grpSpPr>
          <a:xfrm>
            <a:off x="12012424" y="5752192"/>
            <a:ext cx="5277311" cy="4065391"/>
            <a:chOff x="-150883" y="-948370"/>
            <a:chExt cx="1389900" cy="1182418"/>
          </a:xfrm>
        </p:grpSpPr>
        <p:sp>
          <p:nvSpPr>
            <p:cNvPr id="160" name="Google Shape;160;p25"/>
            <p:cNvSpPr/>
            <p:nvPr/>
          </p:nvSpPr>
          <p:spPr>
            <a:xfrm>
              <a:off x="-150857" y="-948370"/>
              <a:ext cx="1389847" cy="1182416"/>
            </a:xfrm>
            <a:custGeom>
              <a:rect b="b" l="l" r="r" t="t"/>
              <a:pathLst>
                <a:path extrusionOk="0" h="173502" w="1389847">
                  <a:moveTo>
                    <a:pt x="17605" y="0"/>
                  </a:moveTo>
                  <a:lnTo>
                    <a:pt x="1372242" y="0"/>
                  </a:lnTo>
                  <a:cubicBezTo>
                    <a:pt x="1376911" y="0"/>
                    <a:pt x="1381389" y="1855"/>
                    <a:pt x="1384691" y="5156"/>
                  </a:cubicBezTo>
                  <a:cubicBezTo>
                    <a:pt x="1387993" y="8458"/>
                    <a:pt x="1389847" y="12936"/>
                    <a:pt x="1389847" y="17605"/>
                  </a:cubicBezTo>
                  <a:lnTo>
                    <a:pt x="1389847" y="155897"/>
                  </a:lnTo>
                  <a:cubicBezTo>
                    <a:pt x="1389847" y="160566"/>
                    <a:pt x="1387993" y="165044"/>
                    <a:pt x="1384691" y="168346"/>
                  </a:cubicBezTo>
                  <a:cubicBezTo>
                    <a:pt x="1381389" y="171647"/>
                    <a:pt x="1376911" y="173502"/>
                    <a:pt x="1372242" y="173502"/>
                  </a:cubicBezTo>
                  <a:lnTo>
                    <a:pt x="17605" y="173502"/>
                  </a:lnTo>
                  <a:cubicBezTo>
                    <a:pt x="7882" y="173502"/>
                    <a:pt x="0" y="165620"/>
                    <a:pt x="0" y="155897"/>
                  </a:cubicBezTo>
                  <a:lnTo>
                    <a:pt x="0" y="17605"/>
                  </a:lnTo>
                  <a:cubicBezTo>
                    <a:pt x="0" y="12936"/>
                    <a:pt x="1855" y="8458"/>
                    <a:pt x="5156" y="5156"/>
                  </a:cubicBezTo>
                  <a:cubicBezTo>
                    <a:pt x="8458" y="1855"/>
                    <a:pt x="12936" y="0"/>
                    <a:pt x="17605"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txBox="1"/>
            <p:nvPr/>
          </p:nvSpPr>
          <p:spPr>
            <a:xfrm>
              <a:off x="-150883" y="-889752"/>
              <a:ext cx="1389900" cy="1123800"/>
            </a:xfrm>
            <a:prstGeom prst="rect">
              <a:avLst/>
            </a:prstGeom>
            <a:noFill/>
            <a:ln>
              <a:noFill/>
            </a:ln>
          </p:spPr>
          <p:txBody>
            <a:bodyPr anchorCtr="0" anchor="ctr" bIns="50800" lIns="50800" spcFirstLastPara="1" rIns="50800" wrap="square" tIns="50800">
              <a:noAutofit/>
            </a:bodyPr>
            <a:lstStyle/>
            <a:p>
              <a:pPr indent="0" lvl="0" marL="0" rtl="0" algn="l">
                <a:lnSpc>
                  <a:spcPct val="153016"/>
                </a:lnSpc>
                <a:spcBef>
                  <a:spcPts val="0"/>
                </a:spcBef>
                <a:spcAft>
                  <a:spcPts val="0"/>
                </a:spcAft>
                <a:buClr>
                  <a:schemeClr val="dk1"/>
                </a:buClr>
                <a:buFont typeface="Arial"/>
                <a:buNone/>
              </a:pPr>
              <a:r>
                <a:rPr b="1" i="1" lang="en-US" sz="2718">
                  <a:solidFill>
                    <a:srgbClr val="152225"/>
                  </a:solidFill>
                  <a:latin typeface="Lora"/>
                  <a:ea typeface="Lora"/>
                  <a:cs typeface="Lora"/>
                  <a:sym typeface="Lora"/>
                </a:rPr>
                <a:t>Presented by :</a:t>
              </a:r>
              <a:r>
                <a:rPr i="1" lang="en-US" sz="2718">
                  <a:solidFill>
                    <a:srgbClr val="152225"/>
                  </a:solidFill>
                  <a:latin typeface="Lora"/>
                  <a:ea typeface="Lora"/>
                  <a:cs typeface="Lora"/>
                  <a:sym typeface="Lora"/>
                </a:rPr>
                <a:t> Muskan Saini</a:t>
              </a:r>
              <a:endParaRPr i="1" sz="2718">
                <a:solidFill>
                  <a:srgbClr val="152225"/>
                </a:solidFill>
                <a:latin typeface="Lora"/>
                <a:ea typeface="Lora"/>
                <a:cs typeface="Lora"/>
                <a:sym typeface="Lora"/>
              </a:endParaRPr>
            </a:p>
            <a:p>
              <a:pPr indent="0" lvl="0" marL="0" rtl="0" algn="l">
                <a:lnSpc>
                  <a:spcPct val="153016"/>
                </a:lnSpc>
                <a:spcBef>
                  <a:spcPts val="0"/>
                </a:spcBef>
                <a:spcAft>
                  <a:spcPts val="0"/>
                </a:spcAft>
                <a:buClr>
                  <a:schemeClr val="dk1"/>
                </a:buClr>
                <a:buFont typeface="Arial"/>
                <a:buNone/>
              </a:pPr>
              <a:r>
                <a:rPr i="1" lang="en-US" sz="2718">
                  <a:solidFill>
                    <a:srgbClr val="152225"/>
                  </a:solidFill>
                  <a:latin typeface="Lora"/>
                  <a:ea typeface="Lora"/>
                  <a:cs typeface="Lora"/>
                  <a:sym typeface="Lora"/>
                </a:rPr>
                <a:t>                         Manorma</a:t>
              </a:r>
              <a:endParaRPr i="1" sz="2718">
                <a:solidFill>
                  <a:srgbClr val="152225"/>
                </a:solidFill>
                <a:latin typeface="Lora"/>
                <a:ea typeface="Lora"/>
                <a:cs typeface="Lora"/>
                <a:sym typeface="Lora"/>
              </a:endParaRPr>
            </a:p>
            <a:p>
              <a:pPr indent="0" lvl="0" marL="0" rtl="0" algn="l">
                <a:lnSpc>
                  <a:spcPct val="153016"/>
                </a:lnSpc>
                <a:spcBef>
                  <a:spcPts val="0"/>
                </a:spcBef>
                <a:spcAft>
                  <a:spcPts val="0"/>
                </a:spcAft>
                <a:buClr>
                  <a:schemeClr val="dk1"/>
                </a:buClr>
                <a:buFont typeface="Arial"/>
                <a:buNone/>
              </a:pPr>
              <a:r>
                <a:rPr i="1" lang="en-US" sz="2718">
                  <a:solidFill>
                    <a:srgbClr val="152225"/>
                  </a:solidFill>
                  <a:latin typeface="Lora"/>
                  <a:ea typeface="Lora"/>
                  <a:cs typeface="Lora"/>
                  <a:sym typeface="Lora"/>
                </a:rPr>
                <a:t>                        Rohan Singh </a:t>
              </a:r>
              <a:endParaRPr i="1" sz="2718">
                <a:solidFill>
                  <a:srgbClr val="152225"/>
                </a:solidFill>
                <a:latin typeface="Lora"/>
                <a:ea typeface="Lora"/>
                <a:cs typeface="Lora"/>
                <a:sym typeface="Lora"/>
              </a:endParaRPr>
            </a:p>
            <a:p>
              <a:pPr indent="0" lvl="0" marL="0" rtl="0" algn="l">
                <a:lnSpc>
                  <a:spcPct val="153016"/>
                </a:lnSpc>
                <a:spcBef>
                  <a:spcPts val="0"/>
                </a:spcBef>
                <a:spcAft>
                  <a:spcPts val="0"/>
                </a:spcAft>
                <a:buClr>
                  <a:schemeClr val="dk1"/>
                </a:buClr>
                <a:buFont typeface="Arial"/>
                <a:buNone/>
              </a:pPr>
              <a:r>
                <a:rPr i="1" lang="en-US" sz="2718">
                  <a:solidFill>
                    <a:srgbClr val="152225"/>
                  </a:solidFill>
                  <a:latin typeface="Lora"/>
                  <a:ea typeface="Lora"/>
                  <a:cs typeface="Lora"/>
                  <a:sym typeface="Lora"/>
                </a:rPr>
                <a:t>                        Muskan</a:t>
              </a:r>
              <a:endParaRPr i="1" sz="2718">
                <a:solidFill>
                  <a:srgbClr val="152225"/>
                </a:solidFill>
                <a:latin typeface="Lora"/>
                <a:ea typeface="Lora"/>
                <a:cs typeface="Lora"/>
                <a:sym typeface="Lora"/>
              </a:endParaRPr>
            </a:p>
            <a:p>
              <a:pPr indent="0" lvl="0" marL="0" rtl="0" algn="l">
                <a:lnSpc>
                  <a:spcPct val="153016"/>
                </a:lnSpc>
                <a:spcBef>
                  <a:spcPts val="0"/>
                </a:spcBef>
                <a:spcAft>
                  <a:spcPts val="0"/>
                </a:spcAft>
                <a:buClr>
                  <a:schemeClr val="dk1"/>
                </a:buClr>
                <a:buFont typeface="Arial"/>
                <a:buNone/>
              </a:pPr>
              <a:r>
                <a:rPr i="1" lang="en-US" sz="2718">
                  <a:solidFill>
                    <a:srgbClr val="152225"/>
                  </a:solidFill>
                  <a:latin typeface="Lora"/>
                  <a:ea typeface="Lora"/>
                  <a:cs typeface="Lora"/>
                  <a:sym typeface="Lora"/>
                </a:rPr>
                <a:t>                        Mehakpreet Kaur</a:t>
              </a:r>
              <a:endParaRPr i="1" sz="2718">
                <a:solidFill>
                  <a:srgbClr val="152225"/>
                </a:solidFill>
                <a:latin typeface="Lora"/>
                <a:ea typeface="Lora"/>
                <a:cs typeface="Lora"/>
                <a:sym typeface="Lora"/>
              </a:endParaRPr>
            </a:p>
            <a:p>
              <a:pPr indent="0" lvl="0" marL="0" rtl="0" algn="l">
                <a:lnSpc>
                  <a:spcPct val="153016"/>
                </a:lnSpc>
                <a:spcBef>
                  <a:spcPts val="0"/>
                </a:spcBef>
                <a:spcAft>
                  <a:spcPts val="0"/>
                </a:spcAft>
                <a:buClr>
                  <a:schemeClr val="dk1"/>
                </a:buClr>
                <a:buFont typeface="Arial"/>
                <a:buNone/>
              </a:pPr>
              <a:r>
                <a:rPr i="1" lang="en-US" sz="2718">
                  <a:solidFill>
                    <a:srgbClr val="152225"/>
                  </a:solidFill>
                  <a:latin typeface="Lora"/>
                  <a:ea typeface="Lora"/>
                  <a:cs typeface="Lora"/>
                  <a:sym typeface="Lora"/>
                </a:rPr>
                <a:t>                       Anandita Singh</a:t>
              </a:r>
              <a:endParaRPr i="1" sz="2718">
                <a:solidFill>
                  <a:srgbClr val="152225"/>
                </a:solidFill>
                <a:latin typeface="Lora"/>
                <a:ea typeface="Lora"/>
                <a:cs typeface="Lora"/>
                <a:sym typeface="Lora"/>
              </a:endParaRPr>
            </a:p>
          </p:txBody>
        </p:sp>
      </p:grpSp>
      <p:sp>
        <p:nvSpPr>
          <p:cNvPr id="162" name="Google Shape;162;p25"/>
          <p:cNvSpPr/>
          <p:nvPr/>
        </p:nvSpPr>
        <p:spPr>
          <a:xfrm>
            <a:off x="14506354" y="9050793"/>
            <a:ext cx="8014741" cy="2987313"/>
          </a:xfrm>
          <a:custGeom>
            <a:rect b="b" l="l" r="r" t="t"/>
            <a:pathLst>
              <a:path extrusionOk="0" h="2987313" w="8014741">
                <a:moveTo>
                  <a:pt x="0" y="0"/>
                </a:moveTo>
                <a:lnTo>
                  <a:pt x="8014742" y="0"/>
                </a:lnTo>
                <a:lnTo>
                  <a:pt x="8014742" y="2987313"/>
                </a:lnTo>
                <a:lnTo>
                  <a:pt x="0" y="2987313"/>
                </a:lnTo>
                <a:lnTo>
                  <a:pt x="0" y="0"/>
                </a:lnTo>
                <a:close/>
              </a:path>
            </a:pathLst>
          </a:custGeom>
          <a:blipFill rotWithShape="1">
            <a:blip r:embed="rId3">
              <a:alphaModFix/>
            </a:blip>
            <a:stretch>
              <a:fillRect b="0" l="0" r="0" t="0"/>
            </a:stretch>
          </a:blipFill>
          <a:ln>
            <a:noFill/>
          </a:ln>
        </p:spPr>
      </p:sp>
      <p:sp>
        <p:nvSpPr>
          <p:cNvPr id="163" name="Google Shape;163;p25"/>
          <p:cNvSpPr/>
          <p:nvPr/>
        </p:nvSpPr>
        <p:spPr>
          <a:xfrm>
            <a:off x="14506344" y="-4530439"/>
            <a:ext cx="6712091" cy="8295843"/>
          </a:xfrm>
          <a:custGeom>
            <a:rect b="b" l="l" r="r" t="t"/>
            <a:pathLst>
              <a:path extrusionOk="0" h="8295843" w="6712091">
                <a:moveTo>
                  <a:pt x="0" y="0"/>
                </a:moveTo>
                <a:lnTo>
                  <a:pt x="6712091" y="0"/>
                </a:lnTo>
                <a:lnTo>
                  <a:pt x="6712091" y="8295843"/>
                </a:lnTo>
                <a:lnTo>
                  <a:pt x="0" y="8295843"/>
                </a:lnTo>
                <a:lnTo>
                  <a:pt x="0" y="0"/>
                </a:lnTo>
                <a:close/>
              </a:path>
            </a:pathLst>
          </a:custGeom>
          <a:blipFill rotWithShape="1">
            <a:blip r:embed="rId4">
              <a:alphaModFix/>
            </a:blip>
            <a:stretch>
              <a:fillRect b="0" l="0" r="0" t="0"/>
            </a:stretch>
          </a:blipFill>
          <a:ln>
            <a:noFill/>
          </a:ln>
        </p:spPr>
      </p:sp>
      <p:sp>
        <p:nvSpPr>
          <p:cNvPr id="164" name="Google Shape;164;p25"/>
          <p:cNvSpPr/>
          <p:nvPr/>
        </p:nvSpPr>
        <p:spPr>
          <a:xfrm rot="10800000">
            <a:off x="-1824381" y="-1233661"/>
            <a:ext cx="8014741" cy="2987313"/>
          </a:xfrm>
          <a:custGeom>
            <a:rect b="b" l="l" r="r" t="t"/>
            <a:pathLst>
              <a:path extrusionOk="0" h="2987313" w="8014741">
                <a:moveTo>
                  <a:pt x="0" y="0"/>
                </a:moveTo>
                <a:lnTo>
                  <a:pt x="8014741" y="0"/>
                </a:lnTo>
                <a:lnTo>
                  <a:pt x="8014741" y="2987313"/>
                </a:lnTo>
                <a:lnTo>
                  <a:pt x="0" y="2987313"/>
                </a:lnTo>
                <a:lnTo>
                  <a:pt x="0" y="0"/>
                </a:lnTo>
                <a:close/>
              </a:path>
            </a:pathLst>
          </a:custGeom>
          <a:blipFill rotWithShape="1">
            <a:blip r:embed="rId5">
              <a:alphaModFix/>
            </a:blip>
            <a:stretch>
              <a:fillRect b="0" l="0" r="0" t="0"/>
            </a:stretch>
          </a:blipFill>
          <a:ln>
            <a:noFill/>
          </a:ln>
        </p:spPr>
      </p:sp>
      <p:sp>
        <p:nvSpPr>
          <p:cNvPr id="165" name="Google Shape;165;p25"/>
          <p:cNvSpPr/>
          <p:nvPr/>
        </p:nvSpPr>
        <p:spPr>
          <a:xfrm rot="-10151736">
            <a:off x="-1209070" y="8505157"/>
            <a:ext cx="3299950" cy="4078590"/>
          </a:xfrm>
          <a:custGeom>
            <a:rect b="b" l="l" r="r" t="t"/>
            <a:pathLst>
              <a:path extrusionOk="0" h="4077647" w="3299187">
                <a:moveTo>
                  <a:pt x="0" y="0"/>
                </a:moveTo>
                <a:lnTo>
                  <a:pt x="3299188" y="0"/>
                </a:lnTo>
                <a:lnTo>
                  <a:pt x="3299188" y="4077647"/>
                </a:lnTo>
                <a:lnTo>
                  <a:pt x="0" y="4077647"/>
                </a:lnTo>
                <a:lnTo>
                  <a:pt x="0" y="0"/>
                </a:lnTo>
                <a:close/>
              </a:path>
            </a:pathLst>
          </a:custGeom>
          <a:blipFill rotWithShape="1">
            <a:blip r:embed="rId4">
              <a:alphaModFix/>
            </a:blip>
            <a:stretch>
              <a:fillRect b="0" l="0" r="0" t="0"/>
            </a:stretch>
          </a:blipFill>
          <a:ln>
            <a:noFill/>
          </a:ln>
        </p:spPr>
      </p:sp>
      <p:sp>
        <p:nvSpPr>
          <p:cNvPr id="166" name="Google Shape;166;p25"/>
          <p:cNvSpPr/>
          <p:nvPr/>
        </p:nvSpPr>
        <p:spPr>
          <a:xfrm>
            <a:off x="5771450" y="3753576"/>
            <a:ext cx="1824994" cy="1473683"/>
          </a:xfrm>
          <a:custGeom>
            <a:rect b="b" l="l" r="r" t="t"/>
            <a:pathLst>
              <a:path extrusionOk="0" h="1824994" w="1824994">
                <a:moveTo>
                  <a:pt x="0" y="0"/>
                </a:moveTo>
                <a:lnTo>
                  <a:pt x="1824994" y="0"/>
                </a:lnTo>
                <a:lnTo>
                  <a:pt x="1824994" y="1824994"/>
                </a:lnTo>
                <a:lnTo>
                  <a:pt x="0" y="1824994"/>
                </a:lnTo>
                <a:lnTo>
                  <a:pt x="0" y="0"/>
                </a:lnTo>
                <a:close/>
              </a:path>
            </a:pathLst>
          </a:custGeom>
          <a:blipFill rotWithShape="1">
            <a:blip r:embed="rId6">
              <a:alphaModFix/>
            </a:blip>
            <a:stretch>
              <a:fillRect b="0" l="0" r="0" t="0"/>
            </a:stretch>
          </a:blipFill>
          <a:ln>
            <a:noFill/>
          </a:ln>
        </p:spPr>
      </p:sp>
      <p:sp>
        <p:nvSpPr>
          <p:cNvPr id="167" name="Google Shape;167;p25"/>
          <p:cNvSpPr/>
          <p:nvPr/>
        </p:nvSpPr>
        <p:spPr>
          <a:xfrm>
            <a:off x="7852150" y="4032676"/>
            <a:ext cx="4802483" cy="915479"/>
          </a:xfrm>
          <a:custGeom>
            <a:rect b="b" l="l" r="r" t="t"/>
            <a:pathLst>
              <a:path extrusionOk="0" h="987039" w="4802483">
                <a:moveTo>
                  <a:pt x="0" y="0"/>
                </a:moveTo>
                <a:lnTo>
                  <a:pt x="4802483" y="0"/>
                </a:lnTo>
                <a:lnTo>
                  <a:pt x="4802483" y="987039"/>
                </a:lnTo>
                <a:lnTo>
                  <a:pt x="0" y="987039"/>
                </a:lnTo>
                <a:lnTo>
                  <a:pt x="0" y="0"/>
                </a:lnTo>
                <a:close/>
              </a:path>
            </a:pathLst>
          </a:custGeom>
          <a:blipFill rotWithShape="1">
            <a:blip r:embed="rId7">
              <a:alphaModFix/>
            </a:blip>
            <a:stretch>
              <a:fillRect b="0" l="0" r="0" t="0"/>
            </a:stretch>
          </a:blipFill>
          <a:ln>
            <a:noFill/>
          </a:ln>
        </p:spPr>
      </p:sp>
      <p:sp>
        <p:nvSpPr>
          <p:cNvPr id="168" name="Google Shape;168;p25"/>
          <p:cNvSpPr txBox="1"/>
          <p:nvPr/>
        </p:nvSpPr>
        <p:spPr>
          <a:xfrm>
            <a:off x="4139993" y="1451606"/>
            <a:ext cx="11904600" cy="1231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1" lang="en-US" sz="8000">
                <a:solidFill>
                  <a:srgbClr val="152225"/>
                </a:solidFill>
                <a:latin typeface="Lora"/>
                <a:ea typeface="Lora"/>
                <a:cs typeface="Lora"/>
                <a:sym typeface="Lora"/>
              </a:rPr>
              <a:t>      Text to Speech </a:t>
            </a:r>
            <a:endParaRPr/>
          </a:p>
        </p:txBody>
      </p:sp>
      <p:grpSp>
        <p:nvGrpSpPr>
          <p:cNvPr id="169" name="Google Shape;169;p25"/>
          <p:cNvGrpSpPr/>
          <p:nvPr/>
        </p:nvGrpSpPr>
        <p:grpSpPr>
          <a:xfrm>
            <a:off x="680775" y="6297713"/>
            <a:ext cx="5277311" cy="3426792"/>
            <a:chOff x="-1" y="-925767"/>
            <a:chExt cx="1389900" cy="1168039"/>
          </a:xfrm>
        </p:grpSpPr>
        <p:sp>
          <p:nvSpPr>
            <p:cNvPr id="170" name="Google Shape;170;p25"/>
            <p:cNvSpPr/>
            <p:nvPr/>
          </p:nvSpPr>
          <p:spPr>
            <a:xfrm>
              <a:off x="25" y="-925767"/>
              <a:ext cx="1389847" cy="1168039"/>
            </a:xfrm>
            <a:custGeom>
              <a:rect b="b" l="l" r="r" t="t"/>
              <a:pathLst>
                <a:path extrusionOk="0" h="311477" w="1389847">
                  <a:moveTo>
                    <a:pt x="17605" y="0"/>
                  </a:moveTo>
                  <a:lnTo>
                    <a:pt x="1372242" y="0"/>
                  </a:lnTo>
                  <a:cubicBezTo>
                    <a:pt x="1376911" y="0"/>
                    <a:pt x="1381389" y="1855"/>
                    <a:pt x="1384691" y="5156"/>
                  </a:cubicBezTo>
                  <a:cubicBezTo>
                    <a:pt x="1387993" y="8458"/>
                    <a:pt x="1389847" y="12936"/>
                    <a:pt x="1389847" y="17605"/>
                  </a:cubicBezTo>
                  <a:lnTo>
                    <a:pt x="1389847" y="293872"/>
                  </a:lnTo>
                  <a:cubicBezTo>
                    <a:pt x="1389847" y="298541"/>
                    <a:pt x="1387993" y="303019"/>
                    <a:pt x="1384691" y="306321"/>
                  </a:cubicBezTo>
                  <a:cubicBezTo>
                    <a:pt x="1381389" y="309622"/>
                    <a:pt x="1376911" y="311477"/>
                    <a:pt x="1372242" y="311477"/>
                  </a:cubicBezTo>
                  <a:lnTo>
                    <a:pt x="17605" y="311477"/>
                  </a:lnTo>
                  <a:cubicBezTo>
                    <a:pt x="12936" y="311477"/>
                    <a:pt x="8458" y="309622"/>
                    <a:pt x="5156" y="306321"/>
                  </a:cubicBezTo>
                  <a:cubicBezTo>
                    <a:pt x="1855" y="303019"/>
                    <a:pt x="0" y="298541"/>
                    <a:pt x="0" y="293872"/>
                  </a:cubicBezTo>
                  <a:lnTo>
                    <a:pt x="0" y="17605"/>
                  </a:lnTo>
                  <a:cubicBezTo>
                    <a:pt x="0" y="12936"/>
                    <a:pt x="1855" y="8458"/>
                    <a:pt x="5156" y="5156"/>
                  </a:cubicBezTo>
                  <a:cubicBezTo>
                    <a:pt x="8458" y="1855"/>
                    <a:pt x="12936" y="0"/>
                    <a:pt x="17605"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txBox="1"/>
            <p:nvPr/>
          </p:nvSpPr>
          <p:spPr>
            <a:xfrm>
              <a:off x="-1" y="-750187"/>
              <a:ext cx="1389900" cy="525900"/>
            </a:xfrm>
            <a:prstGeom prst="rect">
              <a:avLst/>
            </a:prstGeom>
            <a:noFill/>
            <a:ln>
              <a:noFill/>
            </a:ln>
          </p:spPr>
          <p:txBody>
            <a:bodyPr anchorCtr="0" anchor="ctr" bIns="50800" lIns="50800" spcFirstLastPara="1" rIns="50800" wrap="square" tIns="50800">
              <a:noAutofit/>
            </a:bodyPr>
            <a:lstStyle/>
            <a:p>
              <a:pPr indent="0" lvl="0" marL="0" marR="0" rtl="0" algn="ctr">
                <a:lnSpc>
                  <a:spcPct val="153016"/>
                </a:lnSpc>
                <a:spcBef>
                  <a:spcPts val="0"/>
                </a:spcBef>
                <a:spcAft>
                  <a:spcPts val="0"/>
                </a:spcAft>
                <a:buNone/>
              </a:pPr>
              <a:r>
                <a:rPr b="1" i="1" lang="en-US" sz="2718" u="none" cap="none" strike="noStrike">
                  <a:solidFill>
                    <a:srgbClr val="152225"/>
                  </a:solidFill>
                  <a:latin typeface="Lora"/>
                  <a:ea typeface="Lora"/>
                  <a:cs typeface="Lora"/>
                  <a:sym typeface="Lora"/>
                </a:rPr>
                <a:t>Project Mentor(s) </a:t>
              </a:r>
              <a:r>
                <a:rPr b="1" i="1" lang="en-US" sz="2718">
                  <a:solidFill>
                    <a:srgbClr val="152225"/>
                  </a:solidFill>
                  <a:latin typeface="Lora"/>
                  <a:ea typeface="Lora"/>
                  <a:cs typeface="Lora"/>
                  <a:sym typeface="Lora"/>
                </a:rPr>
                <a:t>:</a:t>
              </a:r>
              <a:r>
                <a:rPr i="1" lang="en-US" sz="2718">
                  <a:solidFill>
                    <a:srgbClr val="152225"/>
                  </a:solidFill>
                  <a:latin typeface="Lora"/>
                  <a:ea typeface="Lora"/>
                  <a:cs typeface="Lora"/>
                  <a:sym typeface="Lora"/>
                </a:rPr>
                <a:t> </a:t>
              </a:r>
              <a:endParaRPr i="1" sz="2718">
                <a:solidFill>
                  <a:srgbClr val="152225"/>
                </a:solidFill>
                <a:latin typeface="Lora"/>
                <a:ea typeface="Lora"/>
                <a:cs typeface="Lora"/>
                <a:sym typeface="Lora"/>
              </a:endParaRPr>
            </a:p>
            <a:p>
              <a:pPr indent="0" lvl="0" marL="0" marR="0" rtl="0" algn="ctr">
                <a:lnSpc>
                  <a:spcPct val="153016"/>
                </a:lnSpc>
                <a:spcBef>
                  <a:spcPts val="0"/>
                </a:spcBef>
                <a:spcAft>
                  <a:spcPts val="0"/>
                </a:spcAft>
                <a:buNone/>
              </a:pPr>
              <a:r>
                <a:rPr i="1" lang="en-US" sz="2718">
                  <a:solidFill>
                    <a:srgbClr val="152225"/>
                  </a:solidFill>
                  <a:latin typeface="Lora"/>
                  <a:ea typeface="Lora"/>
                  <a:cs typeface="Lora"/>
                  <a:sym typeface="Lora"/>
                </a:rPr>
                <a:t>Partha Sarathi Mukherjee</a:t>
              </a:r>
              <a:endParaRPr i="1" sz="2718">
                <a:solidFill>
                  <a:srgbClr val="152225"/>
                </a:solidFill>
                <a:latin typeface="Lora"/>
                <a:ea typeface="Lora"/>
                <a:cs typeface="Lora"/>
                <a:sym typeface="Lora"/>
              </a:endParaRPr>
            </a:p>
            <a:p>
              <a:pPr indent="0" lvl="0" marL="0" marR="0" rtl="0" algn="ctr">
                <a:lnSpc>
                  <a:spcPct val="153016"/>
                </a:lnSpc>
                <a:spcBef>
                  <a:spcPts val="0"/>
                </a:spcBef>
                <a:spcAft>
                  <a:spcPts val="0"/>
                </a:spcAft>
                <a:buNone/>
              </a:pPr>
              <a:r>
                <a:rPr i="1" lang="en-US" sz="2718">
                  <a:solidFill>
                    <a:srgbClr val="152225"/>
                  </a:solidFill>
                  <a:latin typeface="Lora"/>
                  <a:ea typeface="Lora"/>
                  <a:cs typeface="Lora"/>
                  <a:sym typeface="Lora"/>
                </a:rPr>
                <a:t>Gurjot Singh </a:t>
              </a:r>
              <a:endParaRPr/>
            </a:p>
          </p:txBody>
        </p:sp>
      </p:grpSp>
      <p:grpSp>
        <p:nvGrpSpPr>
          <p:cNvPr id="172" name="Google Shape;172;p25"/>
          <p:cNvGrpSpPr/>
          <p:nvPr/>
        </p:nvGrpSpPr>
        <p:grpSpPr>
          <a:xfrm>
            <a:off x="6190347" y="7773541"/>
            <a:ext cx="5277311" cy="947894"/>
            <a:chOff x="104269" y="-76147"/>
            <a:chExt cx="1389900" cy="249649"/>
          </a:xfrm>
        </p:grpSpPr>
        <p:sp>
          <p:nvSpPr>
            <p:cNvPr id="173" name="Google Shape;173;p25"/>
            <p:cNvSpPr/>
            <p:nvPr/>
          </p:nvSpPr>
          <p:spPr>
            <a:xfrm>
              <a:off x="104296" y="0"/>
              <a:ext cx="1389847" cy="173502"/>
            </a:xfrm>
            <a:custGeom>
              <a:rect b="b" l="l" r="r" t="t"/>
              <a:pathLst>
                <a:path extrusionOk="0" h="173502" w="1389847">
                  <a:moveTo>
                    <a:pt x="17605" y="0"/>
                  </a:moveTo>
                  <a:lnTo>
                    <a:pt x="1372242" y="0"/>
                  </a:lnTo>
                  <a:cubicBezTo>
                    <a:pt x="1376911" y="0"/>
                    <a:pt x="1381389" y="1855"/>
                    <a:pt x="1384691" y="5156"/>
                  </a:cubicBezTo>
                  <a:cubicBezTo>
                    <a:pt x="1387993" y="8458"/>
                    <a:pt x="1389847" y="12936"/>
                    <a:pt x="1389847" y="17605"/>
                  </a:cubicBezTo>
                  <a:lnTo>
                    <a:pt x="1389847" y="155897"/>
                  </a:lnTo>
                  <a:cubicBezTo>
                    <a:pt x="1389847" y="160566"/>
                    <a:pt x="1387993" y="165044"/>
                    <a:pt x="1384691" y="168346"/>
                  </a:cubicBezTo>
                  <a:cubicBezTo>
                    <a:pt x="1381389" y="171647"/>
                    <a:pt x="1376911" y="173502"/>
                    <a:pt x="1372242" y="173502"/>
                  </a:cubicBezTo>
                  <a:lnTo>
                    <a:pt x="17605" y="173502"/>
                  </a:lnTo>
                  <a:cubicBezTo>
                    <a:pt x="7882" y="173502"/>
                    <a:pt x="0" y="165620"/>
                    <a:pt x="0" y="155897"/>
                  </a:cubicBezTo>
                  <a:lnTo>
                    <a:pt x="0" y="17605"/>
                  </a:lnTo>
                  <a:cubicBezTo>
                    <a:pt x="0" y="12936"/>
                    <a:pt x="1855" y="8458"/>
                    <a:pt x="5156" y="5156"/>
                  </a:cubicBezTo>
                  <a:cubicBezTo>
                    <a:pt x="8458" y="1855"/>
                    <a:pt x="12936" y="0"/>
                    <a:pt x="17605"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txBox="1"/>
            <p:nvPr/>
          </p:nvSpPr>
          <p:spPr>
            <a:xfrm>
              <a:off x="104269" y="-76147"/>
              <a:ext cx="1389900" cy="249600"/>
            </a:xfrm>
            <a:prstGeom prst="rect">
              <a:avLst/>
            </a:prstGeom>
            <a:noFill/>
            <a:ln>
              <a:noFill/>
            </a:ln>
          </p:spPr>
          <p:txBody>
            <a:bodyPr anchorCtr="0" anchor="ctr" bIns="50800" lIns="50800" spcFirstLastPara="1" rIns="50800" wrap="square" tIns="50800">
              <a:noAutofit/>
            </a:bodyPr>
            <a:lstStyle/>
            <a:p>
              <a:pPr indent="0" lvl="0" marL="0" marR="0" rtl="0" algn="ctr">
                <a:lnSpc>
                  <a:spcPct val="153016"/>
                </a:lnSpc>
                <a:spcBef>
                  <a:spcPts val="0"/>
                </a:spcBef>
                <a:spcAft>
                  <a:spcPts val="0"/>
                </a:spcAft>
                <a:buNone/>
              </a:pPr>
              <a:r>
                <a:rPr b="0" i="1" lang="en-US" sz="2718" u="none" cap="none" strike="noStrike">
                  <a:solidFill>
                    <a:srgbClr val="152225"/>
                  </a:solidFill>
                  <a:latin typeface="Lora"/>
                  <a:ea typeface="Lora"/>
                  <a:cs typeface="Lora"/>
                  <a:sym typeface="Lora"/>
                </a:rPr>
                <a:t> </a:t>
              </a:r>
              <a:r>
                <a:rPr i="1" lang="en-US" sz="2718">
                  <a:solidFill>
                    <a:srgbClr val="152225"/>
                  </a:solidFill>
                  <a:latin typeface="Lora"/>
                  <a:ea typeface="Lora"/>
                  <a:cs typeface="Lora"/>
                  <a:sym typeface="Lora"/>
                </a:rPr>
                <a:t>08</a:t>
              </a:r>
              <a:r>
                <a:rPr b="0" i="1" lang="en-US" sz="2718" u="none" cap="none" strike="noStrike">
                  <a:solidFill>
                    <a:srgbClr val="152225"/>
                  </a:solidFill>
                  <a:latin typeface="Lora"/>
                  <a:ea typeface="Lora"/>
                  <a:cs typeface="Lora"/>
                  <a:sym typeface="Lora"/>
                </a:rPr>
                <a:t>-</a:t>
              </a:r>
              <a:r>
                <a:rPr i="1" lang="en-US" sz="2718">
                  <a:solidFill>
                    <a:srgbClr val="152225"/>
                  </a:solidFill>
                  <a:latin typeface="Lora"/>
                  <a:ea typeface="Lora"/>
                  <a:cs typeface="Lora"/>
                  <a:sym typeface="Lora"/>
                </a:rPr>
                <a:t>11</a:t>
              </a:r>
              <a:r>
                <a:rPr b="0" i="1" lang="en-US" sz="2718" u="none" cap="none" strike="noStrike">
                  <a:solidFill>
                    <a:srgbClr val="152225"/>
                  </a:solidFill>
                  <a:latin typeface="Lora"/>
                  <a:ea typeface="Lora"/>
                  <a:cs typeface="Lora"/>
                  <a:sym typeface="Lora"/>
                </a:rPr>
                <a:t>-2024</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p:nvPr/>
        </p:nvSpPr>
        <p:spPr>
          <a:xfrm rot="-3767688">
            <a:off x="-3067724" y="-4296489"/>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71" name="Google Shape;271;p34"/>
          <p:cNvSpPr/>
          <p:nvPr/>
        </p:nvSpPr>
        <p:spPr>
          <a:xfrm rot="-3767688">
            <a:off x="14110364" y="7334406"/>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72" name="Google Shape;272;p34"/>
          <p:cNvSpPr txBox="1"/>
          <p:nvPr/>
        </p:nvSpPr>
        <p:spPr>
          <a:xfrm>
            <a:off x="11248275" y="7116075"/>
            <a:ext cx="4154100" cy="10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rgbClr val="000000"/>
              </a:solidFill>
              <a:latin typeface="Calibri"/>
              <a:ea typeface="Calibri"/>
              <a:cs typeface="Calibri"/>
              <a:sym typeface="Calibri"/>
            </a:endParaRPr>
          </a:p>
        </p:txBody>
      </p:sp>
      <p:sp>
        <p:nvSpPr>
          <p:cNvPr id="273" name="Google Shape;273;p34"/>
          <p:cNvSpPr txBox="1"/>
          <p:nvPr/>
        </p:nvSpPr>
        <p:spPr>
          <a:xfrm>
            <a:off x="3959500" y="902350"/>
            <a:ext cx="130251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Pre-Modeling Data Preparation</a:t>
            </a:r>
            <a:endParaRPr/>
          </a:p>
        </p:txBody>
      </p:sp>
      <p:pic>
        <p:nvPicPr>
          <p:cNvPr id="274" name="Google Shape;274;p34"/>
          <p:cNvPicPr preferRelativeResize="0"/>
          <p:nvPr/>
        </p:nvPicPr>
        <p:blipFill>
          <a:blip r:embed="rId4">
            <a:alphaModFix/>
          </a:blip>
          <a:stretch>
            <a:fillRect/>
          </a:stretch>
        </p:blipFill>
        <p:spPr>
          <a:xfrm>
            <a:off x="11974950" y="2873800"/>
            <a:ext cx="5009650" cy="5555850"/>
          </a:xfrm>
          <a:prstGeom prst="rect">
            <a:avLst/>
          </a:prstGeom>
          <a:noFill/>
          <a:ln>
            <a:noFill/>
          </a:ln>
        </p:spPr>
      </p:pic>
      <p:sp>
        <p:nvSpPr>
          <p:cNvPr id="275" name="Google Shape;275;p34"/>
          <p:cNvSpPr txBox="1"/>
          <p:nvPr/>
        </p:nvSpPr>
        <p:spPr>
          <a:xfrm>
            <a:off x="1222250" y="2681275"/>
            <a:ext cx="10355400" cy="7143600"/>
          </a:xfrm>
          <a:prstGeom prst="rect">
            <a:avLst/>
          </a:prstGeom>
          <a:noFill/>
          <a:ln>
            <a:noFill/>
          </a:ln>
        </p:spPr>
        <p:txBody>
          <a:bodyPr anchorCtr="0" anchor="t" bIns="91425" lIns="91425" spcFirstLastPara="1" rIns="91425" wrap="square" tIns="91425">
            <a:noAutofit/>
          </a:bodyPr>
          <a:lstStyle/>
          <a:p>
            <a:pPr indent="-368300" lvl="0" marL="457200" rtl="0" algn="just">
              <a:spcBef>
                <a:spcPts val="0"/>
              </a:spcBef>
              <a:spcAft>
                <a:spcPts val="0"/>
              </a:spcAft>
              <a:buClr>
                <a:srgbClr val="000000"/>
              </a:buClr>
              <a:buSzPts val="2200"/>
              <a:buFont typeface="Calibri"/>
              <a:buChar char="●"/>
            </a:pPr>
            <a:r>
              <a:rPr lang="en-US" sz="2200">
                <a:solidFill>
                  <a:srgbClr val="000000"/>
                </a:solidFill>
                <a:latin typeface="Calibri"/>
                <a:ea typeface="Calibri"/>
                <a:cs typeface="Calibri"/>
                <a:sym typeface="Calibri"/>
              </a:rPr>
              <a:t>We've already done some basic preprocessing steps, including reading and loading the text data, utterance durations, speaker-to-utterance mappings, and wav file paths.   </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t/>
            </a:r>
            <a:endParaRPr sz="2200">
              <a:solidFill>
                <a:srgbClr val="000000"/>
              </a:solidFill>
              <a:latin typeface="Calibri"/>
              <a:ea typeface="Calibri"/>
              <a:cs typeface="Calibri"/>
              <a:sym typeface="Calibri"/>
            </a:endParaRPr>
          </a:p>
          <a:p>
            <a:pPr indent="-368300" lvl="0" marL="457200" rtl="0" algn="just">
              <a:spcBef>
                <a:spcPts val="0"/>
              </a:spcBef>
              <a:spcAft>
                <a:spcPts val="0"/>
              </a:spcAft>
              <a:buClr>
                <a:srgbClr val="000000"/>
              </a:buClr>
              <a:buSzPts val="2200"/>
              <a:buFont typeface="Calibri"/>
              <a:buChar char="●"/>
            </a:pPr>
            <a:r>
              <a:rPr lang="en-US" sz="2200">
                <a:solidFill>
                  <a:srgbClr val="000000"/>
                </a:solidFill>
                <a:latin typeface="Calibri"/>
                <a:ea typeface="Calibri"/>
                <a:cs typeface="Calibri"/>
                <a:sym typeface="Calibri"/>
              </a:rPr>
              <a:t>We identify and translate any English words in the transcriptions into Punjabi. This step involves recognizing non-Punjabi words and replacing them with their Punjabi equivalents. For example, "hello" is translated to "ਸਤ ਸ੍ਰੀ ਅਕਾਲ" and "course" to "ਕੋਰਸ". The translated words are then reintegrated into the transcription to ensure consistency across the dataset. This ensures that the target language, facilitating more accurate analysis or modeling.</a:t>
            </a:r>
            <a:endParaRPr sz="2200">
              <a:solidFill>
                <a:srgbClr val="000000"/>
              </a:solidFill>
              <a:latin typeface="Calibri"/>
              <a:ea typeface="Calibri"/>
              <a:cs typeface="Calibri"/>
              <a:sym typeface="Calibri"/>
            </a:endParaRPr>
          </a:p>
          <a:p>
            <a:pPr indent="0" lvl="0" marL="457200" rtl="0" algn="just">
              <a:spcBef>
                <a:spcPts val="0"/>
              </a:spcBef>
              <a:spcAft>
                <a:spcPts val="0"/>
              </a:spcAft>
              <a:buNone/>
            </a:pPr>
            <a:r>
              <a:t/>
            </a:r>
            <a:endParaRPr sz="2200">
              <a:solidFill>
                <a:srgbClr val="000000"/>
              </a:solidFill>
              <a:latin typeface="Calibri"/>
              <a:ea typeface="Calibri"/>
              <a:cs typeface="Calibri"/>
              <a:sym typeface="Calibri"/>
            </a:endParaRPr>
          </a:p>
          <a:p>
            <a:pPr indent="-368300" lvl="0" marL="457200" rtl="0" algn="just">
              <a:spcBef>
                <a:spcPts val="0"/>
              </a:spcBef>
              <a:spcAft>
                <a:spcPts val="0"/>
              </a:spcAft>
              <a:buClr>
                <a:srgbClr val="000000"/>
              </a:buClr>
              <a:buSzPts val="2200"/>
              <a:buFont typeface="Calibri"/>
              <a:buChar char="●"/>
            </a:pPr>
            <a:r>
              <a:rPr lang="en-US" sz="2200">
                <a:solidFill>
                  <a:srgbClr val="000000"/>
                </a:solidFill>
                <a:latin typeface="Calibri"/>
                <a:ea typeface="Calibri"/>
                <a:cs typeface="Calibri"/>
                <a:sym typeface="Calibri"/>
              </a:rPr>
              <a:t>There are no null or incomplete entries in the dataset.</a:t>
            </a:r>
            <a:endParaRPr sz="2200">
              <a:solidFill>
                <a:srgbClr val="000000"/>
              </a:solidFill>
              <a:latin typeface="Calibri"/>
              <a:ea typeface="Calibri"/>
              <a:cs typeface="Calibri"/>
              <a:sym typeface="Calibri"/>
            </a:endParaRPr>
          </a:p>
          <a:p>
            <a:pPr indent="0" lvl="0" marL="457200" rtl="0" algn="just">
              <a:spcBef>
                <a:spcPts val="0"/>
              </a:spcBef>
              <a:spcAft>
                <a:spcPts val="0"/>
              </a:spcAft>
              <a:buNone/>
            </a:pPr>
            <a:r>
              <a:rPr lang="en-US" sz="2200">
                <a:solidFill>
                  <a:srgbClr val="000000"/>
                </a:solidFill>
                <a:latin typeface="Courier New"/>
                <a:ea typeface="Courier New"/>
                <a:cs typeface="Courier New"/>
                <a:sym typeface="Courier New"/>
              </a:rPr>
              <a:t>Unique utterance IDs: 76294</a:t>
            </a:r>
            <a:endParaRPr sz="2200">
              <a:solidFill>
                <a:srgbClr val="000000"/>
              </a:solidFill>
              <a:latin typeface="Courier New"/>
              <a:ea typeface="Courier New"/>
              <a:cs typeface="Courier New"/>
              <a:sym typeface="Courier New"/>
            </a:endParaRPr>
          </a:p>
          <a:p>
            <a:pPr indent="0" lvl="0" marL="457200" rtl="0" algn="just">
              <a:spcBef>
                <a:spcPts val="0"/>
              </a:spcBef>
              <a:spcAft>
                <a:spcPts val="0"/>
              </a:spcAft>
              <a:buNone/>
            </a:pPr>
            <a:r>
              <a:rPr lang="en-US" sz="2200">
                <a:solidFill>
                  <a:srgbClr val="000000"/>
                </a:solidFill>
                <a:latin typeface="Courier New"/>
                <a:ea typeface="Courier New"/>
                <a:cs typeface="Courier New"/>
                <a:sym typeface="Courier New"/>
              </a:rPr>
              <a:t>Non-empty transcriptions: 76294</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t/>
            </a:r>
            <a:endParaRPr sz="2200">
              <a:solidFill>
                <a:srgbClr val="000000"/>
              </a:solidFill>
              <a:latin typeface="Calibri"/>
              <a:ea typeface="Calibri"/>
              <a:cs typeface="Calibri"/>
              <a:sym typeface="Calibri"/>
            </a:endParaRPr>
          </a:p>
          <a:p>
            <a:pPr indent="-368300" lvl="0" marL="457200" rtl="0" algn="just">
              <a:spcBef>
                <a:spcPts val="0"/>
              </a:spcBef>
              <a:spcAft>
                <a:spcPts val="0"/>
              </a:spcAft>
              <a:buClr>
                <a:srgbClr val="000000"/>
              </a:buClr>
              <a:buSzPts val="2200"/>
              <a:buFont typeface="Calibri"/>
              <a:buChar char="●"/>
            </a:pPr>
            <a:r>
              <a:rPr lang="en-US" sz="2200">
                <a:solidFill>
                  <a:srgbClr val="000000"/>
                </a:solidFill>
                <a:latin typeface="Calibri"/>
                <a:ea typeface="Calibri"/>
                <a:cs typeface="Calibri"/>
                <a:sym typeface="Calibri"/>
              </a:rPr>
              <a:t>As part of the preprocessing steps for the audio data, we performed feature extraction using Mel-spectrograms to transform the raw audio into a form suitable for model training.</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t/>
            </a:r>
            <a:endParaRPr sz="320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p:nvPr/>
        </p:nvSpPr>
        <p:spPr>
          <a:xfrm rot="-3767688">
            <a:off x="14155214" y="6251681"/>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81" name="Google Shape;281;p35"/>
          <p:cNvSpPr/>
          <p:nvPr/>
        </p:nvSpPr>
        <p:spPr>
          <a:xfrm rot="-3767688">
            <a:off x="-2719749" y="-402026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82" name="Google Shape;282;p35"/>
          <p:cNvSpPr txBox="1"/>
          <p:nvPr/>
        </p:nvSpPr>
        <p:spPr>
          <a:xfrm>
            <a:off x="217475" y="826425"/>
            <a:ext cx="169092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 Model Selection :- (FastSpeech2) </a:t>
            </a:r>
            <a:endParaRPr/>
          </a:p>
        </p:txBody>
      </p:sp>
      <p:sp>
        <p:nvSpPr>
          <p:cNvPr id="283" name="Google Shape;283;p35"/>
          <p:cNvSpPr txBox="1"/>
          <p:nvPr/>
        </p:nvSpPr>
        <p:spPr>
          <a:xfrm>
            <a:off x="648975" y="3277100"/>
            <a:ext cx="14958600" cy="59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rgbClr val="000000"/>
              </a:solidFill>
              <a:latin typeface="Calibri"/>
              <a:ea typeface="Calibri"/>
              <a:cs typeface="Calibri"/>
              <a:sym typeface="Calibri"/>
            </a:endParaRPr>
          </a:p>
        </p:txBody>
      </p:sp>
      <p:pic>
        <p:nvPicPr>
          <p:cNvPr id="284" name="Google Shape;284;p35"/>
          <p:cNvPicPr preferRelativeResize="0"/>
          <p:nvPr/>
        </p:nvPicPr>
        <p:blipFill>
          <a:blip r:embed="rId4">
            <a:alphaModFix/>
          </a:blip>
          <a:stretch>
            <a:fillRect/>
          </a:stretch>
        </p:blipFill>
        <p:spPr>
          <a:xfrm>
            <a:off x="1234450" y="2736125"/>
            <a:ext cx="14677525" cy="708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p:nvPr/>
        </p:nvSpPr>
        <p:spPr>
          <a:xfrm rot="-3767688">
            <a:off x="13349189" y="5812031"/>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90" name="Google Shape;290;p36"/>
          <p:cNvSpPr/>
          <p:nvPr/>
        </p:nvSpPr>
        <p:spPr>
          <a:xfrm rot="-3767688">
            <a:off x="-2719749" y="-402026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91" name="Google Shape;291;p36"/>
          <p:cNvSpPr txBox="1"/>
          <p:nvPr/>
        </p:nvSpPr>
        <p:spPr>
          <a:xfrm>
            <a:off x="0" y="0"/>
            <a:ext cx="182880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Future Prospects and Enhancements</a:t>
            </a:r>
            <a:endParaRPr/>
          </a:p>
        </p:txBody>
      </p:sp>
      <p:sp>
        <p:nvSpPr>
          <p:cNvPr id="292" name="Google Shape;292;p36"/>
          <p:cNvSpPr txBox="1"/>
          <p:nvPr/>
        </p:nvSpPr>
        <p:spPr>
          <a:xfrm>
            <a:off x="452450" y="2283575"/>
            <a:ext cx="8191500" cy="737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3200">
                <a:solidFill>
                  <a:srgbClr val="000000"/>
                </a:solidFill>
                <a:latin typeface="Calibri"/>
                <a:ea typeface="Calibri"/>
                <a:cs typeface="Calibri"/>
                <a:sym typeface="Calibri"/>
              </a:rPr>
              <a:t>StreamLit</a:t>
            </a:r>
            <a:endParaRPr b="1" sz="3200">
              <a:solidFill>
                <a:srgbClr val="000000"/>
              </a:solidFill>
              <a:latin typeface="Calibri"/>
              <a:ea typeface="Calibri"/>
              <a:cs typeface="Calibri"/>
              <a:sym typeface="Calibri"/>
            </a:endParaRPr>
          </a:p>
          <a:p>
            <a:pPr indent="0" lvl="0" marL="0" rtl="0" algn="just">
              <a:spcBef>
                <a:spcPts val="0"/>
              </a:spcBef>
              <a:spcAft>
                <a:spcPts val="0"/>
              </a:spcAft>
              <a:buClr>
                <a:srgbClr val="000000"/>
              </a:buClr>
              <a:buSzPts val="1100"/>
              <a:buFont typeface="Arial"/>
              <a:buNone/>
            </a:pPr>
            <a:r>
              <a:rPr lang="en-US" sz="2200">
                <a:solidFill>
                  <a:srgbClr val="000000"/>
                </a:solidFill>
              </a:rPr>
              <a:t>Streamlit is a popular open-source framework for building data-driven web applications with minimal effort, especially used in Python. It’s widely used for creating interactive dashboards and applications for machine learning, data analysis, and other data-centric tasks.</a:t>
            </a:r>
            <a:endParaRPr sz="2200">
              <a:solidFill>
                <a:srgbClr val="000000"/>
              </a:solidFill>
            </a:endParaRPr>
          </a:p>
          <a:p>
            <a:pPr indent="0" lvl="0" marL="0" rtl="0" algn="just">
              <a:spcBef>
                <a:spcPts val="0"/>
              </a:spcBef>
              <a:spcAft>
                <a:spcPts val="0"/>
              </a:spcAft>
              <a:buClr>
                <a:srgbClr val="000000"/>
              </a:buClr>
              <a:buSzPts val="1100"/>
              <a:buFont typeface="Arial"/>
              <a:buNone/>
            </a:pPr>
            <a:r>
              <a:t/>
            </a:r>
            <a:endParaRPr sz="2200">
              <a:solidFill>
                <a:srgbClr val="000000"/>
              </a:solidFill>
            </a:endParaRPr>
          </a:p>
          <a:p>
            <a:pPr indent="0" lvl="0" marL="0" rtl="0" algn="just">
              <a:spcBef>
                <a:spcPts val="0"/>
              </a:spcBef>
              <a:spcAft>
                <a:spcPts val="0"/>
              </a:spcAft>
              <a:buNone/>
            </a:pPr>
            <a:r>
              <a:rPr b="1" lang="en-US" sz="2400">
                <a:solidFill>
                  <a:srgbClr val="000000"/>
                </a:solidFill>
              </a:rPr>
              <a:t>Key Features of Streamlit:</a:t>
            </a:r>
            <a:endParaRPr b="1" sz="2400">
              <a:solidFill>
                <a:srgbClr val="000000"/>
              </a:solidFill>
            </a:endParaRPr>
          </a:p>
          <a:p>
            <a:pPr indent="0" lvl="0" marL="0" rtl="0" algn="just">
              <a:spcBef>
                <a:spcPts val="0"/>
              </a:spcBef>
              <a:spcAft>
                <a:spcPts val="0"/>
              </a:spcAft>
              <a:buClr>
                <a:srgbClr val="000000"/>
              </a:buClr>
              <a:buSzPts val="1100"/>
              <a:buFont typeface="Arial"/>
              <a:buNone/>
            </a:pPr>
            <a:r>
              <a:t/>
            </a:r>
            <a:endParaRPr b="1" sz="2400">
              <a:solidFill>
                <a:srgbClr val="000000"/>
              </a:solidFill>
            </a:endParaRPr>
          </a:p>
          <a:p>
            <a:pPr indent="-368300" lvl="0" marL="457200" rtl="0" algn="just">
              <a:spcBef>
                <a:spcPts val="0"/>
              </a:spcBef>
              <a:spcAft>
                <a:spcPts val="0"/>
              </a:spcAft>
              <a:buClr>
                <a:srgbClr val="000000"/>
              </a:buClr>
              <a:buSzPts val="2200"/>
              <a:buFont typeface="Calibri"/>
              <a:buChar char="●"/>
            </a:pPr>
            <a:r>
              <a:rPr b="1" lang="en-US" sz="2200">
                <a:solidFill>
                  <a:srgbClr val="000000"/>
                </a:solidFill>
              </a:rPr>
              <a:t>Simple Syntax:</a:t>
            </a:r>
            <a:r>
              <a:rPr lang="en-US" sz="2200">
                <a:solidFill>
                  <a:srgbClr val="000000"/>
                </a:solidFill>
              </a:rPr>
              <a:t> You only need Python code, and Streamlit takes care of the frontend.</a:t>
            </a:r>
            <a:endParaRPr sz="2200">
              <a:solidFill>
                <a:srgbClr val="000000"/>
              </a:solidFill>
            </a:endParaRPr>
          </a:p>
          <a:p>
            <a:pPr indent="-368300" lvl="0" marL="457200" rtl="0" algn="just">
              <a:spcBef>
                <a:spcPts val="0"/>
              </a:spcBef>
              <a:spcAft>
                <a:spcPts val="0"/>
              </a:spcAft>
              <a:buClr>
                <a:srgbClr val="000000"/>
              </a:buClr>
              <a:buSzPts val="2200"/>
              <a:buFont typeface="Calibri"/>
              <a:buChar char="●"/>
            </a:pPr>
            <a:r>
              <a:rPr b="1" lang="en-US" sz="2200">
                <a:solidFill>
                  <a:srgbClr val="000000"/>
                </a:solidFill>
              </a:rPr>
              <a:t>Real-time Interactivity:</a:t>
            </a:r>
            <a:r>
              <a:rPr lang="en-US" sz="2200">
                <a:solidFill>
                  <a:srgbClr val="000000"/>
                </a:solidFill>
              </a:rPr>
              <a:t> Automatically reruns the app whenever you change the code.</a:t>
            </a:r>
            <a:endParaRPr sz="2200">
              <a:solidFill>
                <a:srgbClr val="000000"/>
              </a:solidFill>
            </a:endParaRPr>
          </a:p>
          <a:p>
            <a:pPr indent="-368300" lvl="0" marL="457200" rtl="0" algn="just">
              <a:spcBef>
                <a:spcPts val="0"/>
              </a:spcBef>
              <a:spcAft>
                <a:spcPts val="0"/>
              </a:spcAft>
              <a:buClr>
                <a:srgbClr val="000000"/>
              </a:buClr>
              <a:buSzPts val="2200"/>
              <a:buFont typeface="Calibri"/>
              <a:buChar char="●"/>
            </a:pPr>
            <a:r>
              <a:rPr b="1" lang="en-US" sz="2200">
                <a:solidFill>
                  <a:srgbClr val="000000"/>
                </a:solidFill>
              </a:rPr>
              <a:t>No Frontend Development Needed:</a:t>
            </a:r>
            <a:r>
              <a:rPr lang="en-US" sz="2200">
                <a:solidFill>
                  <a:srgbClr val="000000"/>
                </a:solidFill>
              </a:rPr>
              <a:t> No need to learn HTML, CSS, or JavaScript.</a:t>
            </a:r>
            <a:endParaRPr sz="2200">
              <a:solidFill>
                <a:srgbClr val="000000"/>
              </a:solidFill>
            </a:endParaRPr>
          </a:p>
          <a:p>
            <a:pPr indent="-368300" lvl="0" marL="457200" rtl="0" algn="just">
              <a:spcBef>
                <a:spcPts val="0"/>
              </a:spcBef>
              <a:spcAft>
                <a:spcPts val="0"/>
              </a:spcAft>
              <a:buClr>
                <a:srgbClr val="000000"/>
              </a:buClr>
              <a:buSzPts val="2200"/>
              <a:buFont typeface="Calibri"/>
              <a:buChar char="●"/>
            </a:pPr>
            <a:r>
              <a:rPr b="1" lang="en-US" sz="2200">
                <a:solidFill>
                  <a:srgbClr val="000000"/>
                </a:solidFill>
              </a:rPr>
              <a:t>Supports Widgets:</a:t>
            </a:r>
            <a:r>
              <a:rPr lang="en-US" sz="2200">
                <a:solidFill>
                  <a:srgbClr val="000000"/>
                </a:solidFill>
              </a:rPr>
              <a:t> You can add buttons, sliders, inputs, and more for user interaction.</a:t>
            </a:r>
            <a:endParaRPr sz="2200">
              <a:solidFill>
                <a:srgbClr val="000000"/>
              </a:solidFill>
            </a:endParaRPr>
          </a:p>
          <a:p>
            <a:pPr indent="-368300" lvl="0" marL="457200" rtl="0" algn="just">
              <a:spcBef>
                <a:spcPts val="0"/>
              </a:spcBef>
              <a:spcAft>
                <a:spcPts val="0"/>
              </a:spcAft>
              <a:buClr>
                <a:srgbClr val="000000"/>
              </a:buClr>
              <a:buSzPts val="2200"/>
              <a:buFont typeface="Calibri"/>
              <a:buChar char="●"/>
            </a:pPr>
            <a:r>
              <a:rPr b="1" lang="en-US" sz="2200">
                <a:solidFill>
                  <a:srgbClr val="000000"/>
                </a:solidFill>
              </a:rPr>
              <a:t>Integration with Python Libraries:</a:t>
            </a:r>
            <a:r>
              <a:rPr lang="en-US" sz="2200">
                <a:solidFill>
                  <a:srgbClr val="000000"/>
                </a:solidFill>
              </a:rPr>
              <a:t> Easily integrates with libraries like pandas, NumPy, TensorFlow, PyTorch, Matplotlib, Plotly, etc.</a:t>
            </a:r>
            <a:endParaRPr sz="2200">
              <a:solidFill>
                <a:srgbClr val="000000"/>
              </a:solidFill>
            </a:endParaRPr>
          </a:p>
          <a:p>
            <a:pPr indent="0" lvl="0" marL="0" rtl="0" algn="l">
              <a:spcBef>
                <a:spcPts val="0"/>
              </a:spcBef>
              <a:spcAft>
                <a:spcPts val="0"/>
              </a:spcAft>
              <a:buNone/>
            </a:pPr>
            <a:r>
              <a:t/>
            </a:r>
            <a:endParaRPr b="1" sz="3200">
              <a:solidFill>
                <a:srgbClr val="000000"/>
              </a:solidFill>
              <a:latin typeface="Calibri"/>
              <a:ea typeface="Calibri"/>
              <a:cs typeface="Calibri"/>
              <a:sym typeface="Calibri"/>
            </a:endParaRPr>
          </a:p>
        </p:txBody>
      </p:sp>
      <p:sp>
        <p:nvSpPr>
          <p:cNvPr id="293" name="Google Shape;293;p36"/>
          <p:cNvSpPr txBox="1"/>
          <p:nvPr/>
        </p:nvSpPr>
        <p:spPr>
          <a:xfrm>
            <a:off x="9310700" y="2283575"/>
            <a:ext cx="8477400" cy="737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3200">
                <a:solidFill>
                  <a:srgbClr val="000000"/>
                </a:solidFill>
              </a:rPr>
              <a:t>Gradio</a:t>
            </a:r>
            <a:endParaRPr b="1" sz="3200">
              <a:solidFill>
                <a:srgbClr val="000000"/>
              </a:solidFill>
            </a:endParaRPr>
          </a:p>
          <a:p>
            <a:pPr indent="0" lvl="0" marL="0" rtl="0" algn="just">
              <a:spcBef>
                <a:spcPts val="0"/>
              </a:spcBef>
              <a:spcAft>
                <a:spcPts val="0"/>
              </a:spcAft>
              <a:buClr>
                <a:srgbClr val="000000"/>
              </a:buClr>
              <a:buSzPts val="1100"/>
              <a:buFont typeface="Arial"/>
              <a:buNone/>
            </a:pPr>
            <a:r>
              <a:rPr lang="en-US" sz="2200">
                <a:solidFill>
                  <a:srgbClr val="000000"/>
                </a:solidFill>
              </a:rPr>
              <a:t>Gradio is another popular Python library used to build interactive user interfaces for machine learning models, data science workflows, and AI applications. It's known for its simplicity and ease of use, making it an excellent choice for quickly creating demos or web applications for machine learning.</a:t>
            </a:r>
            <a:endParaRPr sz="2200">
              <a:solidFill>
                <a:srgbClr val="000000"/>
              </a:solidFill>
            </a:endParaRPr>
          </a:p>
          <a:p>
            <a:pPr indent="0" lvl="0" marL="0" rtl="0" algn="l">
              <a:spcBef>
                <a:spcPts val="0"/>
              </a:spcBef>
              <a:spcAft>
                <a:spcPts val="0"/>
              </a:spcAft>
              <a:buClr>
                <a:srgbClr val="000000"/>
              </a:buClr>
              <a:buSzPts val="1100"/>
              <a:buFont typeface="Arial"/>
              <a:buNone/>
            </a:pPr>
            <a:r>
              <a:t/>
            </a:r>
            <a:endParaRPr sz="2200">
              <a:solidFill>
                <a:srgbClr val="000000"/>
              </a:solidFill>
            </a:endParaRPr>
          </a:p>
          <a:p>
            <a:pPr indent="0" lvl="0" marL="0" rtl="0" algn="just">
              <a:spcBef>
                <a:spcPts val="0"/>
              </a:spcBef>
              <a:spcAft>
                <a:spcPts val="0"/>
              </a:spcAft>
              <a:buNone/>
            </a:pPr>
            <a:r>
              <a:rPr b="1" lang="en-US" sz="2400">
                <a:solidFill>
                  <a:srgbClr val="000000"/>
                </a:solidFill>
              </a:rPr>
              <a:t>Key Features of Gradio:</a:t>
            </a:r>
            <a:endParaRPr b="1" sz="2400">
              <a:solidFill>
                <a:srgbClr val="000000"/>
              </a:solidFill>
            </a:endParaRPr>
          </a:p>
          <a:p>
            <a:pPr indent="0" lvl="0" marL="0" rtl="0" algn="just">
              <a:spcBef>
                <a:spcPts val="0"/>
              </a:spcBef>
              <a:spcAft>
                <a:spcPts val="0"/>
              </a:spcAft>
              <a:buClr>
                <a:srgbClr val="000000"/>
              </a:buClr>
              <a:buSzPts val="1100"/>
              <a:buFont typeface="Arial"/>
              <a:buNone/>
            </a:pPr>
            <a:r>
              <a:t/>
            </a:r>
            <a:endParaRPr b="1" sz="2200">
              <a:solidFill>
                <a:srgbClr val="000000"/>
              </a:solidFill>
            </a:endParaRPr>
          </a:p>
          <a:p>
            <a:pPr indent="-368300" lvl="0" marL="457200" rtl="0" algn="just">
              <a:spcBef>
                <a:spcPts val="0"/>
              </a:spcBef>
              <a:spcAft>
                <a:spcPts val="0"/>
              </a:spcAft>
              <a:buClr>
                <a:srgbClr val="000000"/>
              </a:buClr>
              <a:buSzPts val="2200"/>
              <a:buChar char="●"/>
            </a:pPr>
            <a:r>
              <a:rPr b="1" lang="en-US" sz="2200">
                <a:solidFill>
                  <a:srgbClr val="000000"/>
                </a:solidFill>
              </a:rPr>
              <a:t>Quick Prototyping:</a:t>
            </a:r>
            <a:r>
              <a:rPr lang="en-US" sz="2200">
                <a:solidFill>
                  <a:srgbClr val="000000"/>
                </a:solidFill>
              </a:rPr>
              <a:t> You can create UIs for your models in just a few lines of code.</a:t>
            </a:r>
            <a:endParaRPr sz="2200">
              <a:solidFill>
                <a:srgbClr val="000000"/>
              </a:solidFill>
            </a:endParaRPr>
          </a:p>
          <a:p>
            <a:pPr indent="-368300" lvl="0" marL="457200" rtl="0" algn="just">
              <a:spcBef>
                <a:spcPts val="0"/>
              </a:spcBef>
              <a:spcAft>
                <a:spcPts val="0"/>
              </a:spcAft>
              <a:buClr>
                <a:srgbClr val="000000"/>
              </a:buClr>
              <a:buSzPts val="2200"/>
              <a:buChar char="●"/>
            </a:pPr>
            <a:r>
              <a:rPr b="1" lang="en-US" sz="2200">
                <a:solidFill>
                  <a:srgbClr val="000000"/>
                </a:solidFill>
              </a:rPr>
              <a:t>Customizable Interfaces</a:t>
            </a:r>
            <a:r>
              <a:rPr lang="en-US" sz="2200">
                <a:solidFill>
                  <a:srgbClr val="000000"/>
                </a:solidFill>
              </a:rPr>
              <a:t>: Supports different input types (text, images, audio, etc.) and output types.</a:t>
            </a:r>
            <a:endParaRPr sz="2200">
              <a:solidFill>
                <a:srgbClr val="000000"/>
              </a:solidFill>
            </a:endParaRPr>
          </a:p>
          <a:p>
            <a:pPr indent="-368300" lvl="0" marL="457200" rtl="0" algn="just">
              <a:spcBef>
                <a:spcPts val="0"/>
              </a:spcBef>
              <a:spcAft>
                <a:spcPts val="0"/>
              </a:spcAft>
              <a:buClr>
                <a:srgbClr val="000000"/>
              </a:buClr>
              <a:buSzPts val="2200"/>
              <a:buChar char="●"/>
            </a:pPr>
            <a:r>
              <a:rPr b="1" lang="en-US" sz="2200">
                <a:solidFill>
                  <a:srgbClr val="000000"/>
                </a:solidFill>
              </a:rPr>
              <a:t>Integrated with ML models:</a:t>
            </a:r>
            <a:r>
              <a:rPr lang="en-US" sz="2200">
                <a:solidFill>
                  <a:srgbClr val="000000"/>
                </a:solidFill>
              </a:rPr>
              <a:t> It allows you to wrap your machine learning model and create interactive applications with it.</a:t>
            </a:r>
            <a:endParaRPr sz="2200">
              <a:solidFill>
                <a:srgbClr val="000000"/>
              </a:solidFill>
            </a:endParaRPr>
          </a:p>
          <a:p>
            <a:pPr indent="-368300" lvl="0" marL="457200" rtl="0" algn="just">
              <a:spcBef>
                <a:spcPts val="0"/>
              </a:spcBef>
              <a:spcAft>
                <a:spcPts val="0"/>
              </a:spcAft>
              <a:buClr>
                <a:srgbClr val="000000"/>
              </a:buClr>
              <a:buSzPts val="2200"/>
              <a:buChar char="●"/>
            </a:pPr>
            <a:r>
              <a:rPr b="1" lang="en-US" sz="2200">
                <a:solidFill>
                  <a:srgbClr val="000000"/>
                </a:solidFill>
              </a:rPr>
              <a:t>Sharing &amp; Collaboration:</a:t>
            </a:r>
            <a:r>
              <a:rPr lang="en-US" sz="2200">
                <a:solidFill>
                  <a:srgbClr val="000000"/>
                </a:solidFill>
              </a:rPr>
              <a:t> You can easily share your app by generating a shareable link.</a:t>
            </a:r>
            <a:endParaRPr sz="2200">
              <a:solidFill>
                <a:srgbClr val="000000"/>
              </a:solidFill>
            </a:endParaRPr>
          </a:p>
          <a:p>
            <a:pPr indent="-368300" lvl="0" marL="457200" rtl="0" algn="just">
              <a:spcBef>
                <a:spcPts val="0"/>
              </a:spcBef>
              <a:spcAft>
                <a:spcPts val="0"/>
              </a:spcAft>
              <a:buClr>
                <a:srgbClr val="000000"/>
              </a:buClr>
              <a:buSzPts val="2200"/>
              <a:buChar char="●"/>
            </a:pPr>
            <a:r>
              <a:rPr b="1" lang="en-US" sz="2200">
                <a:solidFill>
                  <a:srgbClr val="000000"/>
                </a:solidFill>
              </a:rPr>
              <a:t>Compatible with Cloud Platforms:</a:t>
            </a:r>
            <a:r>
              <a:rPr lang="en-US" sz="2200">
                <a:solidFill>
                  <a:srgbClr val="000000"/>
                </a:solidFill>
              </a:rPr>
              <a:t> Easily deployable on Hugging Face Spaces, Google Colab, or locally.</a:t>
            </a:r>
            <a:endParaRPr sz="2200">
              <a:solidFill>
                <a:srgbClr val="000000"/>
              </a:solidFill>
            </a:endParaRPr>
          </a:p>
          <a:p>
            <a:pPr indent="0" lvl="0" marL="0" rtl="0" algn="l">
              <a:spcBef>
                <a:spcPts val="0"/>
              </a:spcBef>
              <a:spcAft>
                <a:spcPts val="0"/>
              </a:spcAft>
              <a:buNone/>
            </a:pPr>
            <a:r>
              <a:t/>
            </a:r>
            <a:endParaRPr sz="3200">
              <a:solidFill>
                <a:srgbClr val="000000"/>
              </a:solidFill>
            </a:endParaRPr>
          </a:p>
        </p:txBody>
      </p:sp>
      <p:pic>
        <p:nvPicPr>
          <p:cNvPr id="294" name="Google Shape;294;p36"/>
          <p:cNvPicPr preferRelativeResize="0"/>
          <p:nvPr/>
        </p:nvPicPr>
        <p:blipFill>
          <a:blip r:embed="rId4">
            <a:alphaModFix/>
          </a:blip>
          <a:stretch>
            <a:fillRect/>
          </a:stretch>
        </p:blipFill>
        <p:spPr>
          <a:xfrm>
            <a:off x="12293775" y="2407800"/>
            <a:ext cx="441917" cy="386675"/>
          </a:xfrm>
          <a:prstGeom prst="rect">
            <a:avLst/>
          </a:prstGeom>
          <a:noFill/>
          <a:ln>
            <a:noFill/>
          </a:ln>
        </p:spPr>
      </p:pic>
      <p:pic>
        <p:nvPicPr>
          <p:cNvPr id="295" name="Google Shape;295;p36"/>
          <p:cNvPicPr preferRelativeResize="0"/>
          <p:nvPr/>
        </p:nvPicPr>
        <p:blipFill rotWithShape="1">
          <a:blip r:embed="rId5">
            <a:alphaModFix/>
          </a:blip>
          <a:srcRect b="28724" l="34746" r="35626" t="36357"/>
          <a:stretch/>
        </p:blipFill>
        <p:spPr>
          <a:xfrm>
            <a:off x="3042375" y="2407800"/>
            <a:ext cx="667374" cy="482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p:nvPr/>
        </p:nvSpPr>
        <p:spPr>
          <a:xfrm rot="-3767688">
            <a:off x="-2292099" y="-3262139"/>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301" name="Google Shape;301;p37"/>
          <p:cNvSpPr/>
          <p:nvPr/>
        </p:nvSpPr>
        <p:spPr>
          <a:xfrm rot="-3767688">
            <a:off x="13349189" y="5812031"/>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302" name="Google Shape;302;p37"/>
          <p:cNvSpPr txBox="1"/>
          <p:nvPr/>
        </p:nvSpPr>
        <p:spPr>
          <a:xfrm>
            <a:off x="2231490" y="949200"/>
            <a:ext cx="15091200" cy="907800"/>
          </a:xfrm>
          <a:prstGeom prst="rect">
            <a:avLst/>
          </a:prstGeom>
          <a:noFill/>
          <a:ln>
            <a:noFill/>
          </a:ln>
        </p:spPr>
        <p:txBody>
          <a:bodyPr anchorCtr="0" anchor="t" bIns="0" lIns="0" spcFirstLastPara="1" rIns="0" wrap="square" tIns="0">
            <a:spAutoFit/>
          </a:bodyPr>
          <a:lstStyle/>
          <a:p>
            <a:pPr indent="0" lvl="0" marL="0" marR="0" rtl="0" algn="l">
              <a:lnSpc>
                <a:spcPct val="153010"/>
              </a:lnSpc>
              <a:spcBef>
                <a:spcPts val="0"/>
              </a:spcBef>
              <a:spcAft>
                <a:spcPts val="0"/>
              </a:spcAft>
              <a:buClr>
                <a:srgbClr val="000000"/>
              </a:buClr>
              <a:buSzPts val="5897"/>
              <a:buFont typeface="Arial"/>
              <a:buNone/>
            </a:pPr>
            <a:r>
              <a:rPr b="1" i="1" lang="en-US" sz="5897" u="none" cap="none" strike="noStrike">
                <a:solidFill>
                  <a:srgbClr val="152225"/>
                </a:solidFill>
                <a:latin typeface="Lora"/>
                <a:ea typeface="Lora"/>
                <a:cs typeface="Lora"/>
                <a:sym typeface="Lora"/>
              </a:rPr>
              <a:t>Use Cases</a:t>
            </a:r>
            <a:endParaRPr b="0" i="0" sz="1400" u="none" cap="none" strike="noStrike">
              <a:solidFill>
                <a:srgbClr val="000000"/>
              </a:solidFill>
              <a:latin typeface="Arial"/>
              <a:ea typeface="Arial"/>
              <a:cs typeface="Arial"/>
              <a:sym typeface="Arial"/>
            </a:endParaRPr>
          </a:p>
        </p:txBody>
      </p:sp>
      <p:sp>
        <p:nvSpPr>
          <p:cNvPr id="303" name="Google Shape;303;p37"/>
          <p:cNvSpPr txBox="1"/>
          <p:nvPr/>
        </p:nvSpPr>
        <p:spPr>
          <a:xfrm>
            <a:off x="739362" y="2708000"/>
            <a:ext cx="16809300" cy="5418000"/>
          </a:xfrm>
          <a:prstGeom prst="rect">
            <a:avLst/>
          </a:prstGeom>
          <a:noFill/>
          <a:ln>
            <a:noFill/>
          </a:ln>
        </p:spPr>
        <p:txBody>
          <a:bodyPr anchorCtr="0" anchor="t" bIns="0" lIns="0" spcFirstLastPara="1" rIns="0" wrap="square" tIns="0">
            <a:spAutoFit/>
          </a:bodyPr>
          <a:lstStyle/>
          <a:p>
            <a:pPr indent="-368300" lvl="0" marL="457200" marR="0" rtl="0" algn="just">
              <a:lnSpc>
                <a:spcPct val="150000"/>
              </a:lnSpc>
              <a:spcBef>
                <a:spcPts val="0"/>
              </a:spcBef>
              <a:spcAft>
                <a:spcPts val="0"/>
              </a:spcAft>
              <a:buClr>
                <a:srgbClr val="2E2E2E"/>
              </a:buClr>
              <a:buSzPts val="2200"/>
              <a:buFont typeface="Arial"/>
              <a:buChar char="●"/>
            </a:pPr>
            <a:r>
              <a:rPr b="1" i="0" lang="en-US" sz="2200" u="none" cap="none" strike="noStrike">
                <a:solidFill>
                  <a:srgbClr val="2E2E2E"/>
                </a:solidFill>
                <a:latin typeface="Arial"/>
                <a:ea typeface="Arial"/>
                <a:cs typeface="Arial"/>
                <a:sym typeface="Arial"/>
              </a:rPr>
              <a:t>Accessibility for Visually Impaired Users:</a:t>
            </a:r>
            <a:r>
              <a:rPr b="0" i="0" lang="en-US" sz="2200" u="none" cap="none" strike="noStrike">
                <a:solidFill>
                  <a:srgbClr val="2E2E2E"/>
                </a:solidFill>
                <a:latin typeface="Arial"/>
                <a:ea typeface="Arial"/>
                <a:cs typeface="Arial"/>
                <a:sym typeface="Arial"/>
              </a:rPr>
              <a:t>TTS systems provide accessibility by converting digital text (e.g., web pages, emails, and e-books) into speech, helping visually impaired users to access and interact with digital content independently.</a:t>
            </a:r>
            <a:endParaRPr b="0" i="0" sz="2200" u="none" cap="none" strike="noStrike">
              <a:solidFill>
                <a:srgbClr val="2E2E2E"/>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2200"/>
              <a:buFont typeface="Arial"/>
              <a:buNone/>
            </a:pPr>
            <a:r>
              <a:rPr b="1" i="0" lang="en-US" sz="2200" u="none" cap="none" strike="noStrike">
                <a:solidFill>
                  <a:srgbClr val="2E2E2E"/>
                </a:solidFill>
                <a:latin typeface="Arial"/>
                <a:ea typeface="Arial"/>
                <a:cs typeface="Arial"/>
                <a:sym typeface="Arial"/>
              </a:rPr>
              <a:t>Example: </a:t>
            </a:r>
            <a:r>
              <a:rPr b="0" i="0" lang="en-US" sz="2200" u="none" cap="none" strike="noStrike">
                <a:solidFill>
                  <a:srgbClr val="2E2E2E"/>
                </a:solidFill>
                <a:latin typeface="Arial"/>
                <a:ea typeface="Arial"/>
                <a:cs typeface="Arial"/>
                <a:sym typeface="Arial"/>
              </a:rPr>
              <a:t>Screen readers like </a:t>
            </a:r>
            <a:r>
              <a:rPr b="1" i="0" lang="en-US" sz="2200" u="none" cap="none" strike="noStrike">
                <a:solidFill>
                  <a:srgbClr val="2E2E2E"/>
                </a:solidFill>
                <a:latin typeface="Arial"/>
                <a:ea typeface="Arial"/>
                <a:cs typeface="Arial"/>
                <a:sym typeface="Arial"/>
              </a:rPr>
              <a:t>JAWS</a:t>
            </a:r>
            <a:r>
              <a:rPr b="0" i="0" lang="en-US" sz="2200" u="none" cap="none" strike="noStrike">
                <a:solidFill>
                  <a:srgbClr val="2E2E2E"/>
                </a:solidFill>
                <a:latin typeface="Arial"/>
                <a:ea typeface="Arial"/>
                <a:cs typeface="Arial"/>
                <a:sym typeface="Arial"/>
              </a:rPr>
              <a:t> or </a:t>
            </a:r>
            <a:r>
              <a:rPr b="1" i="0" lang="en-US" sz="2200" u="none" cap="none" strike="noStrike">
                <a:solidFill>
                  <a:srgbClr val="2E2E2E"/>
                </a:solidFill>
                <a:latin typeface="Arial"/>
                <a:ea typeface="Arial"/>
                <a:cs typeface="Arial"/>
                <a:sym typeface="Arial"/>
              </a:rPr>
              <a:t>NVDA</a:t>
            </a:r>
            <a:r>
              <a:rPr b="0" i="0" lang="en-US" sz="2200" u="none" cap="none" strike="noStrike">
                <a:solidFill>
                  <a:srgbClr val="2E2E2E"/>
                </a:solidFill>
                <a:latin typeface="Arial"/>
                <a:ea typeface="Arial"/>
                <a:cs typeface="Arial"/>
                <a:sym typeface="Arial"/>
              </a:rPr>
              <a:t> use TTS technology to help visually impaired individuals navigate computers.</a:t>
            </a:r>
            <a:endParaRPr b="0" i="0" sz="2200" u="none" cap="none" strike="noStrike">
              <a:solidFill>
                <a:srgbClr val="2E2E2E"/>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2200"/>
              <a:buFont typeface="Arial"/>
              <a:buNone/>
            </a:pPr>
            <a:r>
              <a:t/>
            </a:r>
            <a:endParaRPr b="1" i="0" sz="2200" u="none" cap="none" strike="noStrike">
              <a:solidFill>
                <a:srgbClr val="2E2E2E"/>
              </a:solidFill>
              <a:latin typeface="Arial"/>
              <a:ea typeface="Arial"/>
              <a:cs typeface="Arial"/>
              <a:sym typeface="Arial"/>
            </a:endParaRPr>
          </a:p>
          <a:p>
            <a:pPr indent="-368300" lvl="0" marL="457200" marR="0" rtl="0" algn="just">
              <a:lnSpc>
                <a:spcPct val="150000"/>
              </a:lnSpc>
              <a:spcBef>
                <a:spcPts val="0"/>
              </a:spcBef>
              <a:spcAft>
                <a:spcPts val="0"/>
              </a:spcAft>
              <a:buClr>
                <a:srgbClr val="2E2E2E"/>
              </a:buClr>
              <a:buSzPts val="2200"/>
              <a:buFont typeface="Arial"/>
              <a:buChar char="●"/>
            </a:pPr>
            <a:r>
              <a:rPr b="1" i="0" lang="en-US" sz="2200" u="none" cap="none" strike="noStrike">
                <a:solidFill>
                  <a:srgbClr val="2E2E2E"/>
                </a:solidFill>
                <a:latin typeface="Arial"/>
                <a:ea typeface="Arial"/>
                <a:cs typeface="Arial"/>
                <a:sym typeface="Arial"/>
              </a:rPr>
              <a:t>Language Learning Tools: </a:t>
            </a:r>
            <a:r>
              <a:rPr b="0" i="0" lang="en-US" sz="2200" u="none" cap="none" strike="noStrike">
                <a:solidFill>
                  <a:srgbClr val="2E2E2E"/>
                </a:solidFill>
                <a:latin typeface="Arial"/>
                <a:ea typeface="Arial"/>
                <a:cs typeface="Arial"/>
                <a:sym typeface="Arial"/>
              </a:rPr>
              <a:t>TTS can be  integrated into educational apps and platforms to help learners hear correct pronunciations and practice listening skills.</a:t>
            </a:r>
            <a:endParaRPr b="0" i="0" sz="2200" u="none" cap="none" strike="noStrike">
              <a:solidFill>
                <a:srgbClr val="2E2E2E"/>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2200"/>
              <a:buFont typeface="Arial"/>
              <a:buNone/>
            </a:pPr>
            <a:r>
              <a:rPr b="1" i="0" lang="en-US" sz="2200" u="none" cap="none" strike="noStrike">
                <a:solidFill>
                  <a:srgbClr val="2E2E2E"/>
                </a:solidFill>
                <a:latin typeface="Arial"/>
                <a:ea typeface="Arial"/>
                <a:cs typeface="Arial"/>
                <a:sym typeface="Arial"/>
              </a:rPr>
              <a:t>Example:</a:t>
            </a:r>
            <a:r>
              <a:rPr b="0" i="0" lang="en-US" sz="2200" u="none" cap="none" strike="noStrike">
                <a:solidFill>
                  <a:srgbClr val="2E2E2E"/>
                </a:solidFill>
                <a:latin typeface="Arial"/>
                <a:ea typeface="Arial"/>
                <a:cs typeface="Arial"/>
                <a:sym typeface="Arial"/>
              </a:rPr>
              <a:t> Language learning apps like </a:t>
            </a:r>
            <a:r>
              <a:rPr b="1" i="0" lang="en-US" sz="2200" u="none" cap="none" strike="noStrike">
                <a:solidFill>
                  <a:srgbClr val="2E2E2E"/>
                </a:solidFill>
                <a:latin typeface="Arial"/>
                <a:ea typeface="Arial"/>
                <a:cs typeface="Arial"/>
                <a:sym typeface="Arial"/>
              </a:rPr>
              <a:t>Duolingo</a:t>
            </a:r>
            <a:r>
              <a:rPr b="0" i="0" lang="en-US" sz="2200" u="none" cap="none" strike="noStrike">
                <a:solidFill>
                  <a:srgbClr val="2E2E2E"/>
                </a:solidFill>
                <a:latin typeface="Arial"/>
                <a:ea typeface="Arial"/>
                <a:cs typeface="Arial"/>
                <a:sym typeface="Arial"/>
              </a:rPr>
              <a:t> use TTS to provide pronunciation examples.</a:t>
            </a:r>
            <a:endParaRPr b="0" i="0" sz="2200" u="none" cap="none" strike="noStrike">
              <a:solidFill>
                <a:srgbClr val="2E2E2E"/>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2200"/>
              <a:buFont typeface="Arial"/>
              <a:buNone/>
            </a:pPr>
            <a:r>
              <a:t/>
            </a:r>
            <a:endParaRPr b="1" i="0" sz="2200" u="none" cap="none" strike="noStrike">
              <a:solidFill>
                <a:srgbClr val="2E2E2E"/>
              </a:solidFill>
              <a:latin typeface="Arial"/>
              <a:ea typeface="Arial"/>
              <a:cs typeface="Arial"/>
              <a:sym typeface="Arial"/>
            </a:endParaRPr>
          </a:p>
          <a:p>
            <a:pPr indent="-368300" lvl="0" marL="457200" marR="0" rtl="0" algn="just">
              <a:lnSpc>
                <a:spcPct val="150000"/>
              </a:lnSpc>
              <a:spcBef>
                <a:spcPts val="0"/>
              </a:spcBef>
              <a:spcAft>
                <a:spcPts val="0"/>
              </a:spcAft>
              <a:buClr>
                <a:srgbClr val="2E2E2E"/>
              </a:buClr>
              <a:buSzPts val="2200"/>
              <a:buFont typeface="Arial"/>
              <a:buChar char="●"/>
            </a:pPr>
            <a:r>
              <a:rPr b="1" i="0" lang="en-US" sz="2200" u="none" cap="none" strike="noStrike">
                <a:solidFill>
                  <a:srgbClr val="2E2E2E"/>
                </a:solidFill>
                <a:latin typeface="Arial"/>
                <a:ea typeface="Arial"/>
                <a:cs typeface="Arial"/>
                <a:sym typeface="Arial"/>
              </a:rPr>
              <a:t>In-Vehicle Systems: </a:t>
            </a:r>
            <a:r>
              <a:rPr b="0" i="0" lang="en-US" sz="2200" u="none" cap="none" strike="noStrike">
                <a:solidFill>
                  <a:srgbClr val="2E2E2E"/>
                </a:solidFill>
                <a:latin typeface="Arial"/>
                <a:ea typeface="Arial"/>
                <a:cs typeface="Arial"/>
                <a:sym typeface="Arial"/>
              </a:rPr>
              <a:t>TTS can be used in car navigation systems and infotainment systems to read out directions, notifications, or texts to minimize distractions while driving.</a:t>
            </a:r>
            <a:endParaRPr b="0" i="0" sz="2200" u="none" cap="none" strike="noStrike">
              <a:solidFill>
                <a:srgbClr val="2E2E2E"/>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2200"/>
              <a:buFont typeface="Arial"/>
              <a:buNone/>
            </a:pPr>
            <a:r>
              <a:rPr b="1" i="0" lang="en-US" sz="2200" u="none" cap="none" strike="noStrike">
                <a:solidFill>
                  <a:srgbClr val="2E2E2E"/>
                </a:solidFill>
                <a:latin typeface="Arial"/>
                <a:ea typeface="Arial"/>
                <a:cs typeface="Arial"/>
                <a:sym typeface="Arial"/>
              </a:rPr>
              <a:t>Example:</a:t>
            </a:r>
            <a:r>
              <a:rPr b="0" i="0" lang="en-US" sz="2200" u="none" cap="none" strike="noStrike">
                <a:solidFill>
                  <a:srgbClr val="2E2E2E"/>
                </a:solidFill>
                <a:latin typeface="Arial"/>
                <a:ea typeface="Arial"/>
                <a:cs typeface="Arial"/>
                <a:sym typeface="Arial"/>
              </a:rPr>
              <a:t> </a:t>
            </a:r>
            <a:r>
              <a:rPr b="1" i="0" lang="en-US" sz="2200" u="none" cap="none" strike="noStrike">
                <a:solidFill>
                  <a:srgbClr val="2E2E2E"/>
                </a:solidFill>
                <a:latin typeface="Arial"/>
                <a:ea typeface="Arial"/>
                <a:cs typeface="Arial"/>
                <a:sym typeface="Arial"/>
              </a:rPr>
              <a:t>GPS</a:t>
            </a:r>
            <a:r>
              <a:rPr b="0" i="0" lang="en-US" sz="2200" u="none" cap="none" strike="noStrike">
                <a:solidFill>
                  <a:srgbClr val="2E2E2E"/>
                </a:solidFill>
                <a:latin typeface="Arial"/>
                <a:ea typeface="Arial"/>
                <a:cs typeface="Arial"/>
                <a:sym typeface="Arial"/>
              </a:rPr>
              <a:t> navigation systems use TTS to vocalize driving instructions.</a:t>
            </a:r>
            <a:endParaRPr b="0" i="0" sz="2200" u="none" cap="none" strike="noStrike">
              <a:solidFill>
                <a:srgbClr val="2E2E2E"/>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p:nvPr/>
        </p:nvSpPr>
        <p:spPr>
          <a:xfrm rot="-7523379">
            <a:off x="-2834800" y="-3348182"/>
            <a:ext cx="6712091" cy="8295843"/>
          </a:xfrm>
          <a:custGeom>
            <a:rect b="b" l="l" r="r" t="t"/>
            <a:pathLst>
              <a:path extrusionOk="0" h="8295843" w="6712091">
                <a:moveTo>
                  <a:pt x="0" y="0"/>
                </a:moveTo>
                <a:lnTo>
                  <a:pt x="6712092" y="0"/>
                </a:lnTo>
                <a:lnTo>
                  <a:pt x="6712092" y="8295843"/>
                </a:lnTo>
                <a:lnTo>
                  <a:pt x="0" y="8295843"/>
                </a:lnTo>
                <a:lnTo>
                  <a:pt x="0" y="0"/>
                </a:lnTo>
                <a:close/>
              </a:path>
            </a:pathLst>
          </a:custGeom>
          <a:blipFill rotWithShape="1">
            <a:blip r:embed="rId3">
              <a:alphaModFix/>
            </a:blip>
            <a:stretch>
              <a:fillRect b="0" l="0" r="0" t="0"/>
            </a:stretch>
          </a:blipFill>
          <a:ln>
            <a:noFill/>
          </a:ln>
        </p:spPr>
      </p:sp>
      <p:sp>
        <p:nvSpPr>
          <p:cNvPr id="309" name="Google Shape;309;p38"/>
          <p:cNvSpPr/>
          <p:nvPr/>
        </p:nvSpPr>
        <p:spPr>
          <a:xfrm>
            <a:off x="10504008" y="5216341"/>
            <a:ext cx="7783992" cy="5165740"/>
          </a:xfrm>
          <a:custGeom>
            <a:rect b="b" l="l" r="r" t="t"/>
            <a:pathLst>
              <a:path extrusionOk="0" h="5165740" w="7783992">
                <a:moveTo>
                  <a:pt x="0" y="0"/>
                </a:moveTo>
                <a:lnTo>
                  <a:pt x="7783992" y="0"/>
                </a:lnTo>
                <a:lnTo>
                  <a:pt x="7783992" y="5165740"/>
                </a:lnTo>
                <a:lnTo>
                  <a:pt x="0" y="5165740"/>
                </a:lnTo>
                <a:lnTo>
                  <a:pt x="0" y="0"/>
                </a:lnTo>
                <a:close/>
              </a:path>
            </a:pathLst>
          </a:custGeom>
          <a:blipFill rotWithShape="1">
            <a:blip r:embed="rId4">
              <a:alphaModFix/>
            </a:blip>
            <a:stretch>
              <a:fillRect b="0" l="0" r="0" t="0"/>
            </a:stretch>
          </a:blipFill>
          <a:ln>
            <a:noFill/>
          </a:ln>
        </p:spPr>
      </p:sp>
      <p:sp>
        <p:nvSpPr>
          <p:cNvPr id="310" name="Google Shape;310;p38"/>
          <p:cNvSpPr txBox="1"/>
          <p:nvPr/>
        </p:nvSpPr>
        <p:spPr>
          <a:xfrm>
            <a:off x="5770607" y="3823782"/>
            <a:ext cx="6961800" cy="1315200"/>
          </a:xfrm>
          <a:prstGeom prst="rect">
            <a:avLst/>
          </a:prstGeom>
          <a:noFill/>
          <a:ln>
            <a:noFill/>
          </a:ln>
        </p:spPr>
        <p:txBody>
          <a:bodyPr anchorCtr="0" anchor="t" bIns="0" lIns="0" spcFirstLastPara="1" rIns="0" wrap="square" tIns="0">
            <a:spAutoFit/>
          </a:bodyPr>
          <a:lstStyle/>
          <a:p>
            <a:pPr indent="0" lvl="0" marL="0" marR="0" rtl="0" algn="l">
              <a:lnSpc>
                <a:spcPct val="153007"/>
              </a:lnSpc>
              <a:spcBef>
                <a:spcPts val="0"/>
              </a:spcBef>
              <a:spcAft>
                <a:spcPts val="0"/>
              </a:spcAft>
              <a:buNone/>
            </a:pPr>
            <a:r>
              <a:rPr b="1" i="1" lang="en-US" sz="8544" u="none" cap="none" strike="noStrike">
                <a:solidFill>
                  <a:srgbClr val="000000"/>
                </a:solidFill>
                <a:latin typeface="Lora"/>
                <a:ea typeface="Lora"/>
                <a:cs typeface="Lora"/>
                <a:sym typeface="Lora"/>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p:nvPr/>
        </p:nvSpPr>
        <p:spPr>
          <a:xfrm>
            <a:off x="9848655" y="6133960"/>
            <a:ext cx="9140417" cy="8043567"/>
          </a:xfrm>
          <a:custGeom>
            <a:rect b="b" l="l" r="r" t="t"/>
            <a:pathLst>
              <a:path extrusionOk="0" h="8043567" w="9140417">
                <a:moveTo>
                  <a:pt x="0" y="0"/>
                </a:moveTo>
                <a:lnTo>
                  <a:pt x="9140417" y="0"/>
                </a:lnTo>
                <a:lnTo>
                  <a:pt x="9140417" y="8043567"/>
                </a:lnTo>
                <a:lnTo>
                  <a:pt x="0" y="8043567"/>
                </a:lnTo>
                <a:lnTo>
                  <a:pt x="0" y="0"/>
                </a:lnTo>
                <a:close/>
              </a:path>
            </a:pathLst>
          </a:custGeom>
          <a:blipFill rotWithShape="1">
            <a:blip r:embed="rId3">
              <a:alphaModFix/>
            </a:blip>
            <a:stretch>
              <a:fillRect b="0" l="0" r="0" t="0"/>
            </a:stretch>
          </a:blipFill>
          <a:ln>
            <a:noFill/>
          </a:ln>
        </p:spPr>
      </p:sp>
      <p:sp>
        <p:nvSpPr>
          <p:cNvPr id="180" name="Google Shape;180;p26"/>
          <p:cNvSpPr/>
          <p:nvPr/>
        </p:nvSpPr>
        <p:spPr>
          <a:xfrm rot="7139939">
            <a:off x="15372140" y="-1399808"/>
            <a:ext cx="6314427" cy="5556695"/>
          </a:xfrm>
          <a:custGeom>
            <a:rect b="b" l="l" r="r" t="t"/>
            <a:pathLst>
              <a:path extrusionOk="0" h="5554335" w="6311745">
                <a:moveTo>
                  <a:pt x="0" y="0"/>
                </a:moveTo>
                <a:lnTo>
                  <a:pt x="6311745" y="0"/>
                </a:lnTo>
                <a:lnTo>
                  <a:pt x="6311745" y="5554335"/>
                </a:lnTo>
                <a:lnTo>
                  <a:pt x="0" y="5554335"/>
                </a:lnTo>
                <a:lnTo>
                  <a:pt x="0" y="0"/>
                </a:lnTo>
                <a:close/>
              </a:path>
            </a:pathLst>
          </a:custGeom>
          <a:blipFill rotWithShape="1">
            <a:blip r:embed="rId3">
              <a:alphaModFix/>
            </a:blip>
            <a:stretch>
              <a:fillRect b="0" l="0" r="0" t="0"/>
            </a:stretch>
          </a:blipFill>
          <a:ln>
            <a:noFill/>
          </a:ln>
        </p:spPr>
      </p:sp>
      <p:sp>
        <p:nvSpPr>
          <p:cNvPr id="181" name="Google Shape;181;p26"/>
          <p:cNvSpPr/>
          <p:nvPr/>
        </p:nvSpPr>
        <p:spPr>
          <a:xfrm>
            <a:off x="9891955" y="6112310"/>
            <a:ext cx="9140417" cy="8043567"/>
          </a:xfrm>
          <a:custGeom>
            <a:rect b="b" l="l" r="r" t="t"/>
            <a:pathLst>
              <a:path extrusionOk="0" h="8043567" w="9140417">
                <a:moveTo>
                  <a:pt x="0" y="0"/>
                </a:moveTo>
                <a:lnTo>
                  <a:pt x="9140417" y="0"/>
                </a:lnTo>
                <a:lnTo>
                  <a:pt x="9140417" y="8043567"/>
                </a:lnTo>
                <a:lnTo>
                  <a:pt x="0" y="8043567"/>
                </a:lnTo>
                <a:lnTo>
                  <a:pt x="0" y="0"/>
                </a:lnTo>
                <a:close/>
              </a:path>
            </a:pathLst>
          </a:custGeom>
          <a:blipFill rotWithShape="1">
            <a:blip r:embed="rId3">
              <a:alphaModFix/>
            </a:blip>
            <a:stretch>
              <a:fillRect b="0" l="0" r="0" t="0"/>
            </a:stretch>
          </a:blipFill>
          <a:ln>
            <a:noFill/>
          </a:ln>
        </p:spPr>
      </p:sp>
      <p:sp>
        <p:nvSpPr>
          <p:cNvPr id="182" name="Google Shape;182;p26"/>
          <p:cNvSpPr/>
          <p:nvPr/>
        </p:nvSpPr>
        <p:spPr>
          <a:xfrm rot="7139939">
            <a:off x="15372140" y="-1399808"/>
            <a:ext cx="6314427" cy="5556695"/>
          </a:xfrm>
          <a:custGeom>
            <a:rect b="b" l="l" r="r" t="t"/>
            <a:pathLst>
              <a:path extrusionOk="0" h="5554335" w="6311745">
                <a:moveTo>
                  <a:pt x="0" y="0"/>
                </a:moveTo>
                <a:lnTo>
                  <a:pt x="6311745" y="0"/>
                </a:lnTo>
                <a:lnTo>
                  <a:pt x="6311745" y="5554335"/>
                </a:lnTo>
                <a:lnTo>
                  <a:pt x="0" y="5554335"/>
                </a:lnTo>
                <a:lnTo>
                  <a:pt x="0" y="0"/>
                </a:lnTo>
                <a:close/>
              </a:path>
            </a:pathLst>
          </a:custGeom>
          <a:blipFill rotWithShape="1">
            <a:blip r:embed="rId3">
              <a:alphaModFix/>
            </a:blip>
            <a:stretch>
              <a:fillRect b="0" l="0" r="0" t="0"/>
            </a:stretch>
          </a:blipFill>
          <a:ln>
            <a:noFill/>
          </a:ln>
        </p:spPr>
      </p:sp>
      <p:sp>
        <p:nvSpPr>
          <p:cNvPr id="183" name="Google Shape;183;p26"/>
          <p:cNvSpPr txBox="1"/>
          <p:nvPr/>
        </p:nvSpPr>
        <p:spPr>
          <a:xfrm>
            <a:off x="7826325" y="2131444"/>
            <a:ext cx="6068700" cy="215400"/>
          </a:xfrm>
          <a:prstGeom prst="rect">
            <a:avLst/>
          </a:prstGeom>
          <a:noFill/>
          <a:ln>
            <a:noFill/>
          </a:ln>
        </p:spPr>
        <p:txBody>
          <a:bodyPr anchorCtr="0" anchor="t" bIns="0" lIns="0" spcFirstLastPara="1" rIns="0" wrap="square" tIns="0">
            <a:spAutoFit/>
          </a:bodyPr>
          <a:lstStyle/>
          <a:p>
            <a:pPr indent="0" lvl="0" marL="0" marR="0" rtl="0" algn="l">
              <a:lnSpc>
                <a:spcPct val="153034"/>
              </a:lnSpc>
              <a:spcBef>
                <a:spcPts val="0"/>
              </a:spcBef>
              <a:spcAft>
                <a:spcPts val="0"/>
              </a:spcAft>
              <a:buNone/>
            </a:pPr>
            <a:r>
              <a:t/>
            </a:r>
            <a:endParaRPr/>
          </a:p>
        </p:txBody>
      </p:sp>
      <p:sp>
        <p:nvSpPr>
          <p:cNvPr id="184" name="Google Shape;184;p26"/>
          <p:cNvSpPr txBox="1"/>
          <p:nvPr/>
        </p:nvSpPr>
        <p:spPr>
          <a:xfrm>
            <a:off x="2592275" y="5486850"/>
            <a:ext cx="14682600" cy="48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  Introduction.. </a:t>
            </a:r>
            <a:endParaRPr sz="2200">
              <a:solidFill>
                <a:srgbClr val="000000"/>
              </a:solidFill>
              <a:highlight>
                <a:srgbClr val="EEECE1"/>
              </a:highlight>
              <a:latin typeface="Calibri"/>
              <a:ea typeface="Calibri"/>
              <a:cs typeface="Calibri"/>
              <a:sym typeface="Calibri"/>
            </a:endParaRPr>
          </a:p>
          <a:p>
            <a:pPr indent="0" lvl="0" marL="0" rtl="0" algn="just">
              <a:spcBef>
                <a:spcPts val="0"/>
              </a:spcBef>
              <a:spcAft>
                <a:spcPts val="0"/>
              </a:spcAft>
              <a:buNone/>
            </a:pPr>
            <a:r>
              <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rPr lang="en-US" sz="2200">
                <a:solidFill>
                  <a:srgbClr val="000000"/>
                </a:solidFill>
                <a:latin typeface="Calibri"/>
                <a:ea typeface="Calibri"/>
                <a:cs typeface="Calibri"/>
                <a:sym typeface="Calibri"/>
              </a:rPr>
              <a:t>A Text-to-Speech (TTS) system converts written text into natural-sounding speech using deep learning. It begins by processing and normalizing the input text, then applies linguistic analysis to determine pronunciation and prosody. Acoustic features are generated and then converted into audio using neural vocoders like WaveNet. The result is clear, expressive speech that closely mimics human intonation. TTS systems are essential for applications in virtual assistants, accessibility services, and interactive voice-activated platforms.</a:t>
            </a:r>
            <a:endParaRPr sz="2200">
              <a:solidFill>
                <a:srgbClr val="000000"/>
              </a:solidFill>
              <a:latin typeface="Calibri"/>
              <a:ea typeface="Calibri"/>
              <a:cs typeface="Calibri"/>
              <a:sym typeface="Calibri"/>
            </a:endParaRPr>
          </a:p>
          <a:p>
            <a:pPr indent="0" lvl="0" marL="457200" rtl="0" algn="just">
              <a:spcBef>
                <a:spcPts val="0"/>
              </a:spcBef>
              <a:spcAft>
                <a:spcPts val="0"/>
              </a:spcAft>
              <a:buNone/>
            </a:pPr>
            <a:r>
              <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rPr lang="en-US" sz="2200">
                <a:solidFill>
                  <a:srgbClr val="000000"/>
                </a:solidFill>
                <a:latin typeface="Calibri"/>
                <a:ea typeface="Calibri"/>
                <a:cs typeface="Calibri"/>
                <a:sym typeface="Calibri"/>
              </a:rPr>
              <a:t>                                 </a:t>
            </a:r>
            <a:endParaRPr sz="2200">
              <a:solidFill>
                <a:srgbClr val="000000"/>
              </a:solidFill>
              <a:latin typeface="Calibri"/>
              <a:ea typeface="Calibri"/>
              <a:cs typeface="Calibri"/>
              <a:sym typeface="Calibri"/>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a:p>
            <a:pPr indent="0" lvl="0" marL="0" rtl="0" algn="l">
              <a:spcBef>
                <a:spcPts val="0"/>
              </a:spcBef>
              <a:spcAft>
                <a:spcPts val="0"/>
              </a:spcAft>
              <a:buClr>
                <a:srgbClr val="000000"/>
              </a:buClr>
              <a:buSzPts val="1100"/>
              <a:buFont typeface="Arial"/>
              <a:buNone/>
            </a:pPr>
            <a:r>
              <a:t/>
            </a:r>
            <a:endParaRPr sz="3200">
              <a:solidFill>
                <a:srgbClr val="000000"/>
              </a:solidFill>
              <a:latin typeface="Calibri"/>
              <a:ea typeface="Calibri"/>
              <a:cs typeface="Calibri"/>
              <a:sym typeface="Calibri"/>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p:txBody>
      </p:sp>
      <p:pic>
        <p:nvPicPr>
          <p:cNvPr id="185" name="Google Shape;185;p26"/>
          <p:cNvPicPr preferRelativeResize="0"/>
          <p:nvPr/>
        </p:nvPicPr>
        <p:blipFill>
          <a:blip r:embed="rId4">
            <a:alphaModFix/>
          </a:blip>
          <a:stretch>
            <a:fillRect/>
          </a:stretch>
        </p:blipFill>
        <p:spPr>
          <a:xfrm>
            <a:off x="572075" y="741024"/>
            <a:ext cx="4458275" cy="5371275"/>
          </a:xfrm>
          <a:prstGeom prst="rect">
            <a:avLst/>
          </a:prstGeom>
          <a:noFill/>
          <a:ln>
            <a:noFill/>
          </a:ln>
        </p:spPr>
      </p:pic>
      <p:sp>
        <p:nvSpPr>
          <p:cNvPr id="186" name="Google Shape;186;p26"/>
          <p:cNvSpPr txBox="1"/>
          <p:nvPr/>
        </p:nvSpPr>
        <p:spPr>
          <a:xfrm>
            <a:off x="5433575" y="1372500"/>
            <a:ext cx="11841300" cy="411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 Problem Statement..</a:t>
            </a:r>
            <a:endParaRPr b="1" i="1" sz="6658">
              <a:solidFill>
                <a:srgbClr val="152225"/>
              </a:solidFill>
              <a:highlight>
                <a:srgbClr val="EEECE1"/>
              </a:highlight>
              <a:latin typeface="Lora"/>
              <a:ea typeface="Lora"/>
              <a:cs typeface="Lora"/>
              <a:sym typeface="Lora"/>
            </a:endParaRPr>
          </a:p>
          <a:p>
            <a:pPr indent="0" lvl="0" marL="0" rtl="0" algn="ctr">
              <a:spcBef>
                <a:spcPts val="0"/>
              </a:spcBef>
              <a:spcAft>
                <a:spcPts val="0"/>
              </a:spcAft>
              <a:buNone/>
            </a:pPr>
            <a:r>
              <a:t/>
            </a:r>
            <a:endParaRPr b="1" i="1" sz="2200">
              <a:solidFill>
                <a:srgbClr val="152225"/>
              </a:solidFill>
              <a:highlight>
                <a:srgbClr val="EEECE1"/>
              </a:highlight>
              <a:latin typeface="Lora"/>
              <a:ea typeface="Lora"/>
              <a:cs typeface="Lora"/>
              <a:sym typeface="Lora"/>
            </a:endParaRPr>
          </a:p>
          <a:p>
            <a:pPr indent="0" lvl="0" marL="0" rtl="0" algn="ctr">
              <a:spcBef>
                <a:spcPts val="0"/>
              </a:spcBef>
              <a:spcAft>
                <a:spcPts val="0"/>
              </a:spcAft>
              <a:buClr>
                <a:srgbClr val="000000"/>
              </a:buClr>
              <a:buSzPts val="1100"/>
              <a:buFont typeface="Arial"/>
              <a:buNone/>
            </a:pPr>
            <a:r>
              <a:rPr lang="en-US" sz="2200">
                <a:solidFill>
                  <a:srgbClr val="000000"/>
                </a:solidFill>
                <a:latin typeface="Calibri"/>
                <a:ea typeface="Calibri"/>
                <a:cs typeface="Calibri"/>
                <a:sym typeface="Calibri"/>
              </a:rPr>
              <a:t>Develop a text-to-speech model that converts text into natural, intelligible speech in real-time, addressing challenges in pronunciation, intonation, and accessibility, particularly for underrepresented languages like Punjabi, to enhance digital inclusivity </a:t>
            </a:r>
            <a:endParaRPr b="1" i="1" sz="2200">
              <a:solidFill>
                <a:srgbClr val="152225"/>
              </a:solidFill>
              <a:highlight>
                <a:srgbClr val="EEECE1"/>
              </a:highlight>
              <a:latin typeface="Lora"/>
              <a:ea typeface="Lora"/>
              <a:cs typeface="Lora"/>
              <a:sym typeface="Lora"/>
            </a:endParaRPr>
          </a:p>
          <a:p>
            <a:pPr indent="0" lvl="0" marL="0" rtl="0" algn="ctr">
              <a:spcBef>
                <a:spcPts val="0"/>
              </a:spcBef>
              <a:spcAft>
                <a:spcPts val="0"/>
              </a:spcAft>
              <a:buClr>
                <a:srgbClr val="000000"/>
              </a:buClr>
              <a:buSzPts val="1100"/>
              <a:buFont typeface="Arial"/>
              <a:buNone/>
            </a:pPr>
            <a:r>
              <a:t/>
            </a:r>
            <a:endParaRPr b="1" i="1" sz="6658">
              <a:solidFill>
                <a:srgbClr val="152225"/>
              </a:solidFill>
              <a:highlight>
                <a:srgbClr val="EEECE1"/>
              </a:highlight>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p:nvPr/>
        </p:nvSpPr>
        <p:spPr>
          <a:xfrm>
            <a:off x="14916289" y="7436563"/>
            <a:ext cx="3606238" cy="3193160"/>
          </a:xfrm>
          <a:custGeom>
            <a:rect b="b" l="l" r="r" t="t"/>
            <a:pathLst>
              <a:path extrusionOk="0" h="3193160" w="3606238">
                <a:moveTo>
                  <a:pt x="0" y="0"/>
                </a:moveTo>
                <a:lnTo>
                  <a:pt x="3606237" y="0"/>
                </a:lnTo>
                <a:lnTo>
                  <a:pt x="3606237" y="3193159"/>
                </a:lnTo>
                <a:lnTo>
                  <a:pt x="0" y="3193159"/>
                </a:lnTo>
                <a:lnTo>
                  <a:pt x="0" y="0"/>
                </a:lnTo>
                <a:close/>
              </a:path>
            </a:pathLst>
          </a:custGeom>
          <a:blipFill rotWithShape="1">
            <a:blip r:embed="rId3">
              <a:alphaModFix/>
            </a:blip>
            <a:stretch>
              <a:fillRect b="0" l="0" r="0" t="0"/>
            </a:stretch>
          </a:blipFill>
          <a:ln>
            <a:noFill/>
          </a:ln>
        </p:spPr>
      </p:sp>
      <p:sp>
        <p:nvSpPr>
          <p:cNvPr id="192" name="Google Shape;192;p27"/>
          <p:cNvSpPr/>
          <p:nvPr/>
        </p:nvSpPr>
        <p:spPr>
          <a:xfrm rot="10800000">
            <a:off x="-245043" y="-370928"/>
            <a:ext cx="3606238" cy="3193160"/>
          </a:xfrm>
          <a:custGeom>
            <a:rect b="b" l="l" r="r" t="t"/>
            <a:pathLst>
              <a:path extrusionOk="0" h="3193160" w="3606238">
                <a:moveTo>
                  <a:pt x="3606238" y="3193160"/>
                </a:moveTo>
                <a:lnTo>
                  <a:pt x="0" y="3193160"/>
                </a:lnTo>
                <a:lnTo>
                  <a:pt x="0" y="0"/>
                </a:lnTo>
                <a:lnTo>
                  <a:pt x="3606238" y="0"/>
                </a:lnTo>
                <a:lnTo>
                  <a:pt x="3606238" y="3193160"/>
                </a:lnTo>
                <a:close/>
              </a:path>
            </a:pathLst>
          </a:custGeom>
          <a:blipFill rotWithShape="1">
            <a:blip r:embed="rId3">
              <a:alphaModFix/>
            </a:blip>
            <a:stretch>
              <a:fillRect b="0" l="0" r="0" t="0"/>
            </a:stretch>
          </a:blipFill>
          <a:ln>
            <a:noFill/>
          </a:ln>
        </p:spPr>
      </p:sp>
      <p:sp>
        <p:nvSpPr>
          <p:cNvPr id="193" name="Google Shape;193;p27"/>
          <p:cNvSpPr txBox="1"/>
          <p:nvPr/>
        </p:nvSpPr>
        <p:spPr>
          <a:xfrm>
            <a:off x="4901066" y="563604"/>
            <a:ext cx="8104200" cy="803100"/>
          </a:xfrm>
          <a:prstGeom prst="rect">
            <a:avLst/>
          </a:prstGeom>
          <a:solidFill>
            <a:srgbClr val="FFFFFF"/>
          </a:solidFill>
          <a:ln>
            <a:noFill/>
          </a:ln>
        </p:spPr>
        <p:txBody>
          <a:bodyPr anchorCtr="0" anchor="t" bIns="0" lIns="0" spcFirstLastPara="1" rIns="0" wrap="square" tIns="0">
            <a:spAutoFit/>
          </a:bodyPr>
          <a:lstStyle/>
          <a:p>
            <a:pPr indent="0" lvl="0" marL="0" marR="0" rtl="0" algn="ctr">
              <a:lnSpc>
                <a:spcPct val="153008"/>
              </a:lnSpc>
              <a:spcBef>
                <a:spcPts val="0"/>
              </a:spcBef>
              <a:spcAft>
                <a:spcPts val="0"/>
              </a:spcAft>
              <a:buNone/>
            </a:pPr>
            <a:r>
              <a:rPr b="1" i="1" lang="en-US" sz="5218" u="none" cap="none" strike="noStrike">
                <a:solidFill>
                  <a:srgbClr val="152225"/>
                </a:solidFill>
                <a:highlight>
                  <a:srgbClr val="EEECE1"/>
                </a:highlight>
                <a:latin typeface="Lora"/>
                <a:ea typeface="Lora"/>
                <a:cs typeface="Lora"/>
                <a:sym typeface="Lora"/>
              </a:rPr>
              <a:t>Project objectives..</a:t>
            </a:r>
            <a:endParaRPr>
              <a:highlight>
                <a:srgbClr val="EEECE1"/>
              </a:highlight>
            </a:endParaRPr>
          </a:p>
        </p:txBody>
      </p:sp>
      <p:cxnSp>
        <p:nvCxnSpPr>
          <p:cNvPr id="194" name="Google Shape;194;p27"/>
          <p:cNvCxnSpPr/>
          <p:nvPr/>
        </p:nvCxnSpPr>
        <p:spPr>
          <a:xfrm>
            <a:off x="1114722" y="7817763"/>
            <a:ext cx="2812200" cy="0"/>
          </a:xfrm>
          <a:prstGeom prst="straightConnector1">
            <a:avLst/>
          </a:prstGeom>
          <a:noFill/>
          <a:ln cap="flat" cmpd="sng" w="38100">
            <a:solidFill>
              <a:srgbClr val="FFFFFF"/>
            </a:solidFill>
            <a:prstDash val="solid"/>
            <a:round/>
            <a:headEnd len="sm" w="sm" type="none"/>
            <a:tailEnd len="sm" w="sm" type="none"/>
          </a:ln>
        </p:spPr>
      </p:cxnSp>
      <p:cxnSp>
        <p:nvCxnSpPr>
          <p:cNvPr id="195" name="Google Shape;195;p27"/>
          <p:cNvCxnSpPr/>
          <p:nvPr/>
        </p:nvCxnSpPr>
        <p:spPr>
          <a:xfrm>
            <a:off x="5450559" y="7817763"/>
            <a:ext cx="2812200" cy="0"/>
          </a:xfrm>
          <a:prstGeom prst="straightConnector1">
            <a:avLst/>
          </a:prstGeom>
          <a:noFill/>
          <a:ln cap="flat" cmpd="sng" w="38100">
            <a:solidFill>
              <a:srgbClr val="FFFFFF"/>
            </a:solidFill>
            <a:prstDash val="solid"/>
            <a:round/>
            <a:headEnd len="sm" w="sm" type="none"/>
            <a:tailEnd len="sm" w="sm" type="none"/>
          </a:ln>
        </p:spPr>
      </p:cxnSp>
      <p:cxnSp>
        <p:nvCxnSpPr>
          <p:cNvPr id="196" name="Google Shape;196;p27"/>
          <p:cNvCxnSpPr/>
          <p:nvPr/>
        </p:nvCxnSpPr>
        <p:spPr>
          <a:xfrm>
            <a:off x="10089250" y="7729063"/>
            <a:ext cx="2812200" cy="0"/>
          </a:xfrm>
          <a:prstGeom prst="straightConnector1">
            <a:avLst/>
          </a:prstGeom>
          <a:noFill/>
          <a:ln cap="flat" cmpd="sng" w="38100">
            <a:solidFill>
              <a:srgbClr val="FFFFFF"/>
            </a:solidFill>
            <a:prstDash val="solid"/>
            <a:round/>
            <a:headEnd len="sm" w="sm" type="none"/>
            <a:tailEnd len="sm" w="sm" type="none"/>
          </a:ln>
        </p:spPr>
      </p:cxnSp>
      <p:cxnSp>
        <p:nvCxnSpPr>
          <p:cNvPr id="197" name="Google Shape;197;p27"/>
          <p:cNvCxnSpPr/>
          <p:nvPr/>
        </p:nvCxnSpPr>
        <p:spPr>
          <a:xfrm>
            <a:off x="14359725" y="7729063"/>
            <a:ext cx="2812200" cy="0"/>
          </a:xfrm>
          <a:prstGeom prst="straightConnector1">
            <a:avLst/>
          </a:prstGeom>
          <a:noFill/>
          <a:ln cap="flat" cmpd="sng" w="38100">
            <a:solidFill>
              <a:srgbClr val="FFFFFF"/>
            </a:solidFill>
            <a:prstDash val="solid"/>
            <a:round/>
            <a:headEnd len="sm" w="sm" type="none"/>
            <a:tailEnd len="sm" w="sm" type="none"/>
          </a:ln>
        </p:spPr>
      </p:cxnSp>
      <p:sp>
        <p:nvSpPr>
          <p:cNvPr id="198" name="Google Shape;198;p27"/>
          <p:cNvSpPr/>
          <p:nvPr/>
        </p:nvSpPr>
        <p:spPr>
          <a:xfrm>
            <a:off x="1065863" y="2123075"/>
            <a:ext cx="7012283" cy="3790445"/>
          </a:xfrm>
          <a:custGeom>
            <a:rect b="b" l="l" r="r" t="t"/>
            <a:pathLst>
              <a:path extrusionOk="0" h="4459347" w="4118815">
                <a:moveTo>
                  <a:pt x="0" y="0"/>
                </a:moveTo>
                <a:lnTo>
                  <a:pt x="4118815" y="0"/>
                </a:lnTo>
                <a:lnTo>
                  <a:pt x="4118815" y="4459348"/>
                </a:lnTo>
                <a:lnTo>
                  <a:pt x="0" y="4459348"/>
                </a:lnTo>
                <a:lnTo>
                  <a:pt x="0" y="0"/>
                </a:lnTo>
                <a:close/>
              </a:path>
            </a:pathLst>
          </a:custGeom>
          <a:blipFill rotWithShape="1">
            <a:blip r:embed="rId4">
              <a:alphaModFix/>
            </a:blip>
            <a:stretch>
              <a:fillRect b="0" l="0" r="0" t="0"/>
            </a:stretch>
          </a:blipFill>
          <a:ln>
            <a:noFill/>
          </a:ln>
        </p:spPr>
      </p:sp>
      <p:sp>
        <p:nvSpPr>
          <p:cNvPr id="199" name="Google Shape;199;p27"/>
          <p:cNvSpPr/>
          <p:nvPr/>
        </p:nvSpPr>
        <p:spPr>
          <a:xfrm>
            <a:off x="8778850" y="3790800"/>
            <a:ext cx="7012283" cy="3790445"/>
          </a:xfrm>
          <a:custGeom>
            <a:rect b="b" l="l" r="r" t="t"/>
            <a:pathLst>
              <a:path extrusionOk="0" h="4459347" w="4118815">
                <a:moveTo>
                  <a:pt x="0" y="0"/>
                </a:moveTo>
                <a:lnTo>
                  <a:pt x="4118815" y="0"/>
                </a:lnTo>
                <a:lnTo>
                  <a:pt x="4118815" y="4459348"/>
                </a:lnTo>
                <a:lnTo>
                  <a:pt x="0" y="4459348"/>
                </a:lnTo>
                <a:lnTo>
                  <a:pt x="0" y="0"/>
                </a:lnTo>
                <a:close/>
              </a:path>
            </a:pathLst>
          </a:custGeom>
          <a:blipFill rotWithShape="1">
            <a:blip r:embed="rId4">
              <a:alphaModFix/>
            </a:blip>
            <a:stretch>
              <a:fillRect b="0" l="0" r="0" t="0"/>
            </a:stretch>
          </a:blipFill>
          <a:ln>
            <a:noFill/>
          </a:ln>
        </p:spPr>
      </p:sp>
      <p:sp>
        <p:nvSpPr>
          <p:cNvPr id="200" name="Google Shape;200;p27"/>
          <p:cNvSpPr/>
          <p:nvPr/>
        </p:nvSpPr>
        <p:spPr>
          <a:xfrm>
            <a:off x="958700" y="6258675"/>
            <a:ext cx="7300600" cy="3790445"/>
          </a:xfrm>
          <a:custGeom>
            <a:rect b="b" l="l" r="r" t="t"/>
            <a:pathLst>
              <a:path extrusionOk="0" h="4459347" w="4118815">
                <a:moveTo>
                  <a:pt x="0" y="0"/>
                </a:moveTo>
                <a:lnTo>
                  <a:pt x="4118815" y="0"/>
                </a:lnTo>
                <a:lnTo>
                  <a:pt x="4118815" y="4459348"/>
                </a:lnTo>
                <a:lnTo>
                  <a:pt x="0" y="4459348"/>
                </a:lnTo>
                <a:lnTo>
                  <a:pt x="0" y="0"/>
                </a:lnTo>
                <a:close/>
              </a:path>
            </a:pathLst>
          </a:custGeom>
          <a:blipFill rotWithShape="1">
            <a:blip r:embed="rId4">
              <a:alphaModFix/>
            </a:blip>
            <a:stretch>
              <a:fillRect b="0" l="0" r="0" t="0"/>
            </a:stretch>
          </a:blipFill>
          <a:ln>
            <a:noFill/>
          </a:ln>
        </p:spPr>
      </p:sp>
      <p:sp>
        <p:nvSpPr>
          <p:cNvPr id="201" name="Google Shape;201;p27"/>
          <p:cNvSpPr txBox="1"/>
          <p:nvPr/>
        </p:nvSpPr>
        <p:spPr>
          <a:xfrm>
            <a:off x="1711550" y="2563675"/>
            <a:ext cx="5749500" cy="30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700">
                <a:solidFill>
                  <a:srgbClr val="000000"/>
                </a:solidFill>
              </a:rPr>
              <a:t>Naturalness</a:t>
            </a:r>
            <a:endParaRPr sz="3700">
              <a:solidFill>
                <a:srgbClr val="000000"/>
              </a:solidFill>
            </a:endParaRPr>
          </a:p>
          <a:p>
            <a:pPr indent="0" lvl="0" marL="0" rtl="0" algn="l">
              <a:spcBef>
                <a:spcPts val="0"/>
              </a:spcBef>
              <a:spcAft>
                <a:spcPts val="0"/>
              </a:spcAft>
              <a:buClr>
                <a:srgbClr val="000000"/>
              </a:buClr>
              <a:buSzPts val="1100"/>
              <a:buFont typeface="Arial"/>
              <a:buNone/>
            </a:pPr>
            <a:r>
              <a:t/>
            </a:r>
            <a:endParaRPr sz="3200">
              <a:solidFill>
                <a:srgbClr val="000000"/>
              </a:solidFill>
              <a:latin typeface="Calibri"/>
              <a:ea typeface="Calibri"/>
              <a:cs typeface="Calibri"/>
              <a:sym typeface="Calibri"/>
            </a:endParaRPr>
          </a:p>
          <a:p>
            <a:pPr indent="0" lvl="0" marL="0" rtl="0" algn="just">
              <a:spcBef>
                <a:spcPts val="0"/>
              </a:spcBef>
              <a:spcAft>
                <a:spcPts val="0"/>
              </a:spcAft>
              <a:buClr>
                <a:srgbClr val="000000"/>
              </a:buClr>
              <a:buSzPts val="1100"/>
              <a:buFont typeface="Arial"/>
              <a:buNone/>
            </a:pPr>
            <a:r>
              <a:rPr lang="en-US" sz="2200">
                <a:solidFill>
                  <a:srgbClr val="000000"/>
                </a:solidFill>
              </a:rPr>
              <a:t>Produce speech that sounds natural and human-like, including proper intonation, rhythm, and inflection.</a:t>
            </a:r>
            <a:endParaRPr sz="2200">
              <a:solidFill>
                <a:srgbClr val="000000"/>
              </a:solidFill>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p:txBody>
      </p:sp>
      <p:sp>
        <p:nvSpPr>
          <p:cNvPr id="202" name="Google Shape;202;p27"/>
          <p:cNvSpPr txBox="1"/>
          <p:nvPr/>
        </p:nvSpPr>
        <p:spPr>
          <a:xfrm>
            <a:off x="9353750" y="4284475"/>
            <a:ext cx="5964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t>High-Quality Audio Output</a:t>
            </a:r>
            <a:endParaRPr sz="3700"/>
          </a:p>
          <a:p>
            <a:pPr indent="0" lvl="0" marL="0" rtl="0" algn="l">
              <a:spcBef>
                <a:spcPts val="0"/>
              </a:spcBef>
              <a:spcAft>
                <a:spcPts val="0"/>
              </a:spcAft>
              <a:buNone/>
            </a:pPr>
            <a:r>
              <a:t/>
            </a:r>
            <a:endParaRPr sz="3700"/>
          </a:p>
          <a:p>
            <a:pPr indent="0" lvl="0" marL="0" rtl="0" algn="just">
              <a:spcBef>
                <a:spcPts val="0"/>
              </a:spcBef>
              <a:spcAft>
                <a:spcPts val="0"/>
              </a:spcAft>
              <a:buNone/>
            </a:pPr>
            <a:r>
              <a:rPr lang="en-US" sz="2200"/>
              <a:t>Focus on producing clear, high-resolution audio that is pleasant to listen to, minimizing distortions and background noise.</a:t>
            </a:r>
            <a:endParaRPr sz="2200"/>
          </a:p>
        </p:txBody>
      </p:sp>
      <p:sp>
        <p:nvSpPr>
          <p:cNvPr id="203" name="Google Shape;203;p27"/>
          <p:cNvSpPr txBox="1"/>
          <p:nvPr/>
        </p:nvSpPr>
        <p:spPr>
          <a:xfrm>
            <a:off x="1336250" y="6624175"/>
            <a:ext cx="64098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t>Enable Independent Reading</a:t>
            </a:r>
            <a:endParaRPr sz="3700"/>
          </a:p>
          <a:p>
            <a:pPr indent="0" lvl="0" marL="0" rtl="0" algn="l">
              <a:spcBef>
                <a:spcPts val="0"/>
              </a:spcBef>
              <a:spcAft>
                <a:spcPts val="0"/>
              </a:spcAft>
              <a:buNone/>
            </a:pPr>
            <a:r>
              <a:t/>
            </a:r>
            <a:endParaRPr sz="2200"/>
          </a:p>
          <a:p>
            <a:pPr indent="0" lvl="0" marL="0" rtl="0" algn="just">
              <a:spcBef>
                <a:spcPts val="0"/>
              </a:spcBef>
              <a:spcAft>
                <a:spcPts val="0"/>
              </a:spcAft>
              <a:buNone/>
            </a:pPr>
            <a:r>
              <a:rPr lang="en-US" sz="2200"/>
              <a:t>TTS systems empower visually impaired individuals to independently consume text-based materials without requiring assistance from others.</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p:nvPr/>
        </p:nvSpPr>
        <p:spPr>
          <a:xfrm rot="-3767688">
            <a:off x="13349189" y="5812031"/>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09" name="Google Shape;209;p28"/>
          <p:cNvSpPr/>
          <p:nvPr/>
        </p:nvSpPr>
        <p:spPr>
          <a:xfrm rot="-3767688">
            <a:off x="-2719749" y="-402026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10" name="Google Shape;210;p28"/>
          <p:cNvSpPr txBox="1"/>
          <p:nvPr/>
        </p:nvSpPr>
        <p:spPr>
          <a:xfrm>
            <a:off x="5219475" y="469125"/>
            <a:ext cx="7191300" cy="987900"/>
          </a:xfrm>
          <a:prstGeom prst="rect">
            <a:avLst/>
          </a:prstGeom>
          <a:noFill/>
          <a:ln>
            <a:noFill/>
          </a:ln>
        </p:spPr>
        <p:txBody>
          <a:bodyPr anchorCtr="0" anchor="t" bIns="91425" lIns="91425" spcFirstLastPara="1" rIns="91425" wrap="square" tIns="91425">
            <a:spAutoFit/>
          </a:bodyPr>
          <a:lstStyle/>
          <a:p>
            <a:pPr indent="0" lvl="0" marL="0" rtl="0" algn="ctr">
              <a:lnSpc>
                <a:spcPct val="153008"/>
              </a:lnSpc>
              <a:spcBef>
                <a:spcPts val="0"/>
              </a:spcBef>
              <a:spcAft>
                <a:spcPts val="0"/>
              </a:spcAft>
              <a:buNone/>
            </a:pPr>
            <a:r>
              <a:rPr b="1" i="1" lang="en-US" sz="5218">
                <a:solidFill>
                  <a:srgbClr val="152225"/>
                </a:solidFill>
                <a:highlight>
                  <a:srgbClr val="EEECE1"/>
                </a:highlight>
                <a:latin typeface="Lora"/>
                <a:ea typeface="Lora"/>
                <a:cs typeface="Lora"/>
                <a:sym typeface="Lora"/>
              </a:rPr>
              <a:t>Datasets Explored..</a:t>
            </a:r>
            <a:endParaRPr/>
          </a:p>
        </p:txBody>
      </p:sp>
      <p:sp>
        <p:nvSpPr>
          <p:cNvPr id="211" name="Google Shape;211;p28"/>
          <p:cNvSpPr txBox="1"/>
          <p:nvPr/>
        </p:nvSpPr>
        <p:spPr>
          <a:xfrm>
            <a:off x="1412300" y="2398050"/>
            <a:ext cx="7509000" cy="341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rgbClr val="000000"/>
                </a:solidFill>
                <a:latin typeface="Calibri"/>
                <a:ea typeface="Calibri"/>
                <a:cs typeface="Calibri"/>
                <a:sym typeface="Calibri"/>
              </a:rPr>
              <a:t>CMU-synthesis Dataset (15.45 GB)</a:t>
            </a:r>
            <a:endParaRPr b="1" sz="3200">
              <a:solidFill>
                <a:srgbClr val="000000"/>
              </a:solidFill>
              <a:latin typeface="Calibri"/>
              <a:ea typeface="Calibri"/>
              <a:cs typeface="Calibri"/>
              <a:sym typeface="Calibri"/>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a:p>
            <a:pPr indent="0" lvl="0" marL="0" rtl="0" algn="just">
              <a:spcBef>
                <a:spcPts val="0"/>
              </a:spcBef>
              <a:spcAft>
                <a:spcPts val="0"/>
              </a:spcAft>
              <a:buNone/>
            </a:pPr>
            <a:r>
              <a:rPr lang="en-US" sz="2200">
                <a:solidFill>
                  <a:srgbClr val="000000"/>
                </a:solidFill>
                <a:latin typeface="Calibri"/>
                <a:ea typeface="Calibri"/>
                <a:cs typeface="Calibri"/>
                <a:sym typeface="Calibri"/>
              </a:rPr>
              <a:t>The CMU-synth dataset is a synthetic Punjabi dataset generated using CMU's Clustergen text-to-speech model.</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rPr b="1" lang="en-US" sz="2200">
                <a:solidFill>
                  <a:srgbClr val="000000"/>
                </a:solidFill>
                <a:latin typeface="Calibri"/>
                <a:ea typeface="Calibri"/>
                <a:cs typeface="Calibri"/>
                <a:sym typeface="Calibri"/>
              </a:rPr>
              <a:t>Drawback: </a:t>
            </a:r>
            <a:r>
              <a:rPr lang="en-US" sz="2200">
                <a:solidFill>
                  <a:srgbClr val="000000"/>
                </a:solidFill>
                <a:latin typeface="Calibri"/>
                <a:ea typeface="Calibri"/>
                <a:cs typeface="Calibri"/>
                <a:sym typeface="Calibri"/>
              </a:rPr>
              <a:t>The audio output resembles that of a robotic voice.</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t/>
            </a:r>
            <a:endParaRPr sz="2600">
              <a:solidFill>
                <a:srgbClr val="000000"/>
              </a:solidFill>
              <a:latin typeface="Calibri"/>
              <a:ea typeface="Calibri"/>
              <a:cs typeface="Calibri"/>
              <a:sym typeface="Calibri"/>
            </a:endParaRPr>
          </a:p>
          <a:p>
            <a:pPr indent="0" lvl="0" marL="0" rtl="0" algn="just">
              <a:spcBef>
                <a:spcPts val="0"/>
              </a:spcBef>
              <a:spcAft>
                <a:spcPts val="0"/>
              </a:spcAft>
              <a:buNone/>
            </a:pPr>
            <a:r>
              <a:t/>
            </a:r>
            <a:endParaRPr sz="2600">
              <a:solidFill>
                <a:srgbClr val="000000"/>
              </a:solidFill>
              <a:latin typeface="Calibri"/>
              <a:ea typeface="Calibri"/>
              <a:cs typeface="Calibri"/>
              <a:sym typeface="Calibri"/>
            </a:endParaRPr>
          </a:p>
        </p:txBody>
      </p:sp>
      <p:sp>
        <p:nvSpPr>
          <p:cNvPr id="212" name="Google Shape;212;p28"/>
          <p:cNvSpPr txBox="1"/>
          <p:nvPr/>
        </p:nvSpPr>
        <p:spPr>
          <a:xfrm>
            <a:off x="1412300" y="6527200"/>
            <a:ext cx="7509000" cy="314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rgbClr val="000000"/>
                </a:solidFill>
                <a:latin typeface="Calibri"/>
                <a:ea typeface="Calibri"/>
                <a:cs typeface="Calibri"/>
                <a:sym typeface="Calibri"/>
              </a:rPr>
              <a:t>Google-synthesis Dataset (4.92 GB)</a:t>
            </a:r>
            <a:endParaRPr b="1" sz="3200">
              <a:solidFill>
                <a:srgbClr val="000000"/>
              </a:solidFill>
              <a:latin typeface="Calibri"/>
              <a:ea typeface="Calibri"/>
              <a:cs typeface="Calibri"/>
              <a:sym typeface="Calibri"/>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a:p>
            <a:pPr indent="0" lvl="0" marL="0" rtl="0" algn="just">
              <a:spcBef>
                <a:spcPts val="0"/>
              </a:spcBef>
              <a:spcAft>
                <a:spcPts val="0"/>
              </a:spcAft>
              <a:buNone/>
            </a:pPr>
            <a:r>
              <a:rPr lang="en-US" sz="2200">
                <a:solidFill>
                  <a:srgbClr val="000000"/>
                </a:solidFill>
                <a:latin typeface="Calibri"/>
                <a:ea typeface="Calibri"/>
                <a:cs typeface="Calibri"/>
                <a:sym typeface="Calibri"/>
              </a:rPr>
              <a:t>The Google-synth dataset comprises a synthetic Punjabi dataset that has been generated using Google's Cloud Text-to-Speech service.</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t/>
            </a:r>
            <a:endParaRPr sz="2200">
              <a:solidFill>
                <a:srgbClr val="000000"/>
              </a:solidFill>
              <a:latin typeface="Calibri"/>
              <a:ea typeface="Calibri"/>
              <a:cs typeface="Calibri"/>
              <a:sym typeface="Calibri"/>
            </a:endParaRPr>
          </a:p>
          <a:p>
            <a:pPr indent="0" lvl="0" marL="0" rtl="0" algn="just">
              <a:spcBef>
                <a:spcPts val="0"/>
              </a:spcBef>
              <a:spcAft>
                <a:spcPts val="0"/>
              </a:spcAft>
              <a:buClr>
                <a:srgbClr val="000000"/>
              </a:buClr>
              <a:buSzPts val="1100"/>
              <a:buFont typeface="Arial"/>
              <a:buNone/>
            </a:pPr>
            <a:r>
              <a:rPr b="1" lang="en-US" sz="2200">
                <a:solidFill>
                  <a:srgbClr val="000000"/>
                </a:solidFill>
                <a:latin typeface="Calibri"/>
                <a:ea typeface="Calibri"/>
                <a:cs typeface="Calibri"/>
                <a:sym typeface="Calibri"/>
              </a:rPr>
              <a:t>Drawback: </a:t>
            </a:r>
            <a:r>
              <a:rPr lang="en-US" sz="2200">
                <a:solidFill>
                  <a:srgbClr val="000000"/>
                </a:solidFill>
                <a:latin typeface="Calibri"/>
                <a:ea typeface="Calibri"/>
                <a:cs typeface="Calibri"/>
                <a:sym typeface="Calibri"/>
              </a:rPr>
              <a:t>The audio output resembles that of a robotic voice.</a:t>
            </a:r>
            <a:endParaRPr sz="2200">
              <a:solidFill>
                <a:srgbClr val="000000"/>
              </a:solidFill>
              <a:latin typeface="Calibri"/>
              <a:ea typeface="Calibri"/>
              <a:cs typeface="Calibri"/>
              <a:sym typeface="Calibri"/>
            </a:endParaRPr>
          </a:p>
          <a:p>
            <a:pPr indent="0" lvl="0" marL="0" rtl="0" algn="just">
              <a:spcBef>
                <a:spcPts val="0"/>
              </a:spcBef>
              <a:spcAft>
                <a:spcPts val="0"/>
              </a:spcAft>
              <a:buClr>
                <a:srgbClr val="000000"/>
              </a:buClr>
              <a:buSzPts val="1100"/>
              <a:buFont typeface="Arial"/>
              <a:buNone/>
            </a:pPr>
            <a:r>
              <a:rPr b="1" lang="en-US" sz="2600">
                <a:solidFill>
                  <a:srgbClr val="000000"/>
                </a:solidFill>
                <a:latin typeface="Calibri"/>
                <a:ea typeface="Calibri"/>
                <a:cs typeface="Calibri"/>
                <a:sym typeface="Calibri"/>
              </a:rPr>
              <a:t> </a:t>
            </a:r>
            <a:endParaRPr sz="2500">
              <a:solidFill>
                <a:srgbClr val="000000"/>
              </a:solidFill>
              <a:latin typeface="Calibri"/>
              <a:ea typeface="Calibri"/>
              <a:cs typeface="Calibri"/>
              <a:sym typeface="Calibri"/>
            </a:endParaRPr>
          </a:p>
        </p:txBody>
      </p:sp>
      <p:sp>
        <p:nvSpPr>
          <p:cNvPr id="213" name="Google Shape;213;p28"/>
          <p:cNvSpPr txBox="1"/>
          <p:nvPr/>
        </p:nvSpPr>
        <p:spPr>
          <a:xfrm>
            <a:off x="10070525" y="2398050"/>
            <a:ext cx="7509000" cy="341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rgbClr val="000000"/>
                </a:solidFill>
                <a:latin typeface="Calibri"/>
                <a:ea typeface="Calibri"/>
                <a:cs typeface="Calibri"/>
                <a:sym typeface="Calibri"/>
              </a:rPr>
              <a:t>Common Voice Mozilla Dataset (99.84 MB)</a:t>
            </a:r>
            <a:endParaRPr b="1" sz="3200">
              <a:solidFill>
                <a:srgbClr val="000000"/>
              </a:solidFill>
              <a:latin typeface="Calibri"/>
              <a:ea typeface="Calibri"/>
              <a:cs typeface="Calibri"/>
              <a:sym typeface="Calibri"/>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a:p>
            <a:pPr indent="0" lvl="0" marL="0" rtl="0" algn="just">
              <a:spcBef>
                <a:spcPts val="0"/>
              </a:spcBef>
              <a:spcAft>
                <a:spcPts val="0"/>
              </a:spcAft>
              <a:buNone/>
            </a:pPr>
            <a:r>
              <a:rPr lang="en-US" sz="2200">
                <a:solidFill>
                  <a:srgbClr val="000000"/>
                </a:solidFill>
                <a:latin typeface="Calibri"/>
                <a:ea typeface="Calibri"/>
                <a:cs typeface="Calibri"/>
                <a:sym typeface="Calibri"/>
              </a:rPr>
              <a:t>Common Voice is a publicly available voice dataset, powered by the voices of volunteer contributors around the world</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rPr b="1" lang="en-US" sz="2200">
                <a:solidFill>
                  <a:srgbClr val="000000"/>
                </a:solidFill>
                <a:latin typeface="Calibri"/>
                <a:ea typeface="Calibri"/>
                <a:cs typeface="Calibri"/>
                <a:sym typeface="Calibri"/>
              </a:rPr>
              <a:t>Drawback: </a:t>
            </a:r>
            <a:r>
              <a:rPr lang="en-US" sz="2200">
                <a:solidFill>
                  <a:srgbClr val="000000"/>
                </a:solidFill>
                <a:latin typeface="Calibri"/>
                <a:ea typeface="Calibri"/>
                <a:cs typeface="Calibri"/>
                <a:sym typeface="Calibri"/>
              </a:rPr>
              <a:t>A key drawback of this dataset is its limited size, which makes it challenging to train a robust and generalizable model.</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t/>
            </a:r>
            <a:endParaRPr b="1" sz="2600">
              <a:solidFill>
                <a:srgbClr val="000000"/>
              </a:solidFill>
              <a:latin typeface="Calibri"/>
              <a:ea typeface="Calibri"/>
              <a:cs typeface="Calibri"/>
              <a:sym typeface="Calibri"/>
            </a:endParaRPr>
          </a:p>
          <a:p>
            <a:pPr indent="0" lvl="0" marL="0" rtl="0" algn="just">
              <a:spcBef>
                <a:spcPts val="0"/>
              </a:spcBef>
              <a:spcAft>
                <a:spcPts val="0"/>
              </a:spcAft>
              <a:buClr>
                <a:srgbClr val="000000"/>
              </a:buClr>
              <a:buSzPts val="1100"/>
              <a:buFont typeface="Arial"/>
              <a:buNone/>
            </a:pPr>
            <a:r>
              <a:t/>
            </a:r>
            <a:endParaRPr b="1" sz="2600">
              <a:solidFill>
                <a:srgbClr val="000000"/>
              </a:solidFill>
              <a:latin typeface="Calibri"/>
              <a:ea typeface="Calibri"/>
              <a:cs typeface="Calibri"/>
              <a:sym typeface="Calibri"/>
            </a:endParaRPr>
          </a:p>
          <a:p>
            <a:pPr indent="0" lvl="0" marL="0" rtl="0" algn="just">
              <a:spcBef>
                <a:spcPts val="0"/>
              </a:spcBef>
              <a:spcAft>
                <a:spcPts val="0"/>
              </a:spcAft>
              <a:buNone/>
            </a:pPr>
            <a:r>
              <a:t/>
            </a:r>
            <a:endParaRPr sz="2600">
              <a:solidFill>
                <a:srgbClr val="000000"/>
              </a:solidFill>
              <a:latin typeface="Calibri"/>
              <a:ea typeface="Calibri"/>
              <a:cs typeface="Calibri"/>
              <a:sym typeface="Calibri"/>
            </a:endParaRPr>
          </a:p>
        </p:txBody>
      </p:sp>
      <p:sp>
        <p:nvSpPr>
          <p:cNvPr id="214" name="Google Shape;214;p28"/>
          <p:cNvSpPr txBox="1"/>
          <p:nvPr/>
        </p:nvSpPr>
        <p:spPr>
          <a:xfrm>
            <a:off x="10123425" y="6527200"/>
            <a:ext cx="7509000" cy="314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rgbClr val="000000"/>
                </a:solidFill>
                <a:latin typeface="Calibri"/>
                <a:ea typeface="Calibri"/>
                <a:cs typeface="Calibri"/>
                <a:sym typeface="Calibri"/>
              </a:rPr>
              <a:t>IIT Madras Dataset (13.9 GB) :-</a:t>
            </a:r>
            <a:endParaRPr b="1" sz="3200">
              <a:solidFill>
                <a:srgbClr val="000000"/>
              </a:solidFill>
              <a:latin typeface="Calibri"/>
              <a:ea typeface="Calibri"/>
              <a:cs typeface="Calibri"/>
              <a:sym typeface="Calibri"/>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a:p>
            <a:pPr indent="0" lvl="0" marL="0" rtl="0" algn="l">
              <a:spcBef>
                <a:spcPts val="0"/>
              </a:spcBef>
              <a:spcAft>
                <a:spcPts val="0"/>
              </a:spcAft>
              <a:buNone/>
            </a:pPr>
            <a:r>
              <a:rPr lang="en-US" sz="2200">
                <a:solidFill>
                  <a:srgbClr val="000000"/>
                </a:solidFill>
                <a:latin typeface="Calibri"/>
                <a:ea typeface="Calibri"/>
                <a:cs typeface="Calibri"/>
                <a:sym typeface="Calibri"/>
              </a:rPr>
              <a:t>This data was collected on payment basis using the following vendors -- Mediscribe India, Desicrew, and Crescendo to ensure high quality of audio</a:t>
            </a:r>
            <a:endParaRPr sz="2200">
              <a:solidFill>
                <a:srgbClr val="000000"/>
              </a:solidFill>
              <a:latin typeface="Calibri"/>
              <a:ea typeface="Calibri"/>
              <a:cs typeface="Calibri"/>
              <a:sym typeface="Calibri"/>
            </a:endParaRPr>
          </a:p>
          <a:p>
            <a:pPr indent="0" lvl="0" marL="0" rtl="0" algn="l">
              <a:spcBef>
                <a:spcPts val="0"/>
              </a:spcBef>
              <a:spcAft>
                <a:spcPts val="0"/>
              </a:spcAft>
              <a:buNone/>
            </a:pPr>
            <a:r>
              <a:t/>
            </a:r>
            <a:endParaRPr sz="2200">
              <a:solidFill>
                <a:srgbClr val="000000"/>
              </a:solidFill>
              <a:latin typeface="Calibri"/>
              <a:ea typeface="Calibri"/>
              <a:cs typeface="Calibri"/>
              <a:sym typeface="Calibri"/>
            </a:endParaRPr>
          </a:p>
          <a:p>
            <a:pPr indent="0" lvl="0" marL="0" rtl="0" algn="just">
              <a:spcBef>
                <a:spcPts val="0"/>
              </a:spcBef>
              <a:spcAft>
                <a:spcPts val="0"/>
              </a:spcAft>
              <a:buClr>
                <a:srgbClr val="000000"/>
              </a:buClr>
              <a:buSzPts val="1100"/>
              <a:buFont typeface="Arial"/>
              <a:buNone/>
            </a:pPr>
            <a:r>
              <a:rPr b="1" lang="en-US" sz="2200">
                <a:solidFill>
                  <a:srgbClr val="000000"/>
                </a:solidFill>
                <a:latin typeface="Calibri"/>
                <a:ea typeface="Calibri"/>
                <a:cs typeface="Calibri"/>
                <a:sym typeface="Calibri"/>
              </a:rPr>
              <a:t>Drawback: </a:t>
            </a:r>
            <a:r>
              <a:rPr lang="en-US" sz="2200">
                <a:solidFill>
                  <a:srgbClr val="000000"/>
                </a:solidFill>
                <a:latin typeface="Calibri"/>
                <a:ea typeface="Calibri"/>
                <a:cs typeface="Calibri"/>
                <a:sym typeface="Calibri"/>
              </a:rPr>
              <a:t>The IIT Madras dataset contains some English words mixed into the Punjabi data.</a:t>
            </a:r>
            <a:endParaRPr sz="22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p:nvPr/>
        </p:nvSpPr>
        <p:spPr>
          <a:xfrm rot="-3767688">
            <a:off x="13349189" y="5812031"/>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20" name="Google Shape;220;p29"/>
          <p:cNvSpPr/>
          <p:nvPr/>
        </p:nvSpPr>
        <p:spPr>
          <a:xfrm rot="-3767688">
            <a:off x="-2719749" y="-402026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21" name="Google Shape;221;p29"/>
          <p:cNvSpPr txBox="1"/>
          <p:nvPr/>
        </p:nvSpPr>
        <p:spPr>
          <a:xfrm>
            <a:off x="3273525" y="1000400"/>
            <a:ext cx="134448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 Why IIT Madras Dataset ?.. </a:t>
            </a:r>
            <a:endParaRPr/>
          </a:p>
        </p:txBody>
      </p:sp>
      <p:pic>
        <p:nvPicPr>
          <p:cNvPr id="222" name="Google Shape;222;p29"/>
          <p:cNvPicPr preferRelativeResize="0"/>
          <p:nvPr/>
        </p:nvPicPr>
        <p:blipFill>
          <a:blip r:embed="rId4">
            <a:alphaModFix/>
          </a:blip>
          <a:stretch>
            <a:fillRect/>
          </a:stretch>
        </p:blipFill>
        <p:spPr>
          <a:xfrm>
            <a:off x="1659032" y="168127"/>
            <a:ext cx="2333143" cy="2487400"/>
          </a:xfrm>
          <a:prstGeom prst="rect">
            <a:avLst/>
          </a:prstGeom>
          <a:noFill/>
          <a:ln>
            <a:noFill/>
          </a:ln>
        </p:spPr>
      </p:pic>
      <p:sp>
        <p:nvSpPr>
          <p:cNvPr id="223" name="Google Shape;223;p29"/>
          <p:cNvSpPr txBox="1"/>
          <p:nvPr/>
        </p:nvSpPr>
        <p:spPr>
          <a:xfrm>
            <a:off x="704175" y="2655525"/>
            <a:ext cx="16586400" cy="72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rgbClr val="000000"/>
                </a:solidFill>
              </a:rPr>
              <a:t>This Datset was gathered through a paid collection process using services from three vendors: Mediscribe India, Desicrew, and Crescendo , likely to ensure high-quality data.</a:t>
            </a:r>
            <a:endParaRPr sz="2200">
              <a:solidFill>
                <a:srgbClr val="000000"/>
              </a:solidFill>
            </a:endParaRPr>
          </a:p>
          <a:p>
            <a:pPr indent="0" lvl="0" marL="0" rtl="0" algn="l">
              <a:spcBef>
                <a:spcPts val="0"/>
              </a:spcBef>
              <a:spcAft>
                <a:spcPts val="0"/>
              </a:spcAft>
              <a:buNone/>
            </a:pPr>
            <a:r>
              <a:t/>
            </a:r>
            <a:endParaRPr sz="2200">
              <a:solidFill>
                <a:srgbClr val="000000"/>
              </a:solidFill>
            </a:endParaRPr>
          </a:p>
          <a:p>
            <a:pPr indent="-368300" lvl="0" marL="457200" rtl="0" algn="l">
              <a:spcBef>
                <a:spcPts val="0"/>
              </a:spcBef>
              <a:spcAft>
                <a:spcPts val="0"/>
              </a:spcAft>
              <a:buClr>
                <a:srgbClr val="000000"/>
              </a:buClr>
              <a:buSzPts val="2200"/>
              <a:buFont typeface="Calibri"/>
              <a:buChar char="●"/>
            </a:pPr>
            <a:r>
              <a:rPr b="1" lang="en-US" sz="2200">
                <a:solidFill>
                  <a:srgbClr val="000000"/>
                </a:solidFill>
              </a:rPr>
              <a:t>Diverse Linguistic Content:</a:t>
            </a:r>
            <a:r>
              <a:rPr lang="en-US" sz="2200">
                <a:solidFill>
                  <a:srgbClr val="000000"/>
                </a:solidFill>
              </a:rPr>
              <a:t> The IIT Madras dataset includes a wide range of sentences and vocabulary, reflecting various aspects of everyday communication in Punjabi, which can enhance the robustness of TTS systems.</a:t>
            </a:r>
            <a:endParaRPr sz="2200">
              <a:solidFill>
                <a:srgbClr val="000000"/>
              </a:solidFill>
            </a:endParaRPr>
          </a:p>
          <a:p>
            <a:pPr indent="0" lvl="0" marL="457200" rtl="0" algn="l">
              <a:spcBef>
                <a:spcPts val="0"/>
              </a:spcBef>
              <a:spcAft>
                <a:spcPts val="0"/>
              </a:spcAft>
              <a:buNone/>
            </a:pPr>
            <a:r>
              <a:t/>
            </a:r>
            <a:endParaRPr sz="2200">
              <a:solidFill>
                <a:srgbClr val="000000"/>
              </a:solidFill>
            </a:endParaRPr>
          </a:p>
          <a:p>
            <a:pPr indent="-368300" lvl="0" marL="457200" rtl="0" algn="l">
              <a:spcBef>
                <a:spcPts val="0"/>
              </a:spcBef>
              <a:spcAft>
                <a:spcPts val="0"/>
              </a:spcAft>
              <a:buClr>
                <a:srgbClr val="000000"/>
              </a:buClr>
              <a:buSzPts val="2200"/>
              <a:buFont typeface="Calibri"/>
              <a:buChar char="●"/>
            </a:pPr>
            <a:r>
              <a:rPr b="1" lang="en-US" sz="2200">
                <a:solidFill>
                  <a:srgbClr val="000000"/>
                </a:solidFill>
              </a:rPr>
              <a:t>High-Quality Recordings:</a:t>
            </a:r>
            <a:r>
              <a:rPr lang="en-US" sz="2200">
                <a:solidFill>
                  <a:srgbClr val="000000"/>
                </a:solidFill>
              </a:rPr>
              <a:t> The audio files in the dataset are recorded by native speakers, ensuring high-quality pronunciation, intonation, and natural speech patterns that are essential for effective speech synthesis.</a:t>
            </a:r>
            <a:endParaRPr sz="2200">
              <a:solidFill>
                <a:srgbClr val="000000"/>
              </a:solidFill>
            </a:endParaRPr>
          </a:p>
          <a:p>
            <a:pPr indent="0" lvl="0" marL="457200" rtl="0" algn="l">
              <a:spcBef>
                <a:spcPts val="0"/>
              </a:spcBef>
              <a:spcAft>
                <a:spcPts val="0"/>
              </a:spcAft>
              <a:buNone/>
            </a:pPr>
            <a:r>
              <a:t/>
            </a:r>
            <a:endParaRPr sz="2200">
              <a:solidFill>
                <a:srgbClr val="000000"/>
              </a:solidFill>
            </a:endParaRPr>
          </a:p>
          <a:p>
            <a:pPr indent="-368300" lvl="0" marL="457200" rtl="0" algn="l">
              <a:spcBef>
                <a:spcPts val="0"/>
              </a:spcBef>
              <a:spcAft>
                <a:spcPts val="0"/>
              </a:spcAft>
              <a:buClr>
                <a:srgbClr val="000000"/>
              </a:buClr>
              <a:buSzPts val="2200"/>
              <a:buFont typeface="Calibri"/>
              <a:buChar char="●"/>
            </a:pPr>
            <a:r>
              <a:rPr b="1" lang="en-US" sz="2200">
                <a:solidFill>
                  <a:srgbClr val="000000"/>
                </a:solidFill>
              </a:rPr>
              <a:t>Research Credibility:</a:t>
            </a:r>
            <a:r>
              <a:rPr lang="en-US" sz="2200">
                <a:solidFill>
                  <a:srgbClr val="000000"/>
                </a:solidFill>
              </a:rPr>
              <a:t> Being associated with IIT Madras, a reputable institution, lends credibility to the dataset.</a:t>
            </a:r>
            <a:endParaRPr sz="2200">
              <a:solidFill>
                <a:srgbClr val="000000"/>
              </a:solidFill>
            </a:endParaRPr>
          </a:p>
          <a:p>
            <a:pPr indent="0" lvl="0" marL="457200" rtl="0" algn="l">
              <a:spcBef>
                <a:spcPts val="0"/>
              </a:spcBef>
              <a:spcAft>
                <a:spcPts val="0"/>
              </a:spcAft>
              <a:buNone/>
            </a:pPr>
            <a:r>
              <a:t/>
            </a:r>
            <a:endParaRPr sz="2200">
              <a:solidFill>
                <a:srgbClr val="000000"/>
              </a:solidFill>
            </a:endParaRPr>
          </a:p>
          <a:p>
            <a:pPr indent="-368300" lvl="0" marL="457200" rtl="0" algn="l">
              <a:spcBef>
                <a:spcPts val="0"/>
              </a:spcBef>
              <a:spcAft>
                <a:spcPts val="0"/>
              </a:spcAft>
              <a:buClr>
                <a:srgbClr val="000000"/>
              </a:buClr>
              <a:buSzPts val="2200"/>
              <a:buFont typeface="Calibri"/>
              <a:buChar char="●"/>
            </a:pPr>
            <a:r>
              <a:rPr b="1" lang="en-US" sz="2200">
                <a:solidFill>
                  <a:srgbClr val="000000"/>
                </a:solidFill>
              </a:rPr>
              <a:t>Open Access:</a:t>
            </a:r>
            <a:r>
              <a:rPr lang="en-US" sz="2200">
                <a:solidFill>
                  <a:srgbClr val="000000"/>
                </a:solidFill>
              </a:rPr>
              <a:t> If the dataset is freely available, it allows researchers and developers to access high-quality resources without financial constraints</a:t>
            </a:r>
            <a:endParaRPr sz="2200">
              <a:solidFill>
                <a:srgbClr val="000000"/>
              </a:solidFill>
            </a:endParaRPr>
          </a:p>
          <a:p>
            <a:pPr indent="0" lvl="0" marL="457200" rtl="0" algn="l">
              <a:spcBef>
                <a:spcPts val="0"/>
              </a:spcBef>
              <a:spcAft>
                <a:spcPts val="0"/>
              </a:spcAft>
              <a:buNone/>
            </a:pPr>
            <a:r>
              <a:t/>
            </a:r>
            <a:endParaRPr sz="2200">
              <a:solidFill>
                <a:srgbClr val="000000"/>
              </a:solidFill>
            </a:endParaRPr>
          </a:p>
          <a:p>
            <a:pPr indent="0" lvl="0" marL="0" rtl="0" algn="l">
              <a:spcBef>
                <a:spcPts val="0"/>
              </a:spcBef>
              <a:spcAft>
                <a:spcPts val="0"/>
              </a:spcAft>
              <a:buNone/>
            </a:pPr>
            <a:r>
              <a:rPr b="1" lang="en-US" sz="3200">
                <a:solidFill>
                  <a:srgbClr val="000000"/>
                </a:solidFill>
              </a:rPr>
              <a:t>Drawbacks and Solutions :-</a:t>
            </a:r>
            <a:endParaRPr b="1" sz="3200">
              <a:solidFill>
                <a:srgbClr val="000000"/>
              </a:solidFill>
            </a:endParaRPr>
          </a:p>
          <a:p>
            <a:pPr indent="0" lvl="0" marL="0" rtl="0" algn="l">
              <a:spcBef>
                <a:spcPts val="0"/>
              </a:spcBef>
              <a:spcAft>
                <a:spcPts val="0"/>
              </a:spcAft>
              <a:buNone/>
            </a:pPr>
            <a:r>
              <a:rPr lang="en-US" sz="2200">
                <a:solidFill>
                  <a:srgbClr val="000000"/>
                </a:solidFill>
              </a:rPr>
              <a:t>Con: The IIT Madras dataset contains some English words mixed into the Punjabi data, which may affect the authenticity of the language model.</a:t>
            </a:r>
            <a:endParaRPr sz="2200">
              <a:solidFill>
                <a:srgbClr val="000000"/>
              </a:solidFill>
            </a:endParaRPr>
          </a:p>
          <a:p>
            <a:pPr indent="0" lvl="0" marL="0" rtl="0" algn="l">
              <a:spcBef>
                <a:spcPts val="0"/>
              </a:spcBef>
              <a:spcAft>
                <a:spcPts val="0"/>
              </a:spcAft>
              <a:buNone/>
            </a:pPr>
            <a:r>
              <a:t/>
            </a:r>
            <a:endParaRPr sz="2200">
              <a:solidFill>
                <a:srgbClr val="000000"/>
              </a:solidFill>
            </a:endParaRPr>
          </a:p>
          <a:p>
            <a:pPr indent="0" lvl="0" marL="0" rtl="0" algn="l">
              <a:spcBef>
                <a:spcPts val="0"/>
              </a:spcBef>
              <a:spcAft>
                <a:spcPts val="0"/>
              </a:spcAft>
              <a:buNone/>
            </a:pPr>
            <a:r>
              <a:rPr lang="en-US" sz="2200">
                <a:solidFill>
                  <a:srgbClr val="000000"/>
                </a:solidFill>
              </a:rPr>
              <a:t>Solution: We have addressed this issue by using Google Translate to convert the English words into Punjabi, enhancing the dataset's linguistic integrity.</a:t>
            </a:r>
            <a:endParaRPr sz="2200">
              <a:solidFill>
                <a:srgbClr val="000000"/>
              </a:solidFill>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p:nvPr/>
        </p:nvSpPr>
        <p:spPr>
          <a:xfrm rot="-3767688">
            <a:off x="-4024674" y="-3752789"/>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29" name="Google Shape;229;p30"/>
          <p:cNvSpPr/>
          <p:nvPr/>
        </p:nvSpPr>
        <p:spPr>
          <a:xfrm rot="-3767688">
            <a:off x="13936389" y="6160006"/>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30" name="Google Shape;230;p30"/>
          <p:cNvSpPr txBox="1"/>
          <p:nvPr/>
        </p:nvSpPr>
        <p:spPr>
          <a:xfrm>
            <a:off x="152250" y="413213"/>
            <a:ext cx="171465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Exploratory Data Analysis..</a:t>
            </a:r>
            <a:endParaRPr/>
          </a:p>
        </p:txBody>
      </p:sp>
      <p:sp>
        <p:nvSpPr>
          <p:cNvPr id="231" name="Google Shape;231;p30"/>
          <p:cNvSpPr txBox="1"/>
          <p:nvPr/>
        </p:nvSpPr>
        <p:spPr>
          <a:xfrm>
            <a:off x="12229850" y="2705500"/>
            <a:ext cx="3922200" cy="407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rgbClr val="000000"/>
                </a:solidFill>
                <a:highlight>
                  <a:srgbClr val="FFFFFF"/>
                </a:highlight>
              </a:rPr>
              <a:t>Most Common Words:</a:t>
            </a:r>
            <a:endParaRPr b="1" sz="2300">
              <a:solidFill>
                <a:srgbClr val="000000"/>
              </a:solidFill>
              <a:highlight>
                <a:srgbClr val="FFFFFF"/>
              </a:highlight>
            </a:endParaRPr>
          </a:p>
          <a:p>
            <a:pPr indent="0" lvl="0" marL="0" rtl="0" algn="l">
              <a:spcBef>
                <a:spcPts val="0"/>
              </a:spcBef>
              <a:spcAft>
                <a:spcPts val="0"/>
              </a:spcAft>
              <a:buNone/>
            </a:pPr>
            <a:r>
              <a:rPr lang="en-US" sz="2300">
                <a:solidFill>
                  <a:srgbClr val="000000"/>
                </a:solidFill>
                <a:highlight>
                  <a:srgbClr val="FFFFFF"/>
                </a:highlight>
              </a:rPr>
              <a:t>ਤੇ: 23210    </a:t>
            </a:r>
            <a:endParaRPr sz="2300">
              <a:solidFill>
                <a:srgbClr val="000000"/>
              </a:solidFill>
              <a:highlight>
                <a:srgbClr val="FFFFFF"/>
              </a:highlight>
            </a:endParaRPr>
          </a:p>
          <a:p>
            <a:pPr indent="0" lvl="0" marL="0" rtl="0" algn="l">
              <a:spcBef>
                <a:spcPts val="0"/>
              </a:spcBef>
              <a:spcAft>
                <a:spcPts val="0"/>
              </a:spcAft>
              <a:buNone/>
            </a:pPr>
            <a:r>
              <a:rPr lang="en-US" sz="2300">
                <a:solidFill>
                  <a:srgbClr val="000000"/>
                </a:solidFill>
                <a:highlight>
                  <a:srgbClr val="FFFFFF"/>
                </a:highlight>
              </a:rPr>
              <a:t>ਹੈ: 22299</a:t>
            </a:r>
            <a:endParaRPr sz="2300">
              <a:solidFill>
                <a:srgbClr val="000000"/>
              </a:solidFill>
              <a:highlight>
                <a:srgbClr val="FFFFFF"/>
              </a:highlight>
            </a:endParaRPr>
          </a:p>
          <a:p>
            <a:pPr indent="0" lvl="0" marL="0" rtl="0" algn="l">
              <a:spcBef>
                <a:spcPts val="0"/>
              </a:spcBef>
              <a:spcAft>
                <a:spcPts val="0"/>
              </a:spcAft>
              <a:buNone/>
            </a:pPr>
            <a:r>
              <a:rPr lang="en-US" sz="2300">
                <a:solidFill>
                  <a:srgbClr val="000000"/>
                </a:solidFill>
                <a:highlight>
                  <a:srgbClr val="FFFFFF"/>
                </a:highlight>
              </a:rPr>
              <a:t>ਵੀ: 22270</a:t>
            </a:r>
            <a:endParaRPr sz="2300">
              <a:solidFill>
                <a:srgbClr val="000000"/>
              </a:solidFill>
              <a:highlight>
                <a:srgbClr val="FFFFFF"/>
              </a:highlight>
            </a:endParaRPr>
          </a:p>
          <a:p>
            <a:pPr indent="0" lvl="0" marL="0" rtl="0" algn="l">
              <a:spcBef>
                <a:spcPts val="0"/>
              </a:spcBef>
              <a:spcAft>
                <a:spcPts val="0"/>
              </a:spcAft>
              <a:buNone/>
            </a:pPr>
            <a:r>
              <a:rPr lang="en-US" sz="2300">
                <a:solidFill>
                  <a:srgbClr val="000000"/>
                </a:solidFill>
                <a:highlight>
                  <a:srgbClr val="FFFFFF"/>
                </a:highlight>
              </a:rPr>
              <a:t>ਦੇ: 19427</a:t>
            </a:r>
            <a:endParaRPr sz="2300">
              <a:solidFill>
                <a:srgbClr val="000000"/>
              </a:solidFill>
              <a:highlight>
                <a:srgbClr val="FFFFFF"/>
              </a:highlight>
            </a:endParaRPr>
          </a:p>
          <a:p>
            <a:pPr indent="0" lvl="0" marL="0" rtl="0" algn="l">
              <a:spcBef>
                <a:spcPts val="0"/>
              </a:spcBef>
              <a:spcAft>
                <a:spcPts val="0"/>
              </a:spcAft>
              <a:buNone/>
            </a:pPr>
            <a:r>
              <a:rPr lang="en-US" sz="2300">
                <a:solidFill>
                  <a:srgbClr val="000000"/>
                </a:solidFill>
                <a:highlight>
                  <a:srgbClr val="FFFFFF"/>
                </a:highlight>
              </a:rPr>
              <a:t>ਨੂੰ: 15767</a:t>
            </a:r>
            <a:endParaRPr sz="2300">
              <a:solidFill>
                <a:srgbClr val="000000"/>
              </a:solidFill>
              <a:highlight>
                <a:srgbClr val="FFFFFF"/>
              </a:highlight>
            </a:endParaRPr>
          </a:p>
          <a:p>
            <a:pPr indent="0" lvl="0" marL="0" rtl="0" algn="l">
              <a:spcBef>
                <a:spcPts val="0"/>
              </a:spcBef>
              <a:spcAft>
                <a:spcPts val="0"/>
              </a:spcAft>
              <a:buNone/>
            </a:pPr>
            <a:r>
              <a:rPr lang="en-US" sz="2300">
                <a:solidFill>
                  <a:srgbClr val="000000"/>
                </a:solidFill>
                <a:highlight>
                  <a:srgbClr val="FFFFFF"/>
                </a:highlight>
              </a:rPr>
              <a:t>ਉਹ: 14632</a:t>
            </a:r>
            <a:endParaRPr sz="2300">
              <a:solidFill>
                <a:srgbClr val="000000"/>
              </a:solidFill>
              <a:highlight>
                <a:srgbClr val="FFFFFF"/>
              </a:highlight>
            </a:endParaRPr>
          </a:p>
          <a:p>
            <a:pPr indent="0" lvl="0" marL="0" rtl="0" algn="l">
              <a:spcBef>
                <a:spcPts val="0"/>
              </a:spcBef>
              <a:spcAft>
                <a:spcPts val="0"/>
              </a:spcAft>
              <a:buNone/>
            </a:pPr>
            <a:r>
              <a:rPr lang="en-US" sz="2300">
                <a:solidFill>
                  <a:srgbClr val="000000"/>
                </a:solidFill>
                <a:highlight>
                  <a:srgbClr val="FFFFFF"/>
                </a:highlight>
              </a:rPr>
              <a:t>ਦਾ: 13838</a:t>
            </a:r>
            <a:endParaRPr sz="2300">
              <a:solidFill>
                <a:srgbClr val="000000"/>
              </a:solidFill>
              <a:highlight>
                <a:srgbClr val="FFFFFF"/>
              </a:highlight>
            </a:endParaRPr>
          </a:p>
          <a:p>
            <a:pPr indent="0" lvl="0" marL="0" rtl="0" algn="l">
              <a:spcBef>
                <a:spcPts val="0"/>
              </a:spcBef>
              <a:spcAft>
                <a:spcPts val="0"/>
              </a:spcAft>
              <a:buNone/>
            </a:pPr>
            <a:r>
              <a:rPr lang="en-US" sz="2300">
                <a:solidFill>
                  <a:srgbClr val="000000"/>
                </a:solidFill>
                <a:highlight>
                  <a:srgbClr val="FFFFFF"/>
                </a:highlight>
              </a:rPr>
              <a:t>ਦੀ: 13805</a:t>
            </a:r>
            <a:endParaRPr sz="2300">
              <a:solidFill>
                <a:srgbClr val="000000"/>
              </a:solidFill>
              <a:highlight>
                <a:srgbClr val="FFFFFF"/>
              </a:highlight>
            </a:endParaRPr>
          </a:p>
          <a:p>
            <a:pPr indent="0" lvl="0" marL="0" rtl="0" algn="l">
              <a:spcBef>
                <a:spcPts val="0"/>
              </a:spcBef>
              <a:spcAft>
                <a:spcPts val="0"/>
              </a:spcAft>
              <a:buNone/>
            </a:pPr>
            <a:r>
              <a:rPr lang="en-US" sz="2300">
                <a:solidFill>
                  <a:srgbClr val="000000"/>
                </a:solidFill>
                <a:highlight>
                  <a:srgbClr val="FFFFFF"/>
                </a:highlight>
              </a:rPr>
              <a:t>ਨੇ: 13055</a:t>
            </a:r>
            <a:endParaRPr sz="2300">
              <a:solidFill>
                <a:srgbClr val="000000"/>
              </a:solidFill>
              <a:highlight>
                <a:srgbClr val="FFFFFF"/>
              </a:highlight>
            </a:endParaRPr>
          </a:p>
          <a:p>
            <a:pPr indent="0" lvl="0" marL="0" rtl="0" algn="l">
              <a:spcBef>
                <a:spcPts val="0"/>
              </a:spcBef>
              <a:spcAft>
                <a:spcPts val="0"/>
              </a:spcAft>
              <a:buNone/>
            </a:pPr>
            <a:r>
              <a:rPr lang="en-US" sz="2300">
                <a:solidFill>
                  <a:srgbClr val="000000"/>
                </a:solidFill>
                <a:highlight>
                  <a:srgbClr val="FFFFFF"/>
                </a:highlight>
              </a:rPr>
              <a:t>ਵਿੱਚ: 12448</a:t>
            </a:r>
            <a:endParaRPr sz="2300">
              <a:solidFill>
                <a:srgbClr val="000000"/>
              </a:solidFill>
              <a:highlight>
                <a:srgbClr val="FFFFFF"/>
              </a:highlight>
            </a:endParaRPr>
          </a:p>
        </p:txBody>
      </p:sp>
      <p:pic>
        <p:nvPicPr>
          <p:cNvPr id="232" name="Google Shape;232;p30"/>
          <p:cNvPicPr preferRelativeResize="0"/>
          <p:nvPr/>
        </p:nvPicPr>
        <p:blipFill>
          <a:blip r:embed="rId4">
            <a:alphaModFix/>
          </a:blip>
          <a:stretch>
            <a:fillRect/>
          </a:stretch>
        </p:blipFill>
        <p:spPr>
          <a:xfrm>
            <a:off x="14541000" y="290024"/>
            <a:ext cx="1456025" cy="1456025"/>
          </a:xfrm>
          <a:prstGeom prst="rect">
            <a:avLst/>
          </a:prstGeom>
          <a:noFill/>
          <a:ln>
            <a:noFill/>
          </a:ln>
        </p:spPr>
      </p:pic>
      <p:sp>
        <p:nvSpPr>
          <p:cNvPr id="233" name="Google Shape;233;p30"/>
          <p:cNvSpPr txBox="1"/>
          <p:nvPr/>
        </p:nvSpPr>
        <p:spPr>
          <a:xfrm>
            <a:off x="1253300" y="2395950"/>
            <a:ext cx="10350000" cy="761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rgbClr val="000000"/>
                </a:solidFill>
                <a:highlight>
                  <a:srgbClr val="FFFFFF"/>
                </a:highlight>
              </a:rPr>
              <a:t> utterance_id                                                       transcription </a:t>
            </a:r>
            <a:r>
              <a:rPr lang="en-US" sz="2100">
                <a:solidFill>
                  <a:srgbClr val="000000"/>
                </a:solidFill>
                <a:highlight>
                  <a:srgbClr val="FFFFFF"/>
                </a:highlight>
              </a:rPr>
              <a:t>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0  KaInDe_utt00000001                                              hello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1  KaInDe_utt00000002                                              hello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2  KaInDe_utt00000004                                 ਸਤਿ ਸ਼੍ਰੀ ਅਕਾਲ ਮਾਸੀ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3  KaInDe_utt00000006                                 ਬਸ ਵਧੀਆ ਤੁਸੀਂ ਦੱਸੋ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4  KaInDe_utt00000007                  ਮੈਂ ਵਧੀਆ ਘਰ ਸਭ ਠੀਕ ਮੰਮੀ ਪਾਪਾ ਦਾਦੀ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5  KaInDe_utt00000009                           ਜੀ ਸਾਰੇ ਹਾਂਜੀ ਤੁਸੀਂ ਦੱਸੋ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6  KaInDe_utt00000010          ਮੈਂ ਵਧੀਆ ਸਭ ਵਧੀਆ ਤੇਰੇ ਭੇਣ ਭਰਾ ਵੀ ਵਧੀਆ ਮਸਤੀਆਂ ਕ...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7  KaInDe_utt00000011           ਪਾ ਦੋ ਬਥੇਰੇ course ਚੱਲਦੇ ਪਏ ਬੱਚਿਆਂ ਨੇ ਅੱਜਕਲ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8  KaInDe_utt00000012                                       ਕਿਹੜੇ course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9  KaInDe_utt00000014            ਛੋਟੇ ਛੋਟੇ ਬੱਚੇ ਅਮ institute ਵਿੱਚ ਵੀ ਕਰਦੇ ਪਏ ਨੇ...   </a:t>
            </a:r>
            <a:endParaRPr sz="2100">
              <a:solidFill>
                <a:srgbClr val="000000"/>
              </a:solidFill>
              <a:highlight>
                <a:srgbClr val="FFFFFF"/>
              </a:highlight>
            </a:endParaRPr>
          </a:p>
          <a:p>
            <a:pPr indent="0" lvl="0" marL="0" rtl="0" algn="l">
              <a:spcBef>
                <a:spcPts val="0"/>
              </a:spcBef>
              <a:spcAft>
                <a:spcPts val="0"/>
              </a:spcAft>
              <a:buNone/>
            </a:pPr>
            <a:r>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   </a:t>
            </a:r>
            <a:r>
              <a:rPr b="1" lang="en-US" sz="2100">
                <a:solidFill>
                  <a:srgbClr val="000000"/>
                </a:solidFill>
                <a:highlight>
                  <a:srgbClr val="FFFFFF"/>
                </a:highlight>
              </a:rPr>
              <a:t>transcription_length   word_count  unique_word_count  punctuation_count  </a:t>
            </a:r>
            <a:r>
              <a:rPr lang="en-US" sz="2100">
                <a:solidFill>
                  <a:srgbClr val="000000"/>
                </a:solidFill>
                <a:highlight>
                  <a:srgbClr val="FFFFFF"/>
                </a:highlight>
              </a:rPr>
              <a:t>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               5                            1                     1                                   0</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               5                            1                     1                                   0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               18                          4                     4                                   6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               18                          4                     4                                   6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               33                          8                     8                                  10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               24                          5                     5                                  11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               128                       29                    26                                39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               43                         9                      9                                  11  </a:t>
            </a:r>
            <a:endParaRPr sz="2100">
              <a:solidFill>
                <a:srgbClr val="000000"/>
              </a:solidFill>
              <a:highlight>
                <a:srgbClr val="FFFFFF"/>
              </a:highlight>
            </a:endParaRPr>
          </a:p>
          <a:p>
            <a:pPr indent="0" lvl="0" marL="0" rtl="0" algn="l">
              <a:spcBef>
                <a:spcPts val="0"/>
              </a:spcBef>
              <a:spcAft>
                <a:spcPts val="0"/>
              </a:spcAft>
              <a:buNone/>
            </a:pPr>
            <a:r>
              <a:rPr lang="en-US" sz="2100">
                <a:solidFill>
                  <a:srgbClr val="000000"/>
                </a:solidFill>
                <a:highlight>
                  <a:srgbClr val="FFFFFF"/>
                </a:highlight>
              </a:rPr>
              <a:t>               12                         2                      2                                  2  </a:t>
            </a:r>
            <a:endParaRPr sz="2100">
              <a:solidFill>
                <a:srgbClr val="000000"/>
              </a:solidFill>
              <a:highlight>
                <a:srgbClr val="FFFFFF"/>
              </a:highlight>
            </a:endParaRPr>
          </a:p>
          <a:p>
            <a:pPr indent="0" lvl="0" marL="0" rtl="0" algn="l">
              <a:lnSpc>
                <a:spcPct val="115000"/>
              </a:lnSpc>
              <a:spcBef>
                <a:spcPts val="0"/>
              </a:spcBef>
              <a:spcAft>
                <a:spcPts val="0"/>
              </a:spcAft>
              <a:buNone/>
            </a:pPr>
            <a:r>
              <a:rPr lang="en-US" sz="2100">
                <a:solidFill>
                  <a:srgbClr val="000000"/>
                </a:solidFill>
                <a:highlight>
                  <a:srgbClr val="FFFFFF"/>
                </a:highlight>
              </a:rPr>
              <a:t>               83                        16                     13                                14 </a:t>
            </a:r>
            <a:endParaRPr sz="2100">
              <a:solidFill>
                <a:srgbClr val="000000"/>
              </a:solidFill>
              <a:highlight>
                <a:srgbClr val="FFFFFF"/>
              </a:highlight>
            </a:endParaRPr>
          </a:p>
        </p:txBody>
      </p:sp>
      <p:sp>
        <p:nvSpPr>
          <p:cNvPr id="234" name="Google Shape;234;p30"/>
          <p:cNvSpPr txBox="1"/>
          <p:nvPr/>
        </p:nvSpPr>
        <p:spPr>
          <a:xfrm>
            <a:off x="14089675" y="3060538"/>
            <a:ext cx="1783500" cy="3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2300">
                <a:solidFill>
                  <a:srgbClr val="000000"/>
                </a:solidFill>
                <a:highlight>
                  <a:srgbClr val="FFFFFF"/>
                </a:highlight>
              </a:rPr>
              <a:t>ਆ: 12158</a:t>
            </a:r>
            <a:endParaRPr sz="23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en-US" sz="2300">
                <a:solidFill>
                  <a:srgbClr val="000000"/>
                </a:solidFill>
                <a:highlight>
                  <a:srgbClr val="FFFFFF"/>
                </a:highlight>
              </a:rPr>
              <a:t>ਤਾਂ: 11716</a:t>
            </a:r>
            <a:endParaRPr sz="23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en-US" sz="2300">
                <a:solidFill>
                  <a:srgbClr val="000000"/>
                </a:solidFill>
                <a:highlight>
                  <a:srgbClr val="FFFFFF"/>
                </a:highlight>
              </a:rPr>
              <a:t>ਸੀ: 11564</a:t>
            </a:r>
            <a:endParaRPr sz="23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en-US" sz="2300">
                <a:solidFill>
                  <a:srgbClr val="000000"/>
                </a:solidFill>
                <a:highlight>
                  <a:srgbClr val="FFFFFF"/>
                </a:highlight>
              </a:rPr>
              <a:t>ਹਾਂ: 10014</a:t>
            </a:r>
            <a:endParaRPr sz="23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en-US" sz="2300">
                <a:solidFill>
                  <a:srgbClr val="000000"/>
                </a:solidFill>
                <a:highlight>
                  <a:srgbClr val="FFFFFF"/>
                </a:highlight>
              </a:rPr>
              <a:t>ਕਿ: 9637</a:t>
            </a:r>
            <a:endParaRPr sz="23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en-US" sz="2300">
                <a:solidFill>
                  <a:srgbClr val="000000"/>
                </a:solidFill>
                <a:highlight>
                  <a:srgbClr val="FFFFFF"/>
                </a:highlight>
              </a:rPr>
              <a:t>ਹੀ: 9417</a:t>
            </a:r>
            <a:endParaRPr sz="23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en-US" sz="2300">
                <a:solidFill>
                  <a:srgbClr val="000000"/>
                </a:solidFill>
                <a:highlight>
                  <a:srgbClr val="FFFFFF"/>
                </a:highlight>
              </a:rPr>
              <a:t>ਇਹ: 9025</a:t>
            </a:r>
            <a:endParaRPr sz="23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en-US" sz="2300">
                <a:solidFill>
                  <a:srgbClr val="000000"/>
                </a:solidFill>
                <a:highlight>
                  <a:srgbClr val="FFFFFF"/>
                </a:highlight>
              </a:rPr>
              <a:t>ਮੈਂ: 8980</a:t>
            </a:r>
            <a:endParaRPr sz="23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en-US" sz="2300">
                <a:solidFill>
                  <a:srgbClr val="000000"/>
                </a:solidFill>
                <a:highlight>
                  <a:srgbClr val="FFFFFF"/>
                </a:highlight>
              </a:rPr>
              <a:t>ਨਾ: 8769</a:t>
            </a:r>
            <a:endParaRPr sz="2300">
              <a:solidFill>
                <a:srgbClr val="000000"/>
              </a:solidFill>
              <a:highlight>
                <a:srgbClr val="FFFFFF"/>
              </a:highlight>
            </a:endParaRPr>
          </a:p>
          <a:p>
            <a:pPr indent="0" lvl="0" marL="0" rtl="0" algn="l">
              <a:lnSpc>
                <a:spcPct val="115000"/>
              </a:lnSpc>
              <a:spcBef>
                <a:spcPts val="0"/>
              </a:spcBef>
              <a:spcAft>
                <a:spcPts val="0"/>
              </a:spcAft>
              <a:buClr>
                <a:srgbClr val="000000"/>
              </a:buClr>
              <a:buSzPts val="1100"/>
              <a:buFont typeface="Arial"/>
              <a:buNone/>
            </a:pPr>
            <a:r>
              <a:rPr lang="en-US" sz="2300">
                <a:solidFill>
                  <a:srgbClr val="000000"/>
                </a:solidFill>
                <a:highlight>
                  <a:srgbClr val="FFFFFF"/>
                </a:highlight>
              </a:rPr>
              <a:t>ਨਾਲ: 8178</a:t>
            </a:r>
            <a:endParaRPr sz="2300">
              <a:solidFill>
                <a:srgbClr val="000000"/>
              </a:solidFill>
              <a:highlight>
                <a:srgbClr val="FFFFFF"/>
              </a:highlight>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p:txBody>
      </p:sp>
      <p:cxnSp>
        <p:nvCxnSpPr>
          <p:cNvPr id="235" name="Google Shape;235;p30"/>
          <p:cNvCxnSpPr/>
          <p:nvPr/>
        </p:nvCxnSpPr>
        <p:spPr>
          <a:xfrm flipH="1">
            <a:off x="4239175" y="6286725"/>
            <a:ext cx="15600" cy="3613800"/>
          </a:xfrm>
          <a:prstGeom prst="straightConnector1">
            <a:avLst/>
          </a:prstGeom>
          <a:noFill/>
          <a:ln cap="flat" cmpd="sng" w="9525">
            <a:solidFill>
              <a:srgbClr val="1F497D"/>
            </a:solidFill>
            <a:prstDash val="solid"/>
            <a:round/>
            <a:headEnd len="med" w="med" type="none"/>
            <a:tailEnd len="med" w="med" type="none"/>
          </a:ln>
        </p:spPr>
      </p:cxnSp>
      <p:cxnSp>
        <p:nvCxnSpPr>
          <p:cNvPr id="236" name="Google Shape;236;p30"/>
          <p:cNvCxnSpPr/>
          <p:nvPr/>
        </p:nvCxnSpPr>
        <p:spPr>
          <a:xfrm>
            <a:off x="5955550" y="6286725"/>
            <a:ext cx="9600" cy="3705600"/>
          </a:xfrm>
          <a:prstGeom prst="straightConnector1">
            <a:avLst/>
          </a:prstGeom>
          <a:noFill/>
          <a:ln cap="flat" cmpd="sng" w="9525">
            <a:solidFill>
              <a:srgbClr val="1F497D"/>
            </a:solidFill>
            <a:prstDash val="solid"/>
            <a:round/>
            <a:headEnd len="med" w="med" type="none"/>
            <a:tailEnd len="med" w="med" type="none"/>
          </a:ln>
        </p:spPr>
      </p:cxnSp>
      <p:cxnSp>
        <p:nvCxnSpPr>
          <p:cNvPr id="237" name="Google Shape;237;p30"/>
          <p:cNvCxnSpPr/>
          <p:nvPr/>
        </p:nvCxnSpPr>
        <p:spPr>
          <a:xfrm>
            <a:off x="8626375" y="6286725"/>
            <a:ext cx="31200" cy="3705600"/>
          </a:xfrm>
          <a:prstGeom prst="straightConnector1">
            <a:avLst/>
          </a:prstGeom>
          <a:noFill/>
          <a:ln cap="flat" cmpd="sng" w="9525">
            <a:solidFill>
              <a:srgbClr val="1F497D"/>
            </a:solidFill>
            <a:prstDash val="solid"/>
            <a:round/>
            <a:headEnd len="med" w="med" type="none"/>
            <a:tailEnd len="med" w="med" type="none"/>
          </a:ln>
        </p:spPr>
      </p:cxnSp>
      <p:sp>
        <p:nvSpPr>
          <p:cNvPr id="238" name="Google Shape;238;p30"/>
          <p:cNvSpPr txBox="1"/>
          <p:nvPr/>
        </p:nvSpPr>
        <p:spPr>
          <a:xfrm>
            <a:off x="12229850" y="7534725"/>
            <a:ext cx="3902700" cy="120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b="1" sz="2200">
              <a:solidFill>
                <a:srgbClr val="000000"/>
              </a:solidFill>
              <a:highlight>
                <a:srgbClr val="FFFFFF"/>
              </a:highlight>
            </a:endParaRPr>
          </a:p>
          <a:p>
            <a:pPr indent="0" lvl="0" marL="0" rtl="0" algn="l">
              <a:lnSpc>
                <a:spcPct val="115000"/>
              </a:lnSpc>
              <a:spcBef>
                <a:spcPts val="0"/>
              </a:spcBef>
              <a:spcAft>
                <a:spcPts val="0"/>
              </a:spcAft>
              <a:buClr>
                <a:srgbClr val="000000"/>
              </a:buClr>
              <a:buSzPts val="1100"/>
              <a:buFont typeface="Arial"/>
              <a:buNone/>
            </a:pPr>
            <a:r>
              <a:rPr b="1" lang="en-US" sz="2200">
                <a:solidFill>
                  <a:srgbClr val="000000"/>
                </a:solidFill>
                <a:highlight>
                  <a:srgbClr val="FFFFFF"/>
                </a:highlight>
              </a:rPr>
              <a:t>Total Unique Words</a:t>
            </a:r>
            <a:r>
              <a:rPr lang="en-US" sz="2200">
                <a:solidFill>
                  <a:srgbClr val="000000"/>
                </a:solidFill>
                <a:highlight>
                  <a:srgbClr val="FFFFFF"/>
                </a:highlight>
              </a:rPr>
              <a:t>: 55173</a:t>
            </a:r>
            <a:endParaRPr sz="2200">
              <a:solidFill>
                <a:srgbClr val="000000"/>
              </a:solidFill>
              <a:highlight>
                <a:srgbClr val="FFFFFF"/>
              </a:highlight>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p:nvPr/>
        </p:nvSpPr>
        <p:spPr>
          <a:xfrm rot="-3767688">
            <a:off x="-4623024" y="-3568639"/>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44" name="Google Shape;244;p31"/>
          <p:cNvSpPr/>
          <p:nvPr/>
        </p:nvSpPr>
        <p:spPr>
          <a:xfrm rot="-3767688">
            <a:off x="13982414" y="6367131"/>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pic>
        <p:nvPicPr>
          <p:cNvPr id="245" name="Google Shape;245;p31"/>
          <p:cNvPicPr preferRelativeResize="0"/>
          <p:nvPr/>
        </p:nvPicPr>
        <p:blipFill>
          <a:blip r:embed="rId4">
            <a:alphaModFix/>
          </a:blip>
          <a:stretch>
            <a:fillRect/>
          </a:stretch>
        </p:blipFill>
        <p:spPr>
          <a:xfrm>
            <a:off x="692925" y="1009000"/>
            <a:ext cx="9265025" cy="7875225"/>
          </a:xfrm>
          <a:prstGeom prst="rect">
            <a:avLst/>
          </a:prstGeom>
          <a:noFill/>
          <a:ln>
            <a:noFill/>
          </a:ln>
        </p:spPr>
      </p:pic>
      <p:pic>
        <p:nvPicPr>
          <p:cNvPr id="246" name="Google Shape;246;p31"/>
          <p:cNvPicPr preferRelativeResize="0"/>
          <p:nvPr/>
        </p:nvPicPr>
        <p:blipFill>
          <a:blip r:embed="rId5">
            <a:alphaModFix/>
          </a:blip>
          <a:stretch>
            <a:fillRect/>
          </a:stretch>
        </p:blipFill>
        <p:spPr>
          <a:xfrm>
            <a:off x="10731700" y="5580500"/>
            <a:ext cx="5562600" cy="4451424"/>
          </a:xfrm>
          <a:prstGeom prst="rect">
            <a:avLst/>
          </a:prstGeom>
          <a:noFill/>
          <a:ln>
            <a:noFill/>
          </a:ln>
        </p:spPr>
      </p:pic>
      <p:pic>
        <p:nvPicPr>
          <p:cNvPr id="247" name="Google Shape;247;p31"/>
          <p:cNvPicPr preferRelativeResize="0"/>
          <p:nvPr/>
        </p:nvPicPr>
        <p:blipFill>
          <a:blip r:embed="rId6">
            <a:alphaModFix/>
          </a:blip>
          <a:stretch>
            <a:fillRect/>
          </a:stretch>
        </p:blipFill>
        <p:spPr>
          <a:xfrm>
            <a:off x="9957950" y="406900"/>
            <a:ext cx="7706600" cy="468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nvSpPr>
        <p:spPr>
          <a:xfrm>
            <a:off x="3559350" y="244225"/>
            <a:ext cx="120867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Audio File Analysis..</a:t>
            </a:r>
            <a:endParaRPr/>
          </a:p>
        </p:txBody>
      </p:sp>
      <p:pic>
        <p:nvPicPr>
          <p:cNvPr id="253" name="Google Shape;253;p32"/>
          <p:cNvPicPr preferRelativeResize="0"/>
          <p:nvPr/>
        </p:nvPicPr>
        <p:blipFill>
          <a:blip r:embed="rId3">
            <a:alphaModFix/>
          </a:blip>
          <a:stretch>
            <a:fillRect/>
          </a:stretch>
        </p:blipFill>
        <p:spPr>
          <a:xfrm>
            <a:off x="7449450" y="1570150"/>
            <a:ext cx="10295624" cy="7146700"/>
          </a:xfrm>
          <a:prstGeom prst="rect">
            <a:avLst/>
          </a:prstGeom>
          <a:noFill/>
          <a:ln>
            <a:noFill/>
          </a:ln>
        </p:spPr>
      </p:pic>
      <p:graphicFrame>
        <p:nvGraphicFramePr>
          <p:cNvPr id="254" name="Google Shape;254;p32"/>
          <p:cNvGraphicFramePr/>
          <p:nvPr/>
        </p:nvGraphicFramePr>
        <p:xfrm>
          <a:off x="467050" y="3145325"/>
          <a:ext cx="3000000" cy="3000000"/>
        </p:xfrm>
        <a:graphic>
          <a:graphicData uri="http://schemas.openxmlformats.org/drawingml/2006/table">
            <a:tbl>
              <a:tblPr>
                <a:noFill/>
                <a:tableStyleId>{95514752-8B3F-439E-9679-9CD061C243C2}</a:tableStyleId>
              </a:tblPr>
              <a:tblGrid>
                <a:gridCol w="2760025"/>
                <a:gridCol w="3555600"/>
              </a:tblGrid>
              <a:tr h="803725">
                <a:tc>
                  <a:txBody>
                    <a:bodyPr/>
                    <a:lstStyle/>
                    <a:p>
                      <a:pPr indent="0" lvl="0" marL="0" rtl="0" algn="l">
                        <a:spcBef>
                          <a:spcPts val="0"/>
                        </a:spcBef>
                        <a:spcAft>
                          <a:spcPts val="0"/>
                        </a:spcAft>
                        <a:buClr>
                          <a:srgbClr val="000000"/>
                        </a:buClr>
                        <a:buSzPts val="1100"/>
                        <a:buFont typeface="Arial"/>
                        <a:buNone/>
                      </a:pPr>
                      <a:r>
                        <a:rPr b="1" lang="en-US" sz="2400">
                          <a:solidFill>
                            <a:srgbClr val="000000"/>
                          </a:solidFill>
                          <a:highlight>
                            <a:srgbClr val="FFFFFF"/>
                          </a:highlight>
                        </a:rPr>
                        <a:t>Total duration</a:t>
                      </a:r>
                      <a:endParaRPr b="1"/>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US" sz="2400">
                          <a:solidFill>
                            <a:srgbClr val="000000"/>
                          </a:solidFill>
                          <a:highlight>
                            <a:srgbClr val="FFFFFF"/>
                          </a:highlight>
                        </a:rPr>
                        <a:t>500259.07 seconds</a:t>
                      </a:r>
                      <a:endParaRPr/>
                    </a:p>
                  </a:txBody>
                  <a:tcPr marT="91425" marB="91425" marR="91425" marL="91425"/>
                </a:tc>
              </a:tr>
              <a:tr h="1339575">
                <a:tc>
                  <a:txBody>
                    <a:bodyPr/>
                    <a:lstStyle/>
                    <a:p>
                      <a:pPr indent="0" lvl="0" marL="0" rtl="0" algn="l">
                        <a:spcBef>
                          <a:spcPts val="0"/>
                        </a:spcBef>
                        <a:spcAft>
                          <a:spcPts val="0"/>
                        </a:spcAft>
                        <a:buClr>
                          <a:srgbClr val="000000"/>
                        </a:buClr>
                        <a:buSzPts val="1100"/>
                        <a:buFont typeface="Arial"/>
                        <a:buNone/>
                      </a:pPr>
                      <a:r>
                        <a:rPr b="1" lang="en-US" sz="2400">
                          <a:solidFill>
                            <a:srgbClr val="000000"/>
                          </a:solidFill>
                          <a:highlight>
                            <a:srgbClr val="FFFFFF"/>
                          </a:highlight>
                        </a:rPr>
                        <a:t>Average duration</a:t>
                      </a:r>
                      <a:endParaRPr b="1"/>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US" sz="2400">
                          <a:solidFill>
                            <a:srgbClr val="000000"/>
                          </a:solidFill>
                          <a:highlight>
                            <a:srgbClr val="FFFFFF"/>
                          </a:highlight>
                        </a:rPr>
                        <a:t> 6.56 seconds</a:t>
                      </a:r>
                      <a:endParaRPr/>
                    </a:p>
                  </a:txBody>
                  <a:tcPr marT="91425" marB="91425" marR="91425" marL="91425"/>
                </a:tc>
              </a:tr>
              <a:tr h="803725">
                <a:tc>
                  <a:txBody>
                    <a:bodyPr/>
                    <a:lstStyle/>
                    <a:p>
                      <a:pPr indent="0" lvl="0" marL="0" rtl="0" algn="l">
                        <a:spcBef>
                          <a:spcPts val="0"/>
                        </a:spcBef>
                        <a:spcAft>
                          <a:spcPts val="0"/>
                        </a:spcAft>
                        <a:buClr>
                          <a:srgbClr val="000000"/>
                        </a:buClr>
                        <a:buSzPts val="1100"/>
                        <a:buFont typeface="Arial"/>
                        <a:buNone/>
                      </a:pPr>
                      <a:r>
                        <a:rPr b="1" lang="en-US" sz="2400">
                          <a:solidFill>
                            <a:srgbClr val="000000"/>
                          </a:solidFill>
                          <a:highlight>
                            <a:srgbClr val="FFFFFF"/>
                          </a:highlight>
                        </a:rPr>
                        <a:t>Max duration</a:t>
                      </a:r>
                      <a:endParaRPr b="1"/>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US" sz="2400">
                          <a:solidFill>
                            <a:srgbClr val="000000"/>
                          </a:solidFill>
                          <a:highlight>
                            <a:srgbClr val="FFFFFF"/>
                          </a:highlight>
                        </a:rPr>
                        <a:t>29.97 seconds</a:t>
                      </a:r>
                      <a:endParaRPr/>
                    </a:p>
                  </a:txBody>
                  <a:tcPr marT="91425" marB="91425" marR="91425" marL="91425"/>
                </a:tc>
              </a:tr>
              <a:tr h="803725">
                <a:tc>
                  <a:txBody>
                    <a:bodyPr/>
                    <a:lstStyle/>
                    <a:p>
                      <a:pPr indent="0" lvl="0" marL="0" rtl="0" algn="l">
                        <a:lnSpc>
                          <a:spcPct val="115000"/>
                        </a:lnSpc>
                        <a:spcBef>
                          <a:spcPts val="0"/>
                        </a:spcBef>
                        <a:spcAft>
                          <a:spcPts val="0"/>
                        </a:spcAft>
                        <a:buClr>
                          <a:srgbClr val="000000"/>
                        </a:buClr>
                        <a:buSzPts val="1100"/>
                        <a:buFont typeface="Arial"/>
                        <a:buNone/>
                      </a:pPr>
                      <a:r>
                        <a:rPr b="1" lang="en-US" sz="2400">
                          <a:solidFill>
                            <a:srgbClr val="000000"/>
                          </a:solidFill>
                          <a:highlight>
                            <a:srgbClr val="FFFFFF"/>
                          </a:highlight>
                        </a:rPr>
                        <a:t>Min duration</a:t>
                      </a:r>
                      <a:endParaRPr b="1"/>
                    </a:p>
                  </a:txBody>
                  <a:tcPr marT="91425" marB="91425" marR="91425" marL="91425"/>
                </a:tc>
                <a:tc>
                  <a:txBody>
                    <a:bodyPr/>
                    <a:lstStyle/>
                    <a:p>
                      <a:pPr indent="0" lvl="0" marL="0" rtl="0" algn="l">
                        <a:lnSpc>
                          <a:spcPct val="115000"/>
                        </a:lnSpc>
                        <a:spcBef>
                          <a:spcPts val="0"/>
                        </a:spcBef>
                        <a:spcAft>
                          <a:spcPts val="0"/>
                        </a:spcAft>
                        <a:buClr>
                          <a:srgbClr val="000000"/>
                        </a:buClr>
                        <a:buSzPts val="1100"/>
                        <a:buFont typeface="Arial"/>
                        <a:buNone/>
                      </a:pPr>
                      <a:r>
                        <a:rPr lang="en-US" sz="2400">
                          <a:solidFill>
                            <a:srgbClr val="000000"/>
                          </a:solidFill>
                          <a:highlight>
                            <a:srgbClr val="FFFFFF"/>
                          </a:highlight>
                        </a:rPr>
                        <a:t>0.05 seconds</a:t>
                      </a:r>
                      <a:endParaRPr/>
                    </a:p>
                  </a:txBody>
                  <a:tcPr marT="91425" marB="91425" marR="91425" marL="91425"/>
                </a:tc>
              </a:tr>
            </a:tbl>
          </a:graphicData>
        </a:graphic>
      </p:graphicFrame>
      <p:sp>
        <p:nvSpPr>
          <p:cNvPr id="255" name="Google Shape;255;p32"/>
          <p:cNvSpPr/>
          <p:nvPr/>
        </p:nvSpPr>
        <p:spPr>
          <a:xfrm rot="-3767688">
            <a:off x="-4192224" y="-437191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4">
              <a:alphaModFix/>
            </a:blip>
            <a:stretch>
              <a:fillRect b="0" l="0" r="0" t="0"/>
            </a:stretch>
          </a:blipFill>
          <a:ln>
            <a:noFill/>
          </a:ln>
        </p:spPr>
      </p:sp>
      <p:sp>
        <p:nvSpPr>
          <p:cNvPr id="256" name="Google Shape;256;p32"/>
          <p:cNvSpPr/>
          <p:nvPr/>
        </p:nvSpPr>
        <p:spPr>
          <a:xfrm rot="-3767254">
            <a:off x="14889439" y="7129521"/>
            <a:ext cx="7738369" cy="6263347"/>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nvSpPr>
        <p:spPr>
          <a:xfrm>
            <a:off x="4002975" y="526375"/>
            <a:ext cx="105327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Mel Spectrogram..</a:t>
            </a:r>
            <a:endParaRPr>
              <a:solidFill>
                <a:srgbClr val="000000"/>
              </a:solidFill>
            </a:endParaRPr>
          </a:p>
        </p:txBody>
      </p:sp>
      <p:sp>
        <p:nvSpPr>
          <p:cNvPr id="262" name="Google Shape;262;p33"/>
          <p:cNvSpPr txBox="1"/>
          <p:nvPr/>
        </p:nvSpPr>
        <p:spPr>
          <a:xfrm>
            <a:off x="328575" y="2292850"/>
            <a:ext cx="8508000" cy="7673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200">
                <a:solidFill>
                  <a:srgbClr val="000000"/>
                </a:solidFill>
              </a:rPr>
              <a:t>A Mel spectrogram is a visual representation of audio frequencies in the Mel scale, which approximates human auditory perception. It captures the power or intensity of various frequencies in the audio signal over time, offering a way to analyze sound in a way that reflects human hearing characteristics.</a:t>
            </a:r>
            <a:endParaRPr sz="2200">
              <a:solidFill>
                <a:srgbClr val="000000"/>
              </a:solidFill>
            </a:endParaRPr>
          </a:p>
          <a:p>
            <a:pPr indent="0" lvl="0" marL="0" rtl="0" algn="just">
              <a:spcBef>
                <a:spcPts val="0"/>
              </a:spcBef>
              <a:spcAft>
                <a:spcPts val="0"/>
              </a:spcAft>
              <a:buNone/>
            </a:pPr>
            <a:r>
              <a:t/>
            </a:r>
            <a:endParaRPr sz="2200">
              <a:solidFill>
                <a:srgbClr val="000000"/>
              </a:solidFill>
            </a:endParaRPr>
          </a:p>
          <a:p>
            <a:pPr indent="0" lvl="0" marL="0" rtl="0" algn="just">
              <a:spcBef>
                <a:spcPts val="0"/>
              </a:spcBef>
              <a:spcAft>
                <a:spcPts val="0"/>
              </a:spcAft>
              <a:buNone/>
            </a:pPr>
            <a:r>
              <a:rPr b="1" lang="en-US" sz="2400">
                <a:solidFill>
                  <a:srgbClr val="000000"/>
                </a:solidFill>
              </a:rPr>
              <a:t>Mel Scale</a:t>
            </a:r>
            <a:r>
              <a:rPr lang="en-US" sz="2200">
                <a:solidFill>
                  <a:srgbClr val="000000"/>
                </a:solidFill>
              </a:rPr>
              <a:t> :- It is a way of measuring sound frequencies that better matches how humans actually hear sounds.</a:t>
            </a:r>
            <a:endParaRPr sz="2200">
              <a:solidFill>
                <a:srgbClr val="000000"/>
              </a:solidFill>
            </a:endParaRPr>
          </a:p>
          <a:p>
            <a:pPr indent="0" lvl="0" marL="0" rtl="0" algn="just">
              <a:spcBef>
                <a:spcPts val="0"/>
              </a:spcBef>
              <a:spcAft>
                <a:spcPts val="0"/>
              </a:spcAft>
              <a:buNone/>
            </a:pPr>
            <a:r>
              <a:t/>
            </a:r>
            <a:endParaRPr sz="2200">
              <a:solidFill>
                <a:srgbClr val="000000"/>
              </a:solidFill>
            </a:endParaRPr>
          </a:p>
          <a:p>
            <a:pPr indent="0" lvl="0" marL="0" rtl="0" algn="just">
              <a:spcBef>
                <a:spcPts val="0"/>
              </a:spcBef>
              <a:spcAft>
                <a:spcPts val="0"/>
              </a:spcAft>
              <a:buClr>
                <a:srgbClr val="000000"/>
              </a:buClr>
              <a:buSzPts val="1100"/>
              <a:buFont typeface="Arial"/>
              <a:buNone/>
            </a:pPr>
            <a:r>
              <a:rPr b="1" lang="en-US" sz="2500">
                <a:solidFill>
                  <a:srgbClr val="000000"/>
                </a:solidFill>
              </a:rPr>
              <a:t>Visualizing a Mel Spectrogram :-</a:t>
            </a:r>
            <a:endParaRPr b="1" sz="2500">
              <a:solidFill>
                <a:srgbClr val="000000"/>
              </a:solidFill>
            </a:endParaRPr>
          </a:p>
          <a:p>
            <a:pPr indent="0" lvl="0" marL="0" rtl="0" algn="just">
              <a:spcBef>
                <a:spcPts val="0"/>
              </a:spcBef>
              <a:spcAft>
                <a:spcPts val="0"/>
              </a:spcAft>
              <a:buClr>
                <a:srgbClr val="000000"/>
              </a:buClr>
              <a:buSzPts val="1100"/>
              <a:buFont typeface="Arial"/>
              <a:buNone/>
            </a:pPr>
            <a:r>
              <a:t/>
            </a:r>
            <a:endParaRPr b="1" sz="2300">
              <a:solidFill>
                <a:srgbClr val="000000"/>
              </a:solidFill>
            </a:endParaRPr>
          </a:p>
          <a:p>
            <a:pPr indent="0" lvl="0" marL="0" rtl="0" algn="just">
              <a:spcBef>
                <a:spcPts val="0"/>
              </a:spcBef>
              <a:spcAft>
                <a:spcPts val="0"/>
              </a:spcAft>
              <a:buClr>
                <a:srgbClr val="000000"/>
              </a:buClr>
              <a:buSzPts val="1100"/>
              <a:buFont typeface="Arial"/>
              <a:buNone/>
            </a:pPr>
            <a:r>
              <a:rPr lang="en-US" sz="2200">
                <a:solidFill>
                  <a:srgbClr val="000000"/>
                </a:solidFill>
              </a:rPr>
              <a:t>In a Mel spectrogram plot:</a:t>
            </a:r>
            <a:endParaRPr sz="2200">
              <a:solidFill>
                <a:srgbClr val="000000"/>
              </a:solidFill>
            </a:endParaRPr>
          </a:p>
          <a:p>
            <a:pPr indent="-368300" lvl="0" marL="457200" rtl="0" algn="just">
              <a:spcBef>
                <a:spcPts val="0"/>
              </a:spcBef>
              <a:spcAft>
                <a:spcPts val="0"/>
              </a:spcAft>
              <a:buClr>
                <a:srgbClr val="000000"/>
              </a:buClr>
              <a:buSzPts val="2200"/>
              <a:buChar char="●"/>
            </a:pPr>
            <a:r>
              <a:rPr lang="en-US" sz="2200">
                <a:solidFill>
                  <a:srgbClr val="000000"/>
                </a:solidFill>
              </a:rPr>
              <a:t>The x-axis represents time, showing how sound evolves.</a:t>
            </a:r>
            <a:endParaRPr sz="2200">
              <a:solidFill>
                <a:srgbClr val="000000"/>
              </a:solidFill>
            </a:endParaRPr>
          </a:p>
          <a:p>
            <a:pPr indent="-368300" lvl="0" marL="457200" rtl="0" algn="just">
              <a:spcBef>
                <a:spcPts val="0"/>
              </a:spcBef>
              <a:spcAft>
                <a:spcPts val="0"/>
              </a:spcAft>
              <a:buClr>
                <a:srgbClr val="000000"/>
              </a:buClr>
              <a:buSzPts val="2200"/>
              <a:buChar char="●"/>
            </a:pPr>
            <a:r>
              <a:rPr lang="en-US" sz="2200">
                <a:solidFill>
                  <a:srgbClr val="000000"/>
                </a:solidFill>
              </a:rPr>
              <a:t>The y-axis represents frequency, but in the Mel scale rather than linear Hertz.</a:t>
            </a:r>
            <a:endParaRPr sz="2200">
              <a:solidFill>
                <a:srgbClr val="000000"/>
              </a:solidFill>
            </a:endParaRPr>
          </a:p>
          <a:p>
            <a:pPr indent="-368300" lvl="0" marL="457200" rtl="0" algn="just">
              <a:spcBef>
                <a:spcPts val="0"/>
              </a:spcBef>
              <a:spcAft>
                <a:spcPts val="0"/>
              </a:spcAft>
              <a:buClr>
                <a:srgbClr val="000000"/>
              </a:buClr>
              <a:buSzPts val="2200"/>
              <a:buChar char="●"/>
            </a:pPr>
            <a:r>
              <a:rPr lang="en-US" sz="2200">
                <a:solidFill>
                  <a:srgbClr val="000000"/>
                </a:solidFill>
              </a:rPr>
              <a:t>The color intensity represents amplitude, with brighter colors indicating higher intensity (louder parts of the sound).</a:t>
            </a:r>
            <a:endParaRPr sz="2200">
              <a:solidFill>
                <a:srgbClr val="000000"/>
              </a:solidFill>
            </a:endParaRPr>
          </a:p>
          <a:p>
            <a:pPr indent="-368300" lvl="0" marL="457200" rtl="0" algn="just">
              <a:spcBef>
                <a:spcPts val="0"/>
              </a:spcBef>
              <a:spcAft>
                <a:spcPts val="0"/>
              </a:spcAft>
              <a:buClr>
                <a:srgbClr val="000000"/>
              </a:buClr>
              <a:buSzPts val="2200"/>
              <a:buChar char="●"/>
            </a:pPr>
            <a:r>
              <a:rPr lang="en-US" sz="2200">
                <a:solidFill>
                  <a:srgbClr val="000000"/>
                </a:solidFill>
              </a:rPr>
              <a:t>The legend shows the dB scale, where 0 dB is the highest intensity visible, and -80 dB represents the quietest level shown.</a:t>
            </a:r>
            <a:endParaRPr sz="2200">
              <a:solidFill>
                <a:srgbClr val="000000"/>
              </a:solidFill>
            </a:endParaRPr>
          </a:p>
          <a:p>
            <a:pPr indent="0" lvl="0" marL="0" rtl="0" algn="just">
              <a:spcBef>
                <a:spcPts val="0"/>
              </a:spcBef>
              <a:spcAft>
                <a:spcPts val="0"/>
              </a:spcAft>
              <a:buNone/>
            </a:pPr>
            <a:r>
              <a:t/>
            </a:r>
            <a:endParaRPr sz="2200">
              <a:solidFill>
                <a:srgbClr val="000000"/>
              </a:solidFill>
              <a:latin typeface="Calibri"/>
              <a:ea typeface="Calibri"/>
              <a:cs typeface="Calibri"/>
              <a:sym typeface="Calibri"/>
            </a:endParaRPr>
          </a:p>
        </p:txBody>
      </p:sp>
      <p:pic>
        <p:nvPicPr>
          <p:cNvPr id="263" name="Google Shape;263;p33"/>
          <p:cNvPicPr preferRelativeResize="0"/>
          <p:nvPr/>
        </p:nvPicPr>
        <p:blipFill>
          <a:blip r:embed="rId3">
            <a:alphaModFix/>
          </a:blip>
          <a:stretch>
            <a:fillRect/>
          </a:stretch>
        </p:blipFill>
        <p:spPr>
          <a:xfrm>
            <a:off x="9118025" y="2292850"/>
            <a:ext cx="8745674" cy="7104875"/>
          </a:xfrm>
          <a:prstGeom prst="rect">
            <a:avLst/>
          </a:prstGeom>
          <a:noFill/>
          <a:ln>
            <a:noFill/>
          </a:ln>
        </p:spPr>
      </p:pic>
      <p:sp>
        <p:nvSpPr>
          <p:cNvPr id="264" name="Google Shape;264;p33"/>
          <p:cNvSpPr/>
          <p:nvPr/>
        </p:nvSpPr>
        <p:spPr>
          <a:xfrm rot="-3980012">
            <a:off x="-1523937" y="-5171066"/>
            <a:ext cx="5936028" cy="8570578"/>
          </a:xfrm>
          <a:custGeom>
            <a:rect b="b" l="l" r="r" t="t"/>
            <a:pathLst>
              <a:path extrusionOk="0" h="8295843" w="6712091">
                <a:moveTo>
                  <a:pt x="0" y="0"/>
                </a:moveTo>
                <a:lnTo>
                  <a:pt x="6712092" y="0"/>
                </a:lnTo>
                <a:lnTo>
                  <a:pt x="6712092" y="8295843"/>
                </a:lnTo>
                <a:lnTo>
                  <a:pt x="0" y="8295843"/>
                </a:lnTo>
                <a:lnTo>
                  <a:pt x="0" y="0"/>
                </a:lnTo>
                <a:close/>
              </a:path>
            </a:pathLst>
          </a:custGeom>
          <a:blipFill rotWithShape="1">
            <a:blip r:embed="rId4">
              <a:alphaModFix/>
            </a:blip>
            <a:stretch>
              <a:fillRect b="0" l="0" r="0" t="0"/>
            </a:stretch>
          </a:blipFill>
          <a:ln>
            <a:noFill/>
          </a:ln>
        </p:spPr>
      </p:sp>
      <p:sp>
        <p:nvSpPr>
          <p:cNvPr id="265" name="Google Shape;265;p33"/>
          <p:cNvSpPr/>
          <p:nvPr/>
        </p:nvSpPr>
        <p:spPr>
          <a:xfrm rot="-1870542">
            <a:off x="13613824" y="8342501"/>
            <a:ext cx="8157725" cy="4933449"/>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5">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