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58" r:id="rId2"/>
    <p:sldId id="281" r:id="rId3"/>
    <p:sldId id="349" r:id="rId4"/>
    <p:sldId id="360" r:id="rId5"/>
    <p:sldId id="399" r:id="rId6"/>
    <p:sldId id="398" r:id="rId7"/>
    <p:sldId id="401" r:id="rId8"/>
    <p:sldId id="400" r:id="rId9"/>
    <p:sldId id="361" r:id="rId10"/>
    <p:sldId id="362" r:id="rId11"/>
    <p:sldId id="404" r:id="rId12"/>
    <p:sldId id="405" r:id="rId13"/>
    <p:sldId id="363" r:id="rId14"/>
    <p:sldId id="403" r:id="rId15"/>
    <p:sldId id="364" r:id="rId16"/>
    <p:sldId id="406" r:id="rId17"/>
    <p:sldId id="366" r:id="rId18"/>
    <p:sldId id="350" r:id="rId19"/>
    <p:sldId id="367" r:id="rId20"/>
    <p:sldId id="368" r:id="rId21"/>
    <p:sldId id="408" r:id="rId22"/>
    <p:sldId id="369" r:id="rId23"/>
    <p:sldId id="370" r:id="rId24"/>
    <p:sldId id="407" r:id="rId25"/>
    <p:sldId id="371" r:id="rId26"/>
    <p:sldId id="372" r:id="rId27"/>
    <p:sldId id="374" r:id="rId28"/>
    <p:sldId id="378" r:id="rId29"/>
    <p:sldId id="375" r:id="rId30"/>
    <p:sldId id="379" r:id="rId31"/>
    <p:sldId id="373" r:id="rId32"/>
    <p:sldId id="380" r:id="rId33"/>
    <p:sldId id="377" r:id="rId34"/>
    <p:sldId id="381" r:id="rId35"/>
    <p:sldId id="351" r:id="rId36"/>
    <p:sldId id="382" r:id="rId37"/>
    <p:sldId id="383" r:id="rId38"/>
    <p:sldId id="396" r:id="rId39"/>
    <p:sldId id="410" r:id="rId40"/>
    <p:sldId id="386" r:id="rId41"/>
    <p:sldId id="384" r:id="rId42"/>
    <p:sldId id="387" r:id="rId43"/>
    <p:sldId id="388" r:id="rId44"/>
    <p:sldId id="389" r:id="rId45"/>
    <p:sldId id="390" r:id="rId46"/>
    <p:sldId id="392" r:id="rId47"/>
    <p:sldId id="393" r:id="rId48"/>
    <p:sldId id="395" r:id="rId49"/>
    <p:sldId id="397" r:id="rId50"/>
    <p:sldId id="409" r:id="rId51"/>
    <p:sldId id="359" r:id="rId52"/>
    <p:sldId id="40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6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0694-F9FC-4F1E-A224-B20A5F09E81D}" type="datetimeFigureOut">
              <a:rPr lang="en-US" smtClean="0"/>
              <a:t>18-Dec-18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95BDC-9352-4277-8494-95FFBCBF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 top </a:t>
            </a:r>
            <a:r>
              <a:rPr lang="en-US" dirty="0" err="1"/>
              <a:t>sinly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95BDC-9352-4277-8494-95FFBCBF4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95BDC-9352-4277-8494-95FFBCBF40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57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41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763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16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2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2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44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9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72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46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77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5219-880F-4986-A8F8-375BF1AF9B1C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77F0-D08F-44D5-BC3B-B345E6210C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0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5.11035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convex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Contest debriefing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Scientific Committee</a:t>
            </a:r>
          </a:p>
        </p:txBody>
      </p:sp>
    </p:spTree>
    <p:extLst>
      <p:ext uri="{BB962C8B-B14F-4D97-AF65-F5344CB8AC3E}">
        <p14:creationId xmlns:p14="http://schemas.microsoft.com/office/powerpoint/2010/main" val="80697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 block Z with </a:t>
            </a:r>
            <a:r>
              <a:rPr lang="en-US" sz="2800" dirty="0" err="1"/>
              <a:t>HashValue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</a:t>
            </a:r>
            <a:r>
              <a:rPr lang="en-US" sz="2800" baseline="-25000" dirty="0">
                <a:sym typeface="Symbol" panose="05050102010706020507" pitchFamily="18" charset="2"/>
              </a:rPr>
              <a:t>Z</a:t>
            </a:r>
            <a:r>
              <a:rPr lang="en-US" sz="2800" dirty="0"/>
              <a:t> (with 9 digits and 7 trailing zeros), you need to generate two blocks A and B such that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/>
              <a:t>A</a:t>
            </a:r>
            <a:r>
              <a:rPr lang="en-US" sz="2400" dirty="0"/>
              <a:t>=H(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Z</a:t>
            </a:r>
            <a:r>
              <a:rPr lang="en-US" sz="2400" dirty="0">
                <a:sym typeface="Symbol" panose="05050102010706020507" pitchFamily="18" charset="2"/>
              </a:rPr>
              <a:t>,S</a:t>
            </a:r>
            <a:r>
              <a:rPr lang="en-US" sz="2400" baseline="-25000" dirty="0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,T</a:t>
            </a:r>
            <a:r>
              <a:rPr lang="en-US" sz="2400" baseline="-25000" dirty="0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) has 9 digits and 7 trailing zeros; and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/>
              <a:t>B</a:t>
            </a:r>
            <a:r>
              <a:rPr lang="en-US" sz="2400" dirty="0"/>
              <a:t>=H(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,S</a:t>
            </a:r>
            <a:r>
              <a:rPr lang="en-US" sz="2400" baseline="-25000" dirty="0">
                <a:sym typeface="Symbol" panose="05050102010706020507" pitchFamily="18" charset="2"/>
              </a:rPr>
              <a:t>B</a:t>
            </a:r>
            <a:r>
              <a:rPr lang="en-US" sz="2400" dirty="0">
                <a:sym typeface="Symbol" panose="05050102010706020507" pitchFamily="18" charset="2"/>
              </a:rPr>
              <a:t>,T</a:t>
            </a:r>
            <a:r>
              <a:rPr lang="en-US" sz="2400" baseline="-25000" dirty="0">
                <a:sym typeface="Symbol" panose="05050102010706020507" pitchFamily="18" charset="2"/>
              </a:rPr>
              <a:t>B</a:t>
            </a:r>
            <a:r>
              <a:rPr lang="en-US" sz="2400" dirty="0">
                <a:sym typeface="Symbol" panose="05050102010706020507" pitchFamily="18" charset="2"/>
              </a:rPr>
              <a:t>) has 9 digits and 7 trailing zeros.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368" y="4293096"/>
            <a:ext cx="210852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??</a:t>
            </a:r>
          </a:p>
          <a:p>
            <a:r>
              <a:rPr lang="en-US" sz="2000" dirty="0"/>
              <a:t>Transaction: ??</a:t>
            </a:r>
          </a:p>
          <a:p>
            <a:r>
              <a:rPr lang="en-US" sz="2000" dirty="0"/>
              <a:t>Token: ??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endParaRPr lang="en-SG" sz="2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959082" y="4293096"/>
            <a:ext cx="28902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endParaRPr lang="en-US" sz="2000" baseline="-25000" dirty="0"/>
          </a:p>
          <a:p>
            <a:r>
              <a:rPr lang="en-US" sz="2000" dirty="0"/>
              <a:t>Transaction: S</a:t>
            </a:r>
            <a:r>
              <a:rPr lang="en-US" sz="2000" baseline="-25000" dirty="0"/>
              <a:t>A</a:t>
            </a:r>
          </a:p>
          <a:p>
            <a:r>
              <a:rPr lang="en-US" sz="2000" dirty="0"/>
              <a:t>Token: T</a:t>
            </a:r>
            <a:r>
              <a:rPr lang="en-US" sz="2000" baseline="-25000" dirty="0"/>
              <a:t>A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A</a:t>
            </a:r>
            <a:r>
              <a:rPr lang="en-US" sz="2000" dirty="0"/>
              <a:t>=H(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r>
              <a:rPr lang="en-US" sz="2000" dirty="0"/>
              <a:t>,S</a:t>
            </a:r>
            <a:r>
              <a:rPr lang="en-US" sz="2000" baseline="-25000" dirty="0"/>
              <a:t>A</a:t>
            </a:r>
            <a:r>
              <a:rPr lang="en-US" sz="2000" dirty="0"/>
              <a:t>,T</a:t>
            </a:r>
            <a:r>
              <a:rPr lang="en-US" sz="2000" baseline="-25000" dirty="0"/>
              <a:t>A</a:t>
            </a:r>
            <a:r>
              <a:rPr lang="en-US" sz="2000" dirty="0"/>
              <a:t>)</a:t>
            </a:r>
            <a:endParaRPr lang="en-S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34551" y="4293096"/>
            <a:ext cx="290983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A</a:t>
            </a:r>
          </a:p>
          <a:p>
            <a:r>
              <a:rPr lang="en-US" sz="2000" dirty="0"/>
              <a:t>Transaction: S</a:t>
            </a:r>
            <a:r>
              <a:rPr lang="en-US" sz="2000" baseline="-25000" dirty="0"/>
              <a:t>B</a:t>
            </a:r>
          </a:p>
          <a:p>
            <a:r>
              <a:rPr lang="en-US" sz="2000" dirty="0"/>
              <a:t>Token: T</a:t>
            </a:r>
            <a:r>
              <a:rPr lang="en-US" sz="2000" baseline="-25000" dirty="0"/>
              <a:t>B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B</a:t>
            </a:r>
            <a:r>
              <a:rPr lang="en-US" sz="2000" dirty="0"/>
              <a:t>=H(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A</a:t>
            </a:r>
            <a:r>
              <a:rPr lang="en-US" sz="2000" dirty="0"/>
              <a:t>,S</a:t>
            </a:r>
            <a:r>
              <a:rPr lang="en-US" sz="2000" baseline="-25000" dirty="0"/>
              <a:t>B</a:t>
            </a:r>
            <a:r>
              <a:rPr lang="en-US" sz="2000" dirty="0"/>
              <a:t>,T</a:t>
            </a:r>
            <a:r>
              <a:rPr lang="en-US" sz="2000" baseline="-25000" dirty="0"/>
              <a:t>B</a:t>
            </a:r>
            <a:r>
              <a:rPr lang="en-US" sz="2000" dirty="0"/>
              <a:t>)</a:t>
            </a:r>
            <a:endParaRPr lang="en-SG" sz="20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515894" y="4954816"/>
            <a:ext cx="144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849297" y="4954816"/>
            <a:ext cx="138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4797" y="5683894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Z</a:t>
            </a:r>
            <a:endParaRPr lang="en-S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269" y="569318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A</a:t>
            </a:r>
            <a:endParaRPr lang="en-SG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336360" y="569318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B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73276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Randomly generate S</a:t>
            </a:r>
            <a:r>
              <a:rPr lang="en-US" sz="2400" baseline="-25000" dirty="0"/>
              <a:t>A</a:t>
            </a:r>
            <a:r>
              <a:rPr lang="en-US" sz="2400" dirty="0"/>
              <a:t> and T</a:t>
            </a:r>
            <a:r>
              <a:rPr lang="en-US" sz="2400" baseline="-25000" dirty="0"/>
              <a:t>A</a:t>
            </a:r>
            <a:r>
              <a:rPr lang="en-US" sz="2400" dirty="0"/>
              <a:t>.</a:t>
            </a:r>
          </a:p>
          <a:p>
            <a:r>
              <a:rPr lang="en-US" sz="2400" dirty="0"/>
              <a:t>2. Compute 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/>
              <a:t>A</a:t>
            </a:r>
            <a:r>
              <a:rPr lang="en-US" sz="2400" dirty="0"/>
              <a:t>=H(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Z</a:t>
            </a:r>
            <a:r>
              <a:rPr lang="en-US" sz="2400" dirty="0"/>
              <a:t>,S</a:t>
            </a:r>
            <a:r>
              <a:rPr lang="en-US" sz="2400" baseline="-25000" dirty="0"/>
              <a:t>A</a:t>
            </a:r>
            <a:r>
              <a:rPr lang="en-US" sz="2400" dirty="0"/>
              <a:t>,T</a:t>
            </a:r>
            <a:r>
              <a:rPr lang="en-US" sz="2400" baseline="-25000" dirty="0"/>
              <a:t>A</a:t>
            </a:r>
            <a:r>
              <a:rPr lang="en-US" sz="2400" dirty="0"/>
              <a:t>)</a:t>
            </a:r>
          </a:p>
          <a:p>
            <a:r>
              <a:rPr lang="en-US" sz="2400" dirty="0"/>
              <a:t>3. Randomly generate S</a:t>
            </a:r>
            <a:r>
              <a:rPr lang="en-US" sz="2400" baseline="-25000" dirty="0"/>
              <a:t>B</a:t>
            </a:r>
            <a:r>
              <a:rPr lang="en-US" sz="2400" dirty="0"/>
              <a:t> and T</a:t>
            </a:r>
            <a:r>
              <a:rPr lang="en-US" sz="2400" baseline="-25000" dirty="0"/>
              <a:t>B</a:t>
            </a:r>
            <a:r>
              <a:rPr lang="en-US" sz="2400" dirty="0"/>
              <a:t>.</a:t>
            </a:r>
          </a:p>
          <a:p>
            <a:r>
              <a:rPr lang="en-US" sz="2400" dirty="0"/>
              <a:t>4. Compute 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/>
              <a:t>B</a:t>
            </a:r>
            <a:r>
              <a:rPr lang="en-US" sz="2400" dirty="0"/>
              <a:t>=H(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A</a:t>
            </a:r>
            <a:r>
              <a:rPr lang="en-US" sz="2400" dirty="0"/>
              <a:t>,S</a:t>
            </a:r>
            <a:r>
              <a:rPr lang="en-US" sz="2400" baseline="-25000" dirty="0"/>
              <a:t>B</a:t>
            </a:r>
            <a:r>
              <a:rPr lang="en-US" sz="2400" dirty="0"/>
              <a:t>,T</a:t>
            </a:r>
            <a:r>
              <a:rPr lang="en-US" sz="2400" baseline="-25000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5. Output S</a:t>
            </a:r>
            <a:r>
              <a:rPr lang="en-US" sz="2400" baseline="-25000" dirty="0"/>
              <a:t>A</a:t>
            </a:r>
            <a:r>
              <a:rPr lang="en-US" sz="2400" dirty="0"/>
              <a:t>, T</a:t>
            </a:r>
            <a:r>
              <a:rPr lang="en-US" sz="2400" baseline="-25000" dirty="0"/>
              <a:t>A</a:t>
            </a:r>
            <a:r>
              <a:rPr lang="en-US" sz="2400" dirty="0"/>
              <a:t>, S</a:t>
            </a:r>
            <a:r>
              <a:rPr lang="en-US" sz="2400" baseline="-25000" dirty="0"/>
              <a:t>B</a:t>
            </a:r>
            <a:r>
              <a:rPr lang="en-US" sz="2400" dirty="0"/>
              <a:t>, T</a:t>
            </a:r>
            <a:r>
              <a:rPr lang="en-US" sz="2400" baseline="-25000" dirty="0"/>
              <a:t>B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running time is slow since you need to compute H().</a:t>
            </a:r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4941168"/>
            <a:ext cx="210852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??</a:t>
            </a:r>
          </a:p>
          <a:p>
            <a:r>
              <a:rPr lang="en-US" sz="2000" dirty="0"/>
              <a:t>Transaction: ??</a:t>
            </a:r>
          </a:p>
          <a:p>
            <a:r>
              <a:rPr lang="en-US" sz="2000" dirty="0"/>
              <a:t>Token: ??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endParaRPr lang="en-SG" sz="2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959082" y="4941168"/>
            <a:ext cx="28902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endParaRPr lang="en-US" sz="2000" baseline="-25000" dirty="0"/>
          </a:p>
          <a:p>
            <a:r>
              <a:rPr lang="en-US" sz="2000" dirty="0"/>
              <a:t>Transaction: S</a:t>
            </a:r>
            <a:r>
              <a:rPr lang="en-US" sz="2000" baseline="-25000" dirty="0"/>
              <a:t>A</a:t>
            </a:r>
          </a:p>
          <a:p>
            <a:r>
              <a:rPr lang="en-US" sz="2000" dirty="0"/>
              <a:t>Token: T</a:t>
            </a:r>
            <a:r>
              <a:rPr lang="en-US" sz="2000" baseline="-25000" dirty="0"/>
              <a:t>A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A</a:t>
            </a:r>
            <a:r>
              <a:rPr lang="en-US" sz="2000" dirty="0"/>
              <a:t>=H(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r>
              <a:rPr lang="en-US" sz="2000" dirty="0"/>
              <a:t>,S</a:t>
            </a:r>
            <a:r>
              <a:rPr lang="en-US" sz="2000" baseline="-25000" dirty="0"/>
              <a:t>A</a:t>
            </a:r>
            <a:r>
              <a:rPr lang="en-US" sz="2000" dirty="0"/>
              <a:t>,T</a:t>
            </a:r>
            <a:r>
              <a:rPr lang="en-US" sz="2000" baseline="-25000" dirty="0"/>
              <a:t>A</a:t>
            </a:r>
            <a:r>
              <a:rPr lang="en-US" sz="2000" dirty="0"/>
              <a:t>)</a:t>
            </a:r>
            <a:endParaRPr lang="en-S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34551" y="4941168"/>
            <a:ext cx="290983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A</a:t>
            </a:r>
          </a:p>
          <a:p>
            <a:r>
              <a:rPr lang="en-US" sz="2000" dirty="0"/>
              <a:t>Transaction: S</a:t>
            </a:r>
            <a:r>
              <a:rPr lang="en-US" sz="2000" baseline="-25000" dirty="0"/>
              <a:t>B</a:t>
            </a:r>
          </a:p>
          <a:p>
            <a:r>
              <a:rPr lang="en-US" sz="2000" dirty="0"/>
              <a:t>Token: T</a:t>
            </a:r>
            <a:r>
              <a:rPr lang="en-US" sz="2000" baseline="-25000" dirty="0"/>
              <a:t>B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B</a:t>
            </a:r>
            <a:r>
              <a:rPr lang="en-US" sz="2000" dirty="0"/>
              <a:t>=H(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A</a:t>
            </a:r>
            <a:r>
              <a:rPr lang="en-US" sz="2000" dirty="0"/>
              <a:t>,S</a:t>
            </a:r>
            <a:r>
              <a:rPr lang="en-US" sz="2000" baseline="-25000" dirty="0"/>
              <a:t>B</a:t>
            </a:r>
            <a:r>
              <a:rPr lang="en-US" sz="2000" dirty="0"/>
              <a:t>,T</a:t>
            </a:r>
            <a:r>
              <a:rPr lang="en-US" sz="2000" baseline="-25000" dirty="0"/>
              <a:t>B</a:t>
            </a:r>
            <a:r>
              <a:rPr lang="en-US" sz="2000" dirty="0"/>
              <a:t>)</a:t>
            </a:r>
            <a:endParaRPr lang="en-SG" sz="20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515894" y="5602888"/>
            <a:ext cx="144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6849297" y="5602888"/>
            <a:ext cx="138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797" y="6331966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Z</a:t>
            </a:r>
            <a:endParaRPr lang="en-SG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33269" y="6341258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A</a:t>
            </a:r>
            <a:endParaRPr lang="en-SG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336360" y="6341258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B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60944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1: Use a short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running time of H() depends on the length of transaction. So, we use one character “X” for transaction.</a:t>
            </a:r>
          </a:p>
          <a:p>
            <a:r>
              <a:rPr lang="en-US" sz="2400" dirty="0"/>
              <a:t>1. Randomly generate T</a:t>
            </a:r>
            <a:r>
              <a:rPr lang="en-US" sz="2400" baseline="-25000" dirty="0"/>
              <a:t>A</a:t>
            </a:r>
            <a:r>
              <a:rPr lang="en-US" sz="2400" dirty="0"/>
              <a:t>.</a:t>
            </a:r>
          </a:p>
          <a:p>
            <a:r>
              <a:rPr lang="en-US" sz="2400" dirty="0"/>
              <a:t>2. Compute 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/>
              <a:t>A</a:t>
            </a:r>
            <a:r>
              <a:rPr lang="en-US" sz="2400" dirty="0"/>
              <a:t>=H(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Z</a:t>
            </a:r>
            <a:r>
              <a:rPr lang="en-US" sz="2400" dirty="0"/>
              <a:t>,“X”,T</a:t>
            </a:r>
            <a:r>
              <a:rPr lang="en-US" sz="2400" baseline="-25000" dirty="0"/>
              <a:t>A</a:t>
            </a:r>
            <a:r>
              <a:rPr lang="en-US" sz="2400" dirty="0"/>
              <a:t>)</a:t>
            </a:r>
          </a:p>
          <a:p>
            <a:r>
              <a:rPr lang="en-US" sz="2400" dirty="0"/>
              <a:t>3. Randomly generate T</a:t>
            </a:r>
            <a:r>
              <a:rPr lang="en-US" sz="2400" baseline="-25000" dirty="0"/>
              <a:t>B</a:t>
            </a:r>
            <a:r>
              <a:rPr lang="en-US" sz="2400" dirty="0"/>
              <a:t>.</a:t>
            </a:r>
          </a:p>
          <a:p>
            <a:r>
              <a:rPr lang="en-US" sz="2400" dirty="0"/>
              <a:t>4. Compute 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/>
              <a:t>B</a:t>
            </a:r>
            <a:r>
              <a:rPr lang="en-US" sz="2400" dirty="0"/>
              <a:t>=H(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A</a:t>
            </a:r>
            <a:r>
              <a:rPr lang="en-US" sz="2400" dirty="0"/>
              <a:t>,“X”,T</a:t>
            </a:r>
            <a:r>
              <a:rPr lang="en-US" sz="2400" baseline="-25000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5. Output “X”, T</a:t>
            </a:r>
            <a:r>
              <a:rPr lang="en-US" sz="2400" baseline="-25000" dirty="0"/>
              <a:t>A</a:t>
            </a:r>
            <a:r>
              <a:rPr lang="en-US" sz="2400" dirty="0"/>
              <a:t>, “X”, T</a:t>
            </a:r>
            <a:r>
              <a:rPr lang="en-US" sz="2400" baseline="-25000" dirty="0"/>
              <a:t>B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4869160"/>
            <a:ext cx="210852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??</a:t>
            </a:r>
          </a:p>
          <a:p>
            <a:r>
              <a:rPr lang="en-US" sz="2000" dirty="0"/>
              <a:t>Transaction: ??</a:t>
            </a:r>
          </a:p>
          <a:p>
            <a:r>
              <a:rPr lang="en-US" sz="2000" dirty="0"/>
              <a:t>Token: ??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endParaRPr lang="en-SG" sz="2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959082" y="4869160"/>
            <a:ext cx="312617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endParaRPr lang="en-US" sz="2000" baseline="-25000" dirty="0"/>
          </a:p>
          <a:p>
            <a:r>
              <a:rPr lang="en-US" sz="2000" dirty="0"/>
              <a:t>Transaction: “X”</a:t>
            </a:r>
            <a:endParaRPr lang="en-US" sz="2000" baseline="-25000" dirty="0"/>
          </a:p>
          <a:p>
            <a:r>
              <a:rPr lang="en-US" sz="2000" dirty="0"/>
              <a:t>Token: T</a:t>
            </a:r>
            <a:r>
              <a:rPr lang="en-US" sz="2000" baseline="-25000" dirty="0"/>
              <a:t>A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A</a:t>
            </a:r>
            <a:r>
              <a:rPr lang="en-US" sz="2000" dirty="0"/>
              <a:t>=H(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r>
              <a:rPr lang="en-US" sz="2000" dirty="0"/>
              <a:t>, “X”, T</a:t>
            </a:r>
            <a:r>
              <a:rPr lang="en-US" sz="2000" baseline="-25000" dirty="0"/>
              <a:t>A</a:t>
            </a:r>
            <a:r>
              <a:rPr lang="en-US" sz="2000" dirty="0"/>
              <a:t>)</a:t>
            </a:r>
            <a:endParaRPr lang="en-S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34551" y="4869160"/>
            <a:ext cx="315394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A</a:t>
            </a:r>
          </a:p>
          <a:p>
            <a:r>
              <a:rPr lang="en-US" sz="2000" dirty="0"/>
              <a:t>Transaction: “X”</a:t>
            </a:r>
            <a:endParaRPr lang="en-US" sz="2000" baseline="-25000" dirty="0"/>
          </a:p>
          <a:p>
            <a:r>
              <a:rPr lang="en-US" sz="2000" dirty="0"/>
              <a:t>Token: T</a:t>
            </a:r>
            <a:r>
              <a:rPr lang="en-US" sz="2000" baseline="-25000" dirty="0"/>
              <a:t>B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B</a:t>
            </a:r>
            <a:r>
              <a:rPr lang="en-US" sz="2000" dirty="0"/>
              <a:t>=H(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A</a:t>
            </a:r>
            <a:r>
              <a:rPr lang="en-US" sz="2000" dirty="0"/>
              <a:t>, “X”, T</a:t>
            </a:r>
            <a:r>
              <a:rPr lang="en-US" sz="2000" baseline="-25000" dirty="0"/>
              <a:t>B</a:t>
            </a:r>
            <a:r>
              <a:rPr lang="en-US" sz="2000" dirty="0"/>
              <a:t>)</a:t>
            </a:r>
            <a:endParaRPr lang="en-SG" sz="20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515894" y="5530880"/>
            <a:ext cx="144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7085259" y="5530880"/>
            <a:ext cx="114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797" y="6259958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Z</a:t>
            </a:r>
            <a:endParaRPr lang="en-SG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33269" y="6269250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A</a:t>
            </a:r>
            <a:endParaRPr lang="en-SG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336360" y="626925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B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3292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all </a:t>
            </a:r>
            <a:r>
              <a:rPr lang="en-US" dirty="0" err="1"/>
              <a:t>HashValues</a:t>
            </a:r>
            <a:r>
              <a:rPr lang="en-US" dirty="0"/>
              <a:t> have 9 digits and 7 trailing zeros, there are 99 different </a:t>
            </a:r>
            <a:r>
              <a:rPr lang="en-US" dirty="0" err="1"/>
              <a:t>HashValues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010000000</a:t>
            </a:r>
          </a:p>
          <a:p>
            <a:pPr lvl="1"/>
            <a:r>
              <a:rPr lang="en-US" dirty="0"/>
              <a:t>020000000</a:t>
            </a:r>
          </a:p>
          <a:p>
            <a:pPr lvl="1"/>
            <a:r>
              <a:rPr lang="en-US" dirty="0"/>
              <a:t>030000000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990000000</a:t>
            </a:r>
          </a:p>
        </p:txBody>
      </p:sp>
    </p:spTree>
    <p:extLst>
      <p:ext uri="{BB962C8B-B14F-4D97-AF65-F5344CB8AC3E}">
        <p14:creationId xmlns:p14="http://schemas.microsoft.com/office/powerpoint/2010/main" val="294849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Lookup table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344" y="1600201"/>
            <a:ext cx="607256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For each </a:t>
            </a:r>
            <a:r>
              <a:rPr lang="en-US" sz="2800" dirty="0" err="1"/>
              <a:t>hashValue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, we find a token such that 990000000=H(, “X”, ).</a:t>
            </a:r>
          </a:p>
          <a:p>
            <a:endParaRPr lang="en-US" sz="2800" dirty="0"/>
          </a:p>
          <a:p>
            <a:r>
              <a:rPr lang="en-US" sz="2800" dirty="0"/>
              <a:t>Since there are only 100 </a:t>
            </a:r>
            <a:r>
              <a:rPr lang="en-US" sz="2800" dirty="0" err="1"/>
              <a:t>HashValues</a:t>
            </a:r>
            <a:r>
              <a:rPr lang="en-US" sz="2800" dirty="0"/>
              <a:t>, we can precompute a table T[] where</a:t>
            </a:r>
          </a:p>
          <a:p>
            <a:pPr lvl="1"/>
            <a:r>
              <a:rPr lang="en-US" sz="2400" dirty="0"/>
              <a:t>T[</a:t>
            </a:r>
            <a:r>
              <a:rPr lang="en-US" sz="2400" dirty="0">
                <a:sym typeface="Symbol" panose="05050102010706020507" pitchFamily="18" charset="2"/>
              </a:rPr>
              <a:t>] equals the token  such that 990000000=H(, “X”, )</a:t>
            </a:r>
            <a:endParaRPr lang="en-SG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553072" y="2708920"/>
            <a:ext cx="1512168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010000000</a:t>
            </a:r>
          </a:p>
          <a:p>
            <a:pPr algn="ctr"/>
            <a:r>
              <a:rPr lang="en-US" dirty="0"/>
              <a:t>020000000</a:t>
            </a:r>
          </a:p>
          <a:p>
            <a:pPr algn="ctr"/>
            <a:r>
              <a:rPr lang="en-US" dirty="0"/>
              <a:t>030000000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980000000</a:t>
            </a:r>
          </a:p>
          <a:p>
            <a:pPr algn="ctr"/>
            <a:r>
              <a:rPr lang="en-US" dirty="0"/>
              <a:t>990000000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10225480" y="1772816"/>
            <a:ext cx="1512168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000000000</a:t>
            </a:r>
          </a:p>
          <a:p>
            <a:pPr algn="ctr"/>
            <a:r>
              <a:rPr lang="en-US" dirty="0"/>
              <a:t>000000001</a:t>
            </a:r>
          </a:p>
          <a:p>
            <a:pPr algn="ctr"/>
            <a:r>
              <a:rPr lang="en-US" dirty="0"/>
              <a:t>000000002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999999998</a:t>
            </a:r>
          </a:p>
          <a:p>
            <a:pPr algn="ctr"/>
            <a:r>
              <a:rPr lang="en-US" dirty="0"/>
              <a:t>999999999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0504597" y="1412776"/>
            <a:ext cx="99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Token </a:t>
            </a:r>
            <a:r>
              <a:rPr lang="en-US" sz="2000" dirty="0">
                <a:sym typeface="Symbol" panose="05050102010706020507" pitchFamily="18" charset="2"/>
              </a:rPr>
              <a:t></a:t>
            </a:r>
            <a:endParaRPr lang="en-SG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4157" y="2339588"/>
            <a:ext cx="1500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HashValue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endParaRPr lang="en-SG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921224" y="2924944"/>
            <a:ext cx="2520280" cy="18722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49216" y="3140968"/>
            <a:ext cx="2520280" cy="720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21224" y="3498200"/>
            <a:ext cx="2520280" cy="1763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21224" y="2708920"/>
            <a:ext cx="2448272" cy="2735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921224" y="4064972"/>
            <a:ext cx="2664296" cy="15664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3072" y="5847655"/>
            <a:ext cx="530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T[</a:t>
            </a:r>
            <a:r>
              <a:rPr lang="en-US" sz="2400" dirty="0">
                <a:sym typeface="Symbol" panose="05050102010706020507" pitchFamily="18" charset="2"/>
              </a:rPr>
              <a:t>]= such that 000000000=H(, “X”, )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4855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hashValue</a:t>
            </a:r>
            <a:r>
              <a:rPr lang="en-US" dirty="0"/>
              <a:t> of block Z is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Z</a:t>
            </a:r>
            <a:r>
              <a:rPr lang="en-US" dirty="0"/>
              <a:t>, the output is</a:t>
            </a:r>
          </a:p>
          <a:p>
            <a:pPr lvl="1"/>
            <a:r>
              <a:rPr lang="en-US" dirty="0"/>
              <a:t>“X”, T[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baseline="-25000" dirty="0">
                <a:sym typeface="Symbol" panose="05050102010706020507" pitchFamily="18" charset="2"/>
              </a:rPr>
              <a:t>Z</a:t>
            </a:r>
            <a:r>
              <a:rPr lang="en-US" dirty="0">
                <a:sym typeface="Symbol" panose="05050102010706020507" pitchFamily="18" charset="2"/>
              </a:rPr>
              <a:t>]</a:t>
            </a:r>
          </a:p>
          <a:p>
            <a:pPr lvl="1"/>
            <a:r>
              <a:rPr lang="en-US" dirty="0"/>
              <a:t>“X”, T[</a:t>
            </a:r>
            <a:r>
              <a:rPr lang="en-US" dirty="0">
                <a:sym typeface="Symbol" panose="05050102010706020507" pitchFamily="18" charset="2"/>
              </a:rPr>
              <a:t>990000000]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By table lookup, O(1) time.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2" y="5075892"/>
            <a:ext cx="210852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??</a:t>
            </a:r>
          </a:p>
          <a:p>
            <a:r>
              <a:rPr lang="en-US" sz="2000" dirty="0"/>
              <a:t>Transaction: ??</a:t>
            </a:r>
          </a:p>
          <a:p>
            <a:r>
              <a:rPr lang="en-US" sz="2000" dirty="0"/>
              <a:t>Token: ??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endParaRPr lang="en-SG" sz="2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351584" y="5075892"/>
            <a:ext cx="435330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endParaRPr lang="en-US" sz="2000" baseline="-25000" dirty="0"/>
          </a:p>
          <a:p>
            <a:r>
              <a:rPr lang="en-US" sz="2000" dirty="0"/>
              <a:t>Transaction: “X”</a:t>
            </a:r>
            <a:endParaRPr lang="en-US" sz="2000" baseline="-25000" dirty="0"/>
          </a:p>
          <a:p>
            <a:r>
              <a:rPr lang="en-US" sz="2000" dirty="0"/>
              <a:t>Token: T[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r>
              <a:rPr lang="en-US" sz="2000" dirty="0">
                <a:sym typeface="Symbol" panose="05050102010706020507" pitchFamily="18" charset="2"/>
              </a:rPr>
              <a:t>]</a:t>
            </a:r>
            <a:endParaRPr lang="en-US" sz="2000" dirty="0"/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990000000</a:t>
            </a:r>
            <a:r>
              <a:rPr lang="en-US" sz="2000" dirty="0"/>
              <a:t>=H(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r>
              <a:rPr lang="en-US" sz="2000" dirty="0"/>
              <a:t>, “X”, T[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Z</a:t>
            </a:r>
            <a:r>
              <a:rPr lang="en-US" sz="2000" dirty="0">
                <a:sym typeface="Symbol" panose="05050102010706020507" pitchFamily="18" charset="2"/>
              </a:rPr>
              <a:t>]</a:t>
            </a:r>
            <a:r>
              <a:rPr lang="en-US" sz="2000" dirty="0"/>
              <a:t>)</a:t>
            </a:r>
            <a:endParaRPr lang="en-S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88088" y="5075892"/>
            <a:ext cx="530036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prevHashValue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990000000</a:t>
            </a:r>
            <a:endParaRPr lang="en-US" sz="2000" baseline="-25000" dirty="0"/>
          </a:p>
          <a:p>
            <a:r>
              <a:rPr lang="en-US" sz="2000" dirty="0"/>
              <a:t>Transaction: “X”</a:t>
            </a:r>
            <a:endParaRPr lang="en-US" sz="2000" baseline="-25000" dirty="0"/>
          </a:p>
          <a:p>
            <a:r>
              <a:rPr lang="en-US" sz="2000" dirty="0"/>
              <a:t>Token: T[990000000]</a:t>
            </a:r>
          </a:p>
          <a:p>
            <a:r>
              <a:rPr lang="en-US" sz="2000" dirty="0" err="1"/>
              <a:t>HashValue</a:t>
            </a:r>
            <a:r>
              <a:rPr lang="en-US" sz="2000" dirty="0"/>
              <a:t>: </a:t>
            </a:r>
            <a:r>
              <a:rPr lang="en-US" sz="2000" dirty="0">
                <a:sym typeface="Symbol" panose="05050102010706020507" pitchFamily="18" charset="2"/>
              </a:rPr>
              <a:t>990000000</a:t>
            </a:r>
            <a:r>
              <a:rPr lang="en-US" sz="2000" dirty="0"/>
              <a:t>=H(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ym typeface="Symbol" panose="05050102010706020507" pitchFamily="18" charset="2"/>
              </a:rPr>
              <a:t>A</a:t>
            </a:r>
            <a:r>
              <a:rPr lang="en-US" sz="2000" dirty="0"/>
              <a:t>, “X”, T[990000000])</a:t>
            </a:r>
            <a:endParaRPr lang="en-SG" sz="20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109878" y="5737612"/>
            <a:ext cx="24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6704892" y="5737612"/>
            <a:ext cx="18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781" y="6413266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Z</a:t>
            </a:r>
            <a:endParaRPr lang="en-SG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079776" y="641326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A</a:t>
            </a:r>
            <a:endParaRPr lang="en-SG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04312" y="641326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B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7923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Accidentally, this problem is very similar to the problem H in Yangon 2018 (on last Sunday, 9 Dec).</a:t>
            </a:r>
          </a:p>
          <a:p>
            <a:endParaRPr lang="en-US" dirty="0"/>
          </a:p>
          <a:p>
            <a:r>
              <a:rPr lang="en-US" dirty="0"/>
              <a:t>Note that we submit the problem last month.</a:t>
            </a:r>
          </a:p>
          <a:p>
            <a:endParaRPr lang="en-US" dirty="0"/>
          </a:p>
          <a:p>
            <a:r>
              <a:rPr lang="en-US" dirty="0"/>
              <a:t>This is just a coincidence.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46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Non-Prime Factors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 L</a:t>
            </a:r>
          </a:p>
          <a:p>
            <a:endParaRPr lang="en-US" dirty="0"/>
          </a:p>
          <a:p>
            <a:r>
              <a:rPr lang="en-US" dirty="0"/>
              <a:t>Author: Dr. Steven Halim (NUS)</a:t>
            </a:r>
          </a:p>
          <a:p>
            <a:r>
              <a:rPr lang="en-US" dirty="0"/>
              <a:t>Tester: Dr. Felix Halim (Google), Dr. </a:t>
            </a:r>
            <a:r>
              <a:rPr lang="en-US" dirty="0" err="1"/>
              <a:t>Suhendry</a:t>
            </a:r>
            <a:r>
              <a:rPr lang="en-US" dirty="0"/>
              <a:t> Effendy (NUS)</a:t>
            </a:r>
          </a:p>
        </p:txBody>
      </p:sp>
    </p:spTree>
    <p:extLst>
      <p:ext uri="{BB962C8B-B14F-4D97-AF65-F5344CB8AC3E}">
        <p14:creationId xmlns:p14="http://schemas.microsoft.com/office/powerpoint/2010/main" val="327224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an integer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Output: NPF(</a:t>
            </a:r>
            <a:r>
              <a:rPr lang="en-US" dirty="0" err="1"/>
              <a:t>i</a:t>
            </a:r>
            <a:r>
              <a:rPr lang="en-US" dirty="0"/>
              <a:t>), which is the number of non-prime factors of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err="1"/>
              <a:t>i</a:t>
            </a:r>
            <a:r>
              <a:rPr lang="en-US" dirty="0"/>
              <a:t> = 40.</a:t>
            </a:r>
          </a:p>
          <a:p>
            <a:pPr lvl="1"/>
            <a:r>
              <a:rPr lang="en-US" dirty="0"/>
              <a:t>40 has 8 factors:</a:t>
            </a:r>
          </a:p>
          <a:p>
            <a:pPr lvl="2"/>
            <a:r>
              <a:rPr lang="en-US" dirty="0"/>
              <a:t>1, </a:t>
            </a:r>
            <a:r>
              <a:rPr lang="en-US" u="sng" dirty="0"/>
              <a:t>2</a:t>
            </a:r>
            <a:r>
              <a:rPr lang="en-US" dirty="0"/>
              <a:t>, 4, </a:t>
            </a:r>
            <a:r>
              <a:rPr lang="en-US" u="sng" dirty="0"/>
              <a:t>5</a:t>
            </a:r>
            <a:r>
              <a:rPr lang="en-US" dirty="0"/>
              <a:t>, 8, 10, 20, 40.</a:t>
            </a:r>
          </a:p>
          <a:p>
            <a:pPr lvl="1"/>
            <a:r>
              <a:rPr lang="en-US" dirty="0"/>
              <a:t>40 has 2 prime factors: 2, 5.</a:t>
            </a:r>
          </a:p>
          <a:p>
            <a:pPr lvl="1"/>
            <a:r>
              <a:rPr lang="en-US" dirty="0"/>
              <a:t>40 has 6 non-prime factors:</a:t>
            </a:r>
          </a:p>
          <a:p>
            <a:pPr lvl="2"/>
            <a:r>
              <a:rPr lang="en-US" dirty="0"/>
              <a:t>1, 4, 8, 10, 20, 40.</a:t>
            </a:r>
          </a:p>
          <a:p>
            <a:pPr lvl="1"/>
            <a:r>
              <a:rPr lang="en-US" dirty="0"/>
              <a:t>NPF(40)=6.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The prime factorization of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SG" sz="2800" dirty="0"/>
                  <a:t>.</a:t>
                </a:r>
              </a:p>
              <a:p>
                <a:r>
                  <a:rPr lang="en-US" sz="2800" dirty="0"/>
                  <a:t>Then, the number of factors of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= (q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+1)(q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+1)…(q</a:t>
                </a:r>
                <a:r>
                  <a:rPr lang="en-US" sz="2800" baseline="-25000" dirty="0"/>
                  <a:t>m</a:t>
                </a:r>
                <a:r>
                  <a:rPr lang="en-US" sz="2800" dirty="0"/>
                  <a:t>+1).</a:t>
                </a:r>
              </a:p>
              <a:p>
                <a:r>
                  <a:rPr lang="en-US" sz="2800" dirty="0"/>
                  <a:t>The number of prime factors of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= m.</a:t>
                </a:r>
              </a:p>
              <a:p>
                <a:r>
                  <a:rPr lang="en-US" sz="2800" dirty="0"/>
                  <a:t>The number of non-prime factors of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= (q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+1)(q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+1)…(q</a:t>
                </a:r>
                <a:r>
                  <a:rPr lang="en-US" sz="2800" baseline="-25000" dirty="0"/>
                  <a:t>m</a:t>
                </a:r>
                <a:r>
                  <a:rPr lang="en-US" sz="2800" dirty="0"/>
                  <a:t>+1) - m.</a:t>
                </a:r>
              </a:p>
              <a:p>
                <a:endParaRPr lang="en-US" sz="2800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 = 40 = 2</a:t>
                </a:r>
                <a:r>
                  <a:rPr lang="en-US" baseline="30000" dirty="0"/>
                  <a:t>3</a:t>
                </a:r>
                <a:r>
                  <a:rPr lang="en-US" dirty="0"/>
                  <a:t>*5</a:t>
                </a:r>
                <a:r>
                  <a:rPr lang="en-US" baseline="30000" dirty="0"/>
                  <a:t>1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40 has 8=(3+1)*(1+1) factors:</a:t>
                </a:r>
              </a:p>
              <a:p>
                <a:pPr lvl="2"/>
                <a:r>
                  <a:rPr lang="en-US" dirty="0"/>
                  <a:t>2</a:t>
                </a:r>
                <a:r>
                  <a:rPr lang="en-US" baseline="30000" dirty="0"/>
                  <a:t>0</a:t>
                </a:r>
                <a:r>
                  <a:rPr lang="en-US" dirty="0"/>
                  <a:t>*5</a:t>
                </a:r>
                <a:r>
                  <a:rPr lang="en-US" baseline="30000" dirty="0"/>
                  <a:t>0</a:t>
                </a:r>
                <a:r>
                  <a:rPr lang="en-US" dirty="0"/>
                  <a:t>, </a:t>
                </a:r>
                <a:r>
                  <a:rPr lang="en-US" u="sng" dirty="0"/>
                  <a:t>2</a:t>
                </a:r>
                <a:r>
                  <a:rPr lang="en-US" u="sng" baseline="30000" dirty="0"/>
                  <a:t>0</a:t>
                </a:r>
                <a:r>
                  <a:rPr lang="en-US" u="sng" dirty="0"/>
                  <a:t>*5</a:t>
                </a:r>
                <a:r>
                  <a:rPr lang="en-US" u="sng" baseline="30000" dirty="0"/>
                  <a:t>1</a:t>
                </a:r>
                <a:r>
                  <a:rPr lang="en-US" dirty="0"/>
                  <a:t>, </a:t>
                </a:r>
                <a:r>
                  <a:rPr lang="en-US" u="sng" dirty="0"/>
                  <a:t>2</a:t>
                </a:r>
                <a:r>
                  <a:rPr lang="en-US" u="sng" baseline="30000" dirty="0"/>
                  <a:t>1</a:t>
                </a:r>
                <a:r>
                  <a:rPr lang="en-US" u="sng" dirty="0"/>
                  <a:t>*5</a:t>
                </a:r>
                <a:r>
                  <a:rPr lang="en-US" u="sng" baseline="30000" dirty="0"/>
                  <a:t>0</a:t>
                </a:r>
                <a:r>
                  <a:rPr lang="en-US" dirty="0"/>
                  <a:t>, 2</a:t>
                </a:r>
                <a:r>
                  <a:rPr lang="en-US" baseline="30000" dirty="0"/>
                  <a:t>1</a:t>
                </a:r>
                <a:r>
                  <a:rPr lang="en-US" dirty="0"/>
                  <a:t>*5</a:t>
                </a:r>
                <a:r>
                  <a:rPr lang="en-US" baseline="30000" dirty="0"/>
                  <a:t>1</a:t>
                </a:r>
                <a:r>
                  <a:rPr lang="en-US" dirty="0"/>
                  <a:t>, 2</a:t>
                </a:r>
                <a:r>
                  <a:rPr lang="en-US" baseline="30000" dirty="0"/>
                  <a:t>2</a:t>
                </a:r>
                <a:r>
                  <a:rPr lang="en-US" dirty="0"/>
                  <a:t>*5</a:t>
                </a:r>
                <a:r>
                  <a:rPr lang="en-US" baseline="30000" dirty="0"/>
                  <a:t>0</a:t>
                </a:r>
                <a:r>
                  <a:rPr lang="en-US" dirty="0"/>
                  <a:t>, 2</a:t>
                </a:r>
                <a:r>
                  <a:rPr lang="en-US" baseline="30000" dirty="0"/>
                  <a:t>2</a:t>
                </a:r>
                <a:r>
                  <a:rPr lang="en-US" dirty="0"/>
                  <a:t>*5</a:t>
                </a:r>
                <a:r>
                  <a:rPr lang="en-US" baseline="30000" dirty="0"/>
                  <a:t>1</a:t>
                </a:r>
                <a:r>
                  <a:rPr lang="en-US" dirty="0"/>
                  <a:t>, 2</a:t>
                </a:r>
                <a:r>
                  <a:rPr lang="en-US" baseline="30000" dirty="0"/>
                  <a:t>3</a:t>
                </a:r>
                <a:r>
                  <a:rPr lang="en-US" dirty="0"/>
                  <a:t>*5</a:t>
                </a:r>
                <a:r>
                  <a:rPr lang="en-US" baseline="30000" dirty="0"/>
                  <a:t>0</a:t>
                </a:r>
                <a:r>
                  <a:rPr lang="en-US" dirty="0"/>
                  <a:t>, 2</a:t>
                </a:r>
                <a:r>
                  <a:rPr lang="en-US" baseline="30000" dirty="0"/>
                  <a:t>3</a:t>
                </a:r>
                <a:r>
                  <a:rPr lang="en-US" dirty="0"/>
                  <a:t>*5</a:t>
                </a:r>
                <a:r>
                  <a:rPr lang="en-US" baseline="30000" dirty="0"/>
                  <a:t>1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40 has 2 prime factors: </a:t>
                </a:r>
                <a:r>
                  <a:rPr lang="en-US" u="sng" dirty="0"/>
                  <a:t>2</a:t>
                </a:r>
                <a:r>
                  <a:rPr lang="en-US" u="sng" baseline="30000" dirty="0"/>
                  <a:t>0</a:t>
                </a:r>
                <a:r>
                  <a:rPr lang="en-US" u="sng" dirty="0"/>
                  <a:t>*5</a:t>
                </a:r>
                <a:r>
                  <a:rPr lang="en-US" u="sng" baseline="30000" dirty="0"/>
                  <a:t>1</a:t>
                </a:r>
                <a:r>
                  <a:rPr lang="en-US" dirty="0"/>
                  <a:t>, </a:t>
                </a:r>
                <a:r>
                  <a:rPr lang="en-US" u="sng" dirty="0"/>
                  <a:t>2</a:t>
                </a:r>
                <a:r>
                  <a:rPr lang="en-US" u="sng" baseline="30000" dirty="0"/>
                  <a:t>1</a:t>
                </a:r>
                <a:r>
                  <a:rPr lang="en-US" u="sng" dirty="0"/>
                  <a:t>*5</a:t>
                </a:r>
                <a:r>
                  <a:rPr lang="en-US" u="sng" baseline="30000" dirty="0"/>
                  <a:t>0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40 has 6=(3+1)(1+1)-2 non-prime factors:</a:t>
                </a:r>
              </a:p>
              <a:p>
                <a:pPr lvl="2"/>
                <a:r>
                  <a:rPr lang="en-US" dirty="0"/>
                  <a:t>2</a:t>
                </a:r>
                <a:r>
                  <a:rPr lang="en-US" baseline="30000" dirty="0"/>
                  <a:t>0</a:t>
                </a:r>
                <a:r>
                  <a:rPr lang="en-US" dirty="0"/>
                  <a:t>*5</a:t>
                </a:r>
                <a:r>
                  <a:rPr lang="en-US" baseline="30000" dirty="0"/>
                  <a:t>0</a:t>
                </a:r>
                <a:r>
                  <a:rPr lang="en-US" dirty="0"/>
                  <a:t>, 2</a:t>
                </a:r>
                <a:r>
                  <a:rPr lang="en-US" baseline="30000" dirty="0"/>
                  <a:t>1</a:t>
                </a:r>
                <a:r>
                  <a:rPr lang="en-US" dirty="0"/>
                  <a:t>*5</a:t>
                </a:r>
                <a:r>
                  <a:rPr lang="en-US" baseline="30000" dirty="0"/>
                  <a:t>1</a:t>
                </a:r>
                <a:r>
                  <a:rPr lang="en-US" dirty="0"/>
                  <a:t>, 2</a:t>
                </a:r>
                <a:r>
                  <a:rPr lang="en-US" baseline="30000" dirty="0"/>
                  <a:t>2</a:t>
                </a:r>
                <a:r>
                  <a:rPr lang="en-US" dirty="0"/>
                  <a:t>*5</a:t>
                </a:r>
                <a:r>
                  <a:rPr lang="en-US" baseline="30000" dirty="0"/>
                  <a:t>0</a:t>
                </a:r>
                <a:r>
                  <a:rPr lang="en-US" dirty="0"/>
                  <a:t>, 2</a:t>
                </a:r>
                <a:r>
                  <a:rPr lang="en-US" baseline="30000" dirty="0"/>
                  <a:t>2</a:t>
                </a:r>
                <a:r>
                  <a:rPr lang="en-US" dirty="0"/>
                  <a:t>*5</a:t>
                </a:r>
                <a:r>
                  <a:rPr lang="en-US" baseline="30000" dirty="0"/>
                  <a:t>1</a:t>
                </a:r>
                <a:r>
                  <a:rPr lang="en-US" dirty="0"/>
                  <a:t>, 2</a:t>
                </a:r>
                <a:r>
                  <a:rPr lang="en-US" baseline="30000" dirty="0"/>
                  <a:t>3</a:t>
                </a:r>
                <a:r>
                  <a:rPr lang="en-US" dirty="0"/>
                  <a:t>*5</a:t>
                </a:r>
                <a:r>
                  <a:rPr lang="en-US" baseline="30000" dirty="0"/>
                  <a:t>0</a:t>
                </a:r>
                <a:r>
                  <a:rPr lang="en-US" dirty="0"/>
                  <a:t>, 2</a:t>
                </a:r>
                <a:r>
                  <a:rPr lang="en-US" baseline="30000" dirty="0"/>
                  <a:t>3</a:t>
                </a:r>
                <a:r>
                  <a:rPr lang="en-US" dirty="0"/>
                  <a:t>*5</a:t>
                </a:r>
                <a:r>
                  <a:rPr lang="en-US" baseline="30000" dirty="0"/>
                  <a:t>1</a:t>
                </a:r>
                <a:r>
                  <a:rPr lang="en-US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5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21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92077"/>
            <a:ext cx="8229600" cy="3561259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Problem J: Free Food</a:t>
            </a:r>
          </a:p>
          <a:p>
            <a:r>
              <a:rPr lang="en-US" sz="2800" dirty="0"/>
              <a:t>Problem C: SG Coin</a:t>
            </a:r>
          </a:p>
          <a:p>
            <a:r>
              <a:rPr lang="en-US" sz="2800" dirty="0"/>
              <a:t>Problem L: Non-prime factors</a:t>
            </a:r>
          </a:p>
          <a:p>
            <a:r>
              <a:rPr lang="en-US" sz="2800" dirty="0"/>
              <a:t>Problem B: Hopper</a:t>
            </a:r>
          </a:p>
          <a:p>
            <a:r>
              <a:rPr lang="en-US" sz="2800" dirty="0"/>
              <a:t>Problem A: Largest Triangle</a:t>
            </a:r>
          </a:p>
          <a:p>
            <a:r>
              <a:rPr lang="en-US" sz="2800" dirty="0"/>
              <a:t>Problem D: Bitwise</a:t>
            </a:r>
          </a:p>
          <a:p>
            <a:r>
              <a:rPr lang="en-US" sz="2800" dirty="0"/>
              <a:t>Problem K: </a:t>
            </a:r>
            <a:r>
              <a:rPr lang="en-US" sz="2800" dirty="0" err="1"/>
              <a:t>Conveyorbelts</a:t>
            </a:r>
            <a:endParaRPr lang="en-US" sz="2800" dirty="0"/>
          </a:p>
          <a:p>
            <a:r>
              <a:rPr lang="en-US" sz="2800" dirty="0"/>
              <a:t>Problem I: Prolonged Password</a:t>
            </a:r>
          </a:p>
          <a:p>
            <a:r>
              <a:rPr lang="en-US" sz="2800" dirty="0"/>
              <a:t>Problem E: Magical String</a:t>
            </a:r>
          </a:p>
          <a:p>
            <a:r>
              <a:rPr lang="en-US" sz="2800" dirty="0"/>
              <a:t>(For problems G, H, F, please read the solution by yourself </a:t>
            </a:r>
            <a:r>
              <a:rPr lang="en-US" sz="2800" dirty="0">
                <a:sym typeface="Wingdings" panose="05000000000000000000" pitchFamily="2" charset="2"/>
              </a:rPr>
              <a:t>)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2619"/>
              </p:ext>
            </p:extLst>
          </p:nvPr>
        </p:nvGraphicFramePr>
        <p:xfrm>
          <a:off x="609602" y="1392504"/>
          <a:ext cx="10972798" cy="1252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3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6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4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017">
                  <a:extLst>
                    <a:ext uri="{9D8B030D-6E8A-4147-A177-3AD203B41FA5}">
                      <a16:colId xmlns:a16="http://schemas.microsoft.com/office/drawing/2014/main" val="4015570203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4 hours only</a:t>
                      </a: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Solved / Tries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18/97 (19%)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38/71 (54%)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43/93 (46%)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7/33 (21%)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0/7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(0%)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20/44 (45%)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8/18 (44%)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3/10 (30%)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4/10 (40%)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47/49 (96%)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7/12 (58%)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41/117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(35%)</a:t>
                      </a: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Average tries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Averages tries to solve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</a:t>
                      </a:r>
                    </a:p>
                  </a:txBody>
                  <a:tcPr marL="8398" marR="8398" marT="8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392" y="908720"/>
            <a:ext cx="20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Total: 50 teams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025419" y="2964085"/>
            <a:ext cx="432048" cy="1584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457467" y="3468140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</a:t>
            </a:r>
            <a:endParaRPr lang="en-SG" dirty="0"/>
          </a:p>
        </p:txBody>
      </p:sp>
      <p:sp>
        <p:nvSpPr>
          <p:cNvPr id="8" name="Right Brace 7"/>
          <p:cNvSpPr/>
          <p:nvPr/>
        </p:nvSpPr>
        <p:spPr>
          <a:xfrm>
            <a:off x="6025419" y="4620268"/>
            <a:ext cx="432048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457467" y="4754992"/>
            <a:ext cx="60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Felix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025419" y="5340348"/>
            <a:ext cx="432048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457467" y="5403064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Suhendry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05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number </a:t>
                </a:r>
                <a:r>
                  <a:rPr lang="en-US" dirty="0" err="1"/>
                  <a:t>i</a:t>
                </a:r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For p = 2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endParaRPr lang="en-SG" dirty="0"/>
              </a:p>
              <a:p>
                <a:pPr lvl="2"/>
                <a:r>
                  <a:rPr lang="en-US" dirty="0"/>
                  <a:t>Check if p is a prime factor if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Then, we obtain the prime factorization of </a:t>
                </a:r>
                <a:r>
                  <a:rPr lang="en-US" dirty="0" err="1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time.</a:t>
                </a:r>
              </a:p>
              <a:p>
                <a:endParaRPr lang="en-US" dirty="0"/>
              </a:p>
              <a:p>
                <a:r>
                  <a:rPr lang="en-US" dirty="0"/>
                  <a:t>After that, report NPF(</a:t>
                </a:r>
                <a:r>
                  <a:rPr lang="en-US" dirty="0" err="1"/>
                  <a:t>i</a:t>
                </a:r>
                <a:r>
                  <a:rPr lang="en-US" dirty="0"/>
                  <a:t>) = (q</a:t>
                </a:r>
                <a:r>
                  <a:rPr lang="en-US" baseline="-25000" dirty="0"/>
                  <a:t>1</a:t>
                </a:r>
                <a:r>
                  <a:rPr lang="en-US" dirty="0"/>
                  <a:t>+1)(q</a:t>
                </a:r>
                <a:r>
                  <a:rPr lang="en-US" baseline="-25000" dirty="0"/>
                  <a:t>2</a:t>
                </a:r>
                <a:r>
                  <a:rPr lang="en-US" dirty="0"/>
                  <a:t>+1)…(q</a:t>
                </a:r>
                <a:r>
                  <a:rPr lang="en-US" baseline="-25000" dirty="0"/>
                  <a:t>m</a:t>
                </a:r>
                <a:r>
                  <a:rPr lang="en-US" dirty="0"/>
                  <a:t>+1) - m.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41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number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Find all non-prime factors of </a:t>
            </a:r>
            <a:r>
              <a:rPr lang="en-US" dirty="0" err="1"/>
              <a:t>i</a:t>
            </a:r>
            <a:r>
              <a:rPr lang="en-US" dirty="0"/>
              <a:t> using a </a:t>
            </a:r>
            <a:r>
              <a:rPr lang="en-SG" dirty="0"/>
              <a:t>modified sieve of </a:t>
            </a:r>
            <a:r>
              <a:rPr lang="en-SG" dirty="0" err="1"/>
              <a:t>eratosthenes</a:t>
            </a:r>
            <a:r>
              <a:rPr lang="en-SG" dirty="0"/>
              <a:t> algorithm</a:t>
            </a:r>
          </a:p>
          <a:p>
            <a:pPr lvl="1"/>
            <a:r>
              <a:rPr lang="en-SG" dirty="0"/>
              <a:t>Basically, run sieve of </a:t>
            </a:r>
            <a:r>
              <a:rPr lang="en-SG" dirty="0" err="1"/>
              <a:t>eratosthenes</a:t>
            </a:r>
            <a:r>
              <a:rPr lang="en-SG" dirty="0"/>
              <a:t> algorithm but cross out all the prime number</a:t>
            </a:r>
          </a:p>
          <a:p>
            <a:pPr lvl="1"/>
            <a:r>
              <a:rPr lang="en-US" dirty="0"/>
              <a:t>Then, we count the number of non-prime numbers</a:t>
            </a:r>
          </a:p>
        </p:txBody>
      </p:sp>
    </p:spTree>
    <p:extLst>
      <p:ext uri="{BB962C8B-B14F-4D97-AF65-F5344CB8AC3E}">
        <p14:creationId xmlns:p14="http://schemas.microsoft.com/office/powerpoint/2010/main" val="287140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speedup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still not fast enough!</a:t>
            </a:r>
          </a:p>
          <a:p>
            <a:endParaRPr lang="en-US" dirty="0"/>
          </a:p>
          <a:p>
            <a:r>
              <a:rPr lang="en-US" b="1" dirty="0"/>
              <a:t>Speedup 1</a:t>
            </a:r>
            <a:r>
              <a:rPr lang="en-US" dirty="0"/>
              <a:t>: File I/O is slow.</a:t>
            </a:r>
          </a:p>
          <a:p>
            <a:r>
              <a:rPr lang="en-US" dirty="0"/>
              <a:t>C language: Instead of using </a:t>
            </a:r>
            <a:r>
              <a:rPr lang="en-US" dirty="0" err="1"/>
              <a:t>cin</a:t>
            </a:r>
            <a:r>
              <a:rPr lang="en-US" dirty="0"/>
              <a:t>/count, use </a:t>
            </a:r>
            <a:r>
              <a:rPr lang="en-US" dirty="0" err="1"/>
              <a:t>scanf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.</a:t>
            </a:r>
          </a:p>
          <a:p>
            <a:r>
              <a:rPr lang="en-US" dirty="0"/>
              <a:t>Java language: Instead of using Scanner/</a:t>
            </a:r>
            <a:r>
              <a:rPr lang="en-US" dirty="0" err="1"/>
              <a:t>System.out.println</a:t>
            </a:r>
            <a:r>
              <a:rPr lang="en-US" dirty="0"/>
              <a:t>, use </a:t>
            </a:r>
            <a:r>
              <a:rPr lang="en-US" dirty="0" err="1"/>
              <a:t>BufferedReader</a:t>
            </a:r>
            <a:r>
              <a:rPr lang="en-US" dirty="0"/>
              <a:t>/</a:t>
            </a:r>
            <a:r>
              <a:rPr lang="en-US" dirty="0" err="1"/>
              <a:t>PrintWriter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5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speedup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Speedup 2</a:t>
            </a:r>
            <a:r>
              <a:rPr lang="en-US" dirty="0"/>
              <a:t>: Observe that</a:t>
            </a:r>
          </a:p>
          <a:p>
            <a:pPr lvl="1"/>
            <a:r>
              <a:rPr lang="en-US" dirty="0"/>
              <a:t>There are at most 3*10</a:t>
            </a:r>
            <a:r>
              <a:rPr lang="en-US" baseline="30000" dirty="0"/>
              <a:t>6</a:t>
            </a:r>
            <a:r>
              <a:rPr lang="en-US" dirty="0"/>
              <a:t> queries.</a:t>
            </a:r>
          </a:p>
          <a:p>
            <a:pPr lvl="1"/>
            <a:r>
              <a:rPr lang="en-US" dirty="0"/>
              <a:t>The maximum value of </a:t>
            </a:r>
            <a:r>
              <a:rPr lang="en-US" dirty="0" err="1"/>
              <a:t>i</a:t>
            </a:r>
            <a:r>
              <a:rPr lang="en-US" dirty="0"/>
              <a:t> is 2*10</a:t>
            </a:r>
            <a:r>
              <a:rPr lang="en-US" baseline="30000" dirty="0"/>
              <a:t>6</a:t>
            </a:r>
            <a:r>
              <a:rPr lang="en-US" dirty="0"/>
              <a:t>.</a:t>
            </a:r>
          </a:p>
          <a:p>
            <a:r>
              <a:rPr lang="en-US" dirty="0"/>
              <a:t>By pigeon-hole principle, some queries NPF(</a:t>
            </a:r>
            <a:r>
              <a:rPr lang="en-US" dirty="0" err="1"/>
              <a:t>i</a:t>
            </a:r>
            <a:r>
              <a:rPr lang="en-US" dirty="0"/>
              <a:t>) are </a:t>
            </a:r>
            <a:r>
              <a:rPr lang="en-US" b="1" dirty="0"/>
              <a:t>duplicates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save computational time, you can store the answers in a hash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2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question requires a lot of I/O, </a:t>
            </a:r>
            <a:r>
              <a:rPr lang="en-US" b="1" dirty="0"/>
              <a:t>python</a:t>
            </a:r>
            <a:r>
              <a:rPr lang="en-US" dirty="0"/>
              <a:t> will </a:t>
            </a:r>
            <a:r>
              <a:rPr lang="en-SG" dirty="0"/>
              <a:t>die miserably.</a:t>
            </a:r>
          </a:p>
        </p:txBody>
      </p:sp>
    </p:spTree>
    <p:extLst>
      <p:ext uri="{BB962C8B-B14F-4D97-AF65-F5344CB8AC3E}">
        <p14:creationId xmlns:p14="http://schemas.microsoft.com/office/powerpoint/2010/main" val="6992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Hoppers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 B</a:t>
            </a:r>
          </a:p>
          <a:p>
            <a:endParaRPr lang="en-US" dirty="0"/>
          </a:p>
          <a:p>
            <a:r>
              <a:rPr lang="en-US" dirty="0"/>
              <a:t>Author: Hubert </a:t>
            </a:r>
            <a:r>
              <a:rPr lang="en-US" dirty="0" err="1"/>
              <a:t>Teo</a:t>
            </a:r>
            <a:r>
              <a:rPr lang="en-US" dirty="0"/>
              <a:t> Hua Kian (Stanford University)</a:t>
            </a:r>
          </a:p>
          <a:p>
            <a:r>
              <a:rPr lang="en-US" dirty="0"/>
              <a:t>Tester: Dr. </a:t>
            </a:r>
            <a:r>
              <a:rPr lang="en-US" dirty="0" err="1"/>
              <a:t>Suhendry</a:t>
            </a:r>
            <a:r>
              <a:rPr lang="en-US" dirty="0"/>
              <a:t> Effendy (NUS), Dr. Steven Halim (NUS)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567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Input: An undirected network with N nodes and M edges</a:t>
            </a:r>
          </a:p>
          <a:p>
            <a:r>
              <a:rPr lang="en-US" dirty="0"/>
              <a:t>Malware ‘hopper’: If a node is infected, its neighbors’ neighbors will be infected. </a:t>
            </a:r>
          </a:p>
          <a:p>
            <a:r>
              <a:rPr lang="en-US" dirty="0"/>
              <a:t>A network is unsafe if one node v is infected by ‘hopper’, all nodes in the network will be infected.</a:t>
            </a:r>
          </a:p>
          <a:p>
            <a:r>
              <a:rPr lang="en-US" dirty="0"/>
              <a:t>Output: The minimum of number of additional edges to make the network unsafe.</a:t>
            </a:r>
          </a:p>
          <a:p>
            <a:endParaRPr lang="en-US" dirty="0"/>
          </a:p>
          <a:p>
            <a:r>
              <a:rPr lang="en-US" dirty="0"/>
              <a:t>Example 1: Add zero edge to make G unsafe.</a:t>
            </a:r>
          </a:p>
          <a:p>
            <a:pPr lvl="1"/>
            <a:r>
              <a:rPr lang="en-US" dirty="0"/>
              <a:t>If we infect node 1,</a:t>
            </a:r>
          </a:p>
          <a:p>
            <a:pPr lvl="1"/>
            <a:r>
              <a:rPr lang="en-US" dirty="0"/>
              <a:t>Node 2 will be infected since 1-5-4-3-2 is of even length.</a:t>
            </a:r>
          </a:p>
          <a:p>
            <a:pPr lvl="1"/>
            <a:r>
              <a:rPr lang="en-US" dirty="0"/>
              <a:t>Node 3 will be infected since 1-2-3 is of even length.</a:t>
            </a:r>
          </a:p>
          <a:p>
            <a:pPr lvl="1"/>
            <a:r>
              <a:rPr lang="en-US" dirty="0"/>
              <a:t>Node 4 will be infected since 1-5-4 is of even length.</a:t>
            </a:r>
          </a:p>
          <a:p>
            <a:pPr lvl="1"/>
            <a:r>
              <a:rPr lang="en-US" dirty="0"/>
              <a:t>Node 5 will be infected since 1-2-3-4-5 is of even length.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824192" y="4005064"/>
            <a:ext cx="3312368" cy="1728192"/>
            <a:chOff x="7176120" y="4005064"/>
            <a:chExt cx="3312368" cy="1728192"/>
          </a:xfrm>
        </p:grpSpPr>
        <p:sp>
          <p:nvSpPr>
            <p:cNvPr id="4" name="Oval 3"/>
            <p:cNvSpPr/>
            <p:nvPr/>
          </p:nvSpPr>
          <p:spPr>
            <a:xfrm>
              <a:off x="7176120" y="4005064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8544272" y="4005064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9984432" y="4005064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176120" y="5229200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544272" y="5229200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0" name="Straight Connector 9"/>
            <p:cNvCxnSpPr>
              <a:stCxn id="4" idx="4"/>
              <a:endCxn id="7" idx="0"/>
            </p:cNvCxnSpPr>
            <p:nvPr/>
          </p:nvCxnSpPr>
          <p:spPr>
            <a:xfrm>
              <a:off x="7428148" y="450912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7680176" y="5481228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5" idx="2"/>
            </p:cNvCxnSpPr>
            <p:nvPr/>
          </p:nvCxnSpPr>
          <p:spPr>
            <a:xfrm>
              <a:off x="7680176" y="4257092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6"/>
              <a:endCxn id="6" idx="2"/>
            </p:cNvCxnSpPr>
            <p:nvPr/>
          </p:nvCxnSpPr>
          <p:spPr>
            <a:xfrm>
              <a:off x="9048328" y="425709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8" idx="6"/>
            </p:cNvCxnSpPr>
            <p:nvPr/>
          </p:nvCxnSpPr>
          <p:spPr>
            <a:xfrm flipH="1">
              <a:off x="9048328" y="4509120"/>
              <a:ext cx="1188132" cy="972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/>
          <p:nvPr/>
        </p:nvSpPr>
        <p:spPr>
          <a:xfrm>
            <a:off x="7824192" y="4005064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9192344" y="400506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824192" y="5229200"/>
            <a:ext cx="504056" cy="50405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10632504" y="4005064"/>
            <a:ext cx="504056" cy="50405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9192344" y="5229200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55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1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2: The original graph G is safe.</a:t>
            </a:r>
          </a:p>
          <a:p>
            <a:pPr lvl="1"/>
            <a:r>
              <a:rPr lang="en-US" dirty="0"/>
              <a:t>If we infect node 1,</a:t>
            </a:r>
          </a:p>
          <a:p>
            <a:pPr lvl="2"/>
            <a:r>
              <a:rPr lang="en-US" dirty="0"/>
              <a:t>Node 3 will be infected since 1-2-3 is of even length.</a:t>
            </a:r>
          </a:p>
          <a:p>
            <a:pPr lvl="2"/>
            <a:r>
              <a:rPr lang="en-US" dirty="0"/>
              <a:t>Cannot further propagate.</a:t>
            </a:r>
          </a:p>
          <a:p>
            <a:pPr lvl="1"/>
            <a:r>
              <a:rPr lang="en-US" dirty="0"/>
              <a:t>If we infect node 2,</a:t>
            </a:r>
          </a:p>
          <a:p>
            <a:pPr lvl="2"/>
            <a:r>
              <a:rPr lang="en-US" dirty="0"/>
              <a:t>Node 4 will be infected since 2-3-4 is of even length.</a:t>
            </a:r>
          </a:p>
          <a:p>
            <a:pPr lvl="2"/>
            <a:r>
              <a:rPr lang="en-US" dirty="0"/>
              <a:t>Cannot further propagate.</a:t>
            </a:r>
          </a:p>
          <a:p>
            <a:endParaRPr lang="en-US" dirty="0"/>
          </a:p>
          <a:p>
            <a:r>
              <a:rPr lang="en-US" dirty="0"/>
              <a:t>After we add 1 edge (1, 3), G is unsafe.</a:t>
            </a:r>
          </a:p>
          <a:p>
            <a:pPr lvl="1"/>
            <a:r>
              <a:rPr lang="en-US" dirty="0"/>
              <a:t>If we infect node 1,</a:t>
            </a:r>
          </a:p>
          <a:p>
            <a:pPr lvl="2"/>
            <a:r>
              <a:rPr lang="en-US" dirty="0"/>
              <a:t>Node 2 will be infected since 1-3-2 is of even length.</a:t>
            </a:r>
          </a:p>
          <a:p>
            <a:pPr lvl="2"/>
            <a:r>
              <a:rPr lang="en-US" dirty="0"/>
              <a:t>Node 3 will be infected since 1-2-3 is of even length.</a:t>
            </a:r>
          </a:p>
          <a:p>
            <a:pPr lvl="2"/>
            <a:r>
              <a:rPr lang="en-US" dirty="0"/>
              <a:t>Node 4 will be infected since 1-3-2 is of even length.</a:t>
            </a:r>
          </a:p>
          <a:p>
            <a:pPr lvl="2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8248" y="1988840"/>
            <a:ext cx="504056" cy="504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9696400" y="1988840"/>
            <a:ext cx="504056" cy="504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8328248" y="3212976"/>
            <a:ext cx="504056" cy="504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9696400" y="3212976"/>
            <a:ext cx="504056" cy="504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/>
          <p:cNvCxnSpPr>
            <a:stCxn id="4" idx="4"/>
            <a:endCxn id="7" idx="0"/>
          </p:cNvCxnSpPr>
          <p:nvPr/>
        </p:nvCxnSpPr>
        <p:spPr>
          <a:xfrm>
            <a:off x="8580276" y="249289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8" idx="2"/>
          </p:cNvCxnSpPr>
          <p:nvPr/>
        </p:nvCxnSpPr>
        <p:spPr>
          <a:xfrm>
            <a:off x="8832304" y="346500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8832304" y="224086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8" idx="0"/>
          </p:cNvCxnSpPr>
          <p:nvPr/>
        </p:nvCxnSpPr>
        <p:spPr>
          <a:xfrm>
            <a:off x="9948428" y="249289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>
          <a:xfrm>
            <a:off x="8758487" y="2419079"/>
            <a:ext cx="1011730" cy="8677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Lemma: If G does not have odd cycle, then G is safe.</a:t>
            </a:r>
          </a:p>
          <a:p>
            <a:endParaRPr lang="en-US" sz="2400" dirty="0"/>
          </a:p>
          <a:p>
            <a:r>
              <a:rPr lang="en-US" sz="2400" dirty="0"/>
              <a:t>Proof: If G does not have odd cycle, then G is 2-colorable, </a:t>
            </a:r>
            <a:br>
              <a:rPr lang="en-US" sz="2400" dirty="0"/>
            </a:br>
            <a:r>
              <a:rPr lang="en-US" sz="2400" dirty="0"/>
              <a:t>say red and blue.</a:t>
            </a:r>
          </a:p>
          <a:p>
            <a:r>
              <a:rPr lang="en-US" sz="2400" dirty="0"/>
              <a:t>If you infect a red node, all red nodes will be infected but </a:t>
            </a:r>
            <a:br>
              <a:rPr lang="en-US" sz="2400" dirty="0"/>
            </a:br>
            <a:r>
              <a:rPr lang="en-US" sz="2400" dirty="0"/>
              <a:t>not blue nodes.</a:t>
            </a:r>
          </a:p>
          <a:p>
            <a:r>
              <a:rPr lang="en-US" sz="2400" dirty="0"/>
              <a:t>If you infect a blue node, all blue nodes will be infected but </a:t>
            </a:r>
            <a:br>
              <a:rPr lang="en-US" sz="2400" dirty="0"/>
            </a:br>
            <a:r>
              <a:rPr lang="en-US" sz="2400" dirty="0"/>
              <a:t>not red nodes.</a:t>
            </a:r>
          </a:p>
          <a:p>
            <a:r>
              <a:rPr lang="en-US" sz="2400" dirty="0"/>
              <a:t>So, G is safe.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8688288" y="764704"/>
            <a:ext cx="3312368" cy="5184576"/>
            <a:chOff x="8688288" y="260648"/>
            <a:chExt cx="3312368" cy="5184576"/>
          </a:xfrm>
        </p:grpSpPr>
        <p:sp>
          <p:nvSpPr>
            <p:cNvPr id="28" name="Oval 27"/>
            <p:cNvSpPr/>
            <p:nvPr/>
          </p:nvSpPr>
          <p:spPr>
            <a:xfrm>
              <a:off x="8688288" y="1484784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10056440" y="1484784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1496600" y="1484784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8688288" y="2708920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0056440" y="2708920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3" name="Straight Connector 32"/>
            <p:cNvCxnSpPr>
              <a:stCxn id="28" idx="4"/>
              <a:endCxn id="31" idx="0"/>
            </p:cNvCxnSpPr>
            <p:nvPr/>
          </p:nvCxnSpPr>
          <p:spPr>
            <a:xfrm>
              <a:off x="8940316" y="1988840"/>
              <a:ext cx="0" cy="72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6"/>
              <a:endCxn id="32" idx="2"/>
            </p:cNvCxnSpPr>
            <p:nvPr/>
          </p:nvCxnSpPr>
          <p:spPr>
            <a:xfrm>
              <a:off x="9192344" y="2960948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6"/>
              <a:endCxn id="29" idx="2"/>
            </p:cNvCxnSpPr>
            <p:nvPr/>
          </p:nvCxnSpPr>
          <p:spPr>
            <a:xfrm>
              <a:off x="9192344" y="1736812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6"/>
              <a:endCxn id="30" idx="2"/>
            </p:cNvCxnSpPr>
            <p:nvPr/>
          </p:nvCxnSpPr>
          <p:spPr>
            <a:xfrm>
              <a:off x="10560496" y="1736812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4" idx="2"/>
              <a:endCxn id="32" idx="6"/>
            </p:cNvCxnSpPr>
            <p:nvPr/>
          </p:nvCxnSpPr>
          <p:spPr>
            <a:xfrm flipH="1">
              <a:off x="10560496" y="296094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08468" y="1988840"/>
              <a:ext cx="0" cy="72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1496600" y="2708920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1496600" y="3933056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1496600" y="494116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47" name="Straight Connector 46"/>
            <p:cNvCxnSpPr>
              <a:stCxn id="44" idx="4"/>
              <a:endCxn id="45" idx="0"/>
            </p:cNvCxnSpPr>
            <p:nvPr/>
          </p:nvCxnSpPr>
          <p:spPr>
            <a:xfrm>
              <a:off x="11748628" y="3212976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4"/>
              <a:endCxn id="46" idx="0"/>
            </p:cNvCxnSpPr>
            <p:nvPr/>
          </p:nvCxnSpPr>
          <p:spPr>
            <a:xfrm>
              <a:off x="11748628" y="4437112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10056440" y="3933056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50" name="Straight Connector 49"/>
            <p:cNvCxnSpPr>
              <a:endCxn id="49" idx="6"/>
            </p:cNvCxnSpPr>
            <p:nvPr/>
          </p:nvCxnSpPr>
          <p:spPr>
            <a:xfrm flipH="1">
              <a:off x="10560496" y="418508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1496600" y="26064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52" name="Straight Connector 51"/>
            <p:cNvCxnSpPr>
              <a:stCxn id="51" idx="4"/>
            </p:cNvCxnSpPr>
            <p:nvPr/>
          </p:nvCxnSpPr>
          <p:spPr>
            <a:xfrm>
              <a:off x="11748628" y="764704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8688288" y="764704"/>
            <a:ext cx="3312368" cy="5184576"/>
            <a:chOff x="5015880" y="413048"/>
            <a:chExt cx="3312368" cy="5184576"/>
          </a:xfrm>
        </p:grpSpPr>
        <p:sp>
          <p:nvSpPr>
            <p:cNvPr id="54" name="Oval 53"/>
            <p:cNvSpPr/>
            <p:nvPr/>
          </p:nvSpPr>
          <p:spPr>
            <a:xfrm>
              <a:off x="5015880" y="1637184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384032" y="163718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7824192" y="1637184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015880" y="2861320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6384032" y="2861320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824192" y="2861320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824192" y="4085456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7824192" y="5093568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6384032" y="4085456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7824192" y="413048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1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Lemma: Consider an odd cycle 1 – 2 – 3 – … – n. For any node j,</a:t>
            </a:r>
          </a:p>
          <a:p>
            <a:pPr lvl="1"/>
            <a:r>
              <a:rPr lang="en-US" sz="2400" dirty="0"/>
              <a:t>Either 1-2-3-…-j or 1-n-(n-1)-…-j is of even length.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Proof: </a:t>
            </a:r>
          </a:p>
          <a:p>
            <a:r>
              <a:rPr lang="en-US" sz="2800" dirty="0"/>
              <a:t>For odd j,</a:t>
            </a:r>
          </a:p>
          <a:p>
            <a:pPr lvl="1"/>
            <a:r>
              <a:rPr lang="en-US" sz="2400" dirty="0"/>
              <a:t>1-2-3-…-j is of even length.</a:t>
            </a:r>
          </a:p>
          <a:p>
            <a:r>
              <a:rPr lang="en-US" sz="2800" dirty="0"/>
              <a:t>For even j,</a:t>
            </a:r>
          </a:p>
          <a:p>
            <a:pPr lvl="1"/>
            <a:r>
              <a:rPr lang="en-US" sz="2400" dirty="0"/>
              <a:t>1-n-(n-1)-…-j is of even length.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472264" y="2780928"/>
            <a:ext cx="3600400" cy="3384376"/>
            <a:chOff x="8472264" y="2780928"/>
            <a:chExt cx="3600400" cy="3384376"/>
          </a:xfrm>
        </p:grpSpPr>
        <p:sp>
          <p:nvSpPr>
            <p:cNvPr id="13" name="Oval 12"/>
            <p:cNvSpPr/>
            <p:nvPr/>
          </p:nvSpPr>
          <p:spPr>
            <a:xfrm>
              <a:off x="8629072" y="2984947"/>
              <a:ext cx="3240360" cy="30963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/>
            <p:cNvSpPr/>
            <p:nvPr/>
          </p:nvSpPr>
          <p:spPr>
            <a:xfrm>
              <a:off x="10056440" y="278092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1064552" y="314096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9048328" y="3068960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1568608" y="4005064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472264" y="386104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n-1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1424592" y="5013176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0704512" y="566124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17" name="Oval 16"/>
          <p:cNvSpPr/>
          <p:nvPr/>
        </p:nvSpPr>
        <p:spPr>
          <a:xfrm>
            <a:off x="10056440" y="2780928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72264" y="3140968"/>
            <a:ext cx="3456384" cy="2376264"/>
            <a:chOff x="8472264" y="3140968"/>
            <a:chExt cx="3456384" cy="2376264"/>
          </a:xfrm>
        </p:grpSpPr>
        <p:sp>
          <p:nvSpPr>
            <p:cNvPr id="18" name="Oval 17"/>
            <p:cNvSpPr/>
            <p:nvPr/>
          </p:nvSpPr>
          <p:spPr>
            <a:xfrm>
              <a:off x="11064552" y="314096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8472264" y="386104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n-1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1424592" y="5013176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48328" y="3068960"/>
            <a:ext cx="3024336" cy="3096344"/>
            <a:chOff x="9048328" y="3068960"/>
            <a:chExt cx="3024336" cy="3096344"/>
          </a:xfrm>
        </p:grpSpPr>
        <p:sp>
          <p:nvSpPr>
            <p:cNvPr id="19" name="Oval 18"/>
            <p:cNvSpPr/>
            <p:nvPr/>
          </p:nvSpPr>
          <p:spPr>
            <a:xfrm>
              <a:off x="9048328" y="3068960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1568608" y="400506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0704512" y="5661248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8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 Food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 J</a:t>
            </a:r>
          </a:p>
          <a:p>
            <a:endParaRPr lang="en-US" dirty="0"/>
          </a:p>
          <a:p>
            <a:r>
              <a:rPr lang="en-US" dirty="0"/>
              <a:t>Author: Dr. </a:t>
            </a:r>
            <a:r>
              <a:rPr lang="en-US" dirty="0" err="1"/>
              <a:t>Suhendry</a:t>
            </a:r>
            <a:r>
              <a:rPr lang="en-US" dirty="0"/>
              <a:t> Effendy (NUS)</a:t>
            </a:r>
          </a:p>
          <a:p>
            <a:r>
              <a:rPr lang="en-US" dirty="0"/>
              <a:t>Tester: Dr. Felix Halim (Google), Dr. Steven Halim (NUS)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8982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Lemma: Suppose the graph G is connected and has an odd cycle. G is unsafe.</a:t>
            </a:r>
          </a:p>
          <a:p>
            <a:pPr lvl="1"/>
            <a:r>
              <a:rPr lang="en-US" sz="2400" dirty="0"/>
              <a:t>After we infect a node v in the odd cycle, all nodes will be infected.</a:t>
            </a:r>
          </a:p>
          <a:p>
            <a:endParaRPr lang="en-US" sz="2800" dirty="0"/>
          </a:p>
          <a:p>
            <a:r>
              <a:rPr lang="en-US" sz="2800" dirty="0"/>
              <a:t>Proof: Let 1-2-…-n be the odd cycle in G.</a:t>
            </a:r>
          </a:p>
          <a:p>
            <a:r>
              <a:rPr lang="en-US" sz="2800" dirty="0"/>
              <a:t>For any node u in G,</a:t>
            </a:r>
          </a:p>
          <a:p>
            <a:pPr lvl="1"/>
            <a:r>
              <a:rPr lang="en-US" sz="2400" dirty="0"/>
              <a:t>either 1-2-…-j-…-u or 1-n-(n-1)-…-j-…-u is of even length.</a:t>
            </a:r>
          </a:p>
          <a:p>
            <a:r>
              <a:rPr lang="en-US" sz="2800" dirty="0"/>
              <a:t>Hence, there is an even-length path from 1 to u.</a:t>
            </a:r>
          </a:p>
          <a:p>
            <a:r>
              <a:rPr lang="en-US" sz="2800" dirty="0"/>
              <a:t>All nodes are infected.</a:t>
            </a:r>
          </a:p>
          <a:p>
            <a:r>
              <a:rPr lang="en-US" sz="2800" dirty="0"/>
              <a:t>G is unsafe.</a:t>
            </a:r>
            <a:endParaRPr lang="en-SG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472264" y="2780928"/>
            <a:ext cx="3600400" cy="3384376"/>
            <a:chOff x="8472264" y="2780928"/>
            <a:chExt cx="3600400" cy="3384376"/>
          </a:xfrm>
        </p:grpSpPr>
        <p:sp>
          <p:nvSpPr>
            <p:cNvPr id="13" name="Oval 12"/>
            <p:cNvSpPr/>
            <p:nvPr/>
          </p:nvSpPr>
          <p:spPr>
            <a:xfrm>
              <a:off x="8629072" y="2984947"/>
              <a:ext cx="3240360" cy="30963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/>
            <p:cNvSpPr/>
            <p:nvPr/>
          </p:nvSpPr>
          <p:spPr>
            <a:xfrm>
              <a:off x="10056440" y="278092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1064552" y="314096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9048328" y="3068960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1568608" y="4005064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472264" y="386104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n-1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1424592" y="5013176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0704512" y="5661248"/>
              <a:ext cx="504056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17" name="Oval 16"/>
          <p:cNvSpPr/>
          <p:nvPr/>
        </p:nvSpPr>
        <p:spPr>
          <a:xfrm>
            <a:off x="10056440" y="2780928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8976320" y="5445224"/>
            <a:ext cx="504056" cy="504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6744072" y="5949280"/>
            <a:ext cx="504056" cy="504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9" name="Straight Connector 8"/>
          <p:cNvCxnSpPr>
            <a:stCxn id="27" idx="2"/>
            <a:endCxn id="28" idx="6"/>
          </p:cNvCxnSpPr>
          <p:nvPr/>
        </p:nvCxnSpPr>
        <p:spPr>
          <a:xfrm flipH="1">
            <a:off x="7248128" y="5697252"/>
            <a:ext cx="1728192" cy="5040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2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Lemma: Suppose the graph G has k connected component.</a:t>
            </a:r>
          </a:p>
          <a:p>
            <a:pPr lvl="1"/>
            <a:r>
              <a:rPr lang="en-US" sz="2400" dirty="0"/>
              <a:t>Case 1: If G has an odd cycle, we need to add k-1 edges.</a:t>
            </a:r>
          </a:p>
          <a:p>
            <a:pPr lvl="1"/>
            <a:r>
              <a:rPr lang="en-US" sz="2400" dirty="0"/>
              <a:t>Case 2: If G does not have an odd cycle, we need to add k edges.</a:t>
            </a:r>
          </a:p>
          <a:p>
            <a:endParaRPr lang="en-US" sz="2800" dirty="0"/>
          </a:p>
          <a:p>
            <a:r>
              <a:rPr lang="en-US" sz="2800" dirty="0"/>
              <a:t>Proof for case 1:</a:t>
            </a:r>
          </a:p>
          <a:p>
            <a:r>
              <a:rPr lang="en-US" sz="2800" dirty="0"/>
              <a:t>We add k-1 edges to</a:t>
            </a:r>
            <a:br>
              <a:rPr lang="en-US" sz="2800" dirty="0"/>
            </a:br>
            <a:r>
              <a:rPr lang="en-US" sz="2800" dirty="0"/>
              <a:t>link all k components.</a:t>
            </a:r>
          </a:p>
          <a:p>
            <a:r>
              <a:rPr lang="en-US" sz="2800" dirty="0"/>
              <a:t>If we infect u, u has an</a:t>
            </a:r>
            <a:br>
              <a:rPr lang="en-US" sz="2800" dirty="0"/>
            </a:br>
            <a:r>
              <a:rPr lang="en-US" sz="2800" dirty="0"/>
              <a:t>length-even path to</a:t>
            </a:r>
            <a:br>
              <a:rPr lang="en-US" sz="2800" dirty="0"/>
            </a:br>
            <a:r>
              <a:rPr lang="en-US" sz="2800" dirty="0"/>
              <a:t>all nodes in G.</a:t>
            </a:r>
          </a:p>
          <a:p>
            <a:r>
              <a:rPr lang="en-US" sz="2800" dirty="0"/>
              <a:t>All nodes will be infected.</a:t>
            </a:r>
          </a:p>
        </p:txBody>
      </p:sp>
      <p:sp>
        <p:nvSpPr>
          <p:cNvPr id="4" name="Cloud 3"/>
          <p:cNvSpPr/>
          <p:nvPr/>
        </p:nvSpPr>
        <p:spPr>
          <a:xfrm>
            <a:off x="6744072" y="3212977"/>
            <a:ext cx="2376264" cy="168964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loud 4"/>
          <p:cNvSpPr/>
          <p:nvPr/>
        </p:nvSpPr>
        <p:spPr>
          <a:xfrm>
            <a:off x="7176120" y="5517232"/>
            <a:ext cx="1800200" cy="11521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loud 5"/>
          <p:cNvSpPr/>
          <p:nvPr/>
        </p:nvSpPr>
        <p:spPr>
          <a:xfrm>
            <a:off x="10056440" y="3645024"/>
            <a:ext cx="1800200" cy="11521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Cloud 6"/>
          <p:cNvSpPr/>
          <p:nvPr/>
        </p:nvSpPr>
        <p:spPr>
          <a:xfrm>
            <a:off x="10128448" y="2132856"/>
            <a:ext cx="1800200" cy="11521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loud 7"/>
          <p:cNvSpPr/>
          <p:nvPr/>
        </p:nvSpPr>
        <p:spPr>
          <a:xfrm>
            <a:off x="9768408" y="5445224"/>
            <a:ext cx="1800200" cy="11521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6" name="Group 45"/>
          <p:cNvGrpSpPr/>
          <p:nvPr/>
        </p:nvGrpSpPr>
        <p:grpSpPr>
          <a:xfrm>
            <a:off x="7320136" y="3573016"/>
            <a:ext cx="1296144" cy="1080120"/>
            <a:chOff x="7320136" y="3573016"/>
            <a:chExt cx="1296144" cy="1080120"/>
          </a:xfrm>
        </p:grpSpPr>
        <p:sp>
          <p:nvSpPr>
            <p:cNvPr id="9" name="Oval 8"/>
            <p:cNvSpPr/>
            <p:nvPr/>
          </p:nvSpPr>
          <p:spPr>
            <a:xfrm>
              <a:off x="7896200" y="3573016"/>
              <a:ext cx="216024" cy="216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  <a:endParaRPr lang="en-SG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400256" y="3861048"/>
              <a:ext cx="216024" cy="216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/>
            <p:cNvSpPr/>
            <p:nvPr/>
          </p:nvSpPr>
          <p:spPr>
            <a:xfrm>
              <a:off x="8048600" y="4437112"/>
              <a:ext cx="216024" cy="216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/>
            <p:cNvSpPr/>
            <p:nvPr/>
          </p:nvSpPr>
          <p:spPr>
            <a:xfrm>
              <a:off x="7464152" y="4221088"/>
              <a:ext cx="216024" cy="216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/>
            <p:cNvSpPr/>
            <p:nvPr/>
          </p:nvSpPr>
          <p:spPr>
            <a:xfrm>
              <a:off x="7320136" y="3789040"/>
              <a:ext cx="216024" cy="216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" name="Straight Connector 14"/>
            <p:cNvCxnSpPr>
              <a:stCxn id="13" idx="0"/>
              <a:endCxn id="9" idx="2"/>
            </p:cNvCxnSpPr>
            <p:nvPr/>
          </p:nvCxnSpPr>
          <p:spPr>
            <a:xfrm flipV="1">
              <a:off x="7428148" y="3681028"/>
              <a:ext cx="46805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6"/>
              <a:endCxn id="10" idx="1"/>
            </p:cNvCxnSpPr>
            <p:nvPr/>
          </p:nvCxnSpPr>
          <p:spPr>
            <a:xfrm>
              <a:off x="8112224" y="3681028"/>
              <a:ext cx="319668" cy="211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4"/>
              <a:endCxn id="12" idx="0"/>
            </p:cNvCxnSpPr>
            <p:nvPr/>
          </p:nvCxnSpPr>
          <p:spPr>
            <a:xfrm>
              <a:off x="7428148" y="4005064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5"/>
              <a:endCxn id="11" idx="2"/>
            </p:cNvCxnSpPr>
            <p:nvPr/>
          </p:nvCxnSpPr>
          <p:spPr>
            <a:xfrm>
              <a:off x="7648540" y="4405476"/>
              <a:ext cx="400060" cy="139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7"/>
              <a:endCxn id="10" idx="4"/>
            </p:cNvCxnSpPr>
            <p:nvPr/>
          </p:nvCxnSpPr>
          <p:spPr>
            <a:xfrm flipV="1">
              <a:off x="8232988" y="4077072"/>
              <a:ext cx="275280" cy="39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932204" y="3283757"/>
            <a:ext cx="3096344" cy="2299349"/>
            <a:chOff x="7932204" y="3283757"/>
            <a:chExt cx="3096344" cy="2299349"/>
          </a:xfrm>
        </p:grpSpPr>
        <p:cxnSp>
          <p:nvCxnSpPr>
            <p:cNvPr id="26" name="Straight Connector 25"/>
            <p:cNvCxnSpPr>
              <a:stCxn id="4" idx="0"/>
              <a:endCxn id="6" idx="2"/>
            </p:cNvCxnSpPr>
            <p:nvPr/>
          </p:nvCxnSpPr>
          <p:spPr>
            <a:xfrm>
              <a:off x="9118356" y="4057799"/>
              <a:ext cx="943668" cy="163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1"/>
              <a:endCxn id="6" idx="3"/>
            </p:cNvCxnSpPr>
            <p:nvPr/>
          </p:nvCxnSpPr>
          <p:spPr>
            <a:xfrm flipH="1">
              <a:off x="10956540" y="3283757"/>
              <a:ext cx="72008" cy="4271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" idx="1"/>
              <a:endCxn id="5" idx="3"/>
            </p:cNvCxnSpPr>
            <p:nvPr/>
          </p:nvCxnSpPr>
          <p:spPr>
            <a:xfrm>
              <a:off x="7932204" y="4900822"/>
              <a:ext cx="144016" cy="6822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1"/>
              <a:endCxn id="8" idx="3"/>
            </p:cNvCxnSpPr>
            <p:nvPr/>
          </p:nvCxnSpPr>
          <p:spPr>
            <a:xfrm>
              <a:off x="7932204" y="4900822"/>
              <a:ext cx="2736304" cy="6102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4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Lemma: Suppose the network G has k connected component.</a:t>
            </a:r>
          </a:p>
          <a:p>
            <a:pPr lvl="1"/>
            <a:r>
              <a:rPr lang="en-US" sz="2400" dirty="0"/>
              <a:t>Case 1: If G has an odd cycle, we need to add k-1 edges.</a:t>
            </a:r>
          </a:p>
          <a:p>
            <a:pPr lvl="1"/>
            <a:r>
              <a:rPr lang="en-US" sz="2400" dirty="0"/>
              <a:t>Case 2: If G does not have an odd cycle, we need to add k edges.</a:t>
            </a:r>
          </a:p>
          <a:p>
            <a:endParaRPr lang="en-US" sz="2800" dirty="0"/>
          </a:p>
          <a:p>
            <a:r>
              <a:rPr lang="en-US" sz="2800" dirty="0"/>
              <a:t>Proof for case 2:</a:t>
            </a:r>
          </a:p>
          <a:p>
            <a:r>
              <a:rPr lang="en-US" sz="2800" dirty="0"/>
              <a:t>We add k-1 edges to</a:t>
            </a:r>
            <a:br>
              <a:rPr lang="en-US" sz="2800" dirty="0"/>
            </a:br>
            <a:r>
              <a:rPr lang="en-US" sz="2800" dirty="0"/>
              <a:t>link all k components.</a:t>
            </a:r>
          </a:p>
          <a:p>
            <a:r>
              <a:rPr lang="en-US" sz="2800" dirty="0"/>
              <a:t>There is no odd cycle.</a:t>
            </a:r>
          </a:p>
          <a:p>
            <a:r>
              <a:rPr lang="en-US" sz="2800" dirty="0"/>
              <a:t>So, the network is still unsafe.</a:t>
            </a:r>
          </a:p>
          <a:p>
            <a:r>
              <a:rPr lang="en-US" sz="2800" dirty="0"/>
              <a:t>We add a link (v, w).</a:t>
            </a:r>
          </a:p>
          <a:p>
            <a:r>
              <a:rPr lang="en-US" sz="2800" dirty="0"/>
              <a:t>u-v-w is a triangle, odd-length cycle.</a:t>
            </a:r>
          </a:p>
          <a:p>
            <a:r>
              <a:rPr lang="en-US" sz="2800" dirty="0"/>
              <a:t>All nodes will be infected.</a:t>
            </a:r>
          </a:p>
        </p:txBody>
      </p:sp>
      <p:sp>
        <p:nvSpPr>
          <p:cNvPr id="4" name="Cloud 3"/>
          <p:cNvSpPr/>
          <p:nvPr/>
        </p:nvSpPr>
        <p:spPr>
          <a:xfrm>
            <a:off x="6744072" y="3212977"/>
            <a:ext cx="2376264" cy="168964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loud 4"/>
          <p:cNvSpPr/>
          <p:nvPr/>
        </p:nvSpPr>
        <p:spPr>
          <a:xfrm>
            <a:off x="7176120" y="5517232"/>
            <a:ext cx="1800200" cy="11521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loud 5"/>
          <p:cNvSpPr/>
          <p:nvPr/>
        </p:nvSpPr>
        <p:spPr>
          <a:xfrm>
            <a:off x="10056440" y="3645024"/>
            <a:ext cx="1800200" cy="11521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Cloud 6"/>
          <p:cNvSpPr/>
          <p:nvPr/>
        </p:nvSpPr>
        <p:spPr>
          <a:xfrm>
            <a:off x="10128448" y="2132856"/>
            <a:ext cx="1800200" cy="11521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loud 7"/>
          <p:cNvSpPr/>
          <p:nvPr/>
        </p:nvSpPr>
        <p:spPr>
          <a:xfrm>
            <a:off x="9768408" y="5445224"/>
            <a:ext cx="1800200" cy="11521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7896200" y="357301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8400256" y="386104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7320136" y="378904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SG" dirty="0"/>
          </a:p>
        </p:txBody>
      </p:sp>
      <p:cxnSp>
        <p:nvCxnSpPr>
          <p:cNvPr id="15" name="Straight Connector 14"/>
          <p:cNvCxnSpPr>
            <a:stCxn id="13" idx="0"/>
            <a:endCxn id="9" idx="2"/>
          </p:cNvCxnSpPr>
          <p:nvPr/>
        </p:nvCxnSpPr>
        <p:spPr>
          <a:xfrm flipV="1">
            <a:off x="7428148" y="3681028"/>
            <a:ext cx="46805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0" idx="1"/>
          </p:cNvCxnSpPr>
          <p:nvPr/>
        </p:nvCxnSpPr>
        <p:spPr>
          <a:xfrm>
            <a:off x="8112224" y="3681028"/>
            <a:ext cx="319668" cy="21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932204" y="3283757"/>
            <a:ext cx="3096344" cy="2299349"/>
            <a:chOff x="7932204" y="3283757"/>
            <a:chExt cx="3096344" cy="2299349"/>
          </a:xfrm>
        </p:grpSpPr>
        <p:cxnSp>
          <p:nvCxnSpPr>
            <p:cNvPr id="26" name="Straight Connector 25"/>
            <p:cNvCxnSpPr>
              <a:stCxn id="4" idx="0"/>
              <a:endCxn id="6" idx="2"/>
            </p:cNvCxnSpPr>
            <p:nvPr/>
          </p:nvCxnSpPr>
          <p:spPr>
            <a:xfrm>
              <a:off x="9118356" y="4057799"/>
              <a:ext cx="943668" cy="163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1"/>
              <a:endCxn id="6" idx="3"/>
            </p:cNvCxnSpPr>
            <p:nvPr/>
          </p:nvCxnSpPr>
          <p:spPr>
            <a:xfrm flipH="1">
              <a:off x="10956540" y="3283757"/>
              <a:ext cx="72008" cy="427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" idx="1"/>
              <a:endCxn id="5" idx="3"/>
            </p:cNvCxnSpPr>
            <p:nvPr/>
          </p:nvCxnSpPr>
          <p:spPr>
            <a:xfrm>
              <a:off x="7932204" y="4900822"/>
              <a:ext cx="144016" cy="682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1"/>
              <a:endCxn id="8" idx="3"/>
            </p:cNvCxnSpPr>
            <p:nvPr/>
          </p:nvCxnSpPr>
          <p:spPr>
            <a:xfrm>
              <a:off x="7932204" y="4900822"/>
              <a:ext cx="2736304" cy="610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3" idx="6"/>
            <a:endCxn id="10" idx="2"/>
          </p:cNvCxnSpPr>
          <p:nvPr/>
        </p:nvCxnSpPr>
        <p:spPr>
          <a:xfrm>
            <a:off x="7536160" y="3897052"/>
            <a:ext cx="864096" cy="720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Let k be the number of connected components</a:t>
            </a:r>
          </a:p>
          <a:p>
            <a:r>
              <a:rPr lang="en-US" dirty="0"/>
              <a:t>2. By DFS (or BFS), detect if there is an odd cycle.</a:t>
            </a:r>
          </a:p>
          <a:p>
            <a:r>
              <a:rPr lang="en-US" dirty="0"/>
              <a:t>3. If there is an odd cycle,</a:t>
            </a:r>
          </a:p>
          <a:p>
            <a:pPr lvl="1"/>
            <a:r>
              <a:rPr lang="en-US" dirty="0"/>
              <a:t>Report k-1</a:t>
            </a:r>
          </a:p>
          <a:p>
            <a:pPr lvl="1"/>
            <a:r>
              <a:rPr lang="en-US" dirty="0"/>
              <a:t>Otherwise, report k.</a:t>
            </a:r>
          </a:p>
          <a:p>
            <a:endParaRPr lang="en-US" dirty="0"/>
          </a:p>
          <a:p>
            <a:r>
              <a:rPr lang="en-US" dirty="0"/>
              <a:t>This algorithm runs in O(N+M) time.</a:t>
            </a:r>
          </a:p>
        </p:txBody>
      </p:sp>
    </p:spTree>
    <p:extLst>
      <p:ext uri="{BB962C8B-B14F-4D97-AF65-F5344CB8AC3E}">
        <p14:creationId xmlns:p14="http://schemas.microsoft.com/office/powerpoint/2010/main" val="2612803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Largest Triangle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 A</a:t>
            </a:r>
          </a:p>
          <a:p>
            <a:endParaRPr lang="en-US" dirty="0"/>
          </a:p>
          <a:p>
            <a:r>
              <a:rPr lang="en-US" dirty="0"/>
              <a:t>Author: Dr. Steven Halim (NUS)</a:t>
            </a:r>
          </a:p>
          <a:p>
            <a:r>
              <a:rPr lang="en-US" dirty="0"/>
              <a:t>Tester: Dr. Felix Halim (Google), Dr. </a:t>
            </a:r>
            <a:r>
              <a:rPr lang="en-US" dirty="0" err="1"/>
              <a:t>Suhendry</a:t>
            </a:r>
            <a:r>
              <a:rPr lang="en-US" dirty="0"/>
              <a:t> Effendy (NUS)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2923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 set of points.</a:t>
            </a:r>
          </a:p>
          <a:p>
            <a:r>
              <a:rPr lang="en-US" dirty="0"/>
              <a:t>Output: The area of the largest triangle.</a:t>
            </a:r>
          </a:p>
        </p:txBody>
      </p:sp>
      <p:sp>
        <p:nvSpPr>
          <p:cNvPr id="11" name="Oval 10"/>
          <p:cNvSpPr/>
          <p:nvPr/>
        </p:nvSpPr>
        <p:spPr>
          <a:xfrm>
            <a:off x="6023992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6816080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7536160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/>
          <p:cNvSpPr/>
          <p:nvPr/>
        </p:nvSpPr>
        <p:spPr>
          <a:xfrm>
            <a:off x="5087888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/>
          <p:cNvSpPr/>
          <p:nvPr/>
        </p:nvSpPr>
        <p:spPr>
          <a:xfrm>
            <a:off x="4439816" y="45091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/>
          <p:cNvSpPr/>
          <p:nvPr/>
        </p:nvSpPr>
        <p:spPr>
          <a:xfrm>
            <a:off x="6312024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Oval 46"/>
          <p:cNvSpPr/>
          <p:nvPr/>
        </p:nvSpPr>
        <p:spPr>
          <a:xfrm>
            <a:off x="6312024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Oval 47"/>
          <p:cNvSpPr/>
          <p:nvPr/>
        </p:nvSpPr>
        <p:spPr>
          <a:xfrm>
            <a:off x="7536160" y="52292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5663952" y="52292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/>
          <p:cNvSpPr/>
          <p:nvPr/>
        </p:nvSpPr>
        <p:spPr>
          <a:xfrm>
            <a:off x="7104112" y="60212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/>
          <p:cNvSpPr/>
          <p:nvPr/>
        </p:nvSpPr>
        <p:spPr>
          <a:xfrm>
            <a:off x="4727848" y="56612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Oval 51"/>
          <p:cNvSpPr/>
          <p:nvPr/>
        </p:nvSpPr>
        <p:spPr>
          <a:xfrm>
            <a:off x="5663952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6176392" y="558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/>
          <p:cNvSpPr/>
          <p:nvPr/>
        </p:nvSpPr>
        <p:spPr>
          <a:xfrm>
            <a:off x="6888088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4" name="Group 23"/>
          <p:cNvGrpSpPr/>
          <p:nvPr/>
        </p:nvGrpSpPr>
        <p:grpSpPr>
          <a:xfrm>
            <a:off x="4799856" y="3479917"/>
            <a:ext cx="2376264" cy="2613379"/>
            <a:chOff x="4799856" y="3479917"/>
            <a:chExt cx="2376264" cy="2613379"/>
          </a:xfrm>
        </p:grpSpPr>
        <p:cxnSp>
          <p:nvCxnSpPr>
            <p:cNvPr id="15" name="Straight Connector 14"/>
            <p:cNvCxnSpPr>
              <a:stCxn id="51" idx="5"/>
              <a:endCxn id="50" idx="2"/>
            </p:cNvCxnSpPr>
            <p:nvPr/>
          </p:nvCxnSpPr>
          <p:spPr>
            <a:xfrm>
              <a:off x="4850773" y="5784173"/>
              <a:ext cx="2253339" cy="3091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  <a:endCxn id="51" idx="0"/>
            </p:cNvCxnSpPr>
            <p:nvPr/>
          </p:nvCxnSpPr>
          <p:spPr>
            <a:xfrm flipH="1">
              <a:off x="4799856" y="3479917"/>
              <a:ext cx="1245227" cy="2181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5"/>
              <a:endCxn id="50" idx="0"/>
            </p:cNvCxnSpPr>
            <p:nvPr/>
          </p:nvCxnSpPr>
          <p:spPr>
            <a:xfrm>
              <a:off x="6146917" y="3479917"/>
              <a:ext cx="1029203" cy="25413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/>
          <p:nvPr/>
        </p:nvSpPr>
        <p:spPr>
          <a:xfrm>
            <a:off x="5087888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55"/>
          <p:cNvSpPr/>
          <p:nvPr/>
        </p:nvSpPr>
        <p:spPr>
          <a:xfrm>
            <a:off x="479985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/>
          <p:cNvSpPr/>
          <p:nvPr/>
        </p:nvSpPr>
        <p:spPr>
          <a:xfrm>
            <a:off x="7320136" y="56612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/>
          <p:cNvSpPr/>
          <p:nvPr/>
        </p:nvSpPr>
        <p:spPr>
          <a:xfrm>
            <a:off x="5807968" y="60212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25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all 3 points.</a:t>
            </a:r>
          </a:p>
          <a:p>
            <a:r>
              <a:rPr lang="en-US" dirty="0"/>
              <a:t>Find the one with the biggest area.</a:t>
            </a:r>
          </a:p>
          <a:p>
            <a:endParaRPr lang="en-US" dirty="0"/>
          </a:p>
          <a:p>
            <a:r>
              <a:rPr lang="en-US" dirty="0"/>
              <a:t>This solution takes O(N</a:t>
            </a:r>
            <a:r>
              <a:rPr lang="en-US" baseline="30000" dirty="0"/>
              <a:t>3</a:t>
            </a:r>
            <a:r>
              <a:rPr lang="en-US" dirty="0"/>
              <a:t>) time.</a:t>
            </a:r>
          </a:p>
          <a:p>
            <a:r>
              <a:rPr lang="en-US" dirty="0"/>
              <a:t>It rendered Time-Limit-Exceeded (TLE)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1227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reduce the number of points by filter out:</a:t>
            </a:r>
          </a:p>
          <a:p>
            <a:pPr lvl="1"/>
            <a:r>
              <a:rPr lang="en-US" dirty="0"/>
              <a:t>Duplicate points</a:t>
            </a:r>
          </a:p>
          <a:p>
            <a:pPr lvl="1"/>
            <a:r>
              <a:rPr lang="en-US" dirty="0"/>
              <a:t>Points not in convex hull</a:t>
            </a:r>
          </a:p>
          <a:p>
            <a:pPr lvl="1"/>
            <a:r>
              <a:rPr lang="en-US" dirty="0"/>
              <a:t>Points that are collinear</a:t>
            </a:r>
          </a:p>
          <a:p>
            <a:endParaRPr lang="en-US" dirty="0"/>
          </a:p>
          <a:p>
            <a:r>
              <a:rPr lang="en-US" dirty="0"/>
              <a:t>However, it is still not fast enough.</a:t>
            </a:r>
            <a:endParaRPr lang="en-SG" dirty="0"/>
          </a:p>
        </p:txBody>
      </p:sp>
      <p:grpSp>
        <p:nvGrpSpPr>
          <p:cNvPr id="54" name="Group 53"/>
          <p:cNvGrpSpPr/>
          <p:nvPr/>
        </p:nvGrpSpPr>
        <p:grpSpPr>
          <a:xfrm>
            <a:off x="7824192" y="3356992"/>
            <a:ext cx="3240360" cy="2808312"/>
            <a:chOff x="7824192" y="3356992"/>
            <a:chExt cx="3240360" cy="2808312"/>
          </a:xfrm>
        </p:grpSpPr>
        <p:sp>
          <p:nvSpPr>
            <p:cNvPr id="4" name="Oval 3"/>
            <p:cNvSpPr/>
            <p:nvPr/>
          </p:nvSpPr>
          <p:spPr>
            <a:xfrm>
              <a:off x="9408368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Oval 4"/>
            <p:cNvSpPr/>
            <p:nvPr/>
          </p:nvSpPr>
          <p:spPr>
            <a:xfrm>
              <a:off x="10200456" y="37170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/>
            <p:cNvSpPr/>
            <p:nvPr/>
          </p:nvSpPr>
          <p:spPr>
            <a:xfrm>
              <a:off x="10920536" y="42930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/>
            <p:cNvSpPr/>
            <p:nvPr/>
          </p:nvSpPr>
          <p:spPr>
            <a:xfrm>
              <a:off x="8472264" y="37170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/>
            <p:cNvSpPr/>
            <p:nvPr/>
          </p:nvSpPr>
          <p:spPr>
            <a:xfrm>
              <a:off x="7824192" y="45091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/>
            <p:cNvSpPr/>
            <p:nvPr/>
          </p:nvSpPr>
          <p:spPr>
            <a:xfrm>
              <a:off x="9696400" y="44371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/>
            <p:cNvSpPr/>
            <p:nvPr/>
          </p:nvSpPr>
          <p:spPr>
            <a:xfrm>
              <a:off x="9696400" y="51571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/>
            <p:cNvSpPr/>
            <p:nvPr/>
          </p:nvSpPr>
          <p:spPr>
            <a:xfrm>
              <a:off x="10920536" y="52292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/>
            <p:cNvSpPr/>
            <p:nvPr/>
          </p:nvSpPr>
          <p:spPr>
            <a:xfrm>
              <a:off x="9048328" y="52292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/>
            <p:cNvSpPr/>
            <p:nvPr/>
          </p:nvSpPr>
          <p:spPr>
            <a:xfrm>
              <a:off x="10488488" y="60212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/>
            <p:cNvSpPr/>
            <p:nvPr/>
          </p:nvSpPr>
          <p:spPr>
            <a:xfrm>
              <a:off x="8112224" y="56612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/>
            <p:cNvSpPr/>
            <p:nvPr/>
          </p:nvSpPr>
          <p:spPr>
            <a:xfrm>
              <a:off x="9048328" y="44371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>
              <a:off x="9560768" y="558924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/>
            <p:cNvSpPr/>
            <p:nvPr/>
          </p:nvSpPr>
          <p:spPr>
            <a:xfrm>
              <a:off x="10272464" y="47251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/>
            <p:cNvSpPr/>
            <p:nvPr/>
          </p:nvSpPr>
          <p:spPr>
            <a:xfrm>
              <a:off x="8472264" y="44371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/>
            <p:cNvSpPr/>
            <p:nvPr/>
          </p:nvSpPr>
          <p:spPr>
            <a:xfrm>
              <a:off x="8184232" y="49411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/>
            <p:cNvSpPr/>
            <p:nvPr/>
          </p:nvSpPr>
          <p:spPr>
            <a:xfrm>
              <a:off x="10724176" y="56612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/>
            <p:cNvSpPr/>
            <p:nvPr/>
          </p:nvSpPr>
          <p:spPr>
            <a:xfrm>
              <a:off x="9192344" y="60212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947117" y="3429000"/>
            <a:ext cx="3045427" cy="2715213"/>
            <a:chOff x="7947117" y="3429000"/>
            <a:chExt cx="3045427" cy="2715213"/>
          </a:xfrm>
        </p:grpSpPr>
        <p:cxnSp>
          <p:nvCxnSpPr>
            <p:cNvPr id="27" name="Straight Connector 26"/>
            <p:cNvCxnSpPr>
              <a:stCxn id="7" idx="7"/>
              <a:endCxn id="4" idx="2"/>
            </p:cNvCxnSpPr>
            <p:nvPr/>
          </p:nvCxnSpPr>
          <p:spPr>
            <a:xfrm flipV="1">
              <a:off x="8595189" y="3429000"/>
              <a:ext cx="813179" cy="309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3"/>
              <a:endCxn id="8" idx="7"/>
            </p:cNvCxnSpPr>
            <p:nvPr/>
          </p:nvCxnSpPr>
          <p:spPr>
            <a:xfrm flipH="1">
              <a:off x="7947117" y="3839957"/>
              <a:ext cx="546238" cy="690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5"/>
              <a:endCxn id="14" idx="1"/>
            </p:cNvCxnSpPr>
            <p:nvPr/>
          </p:nvCxnSpPr>
          <p:spPr>
            <a:xfrm>
              <a:off x="7947117" y="4632045"/>
              <a:ext cx="186198" cy="1050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4" idx="5"/>
              <a:endCxn id="25" idx="2"/>
            </p:cNvCxnSpPr>
            <p:nvPr/>
          </p:nvCxnSpPr>
          <p:spPr>
            <a:xfrm>
              <a:off x="8235149" y="5784173"/>
              <a:ext cx="957195" cy="309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5"/>
              <a:endCxn id="13" idx="2"/>
            </p:cNvCxnSpPr>
            <p:nvPr/>
          </p:nvCxnSpPr>
          <p:spPr>
            <a:xfrm flipV="1">
              <a:off x="9315269" y="6093296"/>
              <a:ext cx="1173219" cy="50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3" idx="7"/>
              <a:endCxn id="11" idx="4"/>
            </p:cNvCxnSpPr>
            <p:nvPr/>
          </p:nvCxnSpPr>
          <p:spPr>
            <a:xfrm flipV="1">
              <a:off x="10611413" y="5373216"/>
              <a:ext cx="381131" cy="669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0"/>
              <a:endCxn id="6" idx="4"/>
            </p:cNvCxnSpPr>
            <p:nvPr/>
          </p:nvCxnSpPr>
          <p:spPr>
            <a:xfrm flipV="1">
              <a:off x="10992544" y="443711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" idx="5"/>
              <a:endCxn id="5" idx="1"/>
            </p:cNvCxnSpPr>
            <p:nvPr/>
          </p:nvCxnSpPr>
          <p:spPr>
            <a:xfrm>
              <a:off x="9531293" y="3479917"/>
              <a:ext cx="690254" cy="258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" idx="6"/>
              <a:endCxn id="6" idx="1"/>
            </p:cNvCxnSpPr>
            <p:nvPr/>
          </p:nvCxnSpPr>
          <p:spPr>
            <a:xfrm>
              <a:off x="10344472" y="3789040"/>
              <a:ext cx="597155" cy="52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088180" y="4168744"/>
            <a:ext cx="2442820" cy="1756067"/>
            <a:chOff x="8088180" y="4168744"/>
            <a:chExt cx="2442820" cy="1756067"/>
          </a:xfrm>
        </p:grpSpPr>
        <p:sp>
          <p:nvSpPr>
            <p:cNvPr id="44" name="TextBox 43"/>
            <p:cNvSpPr txBox="1"/>
            <p:nvPr/>
          </p:nvSpPr>
          <p:spPr>
            <a:xfrm>
              <a:off x="8088180" y="4691964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76212" y="4187908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52276" y="4960832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52276" y="4187908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10612" y="4168744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46932" y="5340036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580684" y="4907988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57180" y="4475940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x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618724" y="543651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x</a:t>
            </a:r>
            <a:endParaRPr lang="en-SG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the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triangle is said rooted at a if one of its endpoint is a.</a:t>
            </a:r>
          </a:p>
          <a:p>
            <a:r>
              <a:rPr lang="en-US" dirty="0"/>
              <a:t>Let the convex hull be P =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Area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 to n</a:t>
            </a:r>
          </a:p>
          <a:p>
            <a:pPr lvl="1"/>
            <a:r>
              <a:rPr lang="en-US" dirty="0"/>
              <a:t>Set A</a:t>
            </a:r>
            <a:r>
              <a:rPr lang="en-US" baseline="-25000" dirty="0"/>
              <a:t>i</a:t>
            </a:r>
            <a:r>
              <a:rPr lang="en-US" dirty="0"/>
              <a:t> = area of the largest triangle rooted at p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(A</a:t>
            </a:r>
            <a:r>
              <a:rPr lang="en-US" baseline="-25000" dirty="0"/>
              <a:t>i</a:t>
            </a:r>
            <a:r>
              <a:rPr lang="en-US" dirty="0"/>
              <a:t> &gt; Area) then Area = A</a:t>
            </a:r>
            <a:r>
              <a:rPr lang="en-US" baseline="-25000" dirty="0"/>
              <a:t>i</a:t>
            </a:r>
          </a:p>
          <a:p>
            <a:r>
              <a:rPr lang="en-US" dirty="0"/>
              <a:t>Report Area</a:t>
            </a:r>
          </a:p>
          <a:p>
            <a:endParaRPr lang="en-US" dirty="0"/>
          </a:p>
          <a:p>
            <a:r>
              <a:rPr lang="en-US" dirty="0"/>
              <a:t>Below, we show that “area of the largest triangle </a:t>
            </a:r>
            <a:br>
              <a:rPr lang="en-US" dirty="0"/>
            </a:br>
            <a:r>
              <a:rPr lang="en-US" dirty="0"/>
              <a:t>rooted at p</a:t>
            </a:r>
            <a:r>
              <a:rPr lang="en-US" baseline="-25000" dirty="0"/>
              <a:t>i</a:t>
            </a:r>
            <a:r>
              <a:rPr lang="en-US" dirty="0"/>
              <a:t>” can be computed in O(n) time.</a:t>
            </a:r>
          </a:p>
          <a:p>
            <a:r>
              <a:rPr lang="en-US" dirty="0"/>
              <a:t>So, we give an O(n</a:t>
            </a:r>
            <a:r>
              <a:rPr lang="en-US" baseline="30000" dirty="0"/>
              <a:t>2</a:t>
            </a:r>
            <a:r>
              <a:rPr lang="en-US" dirty="0"/>
              <a:t>) time algorithm.</a:t>
            </a:r>
            <a:endParaRPr lang="en-SG" dirty="0"/>
          </a:p>
        </p:txBody>
      </p:sp>
      <p:sp>
        <p:nvSpPr>
          <p:cNvPr id="5" name="Oval 4"/>
          <p:cNvSpPr/>
          <p:nvPr/>
        </p:nvSpPr>
        <p:spPr>
          <a:xfrm>
            <a:off x="9912424" y="32129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10704512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11424592" y="4149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8976320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8328248" y="43651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11424592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10992544" y="58772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8616280" y="55172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9696400" y="58772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3" name="Group 22"/>
          <p:cNvGrpSpPr/>
          <p:nvPr/>
        </p:nvGrpSpPr>
        <p:grpSpPr>
          <a:xfrm>
            <a:off x="8451173" y="3284984"/>
            <a:ext cx="3045427" cy="2715213"/>
            <a:chOff x="7947117" y="3429000"/>
            <a:chExt cx="3045427" cy="2715213"/>
          </a:xfrm>
        </p:grpSpPr>
        <p:cxnSp>
          <p:nvCxnSpPr>
            <p:cNvPr id="24" name="Straight Connector 23"/>
            <p:cNvCxnSpPr>
              <a:stCxn id="8" idx="7"/>
              <a:endCxn id="5" idx="2"/>
            </p:cNvCxnSpPr>
            <p:nvPr/>
          </p:nvCxnSpPr>
          <p:spPr>
            <a:xfrm flipV="1">
              <a:off x="8595189" y="3429000"/>
              <a:ext cx="813179" cy="309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3"/>
              <a:endCxn id="9" idx="7"/>
            </p:cNvCxnSpPr>
            <p:nvPr/>
          </p:nvCxnSpPr>
          <p:spPr>
            <a:xfrm flipH="1">
              <a:off x="7947117" y="3839957"/>
              <a:ext cx="546238" cy="690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5"/>
              <a:endCxn id="15" idx="1"/>
            </p:cNvCxnSpPr>
            <p:nvPr/>
          </p:nvCxnSpPr>
          <p:spPr>
            <a:xfrm>
              <a:off x="7947117" y="4632045"/>
              <a:ext cx="186198" cy="1050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5"/>
              <a:endCxn id="22" idx="2"/>
            </p:cNvCxnSpPr>
            <p:nvPr/>
          </p:nvCxnSpPr>
          <p:spPr>
            <a:xfrm>
              <a:off x="8235149" y="5784173"/>
              <a:ext cx="957195" cy="309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5"/>
              <a:endCxn id="14" idx="2"/>
            </p:cNvCxnSpPr>
            <p:nvPr/>
          </p:nvCxnSpPr>
          <p:spPr>
            <a:xfrm flipV="1">
              <a:off x="9315269" y="6093296"/>
              <a:ext cx="1173219" cy="50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4" idx="7"/>
              <a:endCxn id="12" idx="4"/>
            </p:cNvCxnSpPr>
            <p:nvPr/>
          </p:nvCxnSpPr>
          <p:spPr>
            <a:xfrm flipV="1">
              <a:off x="10611413" y="5373216"/>
              <a:ext cx="381131" cy="669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0"/>
              <a:endCxn id="7" idx="4"/>
            </p:cNvCxnSpPr>
            <p:nvPr/>
          </p:nvCxnSpPr>
          <p:spPr>
            <a:xfrm flipV="1">
              <a:off x="10992544" y="443711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5"/>
              <a:endCxn id="6" idx="1"/>
            </p:cNvCxnSpPr>
            <p:nvPr/>
          </p:nvCxnSpPr>
          <p:spPr>
            <a:xfrm>
              <a:off x="9531293" y="3479917"/>
              <a:ext cx="690254" cy="258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" idx="6"/>
              <a:endCxn id="7" idx="1"/>
            </p:cNvCxnSpPr>
            <p:nvPr/>
          </p:nvCxnSpPr>
          <p:spPr>
            <a:xfrm>
              <a:off x="10344472" y="3789040"/>
              <a:ext cx="597155" cy="52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0895534" y="60212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9599390" y="60212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472264" y="565195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968208" y="42210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8760296" y="321297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815414" y="28529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632504" y="321297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6</a:t>
            </a:r>
            <a:endParaRPr lang="en-SG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1543606" y="39957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7</a:t>
            </a:r>
            <a:endParaRPr lang="en-SG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11568608" y="49411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8</a:t>
            </a:r>
            <a:endParaRPr lang="en-SG" baseline="-25000" dirty="0"/>
          </a:p>
        </p:txBody>
      </p:sp>
      <p:sp>
        <p:nvSpPr>
          <p:cNvPr id="54" name="Isosceles Triangle 53"/>
          <p:cNvSpPr/>
          <p:nvPr/>
        </p:nvSpPr>
        <p:spPr>
          <a:xfrm rot="516350">
            <a:off x="8843216" y="3342897"/>
            <a:ext cx="2485555" cy="2481008"/>
          </a:xfrm>
          <a:prstGeom prst="triangle">
            <a:avLst>
              <a:gd name="adj" fmla="val 3729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Isosceles Triangle 54"/>
          <p:cNvSpPr/>
          <p:nvPr/>
        </p:nvSpPr>
        <p:spPr>
          <a:xfrm rot="11632836">
            <a:off x="8767909" y="3904529"/>
            <a:ext cx="2514476" cy="2065514"/>
          </a:xfrm>
          <a:prstGeom prst="triangle">
            <a:avLst>
              <a:gd name="adj" fmla="val 5014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of the largest triangle rooted at ‘a’ can be found using an idea similar to the </a:t>
            </a:r>
            <a:r>
              <a:rPr lang="en-SG" dirty="0"/>
              <a:t>rotating </a:t>
            </a:r>
            <a:r>
              <a:rPr lang="en-SG" dirty="0" err="1"/>
              <a:t>caliper</a:t>
            </a:r>
            <a:r>
              <a:rPr lang="en-SG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27430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SG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N intervals (1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dirty="0"/>
              <a:t>N</a:t>
            </a:r>
            <a:r>
              <a:rPr lang="en-US" dirty="0">
                <a:sym typeface="Symbol" panose="05050102010706020507" pitchFamily="18" charset="2"/>
              </a:rPr>
              <a:t>  100)</a:t>
            </a:r>
          </a:p>
          <a:p>
            <a:r>
              <a:rPr lang="en-US" dirty="0">
                <a:sym typeface="Symbol" panose="05050102010706020507" pitchFamily="18" charset="2"/>
              </a:rPr>
              <a:t>Output: the number of days in which free food is served.</a:t>
            </a:r>
            <a:endParaRPr lang="en-SG" dirty="0"/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082153"/>
              </p:ext>
            </p:extLst>
          </p:nvPr>
        </p:nvGraphicFramePr>
        <p:xfrm>
          <a:off x="407368" y="579446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24896" y="5301208"/>
            <a:ext cx="9786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27448" y="5453608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99240" y="530120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07768" y="545360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67808" y="530120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84032" y="5445224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35960" y="530120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87888" y="5157192"/>
            <a:ext cx="4896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131336"/>
              </p:ext>
            </p:extLst>
          </p:nvPr>
        </p:nvGraphicFramePr>
        <p:xfrm>
          <a:off x="407368" y="615450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0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24680" y="6516052"/>
            <a:ext cx="707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Keikha</a:t>
            </a:r>
            <a:r>
              <a:rPr lang="en-SG" dirty="0"/>
              <a:t> et al. Maximum-Area Triangle in a Convex Polygon, Revisited. 2017.</a:t>
            </a:r>
          </a:p>
        </p:txBody>
      </p:sp>
    </p:spTree>
    <p:extLst>
      <p:ext uri="{BB962C8B-B14F-4D97-AF65-F5344CB8AC3E}">
        <p14:creationId xmlns:p14="http://schemas.microsoft.com/office/powerpoint/2010/main" val="2893756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6960096" y="2780928"/>
            <a:ext cx="2011288" cy="2776374"/>
            <a:chOff x="6960096" y="2780928"/>
            <a:chExt cx="2011288" cy="2776374"/>
          </a:xfrm>
        </p:grpSpPr>
        <p:sp>
          <p:nvSpPr>
            <p:cNvPr id="71" name="Isosceles Triangle 70"/>
            <p:cNvSpPr/>
            <p:nvPr/>
          </p:nvSpPr>
          <p:spPr>
            <a:xfrm>
              <a:off x="7392144" y="3225683"/>
              <a:ext cx="1440160" cy="1507845"/>
            </a:xfrm>
            <a:prstGeom prst="triangle">
              <a:avLst>
                <a:gd name="adj" fmla="val 161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63286" y="5157192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endParaRPr lang="en-SG" sz="2000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60096" y="449982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b</a:t>
              </a:r>
              <a:endParaRPr lang="en-SG" sz="2000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48128" y="2780928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</a:t>
              </a:r>
              <a:endParaRPr lang="en-SG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431704" y="220486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67608" y="321297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90562" y="2420888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c’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9" name="Isosceles Triangle 78"/>
          <p:cNvSpPr/>
          <p:nvPr/>
        </p:nvSpPr>
        <p:spPr>
          <a:xfrm>
            <a:off x="7392144" y="2790221"/>
            <a:ext cx="1440160" cy="1943308"/>
          </a:xfrm>
          <a:prstGeom prst="triangle">
            <a:avLst>
              <a:gd name="adj" fmla="val 63654"/>
            </a:avLst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4889890" y="3831431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517407" y="6021288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endParaRPr lang="en-SG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855640" y="260729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05696" y="6011996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8228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 animBg="1"/>
      <p:bldP spid="80" grpId="0"/>
      <p:bldP spid="81" grpId="0"/>
      <p:bldP spid="82" grpId="0"/>
      <p:bldP spid="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>
            <a:off x="7392144" y="2790221"/>
            <a:ext cx="1440160" cy="1943308"/>
          </a:xfrm>
          <a:prstGeom prst="triangle">
            <a:avLst>
              <a:gd name="adj" fmla="val 6365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/>
          <p:cNvSpPr txBox="1"/>
          <p:nvPr/>
        </p:nvSpPr>
        <p:spPr>
          <a:xfrm>
            <a:off x="8663286" y="515719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60096" y="449982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62570" y="238081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626" y="404745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05696" y="6021288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190025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 rot="2852185">
            <a:off x="7409351" y="3189992"/>
            <a:ext cx="2122272" cy="970935"/>
          </a:xfrm>
          <a:prstGeom prst="triangle">
            <a:avLst>
              <a:gd name="adj" fmla="val 1644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/>
          <p:cNvSpPr txBox="1"/>
          <p:nvPr/>
        </p:nvSpPr>
        <p:spPr>
          <a:xfrm>
            <a:off x="8663286" y="515719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0818" y="285293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62570" y="238081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626" y="433548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95600" y="321297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06786" y="249289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c’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2852185">
            <a:off x="7796239" y="2311479"/>
            <a:ext cx="2122272" cy="2019831"/>
          </a:xfrm>
          <a:prstGeom prst="triangle">
            <a:avLst>
              <a:gd name="adj" fmla="val 72343"/>
            </a:avLst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4817882" y="378904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05696" y="6021288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endParaRPr lang="en-SG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8472264" y="6093296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265485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29" grpId="0"/>
      <p:bldP spid="30" grpId="0" animBg="1"/>
      <p:bldP spid="31" grpId="0"/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 rot="2852185">
            <a:off x="7796239" y="2311479"/>
            <a:ext cx="2122272" cy="2019831"/>
          </a:xfrm>
          <a:prstGeom prst="triangle">
            <a:avLst>
              <a:gd name="adj" fmla="val 7234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/>
          <p:cNvSpPr txBox="1"/>
          <p:nvPr/>
        </p:nvSpPr>
        <p:spPr>
          <a:xfrm>
            <a:off x="8663286" y="515719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0818" y="285293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62770" y="238081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626" y="407707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72264" y="6021288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678409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 rot="4524226">
            <a:off x="8292375" y="2828315"/>
            <a:ext cx="1985714" cy="1495225"/>
          </a:xfrm>
          <a:prstGeom prst="triangle">
            <a:avLst>
              <a:gd name="adj" fmla="val 3168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/>
          <p:cNvSpPr txBox="1"/>
          <p:nvPr/>
        </p:nvSpPr>
        <p:spPr>
          <a:xfrm>
            <a:off x="8663286" y="515719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64914" y="249289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62770" y="238081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626" y="433548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08368" y="446905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c’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5600" y="321297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72264" y="6021288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33005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63286" y="515719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21098" y="249289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62770" y="2380818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626" y="433548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08368" y="446905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c’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5600" y="321297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72264" y="6021288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endParaRPr lang="en-SG" baseline="-25000" dirty="0"/>
          </a:p>
        </p:txBody>
      </p:sp>
      <p:cxnSp>
        <p:nvCxnSpPr>
          <p:cNvPr id="5" name="Straight Connector 4"/>
          <p:cNvCxnSpPr>
            <a:stCxn id="52" idx="6"/>
            <a:endCxn id="61" idx="2"/>
          </p:cNvCxnSpPr>
          <p:nvPr/>
        </p:nvCxnSpPr>
        <p:spPr>
          <a:xfrm flipV="1">
            <a:off x="8904312" y="3006244"/>
            <a:ext cx="936104" cy="1727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63286" y="515719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21098" y="249289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626" y="404745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08368" y="446905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72264" y="6021288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endParaRPr lang="en-SG" baseline="-25000" dirty="0"/>
          </a:p>
        </p:txBody>
      </p:sp>
      <p:sp>
        <p:nvSpPr>
          <p:cNvPr id="31" name="Isosceles Triangle 30"/>
          <p:cNvSpPr/>
          <p:nvPr/>
        </p:nvSpPr>
        <p:spPr>
          <a:xfrm rot="7254400">
            <a:off x="8448518" y="3796728"/>
            <a:ext cx="2101237" cy="376871"/>
          </a:xfrm>
          <a:prstGeom prst="triangle">
            <a:avLst>
              <a:gd name="adj" fmla="val 6631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232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largest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the convex hull be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Set a=p</a:t>
            </a:r>
            <a:r>
              <a:rPr lang="en-US" baseline="-25000" dirty="0"/>
              <a:t>0</a:t>
            </a:r>
            <a:r>
              <a:rPr lang="en-US" dirty="0"/>
              <a:t>, b=p</a:t>
            </a:r>
            <a:r>
              <a:rPr lang="en-US" baseline="-25000" dirty="0"/>
              <a:t>1</a:t>
            </a:r>
            <a:r>
              <a:rPr lang="en-US" dirty="0"/>
              <a:t>, c=p</a:t>
            </a:r>
            <a:r>
              <a:rPr lang="en-US" baseline="-25000" dirty="0"/>
              <a:t>2</a:t>
            </a:r>
          </a:p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endParaRPr lang="en-US" baseline="-25000" dirty="0"/>
          </a:p>
          <a:p>
            <a:r>
              <a:rPr lang="en-US" dirty="0"/>
              <a:t>While (c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c’=next(c)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While (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 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&gt; Area) then Area =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c = c’</a:t>
            </a:r>
          </a:p>
          <a:p>
            <a:pPr lvl="1"/>
            <a:r>
              <a:rPr lang="en-US" dirty="0"/>
              <a:t>b = next(b)</a:t>
            </a:r>
          </a:p>
          <a:p>
            <a:r>
              <a:rPr lang="en-US" dirty="0"/>
              <a:t>Return Area</a:t>
            </a:r>
          </a:p>
          <a:p>
            <a:endParaRPr lang="en-US" dirty="0"/>
          </a:p>
          <a:p>
            <a:r>
              <a:rPr lang="en-US" dirty="0"/>
              <a:t>This algorithm runs  in O(N) time.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63286" y="47878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SG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23126" y="4725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SG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96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SG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9230" y="23488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SG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2384" y="4211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en-SG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59430" y="27809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SG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8760296" y="46615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320136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Connector 54"/>
          <p:cNvCxnSpPr>
            <a:stCxn id="53" idx="6"/>
            <a:endCxn id="52" idx="2"/>
          </p:cNvCxnSpPr>
          <p:nvPr/>
        </p:nvCxnSpPr>
        <p:spPr>
          <a:xfrm>
            <a:off x="7464152" y="4725144"/>
            <a:ext cx="129614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20136" y="3150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/>
          <p:cNvCxnSpPr>
            <a:stCxn id="56" idx="4"/>
            <a:endCxn id="53" idx="0"/>
          </p:cNvCxnSpPr>
          <p:nvPr/>
        </p:nvCxnSpPr>
        <p:spPr>
          <a:xfrm>
            <a:off x="7392144" y="3294276"/>
            <a:ext cx="0" cy="13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256240" y="27182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9840416" y="293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/>
          <p:cNvCxnSpPr>
            <a:stCxn id="56" idx="7"/>
            <a:endCxn id="60" idx="3"/>
          </p:cNvCxnSpPr>
          <p:nvPr/>
        </p:nvCxnSpPr>
        <p:spPr>
          <a:xfrm flipV="1">
            <a:off x="7443061" y="2841137"/>
            <a:ext cx="834270" cy="3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6"/>
            <a:endCxn id="61" idx="2"/>
          </p:cNvCxnSpPr>
          <p:nvPr/>
        </p:nvCxnSpPr>
        <p:spPr>
          <a:xfrm>
            <a:off x="8400256" y="2790220"/>
            <a:ext cx="14401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408368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/>
          <p:cNvCxnSpPr>
            <a:stCxn id="61" idx="3"/>
            <a:endCxn id="66" idx="0"/>
          </p:cNvCxnSpPr>
          <p:nvPr/>
        </p:nvCxnSpPr>
        <p:spPr>
          <a:xfrm flipH="1">
            <a:off x="9480376" y="3057161"/>
            <a:ext cx="381131" cy="12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66" idx="3"/>
          </p:cNvCxnSpPr>
          <p:nvPr/>
        </p:nvCxnSpPr>
        <p:spPr>
          <a:xfrm flipV="1">
            <a:off x="8904312" y="4416021"/>
            <a:ext cx="525147" cy="3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63286" y="515719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92344" y="44690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626" y="433548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08368" y="446905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72264" y="6021288"/>
            <a:ext cx="16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Area = </a:t>
            </a:r>
            <a:r>
              <a:rPr lang="en-US" dirty="0">
                <a:sym typeface="Symbol" panose="05050102010706020507" pitchFamily="18" charset="2"/>
              </a:rPr>
              <a:t>p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endParaRPr lang="en-SG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904312" y="4437112"/>
            <a:ext cx="504056" cy="2964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95600" y="465313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faster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solution can pass all test cases.</a:t>
            </a:r>
          </a:p>
          <a:p>
            <a:endParaRPr lang="en-US" dirty="0"/>
          </a:p>
          <a:p>
            <a:r>
              <a:rPr lang="en-US" dirty="0"/>
              <a:t>This problem actually can be solved in O(n log n) time.</a:t>
            </a:r>
          </a:p>
          <a:p>
            <a:pPr lvl="1"/>
            <a:r>
              <a:rPr lang="en-SG" dirty="0" err="1"/>
              <a:t>Keikha</a:t>
            </a:r>
            <a:r>
              <a:rPr lang="en-SG" dirty="0"/>
              <a:t> et al. Maximum-Area Triangle in a Convex Polygon, Revisited. 2017.</a:t>
            </a:r>
          </a:p>
          <a:p>
            <a:pPr lvl="1"/>
            <a:r>
              <a:rPr lang="en-SG" dirty="0">
                <a:hlinkClick r:id="rId2"/>
              </a:rPr>
              <a:t>https://arxiv.org/pdf/1705.11035.pdf</a:t>
            </a:r>
            <a:endParaRPr lang="en-SG" dirty="0"/>
          </a:p>
          <a:p>
            <a:endParaRPr lang="en-US" dirty="0"/>
          </a:p>
          <a:p>
            <a:r>
              <a:rPr lang="en-US" dirty="0"/>
              <a:t>The above paper also showed that idea based on the “modified </a:t>
            </a:r>
            <a:r>
              <a:rPr lang="en-SG" dirty="0"/>
              <a:t>rotating </a:t>
            </a:r>
            <a:r>
              <a:rPr lang="en-SG" dirty="0" err="1"/>
              <a:t>caliper</a:t>
            </a:r>
            <a:r>
              <a:rPr lang="en-SG" dirty="0"/>
              <a:t> algorithm” </a:t>
            </a:r>
            <a:r>
              <a:rPr lang="en-US" dirty="0"/>
              <a:t>cannot give an O(n</a:t>
            </a:r>
            <a:r>
              <a:rPr lang="en-US"/>
              <a:t>) time.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47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244122"/>
              </p:ext>
            </p:extLst>
          </p:nvPr>
        </p:nvGraphicFramePr>
        <p:xfrm>
          <a:off x="407368" y="616530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 that</a:t>
            </a:r>
          </a:p>
          <a:p>
            <a:pPr lvl="1"/>
            <a:r>
              <a:rPr lang="en-US" sz="2000" dirty="0"/>
              <a:t>there are only 100 intervals and </a:t>
            </a:r>
          </a:p>
          <a:p>
            <a:pPr lvl="1"/>
            <a:r>
              <a:rPr lang="en-US" sz="2000" dirty="0"/>
              <a:t>each interval is of length at most 365. </a:t>
            </a:r>
          </a:p>
          <a:p>
            <a:r>
              <a:rPr lang="en-US" sz="2400" dirty="0"/>
              <a:t>We use brute-force solution.</a:t>
            </a:r>
          </a:p>
          <a:p>
            <a:endParaRPr lang="en-US" sz="2400" dirty="0"/>
          </a:p>
          <a:p>
            <a:r>
              <a:rPr lang="en-US" sz="2400" dirty="0"/>
              <a:t>Initialize the bit array B[1..365] as zeros</a:t>
            </a:r>
          </a:p>
          <a:p>
            <a:r>
              <a:rPr lang="en-US" sz="2400" dirty="0"/>
              <a:t>For each interval (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), mark B[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..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] = 1.</a:t>
            </a:r>
          </a:p>
          <a:p>
            <a:r>
              <a:rPr lang="en-US" sz="2400" dirty="0"/>
              <a:t>Report the number of bits B[</a:t>
            </a:r>
            <a:r>
              <a:rPr lang="en-US" sz="2400" dirty="0" err="1"/>
              <a:t>i</a:t>
            </a:r>
            <a:r>
              <a:rPr lang="en-US" sz="2400" dirty="0"/>
              <a:t>] equal 1</a:t>
            </a: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407368" y="579446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6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This is the only </a:t>
            </a:r>
            <a:r>
              <a:rPr lang="en-SG" dirty="0"/>
              <a:t>geometry problem in the set, added to diversify the problem types.</a:t>
            </a:r>
          </a:p>
          <a:p>
            <a:endParaRPr lang="en-US" dirty="0"/>
          </a:p>
          <a:p>
            <a:r>
              <a:rPr lang="en-US" dirty="0"/>
              <a:t>2. For large test cases in this problem, it requires to generate many points in a convex hull.</a:t>
            </a:r>
          </a:p>
          <a:p>
            <a:pPr lvl="1"/>
            <a:r>
              <a:rPr lang="en-US" dirty="0"/>
              <a:t>We actually use the solution in ICPC.SG.2015 to generate the large test cases.</a:t>
            </a:r>
          </a:p>
          <a:p>
            <a:pPr lvl="1"/>
            <a:r>
              <a:rPr lang="en-SG" dirty="0">
                <a:hlinkClick r:id="rId2"/>
              </a:rPr>
              <a:t>https://open.kattis.com/problems/convex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2261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 </a:t>
            </a:r>
            <a:br>
              <a:rPr lang="en-US" dirty="0"/>
            </a:br>
            <a:r>
              <a:rPr lang="en-US" dirty="0"/>
              <a:t>(related to Scientific committee)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Problem setters</a:t>
            </a:r>
          </a:p>
          <a:p>
            <a:pPr lvl="1"/>
            <a:r>
              <a:rPr lang="en-US" b="1" dirty="0"/>
              <a:t>Sean </a:t>
            </a:r>
            <a:r>
              <a:rPr lang="en-US" b="1" dirty="0" err="1"/>
              <a:t>Pek</a:t>
            </a:r>
            <a:r>
              <a:rPr lang="en-US" b="1" dirty="0"/>
              <a:t> Yu Xuan</a:t>
            </a:r>
            <a:r>
              <a:rPr lang="en-US" dirty="0"/>
              <a:t> (NUS, SGP, prelim tasks only),</a:t>
            </a:r>
          </a:p>
          <a:p>
            <a:pPr lvl="1"/>
            <a:r>
              <a:rPr lang="en-US" b="1" dirty="0" err="1"/>
              <a:t>Shafaet</a:t>
            </a:r>
            <a:r>
              <a:rPr lang="en-US" b="1" dirty="0"/>
              <a:t> Ashraf</a:t>
            </a:r>
            <a:r>
              <a:rPr lang="en-US" dirty="0"/>
              <a:t> (</a:t>
            </a:r>
            <a:r>
              <a:rPr lang="en-US" dirty="0" err="1"/>
              <a:t>Traveloka</a:t>
            </a:r>
            <a:r>
              <a:rPr lang="en-US" dirty="0"/>
              <a:t>, SGP),</a:t>
            </a:r>
          </a:p>
          <a:p>
            <a:pPr lvl="1"/>
            <a:r>
              <a:rPr lang="en-US" b="1" dirty="0" err="1"/>
              <a:t>Dr</a:t>
            </a:r>
            <a:r>
              <a:rPr lang="en-US" b="1" dirty="0"/>
              <a:t> Felix Halim</a:t>
            </a:r>
            <a:r>
              <a:rPr lang="en-US" dirty="0"/>
              <a:t> (Google, USA; ICPC World Finalist 2007),</a:t>
            </a:r>
          </a:p>
          <a:p>
            <a:pPr lvl="1"/>
            <a:r>
              <a:rPr lang="en-US" b="1" dirty="0"/>
              <a:t>Raymond Kang Seng </a:t>
            </a:r>
            <a:r>
              <a:rPr lang="en-US" b="1" dirty="0" err="1"/>
              <a:t>Ing</a:t>
            </a:r>
            <a:r>
              <a:rPr lang="en-US" dirty="0"/>
              <a:t> (Google, USA; 2x ICPC World Finalist 2015, 2018),</a:t>
            </a:r>
          </a:p>
          <a:p>
            <a:pPr lvl="1"/>
            <a:r>
              <a:rPr lang="en-US" b="1" dirty="0"/>
              <a:t>Hubert </a:t>
            </a:r>
            <a:r>
              <a:rPr lang="en-US" b="1" dirty="0" err="1"/>
              <a:t>Teo</a:t>
            </a:r>
            <a:r>
              <a:rPr lang="en-US" b="1" dirty="0"/>
              <a:t> Hua Kian</a:t>
            </a:r>
            <a:r>
              <a:rPr lang="en-US" dirty="0"/>
              <a:t> (Stanford University, USA; 2x ICPC World Finalist 2016, 2018),</a:t>
            </a:r>
          </a:p>
          <a:p>
            <a:pPr lvl="1"/>
            <a:r>
              <a:rPr lang="en-US" b="1" dirty="0"/>
              <a:t>Chin Zhan </a:t>
            </a:r>
            <a:r>
              <a:rPr lang="en-US" b="1" dirty="0" err="1"/>
              <a:t>Xiong</a:t>
            </a:r>
            <a:r>
              <a:rPr lang="en-US" dirty="0"/>
              <a:t> (</a:t>
            </a:r>
            <a:r>
              <a:rPr lang="en-US" dirty="0" err="1"/>
              <a:t>Nuro</a:t>
            </a:r>
            <a:r>
              <a:rPr lang="en-US" dirty="0"/>
              <a:t>, USA; 2x ICPC World Finalist 2017, 2018),</a:t>
            </a:r>
          </a:p>
          <a:p>
            <a:pPr lvl="1"/>
            <a:r>
              <a:rPr lang="en-US" b="1" dirty="0"/>
              <a:t>Nguyen Tan </a:t>
            </a:r>
            <a:r>
              <a:rPr lang="en-US" b="1" dirty="0" err="1"/>
              <a:t>Sy</a:t>
            </a:r>
            <a:r>
              <a:rPr lang="en-US" b="1" dirty="0"/>
              <a:t> Nguyen</a:t>
            </a:r>
            <a:r>
              <a:rPr lang="en-US" dirty="0"/>
              <a:t> (</a:t>
            </a:r>
            <a:r>
              <a:rPr lang="en-US" dirty="0" err="1"/>
              <a:t>Anduin</a:t>
            </a:r>
            <a:r>
              <a:rPr lang="en-US" dirty="0"/>
              <a:t> Transactions, VNM; 2x ICPC World Finalist 2013, 2016),</a:t>
            </a:r>
          </a:p>
          <a:p>
            <a:pPr lvl="1"/>
            <a:r>
              <a:rPr lang="en-US" b="1" dirty="0"/>
              <a:t>Kyle See</a:t>
            </a:r>
            <a:r>
              <a:rPr lang="en-US" dirty="0"/>
              <a:t> (Augmented Intelligence Pros, Philippines, World Finalist 2016),</a:t>
            </a:r>
          </a:p>
          <a:p>
            <a:pPr lvl="1"/>
            <a:r>
              <a:rPr lang="en-US" b="1" dirty="0" err="1"/>
              <a:t>Irvan</a:t>
            </a:r>
            <a:r>
              <a:rPr lang="en-US" b="1" dirty="0"/>
              <a:t> </a:t>
            </a:r>
            <a:r>
              <a:rPr lang="en-US" b="1" dirty="0" err="1"/>
              <a:t>Jahja</a:t>
            </a:r>
            <a:r>
              <a:rPr lang="en-US" dirty="0"/>
              <a:t> (NUS, SGP, 2x ICPC World Finalist 2012, 2013),</a:t>
            </a:r>
          </a:p>
          <a:p>
            <a:pPr lvl="1"/>
            <a:r>
              <a:rPr lang="en-US" b="1" dirty="0" err="1"/>
              <a:t>Dr</a:t>
            </a:r>
            <a:r>
              <a:rPr lang="en-US" b="1" dirty="0"/>
              <a:t> </a:t>
            </a:r>
            <a:r>
              <a:rPr lang="en-US" b="1" dirty="0" err="1"/>
              <a:t>Suhendry</a:t>
            </a:r>
            <a:r>
              <a:rPr lang="en-US" b="1" dirty="0"/>
              <a:t> Effendy</a:t>
            </a:r>
            <a:r>
              <a:rPr lang="en-US" dirty="0"/>
              <a:t> (NUS, SGP, ICPC Asia Jakarta Head Judge 2010-2016),</a:t>
            </a:r>
          </a:p>
          <a:p>
            <a:pPr lvl="1"/>
            <a:r>
              <a:rPr lang="en-US" b="1" dirty="0" err="1"/>
              <a:t>Dr</a:t>
            </a:r>
            <a:r>
              <a:rPr lang="en-US" b="1" dirty="0"/>
              <a:t> Steven Halim</a:t>
            </a:r>
            <a:r>
              <a:rPr lang="en-US" dirty="0"/>
              <a:t> (NUS, SGP, 6x ICPC World Finalist (Coach 3x/RCD 2x/Attendee 1x) 2010, 2012, 2014, 2015, 2016, 2018).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Tester</a:t>
            </a:r>
          </a:p>
          <a:p>
            <a:pPr lvl="1"/>
            <a:r>
              <a:rPr lang="en-US" b="1" dirty="0" err="1"/>
              <a:t>Dr</a:t>
            </a:r>
            <a:r>
              <a:rPr lang="en-US" b="1" dirty="0"/>
              <a:t> </a:t>
            </a:r>
            <a:r>
              <a:rPr lang="en-US" b="1" dirty="0" err="1"/>
              <a:t>Suhendry</a:t>
            </a:r>
            <a:r>
              <a:rPr lang="en-US" b="1" dirty="0"/>
              <a:t> Effendy</a:t>
            </a:r>
            <a:r>
              <a:rPr lang="en-US" dirty="0"/>
              <a:t> (NUS, SGP, ICPC Asia Jakarta Head Judge 2010-2016),</a:t>
            </a:r>
          </a:p>
          <a:p>
            <a:pPr lvl="1"/>
            <a:r>
              <a:rPr lang="en-US" b="1" dirty="0" err="1"/>
              <a:t>Dr</a:t>
            </a:r>
            <a:r>
              <a:rPr lang="en-US" b="1" dirty="0"/>
              <a:t> Felix Halim</a:t>
            </a:r>
            <a:r>
              <a:rPr lang="en-US" dirty="0"/>
              <a:t> (Google, USA; ICPC World Finalist 2007),</a:t>
            </a:r>
          </a:p>
          <a:p>
            <a:pPr lvl="1"/>
            <a:r>
              <a:rPr lang="en-US" b="1" dirty="0" err="1"/>
              <a:t>Dr</a:t>
            </a:r>
            <a:r>
              <a:rPr lang="en-US" b="1" dirty="0"/>
              <a:t> Steven Halim</a:t>
            </a:r>
            <a:r>
              <a:rPr lang="en-US" dirty="0"/>
              <a:t> (NUS, SGP, 6x ICPC World Finalist (Coach) 2010, 2012, 2014-16, 2018),</a:t>
            </a:r>
          </a:p>
          <a:p>
            <a:pPr lvl="1"/>
            <a:r>
              <a:rPr lang="en-US" b="1" dirty="0"/>
              <a:t>Shen Chuanqi</a:t>
            </a:r>
            <a:r>
              <a:rPr lang="en-US" dirty="0"/>
              <a:t> (Google, USA; ICPC World Finalist 2015),</a:t>
            </a:r>
          </a:p>
          <a:p>
            <a:pPr lvl="1"/>
            <a:r>
              <a:rPr lang="en-US" b="1" dirty="0"/>
              <a:t>Nguyen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dirty="0"/>
              <a:t> (Google, SGP; ICPC World Finalist 2012, 2016).</a:t>
            </a:r>
          </a:p>
          <a:p>
            <a:endParaRPr lang="en-US" dirty="0"/>
          </a:p>
          <a:p>
            <a:r>
              <a:rPr lang="en-US" dirty="0"/>
              <a:t>Honorary Judges from </a:t>
            </a:r>
            <a:r>
              <a:rPr lang="en-US" dirty="0" err="1"/>
              <a:t>Kattis</a:t>
            </a:r>
            <a:r>
              <a:rPr lang="en-US" dirty="0"/>
              <a:t> team</a:t>
            </a:r>
          </a:p>
          <a:p>
            <a:pPr lvl="1"/>
            <a:r>
              <a:rPr lang="en-US" b="1" dirty="0" err="1"/>
              <a:t>Dr</a:t>
            </a:r>
            <a:r>
              <a:rPr lang="en-US" b="1" dirty="0"/>
              <a:t> Fredrik </a:t>
            </a:r>
            <a:r>
              <a:rPr lang="en-US" b="1" dirty="0" err="1"/>
              <a:t>Niemelä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Associate Professor Greg </a:t>
            </a:r>
            <a:r>
              <a:rPr lang="en-US" b="1" dirty="0" err="1"/>
              <a:t>Hamerly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55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2-stable triangle rooted at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convex hull be P =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. Fixed a=p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A triangle is said rooted at a if one of its endpoint is a.</a:t>
            </a:r>
          </a:p>
          <a:p>
            <a:r>
              <a:rPr lang="en-US" dirty="0"/>
              <a:t>A triangle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 rooted at a is said to be 2-stable if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ab’c</a:t>
            </a:r>
            <a:r>
              <a:rPr lang="en-US" dirty="0"/>
              <a:t>,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’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 for all b’ and c’.</a:t>
            </a:r>
          </a:p>
          <a:p>
            <a:endParaRPr lang="en-US" dirty="0"/>
          </a:p>
          <a:p>
            <a:r>
              <a:rPr lang="en-US" dirty="0"/>
              <a:t>Lemma: Suppose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abc</a:t>
            </a:r>
            <a:r>
              <a:rPr lang="en-US" dirty="0"/>
              <a:t> and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 err="1"/>
              <a:t>ab’c</a:t>
            </a:r>
            <a:r>
              <a:rPr lang="en-US" dirty="0"/>
              <a:t>’ are</a:t>
            </a:r>
            <a:br>
              <a:rPr lang="en-US" dirty="0"/>
            </a:br>
            <a:r>
              <a:rPr lang="en-US" dirty="0"/>
              <a:t>2-stable. We have:</a:t>
            </a:r>
          </a:p>
          <a:p>
            <a:pPr lvl="1"/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b’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c’ or b’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b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</a:t>
            </a:r>
            <a:r>
              <a:rPr lang="en-US" dirty="0" err="1"/>
              <a:t>c’in</a:t>
            </a:r>
            <a:r>
              <a:rPr lang="en-US" dirty="0"/>
              <a:t> P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688288" y="4653136"/>
            <a:ext cx="0" cy="1152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88288" y="4653136"/>
            <a:ext cx="151216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688288" y="5013176"/>
            <a:ext cx="1512168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688288" y="4581128"/>
            <a:ext cx="79208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480376" y="4581128"/>
            <a:ext cx="72008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688287" y="5589240"/>
            <a:ext cx="1512169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37030" y="58052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52" name="TextBox 51"/>
          <p:cNvSpPr txBox="1"/>
          <p:nvPr/>
        </p:nvSpPr>
        <p:spPr>
          <a:xfrm>
            <a:off x="8544272" y="4293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0200456" y="47971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9336360" y="42210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  <a:endParaRPr lang="en-SG" dirty="0"/>
          </a:p>
        </p:txBody>
      </p:sp>
      <p:sp>
        <p:nvSpPr>
          <p:cNvPr id="55" name="TextBox 54"/>
          <p:cNvSpPr txBox="1"/>
          <p:nvPr/>
        </p:nvSpPr>
        <p:spPr>
          <a:xfrm>
            <a:off x="10200456" y="544522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-24680" y="6516052"/>
            <a:ext cx="707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Keikha</a:t>
            </a:r>
            <a:r>
              <a:rPr lang="en-SG" dirty="0"/>
              <a:t> et al. Maximum-Area Triangle in a Convex Polygon, Revisited. 2017.</a:t>
            </a:r>
          </a:p>
        </p:txBody>
      </p:sp>
    </p:spTree>
    <p:extLst>
      <p:ext uri="{BB962C8B-B14F-4D97-AF65-F5344CB8AC3E}">
        <p14:creationId xmlns:p14="http://schemas.microsoft.com/office/powerpoint/2010/main" val="29202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 that</a:t>
            </a:r>
          </a:p>
          <a:p>
            <a:pPr lvl="1"/>
            <a:r>
              <a:rPr lang="en-US" sz="2000" dirty="0"/>
              <a:t>there are only 100 intervals and </a:t>
            </a:r>
          </a:p>
          <a:p>
            <a:pPr lvl="1"/>
            <a:r>
              <a:rPr lang="en-US" sz="2000" dirty="0"/>
              <a:t>each interval is of length at most 365. </a:t>
            </a:r>
          </a:p>
          <a:p>
            <a:r>
              <a:rPr lang="en-US" sz="2400" dirty="0"/>
              <a:t>We use brute-force solution.</a:t>
            </a:r>
          </a:p>
          <a:p>
            <a:endParaRPr lang="en-US" sz="2400" dirty="0"/>
          </a:p>
          <a:p>
            <a:r>
              <a:rPr lang="en-US" sz="2400" dirty="0"/>
              <a:t>Initialize the bit array B[1..365] as zeros</a:t>
            </a:r>
          </a:p>
          <a:p>
            <a:r>
              <a:rPr lang="en-US" sz="2400" dirty="0"/>
              <a:t>For each interval (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), mark B[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..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] = 1.</a:t>
            </a:r>
          </a:p>
          <a:p>
            <a:r>
              <a:rPr lang="en-US" sz="2400" dirty="0"/>
              <a:t>Report the number of bits B[</a:t>
            </a:r>
            <a:r>
              <a:rPr lang="en-US" sz="2400" dirty="0" err="1"/>
              <a:t>i</a:t>
            </a:r>
            <a:r>
              <a:rPr lang="en-US" sz="2400" dirty="0"/>
              <a:t>] equal 1</a:t>
            </a: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407368" y="579446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24896" y="5301208"/>
            <a:ext cx="9786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388274"/>
              </p:ext>
            </p:extLst>
          </p:nvPr>
        </p:nvGraphicFramePr>
        <p:xfrm>
          <a:off x="407368" y="615450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3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 that</a:t>
            </a:r>
          </a:p>
          <a:p>
            <a:pPr lvl="1"/>
            <a:r>
              <a:rPr lang="en-US" sz="2000" dirty="0"/>
              <a:t>there are only 100 intervals and </a:t>
            </a:r>
          </a:p>
          <a:p>
            <a:pPr lvl="1"/>
            <a:r>
              <a:rPr lang="en-US" sz="2000" dirty="0"/>
              <a:t>each interval is of length at most 365. </a:t>
            </a:r>
          </a:p>
          <a:p>
            <a:r>
              <a:rPr lang="en-US" sz="2400" dirty="0"/>
              <a:t>We use brute-force solution.</a:t>
            </a:r>
          </a:p>
          <a:p>
            <a:endParaRPr lang="en-US" sz="2400" dirty="0"/>
          </a:p>
          <a:p>
            <a:r>
              <a:rPr lang="en-US" sz="2400" dirty="0"/>
              <a:t>Initialize the bit array B[1..365] as zeros</a:t>
            </a:r>
          </a:p>
          <a:p>
            <a:r>
              <a:rPr lang="en-US" sz="2400" dirty="0"/>
              <a:t>For each interval (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), mark B[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..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] = 1.</a:t>
            </a:r>
          </a:p>
          <a:p>
            <a:r>
              <a:rPr lang="en-US" sz="2400" dirty="0"/>
              <a:t>Report the number of bits B[</a:t>
            </a:r>
            <a:r>
              <a:rPr lang="en-US" sz="2400" dirty="0" err="1"/>
              <a:t>i</a:t>
            </a:r>
            <a:r>
              <a:rPr lang="en-US" sz="2400" dirty="0"/>
              <a:t>] equal 1</a:t>
            </a: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407368" y="579446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24896" y="5301208"/>
            <a:ext cx="9786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27448" y="5453608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759825"/>
              </p:ext>
            </p:extLst>
          </p:nvPr>
        </p:nvGraphicFramePr>
        <p:xfrm>
          <a:off x="407368" y="615450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2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 that</a:t>
            </a:r>
          </a:p>
          <a:p>
            <a:pPr lvl="1"/>
            <a:r>
              <a:rPr lang="en-US" sz="2000" dirty="0"/>
              <a:t>there are only 100 intervals and </a:t>
            </a:r>
          </a:p>
          <a:p>
            <a:pPr lvl="1"/>
            <a:r>
              <a:rPr lang="en-US" sz="2000" dirty="0"/>
              <a:t>each interval is of length at most 365. </a:t>
            </a:r>
          </a:p>
          <a:p>
            <a:r>
              <a:rPr lang="en-US" sz="2400" dirty="0"/>
              <a:t>We use brute-force solution.</a:t>
            </a:r>
          </a:p>
          <a:p>
            <a:endParaRPr lang="en-US" sz="2400" dirty="0"/>
          </a:p>
          <a:p>
            <a:r>
              <a:rPr lang="en-US" sz="2400" dirty="0"/>
              <a:t>Initialize the bit array B[1..365] as zeros</a:t>
            </a:r>
          </a:p>
          <a:p>
            <a:r>
              <a:rPr lang="en-US" sz="2400" dirty="0"/>
              <a:t>For each interval (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), mark B[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..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] = 1.</a:t>
            </a:r>
          </a:p>
          <a:p>
            <a:r>
              <a:rPr lang="en-US" sz="2400" dirty="0"/>
              <a:t>Report the number of bits B[</a:t>
            </a:r>
            <a:r>
              <a:rPr lang="en-US" sz="2400" dirty="0" err="1"/>
              <a:t>i</a:t>
            </a:r>
            <a:r>
              <a:rPr lang="en-US" sz="2400" dirty="0"/>
              <a:t>] equal 1</a:t>
            </a: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407368" y="579446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24896" y="5301208"/>
            <a:ext cx="9786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27448" y="5453608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99240" y="530120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07768" y="545360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67808" y="530120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84032" y="5445224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35960" y="530120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87888" y="5157192"/>
            <a:ext cx="4896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3"/>
          <p:cNvGraphicFramePr>
            <a:graphicFrameLocks/>
          </p:cNvGraphicFramePr>
          <p:nvPr>
            <p:extLst/>
          </p:nvPr>
        </p:nvGraphicFramePr>
        <p:xfrm>
          <a:off x="407368" y="6154504"/>
          <a:ext cx="109733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02">
                  <a:extLst>
                    <a:ext uri="{9D8B030D-6E8A-4147-A177-3AD203B41FA5}">
                      <a16:colId xmlns:a16="http://schemas.microsoft.com/office/drawing/2014/main" val="108883433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417438069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93992914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2722749586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3643577715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937840392"/>
                    </a:ext>
                  </a:extLst>
                </a:gridCol>
                <a:gridCol w="317902">
                  <a:extLst>
                    <a:ext uri="{9D8B030D-6E8A-4147-A177-3AD203B41FA5}">
                      <a16:colId xmlns:a16="http://schemas.microsoft.com/office/drawing/2014/main" val="650885181"/>
                    </a:ext>
                  </a:extLst>
                </a:gridCol>
                <a:gridCol w="7654558">
                  <a:extLst>
                    <a:ext uri="{9D8B030D-6E8A-4147-A177-3AD203B41FA5}">
                      <a16:colId xmlns:a16="http://schemas.microsoft.com/office/drawing/2014/main" val="3548436374"/>
                    </a:ext>
                  </a:extLst>
                </a:gridCol>
                <a:gridCol w="527729">
                  <a:extLst>
                    <a:ext uri="{9D8B030D-6E8A-4147-A177-3AD203B41FA5}">
                      <a16:colId xmlns:a16="http://schemas.microsoft.com/office/drawing/2014/main" val="1359441427"/>
                    </a:ext>
                  </a:extLst>
                </a:gridCol>
                <a:gridCol w="565707">
                  <a:extLst>
                    <a:ext uri="{9D8B030D-6E8A-4147-A177-3AD203B41FA5}">
                      <a16:colId xmlns:a16="http://schemas.microsoft.com/office/drawing/2014/main" val="206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 marL="82781" marR="82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1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3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SG Coin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Problem C</a:t>
            </a:r>
          </a:p>
          <a:p>
            <a:endParaRPr lang="en-US" dirty="0"/>
          </a:p>
          <a:p>
            <a:r>
              <a:rPr lang="en-US" dirty="0"/>
              <a:t>Author: Dr. Felix Halim (Google)</a:t>
            </a:r>
          </a:p>
          <a:p>
            <a:r>
              <a:rPr lang="en-US" dirty="0"/>
              <a:t>Tester: Dr. </a:t>
            </a:r>
            <a:r>
              <a:rPr lang="en-US" dirty="0" err="1"/>
              <a:t>Suhendry</a:t>
            </a:r>
            <a:r>
              <a:rPr lang="en-US" dirty="0"/>
              <a:t> Effendy (NUS), Dr. Steven Halim (NUS)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296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18347</TotalTime>
  <Words>4232</Words>
  <Application>Microsoft Office PowerPoint</Application>
  <PresentationFormat>Widescreen</PresentationFormat>
  <Paragraphs>887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Symbol</vt:lpstr>
      <vt:lpstr>Wingdings</vt:lpstr>
      <vt:lpstr>Office Theme</vt:lpstr>
      <vt:lpstr>Contest debriefing</vt:lpstr>
      <vt:lpstr>Result</vt:lpstr>
      <vt:lpstr>Free Food</vt:lpstr>
      <vt:lpstr>Problem</vt:lpstr>
      <vt:lpstr>Solution</vt:lpstr>
      <vt:lpstr>Solution</vt:lpstr>
      <vt:lpstr>Solution</vt:lpstr>
      <vt:lpstr>Solution</vt:lpstr>
      <vt:lpstr>SG Coin</vt:lpstr>
      <vt:lpstr>Problem</vt:lpstr>
      <vt:lpstr>Simple solution</vt:lpstr>
      <vt:lpstr>Speedup 1: Use a short </vt:lpstr>
      <vt:lpstr>Observation</vt:lpstr>
      <vt:lpstr>Build Lookup table</vt:lpstr>
      <vt:lpstr>Solution</vt:lpstr>
      <vt:lpstr>Remark</vt:lpstr>
      <vt:lpstr>Non-Prime Factors</vt:lpstr>
      <vt:lpstr>Problem</vt:lpstr>
      <vt:lpstr>Theorem</vt:lpstr>
      <vt:lpstr>Solution</vt:lpstr>
      <vt:lpstr>Another solution</vt:lpstr>
      <vt:lpstr>Further speedup</vt:lpstr>
      <vt:lpstr>Further speedup</vt:lpstr>
      <vt:lpstr>Remark</vt:lpstr>
      <vt:lpstr>Hoppers</vt:lpstr>
      <vt:lpstr>Problem</vt:lpstr>
      <vt:lpstr>Problem</vt:lpstr>
      <vt:lpstr>Idea</vt:lpstr>
      <vt:lpstr>Idea</vt:lpstr>
      <vt:lpstr>Idea</vt:lpstr>
      <vt:lpstr>Theorem</vt:lpstr>
      <vt:lpstr>Theorem</vt:lpstr>
      <vt:lpstr>Solution</vt:lpstr>
      <vt:lpstr>Largest Triangle</vt:lpstr>
      <vt:lpstr>Problem</vt:lpstr>
      <vt:lpstr>Naïve solution</vt:lpstr>
      <vt:lpstr>A better solution</vt:lpstr>
      <vt:lpstr>Idea of the solution</vt:lpstr>
      <vt:lpstr>Find the largest triangle rooted at a</vt:lpstr>
      <vt:lpstr>Find the largest triangle rooted at a</vt:lpstr>
      <vt:lpstr>Find the largest triangle rooted at a</vt:lpstr>
      <vt:lpstr>Find the largest triangle rooted at a</vt:lpstr>
      <vt:lpstr>Find the largest triangle rooted at a</vt:lpstr>
      <vt:lpstr>Find the largest triangle rooted at a</vt:lpstr>
      <vt:lpstr>Find the largest triangle rooted at a</vt:lpstr>
      <vt:lpstr>Find the largest triangle rooted at a</vt:lpstr>
      <vt:lpstr>Find the largest triangle rooted at a</vt:lpstr>
      <vt:lpstr>Find the largest triangle rooted at a</vt:lpstr>
      <vt:lpstr>Even faster solution</vt:lpstr>
      <vt:lpstr>Remark</vt:lpstr>
      <vt:lpstr>Acknowledgement  (related to Scientific committee)</vt:lpstr>
      <vt:lpstr>2-stable triangle rooted at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</dc:title>
  <dc:creator>Sung Wing Kin</dc:creator>
  <cp:lastModifiedBy> </cp:lastModifiedBy>
  <cp:revision>280</cp:revision>
  <dcterms:created xsi:type="dcterms:W3CDTF">2015-10-07T05:48:32Z</dcterms:created>
  <dcterms:modified xsi:type="dcterms:W3CDTF">2018-12-18T06:21:31Z</dcterms:modified>
</cp:coreProperties>
</file>