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74" r:id="rId3"/>
    <p:sldId id="306" r:id="rId4"/>
    <p:sldId id="313" r:id="rId5"/>
    <p:sldId id="314" r:id="rId6"/>
    <p:sldId id="307" r:id="rId7"/>
    <p:sldId id="315" r:id="rId8"/>
    <p:sldId id="305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di Bello" initials="LB" lastIdx="1" clrIdx="0">
    <p:extLst>
      <p:ext uri="{19B8F6BF-5375-455C-9EA6-DF929625EA0E}">
        <p15:presenceInfo xmlns:p15="http://schemas.microsoft.com/office/powerpoint/2012/main" userId="3437075d9339d0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89EF"/>
    <a:srgbClr val="FFFFFF"/>
    <a:srgbClr val="1F77B4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453-8340-430F-84D3-BCB9D6168853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F67B-AD71-46B8-B30A-7F8C7D79E44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05403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453-8340-430F-84D3-BCB9D6168853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F67B-AD71-46B8-B30A-7F8C7D79E44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9857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453-8340-430F-84D3-BCB9D6168853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F67B-AD71-46B8-B30A-7F8C7D79E44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4051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453-8340-430F-84D3-BCB9D6168853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F67B-AD71-46B8-B30A-7F8C7D79E44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180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453-8340-430F-84D3-BCB9D6168853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F67B-AD71-46B8-B30A-7F8C7D79E44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7719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453-8340-430F-84D3-BCB9D6168853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F67B-AD71-46B8-B30A-7F8C7D79E44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961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453-8340-430F-84D3-BCB9D6168853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F67B-AD71-46B8-B30A-7F8C7D79E443}" type="slidenum">
              <a:rPr lang="en-NG" smtClean="0"/>
              <a:t>‹#›</a:t>
            </a:fld>
            <a:endParaRPr lang="en-N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5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453-8340-430F-84D3-BCB9D6168853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F67B-AD71-46B8-B30A-7F8C7D79E44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1192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453-8340-430F-84D3-BCB9D6168853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F67B-AD71-46B8-B30A-7F8C7D79E44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280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4453-8340-430F-84D3-BCB9D6168853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N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F67B-AD71-46B8-B30A-7F8C7D79E44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1030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2E34453-8340-430F-84D3-BCB9D6168853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N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F67B-AD71-46B8-B30A-7F8C7D79E44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1472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2E34453-8340-430F-84D3-BCB9D6168853}" type="datetimeFigureOut">
              <a:rPr lang="en-NG" smtClean="0"/>
              <a:t>14/12/2023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AA5F67B-AD71-46B8-B30A-7F8C7D79E44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27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1EAE14-E1A9-A294-4E2B-C058EE32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C5294A1-9694-7348-7F32-9E91599C1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4376877"/>
            <a:ext cx="10572000" cy="205768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Contributor(s): Sabur </a:t>
            </a:r>
            <a:r>
              <a:rPr lang="en-US" sz="2400" b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Oladipupo</a:t>
            </a:r>
            <a:r>
              <a:rPr lang="en-US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BELLO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0A1A544-6F24-E8F4-E8F4-79A085032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Medical health records series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7857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3ECCDA-33A8-6497-1774-50AEE70A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5E472B-5943-1D0A-0F55-AB9C0B6D14E9}"/>
              </a:ext>
            </a:extLst>
          </p:cNvPr>
          <p:cNvSpPr txBox="1"/>
          <p:nvPr/>
        </p:nvSpPr>
        <p:spPr>
          <a:xfrm>
            <a:off x="206188" y="811782"/>
            <a:ext cx="1140310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project seeks to examine the relationship Mr. John Hughes </a:t>
            </a:r>
            <a:r>
              <a:rPr lang="en-US" b="1" i="1" dirty="0"/>
              <a:t>personal attributes on household expenses</a:t>
            </a:r>
          </a:p>
          <a:p>
            <a:r>
              <a:rPr lang="en-US" dirty="0">
                <a:ea typeface="Calibri" panose="020F0502020204030204" pitchFamily="34" charset="0"/>
              </a:rPr>
              <a:t>This Dataset contains </a:t>
            </a:r>
            <a:r>
              <a:rPr lang="en-US" dirty="0">
                <a:solidFill>
                  <a:srgbClr val="0070C0"/>
                </a:solidFill>
                <a:ea typeface="Calibri" panose="020F0502020204030204" pitchFamily="34" charset="0"/>
              </a:rPr>
              <a:t>1354 observations</a:t>
            </a:r>
            <a:r>
              <a:rPr lang="en-US" dirty="0">
                <a:ea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0070C0"/>
                </a:solidFill>
                <a:ea typeface="Calibri" panose="020F0502020204030204" pitchFamily="34" charset="0"/>
              </a:rPr>
              <a:t>7 columns </a:t>
            </a:r>
            <a:r>
              <a:rPr lang="en-US" dirty="0">
                <a:ea typeface="Calibri" panose="020F0502020204030204" pitchFamily="34" charset="0"/>
              </a:rPr>
              <a:t>with variables including:</a:t>
            </a:r>
            <a:endParaRPr lang="en-US" b="1" u="sng" dirty="0">
              <a:effectLst/>
              <a:ea typeface="Times New Roman" panose="02020603050405020304" pitchFamily="18" charset="0"/>
            </a:endParaRPr>
          </a:p>
          <a:p>
            <a:pPr marL="457200">
              <a:spcAft>
                <a:spcPts val="600"/>
              </a:spcAft>
            </a:pPr>
            <a:r>
              <a:rPr lang="en-US" b="1" dirty="0">
                <a:effectLst/>
                <a:ea typeface="Times New Roman" panose="02020603050405020304" pitchFamily="18" charset="0"/>
              </a:rPr>
              <a:t>Dependent Variable:</a:t>
            </a:r>
            <a:endParaRPr lang="en-NG" dirty="0">
              <a:effectLst/>
              <a:ea typeface="Calibri" panose="020F0502020204030204" pitchFamily="34" charset="0"/>
            </a:endParaRPr>
          </a:p>
          <a:p>
            <a:pPr marL="7429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F77B4"/>
                </a:solidFill>
                <a:effectLst/>
                <a:ea typeface="Times New Roman" panose="02020603050405020304" pitchFamily="18" charset="0"/>
              </a:rPr>
              <a:t>Expenses </a:t>
            </a:r>
            <a:r>
              <a:rPr lang="en-US" dirty="0">
                <a:solidFill>
                  <a:srgbClr val="1F77B4"/>
                </a:solidFill>
                <a:cs typeface="Times New Roman" panose="02020603050405020304" pitchFamily="18" charset="0"/>
              </a:rPr>
              <a:t> </a:t>
            </a:r>
          </a:p>
          <a:p>
            <a:pPr marL="457200">
              <a:spcAft>
                <a:spcPts val="600"/>
              </a:spcAft>
            </a:pPr>
            <a:r>
              <a:rPr lang="en-US" b="1" dirty="0">
                <a:effectLst/>
                <a:ea typeface="Calibri" panose="020F0502020204030204" pitchFamily="34" charset="0"/>
              </a:rPr>
              <a:t>Independent Variables: </a:t>
            </a:r>
            <a:r>
              <a:rPr lang="en-US" dirty="0">
                <a:effectLst/>
                <a:ea typeface="Calibri" panose="020F0502020204030204" pitchFamily="34" charset="0"/>
              </a:rPr>
              <a:t>consists of variables including:</a:t>
            </a:r>
            <a:endParaRPr lang="en-US" dirty="0">
              <a:ea typeface="Calibri" panose="020F0502020204030204" pitchFamily="34" charset="0"/>
            </a:endParaRPr>
          </a:p>
          <a:p>
            <a:pPr marL="7429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77B4"/>
                </a:solidFill>
                <a:ea typeface="Calibri" panose="020F0502020204030204" pitchFamily="34" charset="0"/>
              </a:rPr>
              <a:t>Age</a:t>
            </a:r>
            <a:endParaRPr lang="en-US" dirty="0">
              <a:solidFill>
                <a:srgbClr val="1F77B4"/>
              </a:solidFill>
              <a:ea typeface="Times New Roman" panose="02020603050405020304" pitchFamily="18" charset="0"/>
            </a:endParaRPr>
          </a:p>
          <a:p>
            <a:pPr marL="7429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77B4"/>
                </a:solidFill>
                <a:ea typeface="Calibri" panose="020F0502020204030204" pitchFamily="34" charset="0"/>
              </a:rPr>
              <a:t>Sex </a:t>
            </a:r>
          </a:p>
          <a:p>
            <a:pPr marL="7429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77B4"/>
                </a:solidFill>
                <a:ea typeface="Calibri" panose="020F0502020204030204" pitchFamily="34" charset="0"/>
              </a:rPr>
              <a:t>BMI </a:t>
            </a:r>
            <a:endParaRPr lang="en-US" dirty="0">
              <a:solidFill>
                <a:srgbClr val="1F77B4"/>
              </a:solidFill>
              <a:ea typeface="Times New Roman" panose="02020603050405020304" pitchFamily="18" charset="0"/>
            </a:endParaRPr>
          </a:p>
          <a:p>
            <a:pPr marL="7429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77B4"/>
                </a:solidFill>
                <a:ea typeface="Calibri" panose="020F0502020204030204" pitchFamily="34" charset="0"/>
              </a:rPr>
              <a:t>Children</a:t>
            </a:r>
          </a:p>
          <a:p>
            <a:pPr marL="7429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77B4"/>
                </a:solidFill>
                <a:ea typeface="Calibri" panose="020F0502020204030204" pitchFamily="34" charset="0"/>
              </a:rPr>
              <a:t>Smoker</a:t>
            </a:r>
          </a:p>
          <a:p>
            <a:pPr marL="7429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77B4"/>
                </a:solidFill>
                <a:ea typeface="Calibri" panose="020F0502020204030204" pitchFamily="34" charset="0"/>
              </a:rPr>
              <a:t>Region</a:t>
            </a:r>
            <a:r>
              <a:rPr lang="en-US" dirty="0">
                <a:solidFill>
                  <a:srgbClr val="1F77B4"/>
                </a:solidFill>
                <a:ea typeface="Times New Roman" panose="02020603050405020304" pitchFamily="18" charset="0"/>
              </a:rPr>
              <a:t>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/>
              <a:t>Linear Regression, Multiple linear regression and plots </a:t>
            </a:r>
            <a:r>
              <a:rPr lang="en-US" dirty="0"/>
              <a:t>will be used to examine the effect of Personal attributes on Expenses.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i="1" dirty="0"/>
              <a:t>attributes</a:t>
            </a:r>
            <a:r>
              <a:rPr lang="en-US" dirty="0"/>
              <a:t> to be examined: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 of Smoking on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 of all input variables on Expenses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endParaRPr lang="en-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9EAC2-E990-2E47-938A-12BCF56202BB}"/>
              </a:ext>
            </a:extLst>
          </p:cNvPr>
          <p:cNvSpPr txBox="1"/>
          <p:nvPr/>
        </p:nvSpPr>
        <p:spPr>
          <a:xfrm>
            <a:off x="206188" y="190448"/>
            <a:ext cx="2706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Problem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90CAC-7B67-1220-80AF-6A7821F9CFF4}"/>
              </a:ext>
            </a:extLst>
          </p:cNvPr>
          <p:cNvSpPr txBox="1"/>
          <p:nvPr/>
        </p:nvSpPr>
        <p:spPr>
          <a:xfrm>
            <a:off x="582706" y="41964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G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BAA26A1-37DE-8C78-F166-D6511C285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9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3ECCDA-33A8-6497-1774-50AEE70A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5E472B-5943-1D0A-0F55-AB9C0B6D14E9}"/>
              </a:ext>
            </a:extLst>
          </p:cNvPr>
          <p:cNvSpPr txBox="1"/>
          <p:nvPr/>
        </p:nvSpPr>
        <p:spPr>
          <a:xfrm>
            <a:off x="286871" y="978932"/>
            <a:ext cx="10605248" cy="5054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distribution of Expenses has a Positive skew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Modality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histogram is Unimodal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Tendency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mean is largely greater than median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(</a:t>
            </a:r>
            <a:r>
              <a:rPr lang="en-US" sz="1800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13409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&gt; median (</a:t>
            </a:r>
            <a:r>
              <a:rPr lang="en-US" sz="1800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9413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Bulk of population are closer to minimum expenses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Spread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Tail is on the right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Few larger values contribute to the higher mean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9EAC2-E990-2E47-938A-12BCF56202BB}"/>
              </a:ext>
            </a:extLst>
          </p:cNvPr>
          <p:cNvSpPr txBox="1"/>
          <p:nvPr/>
        </p:nvSpPr>
        <p:spPr>
          <a:xfrm>
            <a:off x="286871" y="117691"/>
            <a:ext cx="6590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  <a:cs typeface="Times New Roman" panose="02020603050405020304" pitchFamily="18" charset="0"/>
              </a:rPr>
              <a:t>Histogram of the Dependent variable - </a:t>
            </a:r>
            <a:r>
              <a:rPr lang="en-US" sz="2200" b="1" i="1" dirty="0">
                <a:latin typeface="+mj-lt"/>
                <a:cs typeface="Times New Roman" panose="02020603050405020304" pitchFamily="18" charset="0"/>
              </a:rPr>
              <a:t>expenses</a:t>
            </a:r>
            <a:endParaRPr lang="en-NG" sz="2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90CAC-7B67-1220-80AF-6A7821F9CFF4}"/>
              </a:ext>
            </a:extLst>
          </p:cNvPr>
          <p:cNvSpPr txBox="1"/>
          <p:nvPr/>
        </p:nvSpPr>
        <p:spPr>
          <a:xfrm>
            <a:off x="582706" y="41874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D3F3C-BB07-29AA-7B01-3D5409CBE71D}"/>
              </a:ext>
            </a:extLst>
          </p:cNvPr>
          <p:cNvSpPr txBox="1"/>
          <p:nvPr/>
        </p:nvSpPr>
        <p:spPr>
          <a:xfrm flipH="1">
            <a:off x="-2029554" y="1348264"/>
            <a:ext cx="1183694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endParaRPr lang="en-US" sz="2200" dirty="0"/>
          </a:p>
          <a:p>
            <a:endParaRPr lang="en-US" sz="2200" dirty="0"/>
          </a:p>
          <a:p>
            <a:endParaRPr lang="en-US" sz="28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8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dirty="0"/>
              <a:t> </a:t>
            </a:r>
            <a:endParaRPr lang="en-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7BDA5-9A2F-486D-E3CA-3EB51D77C9BA}"/>
              </a:ext>
            </a:extLst>
          </p:cNvPr>
          <p:cNvSpPr txBox="1"/>
          <p:nvPr/>
        </p:nvSpPr>
        <p:spPr>
          <a:xfrm>
            <a:off x="286871" y="666269"/>
            <a:ext cx="8193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AD98C7-8D3C-7212-C911-A13990A94A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44" b="-2305"/>
          <a:stretch/>
        </p:blipFill>
        <p:spPr>
          <a:xfrm>
            <a:off x="6000746" y="1153291"/>
            <a:ext cx="5904961" cy="3757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348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3ECCDA-33A8-6497-1774-50AEE70A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5E472B-5943-1D0A-0F55-AB9C0B6D14E9}"/>
              </a:ext>
            </a:extLst>
          </p:cNvPr>
          <p:cNvSpPr txBox="1"/>
          <p:nvPr/>
        </p:nvSpPr>
        <p:spPr>
          <a:xfrm>
            <a:off x="286871" y="549767"/>
            <a:ext cx="10803916" cy="396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vs Median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variables in the dataset are skewed to the right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mean of all the variables is slightly greater than the median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Value and First Quartile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Minvalue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expenses have Minimum Value &lt; First Quartile (Q1):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Suggests presence of Outliers in lower portion of the dataset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Expenses has the greatest spread </a:t>
            </a:r>
            <a:r>
              <a:rPr lang="en-US" sz="1800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(1122 &lt; 4740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 Value and Upper Quartile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Suggests presence of Outliers in upper portion of the dataset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Expenses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the greatest spread </a:t>
            </a:r>
            <a:endParaRPr lang="en-N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9EAC2-E990-2E47-938A-12BCF56202BB}"/>
              </a:ext>
            </a:extLst>
          </p:cNvPr>
          <p:cNvSpPr txBox="1"/>
          <p:nvPr/>
        </p:nvSpPr>
        <p:spPr>
          <a:xfrm>
            <a:off x="162232" y="79050"/>
            <a:ext cx="3952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  <a:cs typeface="Times New Roman" panose="02020603050405020304" pitchFamily="18" charset="0"/>
              </a:rPr>
              <a:t>Insights from Basic Statistics</a:t>
            </a:r>
            <a:endParaRPr lang="en-NG" sz="2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90CAC-7B67-1220-80AF-6A7821F9CFF4}"/>
              </a:ext>
            </a:extLst>
          </p:cNvPr>
          <p:cNvSpPr txBox="1"/>
          <p:nvPr/>
        </p:nvSpPr>
        <p:spPr>
          <a:xfrm>
            <a:off x="582706" y="41874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D3F3C-BB07-29AA-7B01-3D5409CBE71D}"/>
              </a:ext>
            </a:extLst>
          </p:cNvPr>
          <p:cNvSpPr txBox="1"/>
          <p:nvPr/>
        </p:nvSpPr>
        <p:spPr>
          <a:xfrm flipH="1">
            <a:off x="162232" y="1348264"/>
            <a:ext cx="96451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8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dirty="0"/>
              <a:t> </a:t>
            </a:r>
            <a:endParaRPr lang="en-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7BDA5-9A2F-486D-E3CA-3EB51D77C9BA}"/>
              </a:ext>
            </a:extLst>
          </p:cNvPr>
          <p:cNvSpPr txBox="1"/>
          <p:nvPr/>
        </p:nvSpPr>
        <p:spPr>
          <a:xfrm>
            <a:off x="286871" y="666269"/>
            <a:ext cx="8193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AD98C7-8D3C-7212-C911-A13990A94A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t="60035" r="49863" b="8455"/>
          <a:stretch/>
        </p:blipFill>
        <p:spPr>
          <a:xfrm>
            <a:off x="694042" y="4515917"/>
            <a:ext cx="10803916" cy="2201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598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3ECCDA-33A8-6497-1774-50AEE70A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5E472B-5943-1D0A-0F55-AB9C0B6D14E9}"/>
              </a:ext>
            </a:extLst>
          </p:cNvPr>
          <p:cNvSpPr txBox="1"/>
          <p:nvPr/>
        </p:nvSpPr>
        <p:spPr>
          <a:xfrm>
            <a:off x="286871" y="978932"/>
            <a:ext cx="1060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9EAC2-E990-2E47-938A-12BCF56202BB}"/>
              </a:ext>
            </a:extLst>
          </p:cNvPr>
          <p:cNvSpPr txBox="1"/>
          <p:nvPr/>
        </p:nvSpPr>
        <p:spPr>
          <a:xfrm>
            <a:off x="286871" y="117691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G" sz="22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90CAC-7B67-1220-80AF-6A7821F9CFF4}"/>
              </a:ext>
            </a:extLst>
          </p:cNvPr>
          <p:cNvSpPr txBox="1"/>
          <p:nvPr/>
        </p:nvSpPr>
        <p:spPr>
          <a:xfrm>
            <a:off x="582706" y="41874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D3F3C-BB07-29AA-7B01-3D5409CBE71D}"/>
              </a:ext>
            </a:extLst>
          </p:cNvPr>
          <p:cNvSpPr txBox="1"/>
          <p:nvPr/>
        </p:nvSpPr>
        <p:spPr>
          <a:xfrm flipH="1">
            <a:off x="0" y="546428"/>
            <a:ext cx="10542493" cy="3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NG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7BDA5-9A2F-486D-E3CA-3EB51D77C9BA}"/>
              </a:ext>
            </a:extLst>
          </p:cNvPr>
          <p:cNvSpPr txBox="1"/>
          <p:nvPr/>
        </p:nvSpPr>
        <p:spPr>
          <a:xfrm>
            <a:off x="286871" y="666268"/>
            <a:ext cx="8193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ABFA5-5C23-37AC-22E5-425A44897A4A}"/>
              </a:ext>
            </a:extLst>
          </p:cNvPr>
          <p:cNvSpPr txBox="1"/>
          <p:nvPr/>
        </p:nvSpPr>
        <p:spPr>
          <a:xfrm>
            <a:off x="0" y="0"/>
            <a:ext cx="12003480" cy="739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b="1" i="1" dirty="0"/>
              <a:t>Hypothesis statement</a:t>
            </a:r>
            <a:r>
              <a:rPr lang="en-US" sz="2400" dirty="0"/>
              <a:t>:</a:t>
            </a:r>
          </a:p>
          <a:p>
            <a:r>
              <a:rPr lang="en-US" sz="2400" dirty="0"/>
              <a:t>Null hypothesis H₀: µs = 15000</a:t>
            </a:r>
          </a:p>
          <a:p>
            <a:r>
              <a:rPr lang="en-US" sz="2400" dirty="0"/>
              <a:t>Alternative hypothesis Ha: µs ≠ 15000</a:t>
            </a:r>
          </a:p>
          <a:p>
            <a:endParaRPr lang="en-US" sz="22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b="1" i="1" dirty="0"/>
              <a:t>T-value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T-value (-4.7651) is large</a:t>
            </a:r>
          </a:p>
          <a:p>
            <a:r>
              <a:rPr lang="en-US" sz="2200" dirty="0"/>
              <a:t>Supports alternate hypothesis</a:t>
            </a:r>
          </a:p>
          <a:p>
            <a:endParaRPr lang="en-US" sz="22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b="1" i="1" dirty="0"/>
              <a:t>Degree of Freedom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High </a:t>
            </a:r>
            <a:r>
              <a:rPr lang="en-US" sz="2400" dirty="0" err="1"/>
              <a:t>df</a:t>
            </a:r>
            <a:r>
              <a:rPr lang="en-US" sz="2400" dirty="0"/>
              <a:t>, reliable distribution</a:t>
            </a:r>
          </a:p>
          <a:p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i="1" dirty="0"/>
              <a:t>Significance level </a:t>
            </a:r>
            <a:r>
              <a:rPr lang="en-US" sz="2400" dirty="0"/>
              <a:t>(0.0.5)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Sample mean (13409), is significantly different</a:t>
            </a:r>
          </a:p>
          <a:p>
            <a:r>
              <a:rPr lang="en-US" sz="2400" dirty="0"/>
              <a:t>From hypothesized mean (15000)</a:t>
            </a:r>
          </a:p>
          <a:p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b="1" i="1" dirty="0"/>
              <a:t>Result</a:t>
            </a:r>
          </a:p>
          <a:p>
            <a:r>
              <a:rPr lang="en-US" sz="2400" dirty="0"/>
              <a:t>The results below show a p-value (</a:t>
            </a:r>
            <a:r>
              <a:rPr lang="en-US" sz="2400" dirty="0">
                <a:solidFill>
                  <a:srgbClr val="5B89EF"/>
                </a:solidFill>
              </a:rPr>
              <a:t>2.092e-06</a:t>
            </a:r>
            <a:r>
              <a:rPr lang="en-US" sz="2400" dirty="0"/>
              <a:t>)is less than the significance level 0.05. </a:t>
            </a:r>
          </a:p>
          <a:p>
            <a:r>
              <a:rPr lang="en-US" sz="2400" dirty="0"/>
              <a:t>Support the alternative hypothesis - </a:t>
            </a:r>
            <a:r>
              <a:rPr lang="en-US" sz="2400" i="1" dirty="0"/>
              <a:t>“the true mean is not equal to 15000”.</a:t>
            </a:r>
            <a:endParaRPr lang="en-NG" altLang="en-NG" sz="2400" i="1" dirty="0"/>
          </a:p>
          <a:p>
            <a:endParaRPr lang="en-US" sz="2200" b="1" dirty="0"/>
          </a:p>
          <a:p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BC4418-D01C-B313-C461-6B874C7BE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58" r="69154" b="9892"/>
          <a:stretch/>
        </p:blipFill>
        <p:spPr>
          <a:xfrm>
            <a:off x="4221536" y="1654515"/>
            <a:ext cx="7781944" cy="25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4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3ECCDA-33A8-6497-1774-50AEE70A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5E472B-5943-1D0A-0F55-AB9C0B6D14E9}"/>
              </a:ext>
            </a:extLst>
          </p:cNvPr>
          <p:cNvSpPr txBox="1"/>
          <p:nvPr/>
        </p:nvSpPr>
        <p:spPr>
          <a:xfrm>
            <a:off x="286871" y="978932"/>
            <a:ext cx="1060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9EAC2-E990-2E47-938A-12BCF56202BB}"/>
              </a:ext>
            </a:extLst>
          </p:cNvPr>
          <p:cNvSpPr txBox="1"/>
          <p:nvPr/>
        </p:nvSpPr>
        <p:spPr>
          <a:xfrm>
            <a:off x="286871" y="117691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G" sz="22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90CAC-7B67-1220-80AF-6A7821F9CFF4}"/>
              </a:ext>
            </a:extLst>
          </p:cNvPr>
          <p:cNvSpPr txBox="1"/>
          <p:nvPr/>
        </p:nvSpPr>
        <p:spPr>
          <a:xfrm>
            <a:off x="582706" y="41874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D3F3C-BB07-29AA-7B01-3D5409CBE71D}"/>
              </a:ext>
            </a:extLst>
          </p:cNvPr>
          <p:cNvSpPr txBox="1"/>
          <p:nvPr/>
        </p:nvSpPr>
        <p:spPr>
          <a:xfrm flipH="1">
            <a:off x="0" y="546428"/>
            <a:ext cx="10542493" cy="3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NG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7BDA5-9A2F-486D-E3CA-3EB51D77C9BA}"/>
              </a:ext>
            </a:extLst>
          </p:cNvPr>
          <p:cNvSpPr txBox="1"/>
          <p:nvPr/>
        </p:nvSpPr>
        <p:spPr>
          <a:xfrm>
            <a:off x="286871" y="666268"/>
            <a:ext cx="8193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ABFA5-5C23-37AC-22E5-425A44897A4A}"/>
              </a:ext>
            </a:extLst>
          </p:cNvPr>
          <p:cNvSpPr txBox="1"/>
          <p:nvPr/>
        </p:nvSpPr>
        <p:spPr>
          <a:xfrm>
            <a:off x="-50162" y="0"/>
            <a:ext cx="11229152" cy="1094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latin typeface="+mj-lt"/>
                <a:cs typeface="Times New Roman" panose="02020603050405020304" pitchFamily="18" charset="0"/>
              </a:rPr>
              <a:t>LINEAR REGRESSION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Equation for Regression Model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 Y(smoker) = </a:t>
            </a:r>
            <a:r>
              <a:rPr lang="en-NG" sz="2400" dirty="0">
                <a:solidFill>
                  <a:srgbClr val="5B89EF"/>
                </a:solidFill>
                <a:cs typeface="Courier New" panose="02070309020205020404" pitchFamily="49" charset="0"/>
              </a:rPr>
              <a:t>8420</a:t>
            </a: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+(</a:t>
            </a:r>
            <a:r>
              <a:rPr lang="en-NG" sz="2400" dirty="0">
                <a:solidFill>
                  <a:srgbClr val="5B89EF"/>
                </a:solidFill>
                <a:cs typeface="Courier New" panose="02070309020205020404" pitchFamily="49" charset="0"/>
              </a:rPr>
              <a:t>23871</a:t>
            </a: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)*X(expenses)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kumimoji="0" lang="en-NG" altLang="en-NG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The R2 statistic is </a:t>
            </a:r>
            <a:r>
              <a:rPr kumimoji="0" lang="en-US" altLang="en-NG" sz="2400" b="0" i="0" u="none" strike="noStrike" cap="none" normalizeH="0" baseline="0" dirty="0">
                <a:ln>
                  <a:noFill/>
                </a:ln>
                <a:solidFill>
                  <a:srgbClr val="5B89EF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62%</a:t>
            </a:r>
            <a:r>
              <a:rPr kumimoji="0" lang="en-US" altLang="en-NG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and Error is </a:t>
            </a:r>
            <a:r>
              <a:rPr kumimoji="0" lang="en-US" altLang="en-NG" sz="2400" b="0" i="0" u="none" strike="noStrike" cap="none" normalizeH="0" baseline="0" dirty="0">
                <a:ln>
                  <a:noFill/>
                </a:ln>
                <a:solidFill>
                  <a:srgbClr val="5B89EF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0.7528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altLang="en-NG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kumimoji="0" lang="en-US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NG" sz="2400" dirty="0">
                <a:solidFill>
                  <a:srgbClr val="000000"/>
                </a:solidFill>
                <a:cs typeface="Courier New" panose="02070309020205020404" pitchFamily="49" charset="0"/>
              </a:rPr>
              <a:t>P-value :  &lt; </a:t>
            </a:r>
            <a:r>
              <a:rPr lang="en-US" altLang="en-NG" sz="2400" dirty="0">
                <a:solidFill>
                  <a:srgbClr val="5B89EF"/>
                </a:solidFill>
                <a:cs typeface="Courier New" panose="02070309020205020404" pitchFamily="49" charset="0"/>
              </a:rPr>
              <a:t>2.2e-16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NG" sz="2400" dirty="0">
                <a:solidFill>
                  <a:srgbClr val="000000"/>
                </a:solidFill>
                <a:cs typeface="Courier New" panose="02070309020205020404" pitchFamily="49" charset="0"/>
              </a:rPr>
              <a:t>P-value less than significance value (0.05)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en-NG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altLang="en-NG" sz="2400" dirty="0">
                <a:solidFill>
                  <a:srgbClr val="000000"/>
                </a:solidFill>
                <a:cs typeface="Courier New" panose="02070309020205020404" pitchFamily="49" charset="0"/>
              </a:rPr>
              <a:t>Correlation (</a:t>
            </a:r>
            <a:r>
              <a:rPr lang="en-US" altLang="en-NG" sz="2400" dirty="0">
                <a:solidFill>
                  <a:srgbClr val="5B89EF"/>
                </a:solidFill>
                <a:cs typeface="Courier New" panose="02070309020205020404" pitchFamily="49" charset="0"/>
              </a:rPr>
              <a:t>0.7904212</a:t>
            </a:r>
            <a:r>
              <a:rPr lang="en-US" altLang="en-NG" sz="2400" dirty="0">
                <a:solidFill>
                  <a:srgbClr val="000000"/>
                </a:solidFill>
                <a:cs typeface="Courier New" panose="02070309020205020404" pitchFamily="49" charset="0"/>
              </a:rPr>
              <a:t>) – smoker and expenses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NG" sz="2400" dirty="0">
                <a:solidFill>
                  <a:srgbClr val="000000"/>
                </a:solidFill>
                <a:cs typeface="Courier New" panose="02070309020205020404" pitchFamily="49" charset="0"/>
              </a:rPr>
              <a:t>This is a strong positive correlation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en-NG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altLang="en-NG" sz="2400" dirty="0">
                <a:solidFill>
                  <a:srgbClr val="000000"/>
                </a:solidFill>
                <a:cs typeface="Courier New" panose="02070309020205020404" pitchFamily="49" charset="0"/>
              </a:rPr>
              <a:t>Evaluation of the model</a:t>
            </a:r>
            <a:br>
              <a:rPr lang="en-US" altLang="en-NG" sz="24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en-US" altLang="en-NG" sz="2400" dirty="0">
                <a:solidFill>
                  <a:srgbClr val="000000"/>
                </a:solidFill>
                <a:cs typeface="Courier New" panose="02070309020205020404" pitchFamily="49" charset="0"/>
              </a:rPr>
              <a:t>Linear regression model is indeed statistically significant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en-NG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en-NG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en-NG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kumimoji="0" lang="en-US" altLang="en-NG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200" b="1" dirty="0"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200" b="1" dirty="0"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G" sz="2200" b="1" dirty="0"/>
          </a:p>
        </p:txBody>
      </p:sp>
      <p:pic>
        <p:nvPicPr>
          <p:cNvPr id="7" name="Google Shape;119;p21">
            <a:extLst>
              <a:ext uri="{FF2B5EF4-FFF2-40B4-BE49-F238E27FC236}">
                <a16:creationId xmlns:a16="http://schemas.microsoft.com/office/drawing/2014/main" id="{D5071920-6C31-AAD6-9831-6E81D2B132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994" y="1444207"/>
            <a:ext cx="4748980" cy="2611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495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3ECCDA-33A8-6497-1774-50AEE70A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5E472B-5943-1D0A-0F55-AB9C0B6D14E9}"/>
              </a:ext>
            </a:extLst>
          </p:cNvPr>
          <p:cNvSpPr txBox="1"/>
          <p:nvPr/>
        </p:nvSpPr>
        <p:spPr>
          <a:xfrm>
            <a:off x="286871" y="978932"/>
            <a:ext cx="1060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9EAC2-E990-2E47-938A-12BCF56202BB}"/>
              </a:ext>
            </a:extLst>
          </p:cNvPr>
          <p:cNvSpPr txBox="1"/>
          <p:nvPr/>
        </p:nvSpPr>
        <p:spPr>
          <a:xfrm>
            <a:off x="286871" y="117691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G" sz="22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90CAC-7B67-1220-80AF-6A7821F9CFF4}"/>
              </a:ext>
            </a:extLst>
          </p:cNvPr>
          <p:cNvSpPr txBox="1"/>
          <p:nvPr/>
        </p:nvSpPr>
        <p:spPr>
          <a:xfrm>
            <a:off x="582706" y="41874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D3F3C-BB07-29AA-7B01-3D5409CBE71D}"/>
              </a:ext>
            </a:extLst>
          </p:cNvPr>
          <p:cNvSpPr txBox="1"/>
          <p:nvPr/>
        </p:nvSpPr>
        <p:spPr>
          <a:xfrm flipH="1">
            <a:off x="0" y="546428"/>
            <a:ext cx="10542493" cy="3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NG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7BDA5-9A2F-486D-E3CA-3EB51D77C9BA}"/>
              </a:ext>
            </a:extLst>
          </p:cNvPr>
          <p:cNvSpPr txBox="1"/>
          <p:nvPr/>
        </p:nvSpPr>
        <p:spPr>
          <a:xfrm>
            <a:off x="286871" y="666268"/>
            <a:ext cx="8193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ABFA5-5C23-37AC-22E5-425A44897A4A}"/>
              </a:ext>
            </a:extLst>
          </p:cNvPr>
          <p:cNvSpPr txBox="1"/>
          <p:nvPr/>
        </p:nvSpPr>
        <p:spPr>
          <a:xfrm>
            <a:off x="-50162" y="0"/>
            <a:ext cx="11229152" cy="1217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cs typeface="Times New Roman" panose="02020603050405020304" pitchFamily="18" charset="0"/>
              </a:rPr>
              <a:t>MULTIPLE REGRESSION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Equation for Regression Model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expenses=−12002.30+259.82×age−60.31×sexmale+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336.56×bmi+456.14×children+24009.57×smoker−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354.50×regionnorthwest−950.43×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regionsoutheast−959.32×regionsouthwest+</a:t>
            </a:r>
            <a:r>
              <a:rPr lang="el-GR" sz="2400" dirty="0">
                <a:solidFill>
                  <a:srgbClr val="000000"/>
                </a:solidFill>
                <a:cs typeface="Courier New" panose="02070309020205020404" pitchFamily="49" charset="0"/>
              </a:rPr>
              <a:t>ϵ</a:t>
            </a:r>
            <a:endParaRPr 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NG" sz="2400" dirty="0">
                <a:solidFill>
                  <a:srgbClr val="000000"/>
                </a:solidFill>
                <a:cs typeface="Courier New" panose="02070309020205020404" pitchFamily="49" charset="0"/>
              </a:rPr>
              <a:t>Age' has a positive coefficient of 259.82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US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NG" sz="2400" dirty="0">
                <a:solidFill>
                  <a:srgbClr val="000000"/>
                </a:solidFill>
                <a:cs typeface="Courier New" panose="02070309020205020404" pitchFamily="49" charset="0"/>
              </a:rPr>
              <a:t>Multiple R-squared' (0.7536) -75% prediction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NG" sz="2400" dirty="0">
                <a:solidFill>
                  <a:srgbClr val="000000"/>
                </a:solidFill>
                <a:cs typeface="Courier New" panose="02070309020205020404" pitchFamily="49" charset="0"/>
              </a:rPr>
              <a:t>Magnitude of error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NG" sz="2400" dirty="0">
                <a:solidFill>
                  <a:srgbClr val="000000"/>
                </a:solidFill>
                <a:cs typeface="Courier New" panose="02070309020205020404" pitchFamily="49" charset="0"/>
              </a:rPr>
              <a:t>Residual Standard Error (6115)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in the context of the dependent variable ('expenses’)</a:t>
            </a:r>
            <a:r>
              <a:rPr lang="en-US" altLang="en-NG" sz="24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altLang="en-NG" sz="2400" dirty="0">
                <a:solidFill>
                  <a:srgbClr val="000000"/>
                </a:solidFill>
                <a:cs typeface="Courier New" panose="02070309020205020404" pitchFamily="49" charset="0"/>
              </a:rPr>
              <a:t>Evaluation of the model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The model is statistically significant as a whole -</a:t>
            </a:r>
            <a:endParaRPr lang="en-US" altLang="en-NG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'F-statistic' (514.3) and p-value (p &lt; 2.2e-16)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0" i="0" dirty="0">
              <a:solidFill>
                <a:srgbClr val="000000"/>
              </a:solidFill>
              <a:effectLst/>
              <a:latin typeface="Söhne"/>
              <a:cs typeface="Courier New" panose="02070309020205020404" pitchFamily="49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altLang="en-NG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en-NG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en-NG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en-NG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kumimoji="0" lang="en-US" altLang="en-NG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200" b="1" dirty="0"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200" b="1" dirty="0"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G" sz="2200" b="1" dirty="0"/>
          </a:p>
        </p:txBody>
      </p:sp>
      <p:pic>
        <p:nvPicPr>
          <p:cNvPr id="7" name="Google Shape;119;p21">
            <a:extLst>
              <a:ext uri="{FF2B5EF4-FFF2-40B4-BE49-F238E27FC236}">
                <a16:creationId xmlns:a16="http://schemas.microsoft.com/office/drawing/2014/main" id="{D5071920-6C31-AAD6-9831-6E81D2B13294}"/>
              </a:ext>
            </a:extLst>
          </p:cNvPr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" t="17253" r="52887" b="33829"/>
          <a:stretch/>
        </p:blipFill>
        <p:spPr>
          <a:xfrm>
            <a:off x="6504039" y="339213"/>
            <a:ext cx="5508956" cy="6194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59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3ECCDA-33A8-6497-1774-50AEE70A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5E472B-5943-1D0A-0F55-AB9C0B6D14E9}"/>
              </a:ext>
            </a:extLst>
          </p:cNvPr>
          <p:cNvSpPr txBox="1"/>
          <p:nvPr/>
        </p:nvSpPr>
        <p:spPr>
          <a:xfrm>
            <a:off x="286871" y="978932"/>
            <a:ext cx="1060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9EAC2-E990-2E47-938A-12BCF56202BB}"/>
              </a:ext>
            </a:extLst>
          </p:cNvPr>
          <p:cNvSpPr txBox="1"/>
          <p:nvPr/>
        </p:nvSpPr>
        <p:spPr>
          <a:xfrm>
            <a:off x="80682" y="101916"/>
            <a:ext cx="1183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CONCLUSION</a:t>
            </a:r>
            <a:endParaRPr lang="en-NG" sz="22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90CAC-7B67-1220-80AF-6A7821F9CFF4}"/>
              </a:ext>
            </a:extLst>
          </p:cNvPr>
          <p:cNvSpPr txBox="1"/>
          <p:nvPr/>
        </p:nvSpPr>
        <p:spPr>
          <a:xfrm>
            <a:off x="582706" y="41874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D3F3C-BB07-29AA-7B01-3D5409CBE71D}"/>
              </a:ext>
            </a:extLst>
          </p:cNvPr>
          <p:cNvSpPr txBox="1"/>
          <p:nvPr/>
        </p:nvSpPr>
        <p:spPr>
          <a:xfrm flipH="1">
            <a:off x="80682" y="714864"/>
            <a:ext cx="11630753" cy="7220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Linear Regression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The model is statistically significant and explains a considerable portion of the variability in 'expenses’.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The low p-values (</a:t>
            </a:r>
            <a:r>
              <a:rPr lang="en-US" altLang="en-NG" sz="2400" dirty="0">
                <a:solidFill>
                  <a:srgbClr val="5B89EF"/>
                </a:solidFill>
                <a:cs typeface="Courier New" panose="02070309020205020404" pitchFamily="49" charset="0"/>
              </a:rPr>
              <a:t>2.2e-16)</a:t>
            </a:r>
            <a:r>
              <a:rPr lang="en-US" sz="2400" dirty="0"/>
              <a:t> for both the intercept and the 'smoker' coefficient suggest strong evidence of their influence on the response variable.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/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Multiple Regression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The model seems to provide a good fit to the data, as evidenced by the significant F-statistic (</a:t>
            </a:r>
            <a:r>
              <a:rPr lang="en-US" sz="2400" dirty="0" err="1"/>
              <a:t>p_value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5B89EF"/>
                </a:solidFill>
              </a:rPr>
              <a:t>&lt; 2.2e-16</a:t>
            </a:r>
            <a:r>
              <a:rPr lang="en-US" sz="2400" dirty="0"/>
              <a:t>) and Adjusted R-squared (</a:t>
            </a:r>
            <a:r>
              <a:rPr lang="en-US" sz="2400" dirty="0">
                <a:solidFill>
                  <a:srgbClr val="5B89EF"/>
                </a:solidFill>
              </a:rPr>
              <a:t>75.22%</a:t>
            </a:r>
            <a:r>
              <a:rPr lang="en-US" sz="2400" dirty="0"/>
              <a:t>) value.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/>
              <a:t>However, careful consideration should be given to the significance of individual predictors and their practical implications.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US" sz="2400" dirty="0"/>
            </a:br>
            <a:br>
              <a:rPr lang="en-US" sz="2400" dirty="0"/>
            </a:b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13677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6F8E36-AEE0-883D-CA28-BE408060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1D005-ABD1-57A6-A36A-ABFD04C491ED}"/>
              </a:ext>
            </a:extLst>
          </p:cNvPr>
          <p:cNvSpPr txBox="1"/>
          <p:nvPr/>
        </p:nvSpPr>
        <p:spPr>
          <a:xfrm>
            <a:off x="3706906" y="2079429"/>
            <a:ext cx="47781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                                                                          Thank you!</a:t>
            </a:r>
            <a:endParaRPr lang="en-NG" sz="6000" dirty="0"/>
          </a:p>
        </p:txBody>
      </p:sp>
    </p:spTree>
    <p:extLst>
      <p:ext uri="{BB962C8B-B14F-4D97-AF65-F5344CB8AC3E}">
        <p14:creationId xmlns:p14="http://schemas.microsoft.com/office/powerpoint/2010/main" val="24135404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ChiSquare_SaburBello_Assignment4</Template>
  <TotalTime>1178</TotalTime>
  <Words>621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Gill Sans MT</vt:lpstr>
      <vt:lpstr>Söhne</vt:lpstr>
      <vt:lpstr>Times New Roman</vt:lpstr>
      <vt:lpstr>Wingdings</vt:lpstr>
      <vt:lpstr>Parcel</vt:lpstr>
      <vt:lpstr>Medical health records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</dc:title>
  <dc:creator>Sabur Bello</dc:creator>
  <cp:lastModifiedBy>Sabur Bello</cp:lastModifiedBy>
  <cp:revision>12</cp:revision>
  <dcterms:created xsi:type="dcterms:W3CDTF">2023-08-04T18:32:05Z</dcterms:created>
  <dcterms:modified xsi:type="dcterms:W3CDTF">2023-12-14T11:50:14Z</dcterms:modified>
</cp:coreProperties>
</file>