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5" r:id="rId3"/>
    <p:sldId id="267" r:id="rId4"/>
    <p:sldId id="260" r:id="rId5"/>
    <p:sldId id="268" r:id="rId6"/>
    <p:sldId id="269" r:id="rId7"/>
    <p:sldId id="270" r:id="rId8"/>
    <p:sldId id="271" r:id="rId9"/>
    <p:sldId id="259" r:id="rId10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di Bello" initials="LB" lastIdx="1" clrIdx="0">
    <p:extLst>
      <p:ext uri="{19B8F6BF-5375-455C-9EA6-DF929625EA0E}">
        <p15:presenceInfo xmlns:p15="http://schemas.microsoft.com/office/powerpoint/2012/main" userId="3437075d9339d0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59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5913-0E83-57CE-04DF-E72E2BC9A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A6031-27D3-4C04-1D2E-7412A5127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CB598-DD86-DD59-539B-C1C3FCC6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5539-E63F-7379-CE30-52CB386B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5C45C-5B4D-9F6E-38A0-5419AB09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9640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4D5C-B1D8-DAC7-1461-A5336A9B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6AE54-A4B2-971E-6122-A5639E429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9D5C-C204-C8FB-B433-F5DD1985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8D30-BC16-6419-E12C-CF738638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91EF-0CCE-74B7-3596-34591216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3632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90D57-5877-414D-46A1-16331E93B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A3BBF-1AEB-7928-6523-8EFF844AB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45E7-EA4C-75F4-BB3D-6CC9CCDD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AE04-5119-0DA9-D671-D6727B64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95D3-C342-C673-962A-CF6AA7B9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1477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92F4-0CA6-852E-040B-C1CAF7CF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01AC-724C-E8FB-063D-ED9E8B5A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CCEC-DF16-6C91-6DFC-E4621147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FF9D-586B-009B-25B9-3640A039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DEF4-8EB2-3AC5-577B-44E2B556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6166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994A-3502-869D-6B5B-2C09667D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BB01C-5C47-2942-8C47-D42E6624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276B-F6B3-D759-8FA7-184B132E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8D613-C397-1F19-E8A7-C2E9EAA2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A782-D864-B118-B8B6-3E330B7C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943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3EFE-0959-97AB-E139-F71AF9B9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C987-AF63-251F-6498-F8E18A50E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0A6AD-8273-1C46-877D-C89704F4E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1BAC5-8953-00A2-8056-D76E44A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444-DDA3-5699-D985-5F9D2BD7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6814E-AC49-D360-1D58-A7DD3D59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8879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563A-356E-5C73-BB5D-BC689965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A723-C77F-0C9C-75B4-39D09C6C3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F908-721A-EE56-D629-190CEB2F9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A17B7-0FD6-6339-4633-3EEA5786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B8A2D-4CAA-20FA-15EA-CF2D21623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F9695-CDBB-0EAD-C503-B64DA6E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2D887-9FA3-62C8-C0FC-47D57177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0FD77-BCA9-6994-9051-70539818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036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D15C-F734-A79B-F86C-F63449D2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CE749-0C2A-86DA-0FD0-0F6BDB9A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EF382-25C7-437F-2AD7-162B15F4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C623F-A47B-5212-B2E3-4A5AF730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081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BCF8F-7021-829B-DE6F-FAB6453E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D3AC6-F74C-183A-A4A6-1BCD8DBE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276B-C06D-96D4-8C44-F3128109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54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9925-1BDB-1883-D7B8-3123B7C6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F29B-3E46-0981-E86E-E40D5676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53373-055F-DC5A-A17F-F6368C532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59FB7-9A9C-3D6D-1884-8F762236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46BC7-F660-C544-0456-30189845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B6FE-27D1-387A-53A9-5B232C5F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5589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2FF4-7478-7AB6-32C8-C82BD62A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9249D-9A61-1514-77A5-DD90D06EF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1C3CD-665C-E4F4-36EB-C7008B3E7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DB4CB-CCD1-DFC2-61DA-BE92E99B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97DF9-379E-464D-150F-286837FC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CE8BB-CFAE-46F7-A5F7-DEA1D07E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148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CFB51-06CD-3181-D916-FD275288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9C868-CD96-E871-16EE-EADA8867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3D53C-6003-FD33-F7B3-754EDDF5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2FF5-FD85-274F-A0D8-9DFC380F318B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EBCFC-AA12-4BA1-0F7F-DE86EFE36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17F1-AC77-60B0-0890-3B65EE673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E7C6-CE16-DA40-80AA-E83C6B5AF4A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7643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3B71-0A98-FAEF-3B33-A8C4A8C18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Medical Health Record Series</a:t>
            </a:r>
            <a:br>
              <a:rPr lang="en-US" sz="6000" dirty="0"/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2AF1A-D113-456E-A0C9-19FC83894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Contributor(s): Sabur </a:t>
            </a:r>
            <a:r>
              <a:rPr lang="en-US" dirty="0" err="1"/>
              <a:t>Oladipupo</a:t>
            </a:r>
            <a:r>
              <a:rPr lang="en-US" dirty="0"/>
              <a:t> Bello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6965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86C35-9988-991E-5256-54237FE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NG" sz="4000" dirty="0">
                <a:solidFill>
                  <a:srgbClr val="FFFFFF"/>
                </a:solidFill>
              </a:rPr>
              <a:t>Rationale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0ED8-4317-8951-FD68-7CAE5ABD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1609146"/>
            <a:ext cx="12102353" cy="5380121"/>
          </a:xfrm>
        </p:spPr>
        <p:txBody>
          <a:bodyPr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seeks to develop LDA and QDA models for Mr. John Hughes MHR_dataset.csv dataset and evaluate its effectiveness.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1014 observations and 7 variables that information about student performance.</a:t>
            </a:r>
            <a:endParaRPr lang="en-N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Variables:</a:t>
            </a:r>
            <a:endParaRPr lang="en-NG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CA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C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/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ages in years when a women during pregnant </a:t>
            </a:r>
          </a:p>
          <a:p>
            <a:pPr marL="457200"/>
            <a:r>
              <a:rPr lang="en-CA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Systolic BP</a:t>
            </a:r>
            <a:r>
              <a:rPr lang="en-C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value of Blood Pressure in mmHg, another significant attribute during pregnancy </a:t>
            </a:r>
            <a:endParaRPr lang="en-N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en-CA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Diastolic BP</a:t>
            </a:r>
            <a:r>
              <a:rPr lang="en-C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value of Blood Pressure in mmHg, another significant attribute during pregnancy</a:t>
            </a:r>
            <a:r>
              <a:rPr lang="en-US" sz="1400" dirty="0"/>
              <a:t> </a:t>
            </a:r>
          </a:p>
          <a:p>
            <a:pPr marL="457200"/>
            <a:r>
              <a:rPr lang="en-C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C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 glucose levels is in terms of a molar concentration, mmol/L</a:t>
            </a:r>
          </a:p>
          <a:p>
            <a:pPr marL="457200"/>
            <a:r>
              <a:rPr lang="en-CA" sz="1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BodyTemp</a:t>
            </a:r>
            <a:r>
              <a:rPr lang="en-CA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C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Temperature in Fahrenheit 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en-US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HeartRate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normal resting heart rate in beats per minute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Dependent Variable:</a:t>
            </a:r>
            <a:endParaRPr lang="en-NG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CA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Level</a:t>
            </a:r>
            <a:r>
              <a:rPr lang="en-C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Risk Intensity Level (High Level, Mid Level, Low Level)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perform Discriminant analysis for classification and dimensionality reduction when performing classification tasks on MHR this dataset, particularly in the context of supervised learning.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 (LDA) and Quadratic Discriminant Analysis (QDA),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the features of the dataset, our models will be juxtaposed.</a:t>
            </a:r>
          </a:p>
          <a:p>
            <a:pPr marL="0" indent="0">
              <a:buNone/>
            </a:pPr>
            <a:endParaRPr lang="en-NG" sz="1400" dirty="0"/>
          </a:p>
        </p:txBody>
      </p:sp>
    </p:spTree>
    <p:extLst>
      <p:ext uri="{BB962C8B-B14F-4D97-AF65-F5344CB8AC3E}">
        <p14:creationId xmlns:p14="http://schemas.microsoft.com/office/powerpoint/2010/main" val="54216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86C35-9988-991E-5256-54237FE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Pandas Profile Report: Key Insight</a:t>
            </a:r>
            <a:endParaRPr lang="en-N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0ED8-4317-8951-FD68-7CAE5ABD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432"/>
            <a:ext cx="6875932" cy="5260569"/>
          </a:xfrm>
        </p:spPr>
        <p:txBody>
          <a:bodyPr anchor="ctr"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Section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N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100"/>
              <a:buFont typeface="Times New Roman" panose="02020603050405020304" pitchFamily="18" charset="0"/>
              <a:buChar char="•"/>
            </a:pP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MHR dataset consists of six numerical and one categorical variable.</a:t>
            </a: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100"/>
              <a:buFont typeface="Times New Roman" panose="02020603050405020304" pitchFamily="18" charset="0"/>
              <a:buChar char="•"/>
            </a:pP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MHR dataset has </a:t>
            </a:r>
            <a:r>
              <a:rPr lang="en-US" sz="1400" kern="100" dirty="0">
                <a:solidFill>
                  <a:srgbClr val="92D05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missing values but </a:t>
            </a:r>
            <a:r>
              <a:rPr lang="en-US" sz="1400" kern="100" dirty="0">
                <a:solidFill>
                  <a:srgbClr val="92D05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304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kern="100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30.0%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duplicate rows</a:t>
            </a:r>
            <a:endParaRPr lang="en-NG" sz="1400" u="none" strike="noStrike" kern="10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07000"/>
              </a:lnSpc>
              <a:buClr>
                <a:srgbClr val="000000"/>
              </a:buClr>
              <a:buSzPts val="1100"/>
              <a:buFont typeface="Times New Roman" panose="02020603050405020304" pitchFamily="18" charset="0"/>
              <a:buChar char="•"/>
            </a:pPr>
            <a:r>
              <a:rPr lang="en-US" altLang="en-NG" sz="1400" kern="100" dirty="0" err="1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Bloodglucose</a:t>
            </a:r>
            <a:r>
              <a:rPr lang="en-US" altLang="en-NG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 (BS)</a:t>
            </a:r>
            <a:r>
              <a:rPr lang="en-NG" altLang="en-NG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 is highly overall correlated with Ri</a:t>
            </a:r>
            <a:r>
              <a:rPr lang="en-US" altLang="en-NG" sz="1400" kern="100" dirty="0" err="1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skLevel</a:t>
            </a:r>
            <a:r>
              <a:rPr lang="en-US" altLang="en-NG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NG" altLang="en-NG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NG" sz="1400" kern="1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7000"/>
              </a:lnSpc>
              <a:buClr>
                <a:srgbClr val="000000"/>
              </a:buClr>
              <a:buSzPts val="1100"/>
              <a:buNone/>
            </a:pP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Section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N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100"/>
              <a:buFont typeface="Times New Roman" panose="02020603050405020304" pitchFamily="18" charset="0"/>
              <a:buChar char="•"/>
            </a:pP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Extreme Values: </a:t>
            </a:r>
            <a:r>
              <a:rPr lang="en-US" sz="1400" kern="100" dirty="0" err="1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8.6%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400" kern="100" dirty="0" err="1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DiastolicBP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observations have an extreme value </a:t>
            </a:r>
            <a:r>
              <a:rPr lang="en-US" sz="1400" kern="10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sz="1400" kern="10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1%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observations have an extreme </a:t>
            </a:r>
            <a:r>
              <a:rPr lang="en-US" sz="1400" kern="100" dirty="0" err="1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SystolicBP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of </a:t>
            </a:r>
            <a:r>
              <a:rPr lang="en-US" sz="1400" kern="10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100"/>
              <a:buFont typeface="Times New Roman" panose="02020603050405020304" pitchFamily="18" charset="0"/>
              <a:buChar char="•"/>
            </a:pPr>
            <a:r>
              <a:rPr lang="en-US" sz="1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Skewness: Distribution of </a:t>
            </a:r>
            <a:r>
              <a:rPr lang="en-US" sz="1400" kern="100" dirty="0" err="1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BloodGlucose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(BS) is positively skewed.</a:t>
            </a:r>
            <a:endParaRPr lang="en-US" sz="1400" u="none" strike="noStrike" kern="10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100"/>
              <a:buFont typeface="Times New Roman" panose="02020603050405020304" pitchFamily="18" charset="0"/>
              <a:buChar char="•"/>
            </a:pPr>
            <a:r>
              <a:rPr lang="en-US" sz="1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Coefficient of Variation (CV): </a:t>
            </a:r>
            <a:r>
              <a:rPr lang="en-US" altLang="en-NG" sz="1400" kern="100" dirty="0" err="1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Bloodglucose</a:t>
            </a:r>
            <a:r>
              <a:rPr lang="en-US" altLang="en-NG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 (BS)</a:t>
            </a:r>
            <a:r>
              <a:rPr lang="en-NG" altLang="en-NG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NG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has a CV value of </a:t>
            </a:r>
            <a:r>
              <a:rPr lang="en-US" altLang="en-NG" sz="1400" kern="10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0.38</a:t>
            </a:r>
          </a:p>
          <a:p>
            <a:pPr marL="0" lvl="0" indent="0" fontAlgn="base">
              <a:lnSpc>
                <a:spcPct val="107000"/>
              </a:lnSpc>
              <a:buClr>
                <a:srgbClr val="000000"/>
              </a:buClr>
              <a:buSzPts val="1100"/>
              <a:buNone/>
            </a:pP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information can be valuable for feature selection and assessing class separability.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100"/>
              <a:buFont typeface="Times New Roman" panose="02020603050405020304" pitchFamily="18" charset="0"/>
              <a:buChar char="•"/>
            </a:pPr>
            <a:r>
              <a:rPr lang="en-US" sz="1400" kern="100" dirty="0" err="1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Bloodglucose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 (BS)</a:t>
            </a:r>
            <a:r>
              <a:rPr lang="en-NG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has a Median Absolute Deviation (MAD) value of </a:t>
            </a:r>
            <a:r>
              <a:rPr lang="en-US" sz="1400" kern="10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0.6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, and Standard Deviation of </a:t>
            </a:r>
            <a:r>
              <a:rPr lang="en-US" sz="1400" kern="10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3.29</a:t>
            </a:r>
            <a:r>
              <a:rPr lang="en-US" sz="14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This combination suggests that the "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Bloodglucose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" variable has moderate to high variability.</a:t>
            </a:r>
          </a:p>
          <a:p>
            <a:pPr marL="0" indent="0">
              <a:buNone/>
            </a:pPr>
            <a:r>
              <a:rPr lang="en-US" sz="14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Correlation Section</a:t>
            </a:r>
            <a:r>
              <a:rPr lang="en-US" sz="14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RiskLevel</a:t>
            </a:r>
            <a:r>
              <a:rPr lang="en-US" sz="14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is moderately correlated to </a:t>
            </a:r>
            <a:r>
              <a:rPr lang="en-US" sz="14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Bloodglucose</a:t>
            </a:r>
            <a:r>
              <a:rPr lang="en-US" sz="14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(BS) (</a:t>
            </a:r>
            <a:r>
              <a:rPr lang="en-US" sz="1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0.505</a:t>
            </a:r>
            <a:r>
              <a:rPr lang="en-US" sz="14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), and </a:t>
            </a:r>
            <a:r>
              <a:rPr lang="en-US" sz="14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SystolicBP</a:t>
            </a:r>
            <a:r>
              <a:rPr lang="en-US" sz="14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1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0.5</a:t>
            </a:r>
            <a:r>
              <a:rPr lang="en-US" sz="14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NG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19B6E0-3A3C-2487-74B5-39F6C37C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23" y="1703293"/>
            <a:ext cx="4870635" cy="2517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A3013-237A-A275-8FF0-9EB0C7E2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223" y="4227716"/>
            <a:ext cx="5011270" cy="2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4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86C35-9988-991E-5256-54237FE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65" y="294538"/>
            <a:ext cx="11022686" cy="1033669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Confusion Matrix/Classification Report – </a:t>
            </a:r>
            <a:r>
              <a:rPr lang="fr-FR" sz="4000" dirty="0" err="1">
                <a:solidFill>
                  <a:srgbClr val="FFFFFF"/>
                </a:solidFill>
              </a:rPr>
              <a:t>Optimized</a:t>
            </a:r>
            <a:r>
              <a:rPr lang="fr-FR" sz="4000" dirty="0">
                <a:solidFill>
                  <a:srgbClr val="FFFFFF"/>
                </a:solidFill>
              </a:rPr>
              <a:t> LDA</a:t>
            </a:r>
            <a:endParaRPr lang="en-N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0ED8-4317-8951-FD68-7CAE5ABD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5"/>
            <a:ext cx="7700682" cy="523525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precision (performance metric) of the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optimized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model for the “low risk" level is </a:t>
            </a:r>
            <a:r>
              <a:rPr lang="en-US" sz="14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0.74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on the “mid risk” level it is </a:t>
            </a:r>
            <a:r>
              <a:rPr lang="en-US" sz="1400" dirty="0">
                <a:solidFill>
                  <a:srgbClr val="FFC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0.58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while for the “high risk" class, it is </a:t>
            </a:r>
            <a:r>
              <a:rPr lang="en-US" sz="14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0.38</a:t>
            </a:r>
            <a:endParaRPr lang="en-US" sz="1400" dirty="0">
              <a:solidFill>
                <a:srgbClr val="7030A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indicates that the model has a moderately high ability to correctly identify low risk, moderately identify mid risk, while it performed poorly identifying high risk. </a:t>
            </a:r>
          </a:p>
          <a:p>
            <a:pPr marL="0" indent="0">
              <a:buNone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 risk and high risk still produces a considerable amount of </a:t>
            </a:r>
            <a:r>
              <a:rPr lang="en-US" sz="14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 positive</a:t>
            </a:r>
            <a:endParaRPr lang="en-US" sz="1400" b="1" i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Recall: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‘mid risk’ level (0.67) has the highest proportion of actual positives which were correctly classified. The proportion of the models which produced </a:t>
            </a:r>
            <a:r>
              <a:rPr 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false negatives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for  ‘high risk’ level (</a:t>
            </a:r>
            <a:r>
              <a:rPr lang="en-US" sz="1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0.38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) is largest (I.e. only 38% recall rate)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F1-Score: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very similar values, the low risk and mid risk model show a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fair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glean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perfect model than the combination of precision and recall – F1 score of the high risk at </a:t>
            </a:r>
            <a:r>
              <a:rPr lang="en-US" sz="14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0.28</a:t>
            </a: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Accuracy: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optimized LDA model is only making predictions right </a:t>
            </a:r>
            <a:r>
              <a:rPr lang="en-US" sz="1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54%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of the time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Support: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number of metrics are quite closely split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Because our classes are relatively balanced that’s why our Macro Avg and Weighted avg are quite similar.</a:t>
            </a: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Macro Avg and weighted Avg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are the average precision and weighted average precision of precision, recall and F1 score. Weighted average favors the majority class. </a:t>
            </a:r>
            <a:endParaRPr lang="en-NG" sz="1400" dirty="0"/>
          </a:p>
          <a:p>
            <a:endParaRPr lang="en-NG" sz="1400" dirty="0"/>
          </a:p>
          <a:p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10147-B732-7F48-74D9-A364C899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82" y="1905213"/>
            <a:ext cx="3971366" cy="46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6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86C35-9988-991E-5256-54237FE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65" y="294538"/>
            <a:ext cx="11022686" cy="1033669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Confusion Matrix/Classification Report – </a:t>
            </a:r>
            <a:r>
              <a:rPr lang="fr-FR" sz="4000" dirty="0" err="1">
                <a:solidFill>
                  <a:srgbClr val="FFFFFF"/>
                </a:solidFill>
              </a:rPr>
              <a:t>Optimized</a:t>
            </a:r>
            <a:r>
              <a:rPr lang="fr-FR" sz="4000" dirty="0">
                <a:solidFill>
                  <a:srgbClr val="FFFFFF"/>
                </a:solidFill>
              </a:rPr>
              <a:t> QDA</a:t>
            </a:r>
            <a:endParaRPr lang="en-N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0ED8-4317-8951-FD68-7CAE5ABD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4" y="1590742"/>
            <a:ext cx="6840070" cy="52672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precision (performance metric) of the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optimized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model for the “low risk" level is </a:t>
            </a:r>
            <a:r>
              <a:rPr lang="en-US" sz="14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0.74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on the “mid risk” level it is </a:t>
            </a:r>
            <a:r>
              <a:rPr lang="en-US" sz="1400" dirty="0">
                <a:solidFill>
                  <a:srgbClr val="FFC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0.56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while for the “high risk" class, it is </a:t>
            </a:r>
            <a:r>
              <a:rPr lang="en-US" sz="14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0.53</a:t>
            </a:r>
            <a:endParaRPr lang="en-US" sz="1400" dirty="0">
              <a:solidFill>
                <a:srgbClr val="7030A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indicates that the model has a moderately high ability to correctly identify low risk,  and moderately identify ‘mid risk’, and ‘high risk’. </a:t>
            </a:r>
          </a:p>
          <a:p>
            <a:pPr marL="0" indent="0">
              <a:buNone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 risk and high risk still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moderat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ely produces a considerable amount of </a:t>
            </a:r>
            <a:r>
              <a:rPr lang="en-US" sz="14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 positives</a:t>
            </a:r>
            <a:endParaRPr lang="en-US" sz="1400" b="1" i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Recall: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‘mid risk’ level (</a:t>
            </a:r>
            <a:r>
              <a:rPr lang="en-US" sz="1400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0.83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) has the highest proportion of actual positives which were correctly classified. The model performed fairly with ‘low risk’ classifications too. However, the proportion of the models which produced </a:t>
            </a:r>
            <a:r>
              <a:rPr 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false negatives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for  ‘high risk’ level (</a:t>
            </a:r>
            <a:r>
              <a:rPr lang="en-US" sz="1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0.24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) is large (I.e. only 24% recall rate)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F1-Score: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very similar values, the F1-score of low risk predictions (</a:t>
            </a:r>
            <a:r>
              <a:rPr lang="en-US" sz="14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0.72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show a greater glean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perfect model than the combination of precision and recall – F1 score of the high risk at </a:t>
            </a:r>
            <a:r>
              <a:rPr lang="en-US" sz="14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0.33</a:t>
            </a: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Accuracy: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optimized LDA model is only making predictions right </a:t>
            </a:r>
            <a:r>
              <a:rPr lang="en-US" sz="1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60%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of the time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Support: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number of metrics are quite closely split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Because our classes are relatively balanced that’s why our Macro Avg and Weighted avg are quite similar.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Macro Avg and Weighted Avg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are the average precision and weighted average precision of precision, recall and F1 score. Weighted average favors the majority class. </a:t>
            </a:r>
            <a:r>
              <a:rPr lang="en-US" sz="1400" b="1" i="1" dirty="0"/>
              <a:t> </a:t>
            </a:r>
            <a:endParaRPr lang="en-NG" sz="1400" dirty="0">
              <a:solidFill>
                <a:srgbClr val="00B050"/>
              </a:solidFill>
            </a:endParaRPr>
          </a:p>
          <a:p>
            <a:endParaRPr lang="en-NG" sz="1400" dirty="0"/>
          </a:p>
          <a:p>
            <a:endParaRPr lang="en-NG" sz="1400" dirty="0"/>
          </a:p>
          <a:p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68469-6B51-2B6B-CCA4-3E8A52EF8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4" t="178" r="7506" b="-2099"/>
          <a:stretch/>
        </p:blipFill>
        <p:spPr>
          <a:xfrm>
            <a:off x="7301753" y="1891969"/>
            <a:ext cx="4684059" cy="45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1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86C35-9988-991E-5256-54237FE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65" y="294538"/>
            <a:ext cx="11022686" cy="1033669"/>
          </a:xfrm>
        </p:spPr>
        <p:txBody>
          <a:bodyPr>
            <a:normAutofit fontScale="90000"/>
          </a:bodyPr>
          <a:lstStyle/>
          <a:p>
            <a:r>
              <a:rPr lang="fr-FR" sz="4000" dirty="0" err="1">
                <a:solidFill>
                  <a:srgbClr val="FFFFFF"/>
                </a:solidFill>
              </a:rPr>
              <a:t>Comparing</a:t>
            </a:r>
            <a:r>
              <a:rPr lang="fr-FR" sz="4000" dirty="0">
                <a:solidFill>
                  <a:srgbClr val="FFFFFF"/>
                </a:solidFill>
              </a:rPr>
              <a:t> the Confusion Matrix/Classification Report of the </a:t>
            </a:r>
            <a:r>
              <a:rPr lang="fr-FR" sz="4000" dirty="0" err="1">
                <a:solidFill>
                  <a:srgbClr val="FFFFFF"/>
                </a:solidFill>
              </a:rPr>
              <a:t>Optimized</a:t>
            </a:r>
            <a:r>
              <a:rPr lang="fr-FR" sz="4000" dirty="0">
                <a:solidFill>
                  <a:srgbClr val="FFFFFF"/>
                </a:solidFill>
              </a:rPr>
              <a:t> LDA and </a:t>
            </a:r>
            <a:r>
              <a:rPr lang="fr-FR" sz="4000" dirty="0" err="1">
                <a:solidFill>
                  <a:srgbClr val="FFFFFF"/>
                </a:solidFill>
              </a:rPr>
              <a:t>Optimized</a:t>
            </a:r>
            <a:r>
              <a:rPr lang="fr-FR" sz="4000" dirty="0">
                <a:solidFill>
                  <a:srgbClr val="FFFFFF"/>
                </a:solidFill>
              </a:rPr>
              <a:t> QDA </a:t>
            </a:r>
            <a:r>
              <a:rPr lang="fr-FR" sz="4000" dirty="0" err="1">
                <a:solidFill>
                  <a:srgbClr val="FFFFFF"/>
                </a:solidFill>
              </a:rPr>
              <a:t>Models</a:t>
            </a:r>
            <a:endParaRPr lang="en-N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0ED8-4317-8951-FD68-7CAE5ABD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4" y="1590742"/>
            <a:ext cx="6840070" cy="52672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precision (performance metric) of the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optimized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model and the Optimized QDA models are very similar. This indicates that the model has a moderately high ability to correctly identify low risk,  and moderately identify ‘mid risk’, and ‘high risk’. </a:t>
            </a:r>
          </a:p>
          <a:p>
            <a:pPr marL="0" indent="0">
              <a:buNone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 risk and high risk still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moderat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ely produces a considerable amount of </a:t>
            </a:r>
            <a:r>
              <a:rPr lang="en-US" sz="14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 positives</a:t>
            </a:r>
            <a:endParaRPr lang="en-US" sz="1400" b="1" i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Recall: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QDA model has the higher proportion of </a:t>
            </a:r>
            <a:r>
              <a:rPr 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actual positives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which were correctly classified for the  ‘mid risk’ level (</a:t>
            </a:r>
            <a:r>
              <a:rPr lang="en-US" sz="1400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0.83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). However, QDA model had a lower recall for ‘high risk’ predictions. (I.e. only 24% recall rate). The proportion of False Negative predictions of ‘high risk’ incidents is significantly lower than the Optimized LDA False negative predictions.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F1-Score: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Both optimized models have moderate F1-score, however, LDA has a slightly higher F1-score (</a:t>
            </a:r>
            <a:r>
              <a:rPr lang="en-US" sz="14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0.42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compared to QDA model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risk predictions (</a:t>
            </a:r>
            <a:r>
              <a:rPr lang="en-US" sz="14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0.33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0" indent="0">
              <a:buNone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For ‘low risk’ and  ‘mid risk’ predictions, QDA has a slightly higher score.</a:t>
            </a: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Accuracy: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optimized QDA model is accurate </a:t>
            </a:r>
            <a:r>
              <a:rPr lang="en-US" sz="14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54%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of the time while the optimized LDA model is only making predictions right </a:t>
            </a:r>
            <a:r>
              <a:rPr lang="en-US" sz="14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60%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of the time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Support: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For both models, t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 number of metrics are quite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well split.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Macro Avg and Weighted Avg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 of the Optimized QDA is slightly higher than </a:t>
            </a:r>
            <a:r>
              <a:rPr lang="en-US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the Optimized QDA. Weighted average favors the majority class. </a:t>
            </a:r>
            <a:r>
              <a:rPr lang="en-US" sz="1400" b="1" i="1" dirty="0"/>
              <a:t> </a:t>
            </a:r>
          </a:p>
          <a:p>
            <a:endParaRPr lang="en-NG" sz="1400" dirty="0"/>
          </a:p>
          <a:p>
            <a:endParaRPr lang="en-NG" sz="1400" dirty="0"/>
          </a:p>
          <a:p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68469-6B51-2B6B-CCA4-3E8A52EF8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4" t="178" r="7506" b="-2099"/>
          <a:stretch/>
        </p:blipFill>
        <p:spPr>
          <a:xfrm>
            <a:off x="6965577" y="4222377"/>
            <a:ext cx="4903693" cy="2628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89BD69-CC47-C560-F0B6-CBDFE8B0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77" y="1905212"/>
            <a:ext cx="4903693" cy="23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86C35-9988-991E-5256-54237FE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65" y="294538"/>
            <a:ext cx="11022686" cy="1033669"/>
          </a:xfrm>
        </p:spPr>
        <p:txBody>
          <a:bodyPr>
            <a:normAutofit fontScale="90000"/>
          </a:bodyPr>
          <a:lstStyle/>
          <a:p>
            <a:r>
              <a:rPr lang="fr-FR" sz="4000" dirty="0" err="1">
                <a:solidFill>
                  <a:srgbClr val="FFFFFF"/>
                </a:solidFill>
              </a:rPr>
              <a:t>Comparison</a:t>
            </a:r>
            <a:r>
              <a:rPr lang="fr-FR" sz="4000" dirty="0">
                <a:solidFill>
                  <a:srgbClr val="FFFFFF"/>
                </a:solidFill>
              </a:rPr>
              <a:t> of the Confusion Matrix/Classification Report of the </a:t>
            </a:r>
            <a:r>
              <a:rPr lang="fr-FR" sz="4000" dirty="0" err="1">
                <a:solidFill>
                  <a:srgbClr val="FFFFFF"/>
                </a:solidFill>
              </a:rPr>
              <a:t>Optimized</a:t>
            </a:r>
            <a:r>
              <a:rPr lang="fr-FR" sz="4000" dirty="0">
                <a:solidFill>
                  <a:srgbClr val="FFFFFF"/>
                </a:solidFill>
              </a:rPr>
              <a:t> LDA and </a:t>
            </a:r>
            <a:r>
              <a:rPr lang="fr-FR" sz="4000" dirty="0" err="1">
                <a:solidFill>
                  <a:srgbClr val="FFFFFF"/>
                </a:solidFill>
              </a:rPr>
              <a:t>Optimized</a:t>
            </a:r>
            <a:r>
              <a:rPr lang="fr-FR" sz="4000" dirty="0">
                <a:solidFill>
                  <a:srgbClr val="FFFFFF"/>
                </a:solidFill>
              </a:rPr>
              <a:t> QDA </a:t>
            </a:r>
            <a:r>
              <a:rPr lang="fr-FR" sz="4000" dirty="0" err="1">
                <a:solidFill>
                  <a:srgbClr val="FFFFFF"/>
                </a:solidFill>
              </a:rPr>
              <a:t>Models</a:t>
            </a:r>
            <a:endParaRPr lang="en-N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0ED8-4317-8951-FD68-7CAE5ABD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4" y="1590742"/>
            <a:ext cx="6840070" cy="52672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precision (performance metric) of the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optimized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model and the Optimized QDA models are very similar. This indicates that the model has a moderately high ability to correctly identify low risk,  and moderately identify ‘mid risk’, and ‘high risk’. </a:t>
            </a:r>
          </a:p>
          <a:p>
            <a:pPr marL="0" indent="0">
              <a:buNone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 risk and high risk still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moderat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ely produces a considerable amount of </a:t>
            </a:r>
            <a:r>
              <a:rPr lang="en-US" sz="14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 positives</a:t>
            </a:r>
            <a:endParaRPr lang="en-US" sz="1400" b="1" i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Recall: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QDA model has the higher proportion of </a:t>
            </a:r>
            <a:r>
              <a:rPr 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actual positives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which were correctly classified for the  ‘mid risk’ level (</a:t>
            </a:r>
            <a:r>
              <a:rPr lang="en-US" sz="1400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0.83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). However, QDA model had a lower recall for ‘high risk’ predictions. (I.e. only 24% recall rate). The proportion of False Negative predictions of ‘high risk’ incidents is significantly lower than the Optimized LDA False negative predictions.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F1-Score: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Both optimized models have moderate F1-score, however, LDA has a slightly higher F1-score (</a:t>
            </a:r>
            <a:r>
              <a:rPr lang="en-US" sz="14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0.42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compared to QDA model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risk predictions (</a:t>
            </a:r>
            <a:r>
              <a:rPr lang="en-US" sz="14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0.33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0" indent="0">
              <a:buNone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For ‘low risk’ and  ‘mid risk’ predictions, QDA has a slightly higher score.</a:t>
            </a: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Accuracy: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optimized QDA model is accurate </a:t>
            </a:r>
            <a:r>
              <a:rPr lang="en-US" sz="14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54%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of the time while the optimized LDA model is only making predictions right </a:t>
            </a:r>
            <a:r>
              <a:rPr lang="en-US" sz="14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60%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of the time</a:t>
            </a: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Computational Cost: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Although, the optimized QDA has a slightly better precision and recall, it is computationally more expensive.</a:t>
            </a:r>
            <a:b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Simplicity: 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LDA model is a simpler model, and it does not equal covariance matrices for classes, however the QDA algorithm does.</a:t>
            </a:r>
            <a:endParaRPr lang="en-NG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G" sz="1400" dirty="0"/>
          </a:p>
          <a:p>
            <a:endParaRPr lang="en-NG" sz="1400" dirty="0"/>
          </a:p>
          <a:p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68469-6B51-2B6B-CCA4-3E8A52EF8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4" t="178" r="7506" b="-2099"/>
          <a:stretch/>
        </p:blipFill>
        <p:spPr>
          <a:xfrm>
            <a:off x="6965577" y="4222377"/>
            <a:ext cx="4903693" cy="2628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89BD69-CC47-C560-F0B6-CBDFE8B0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77" y="1905212"/>
            <a:ext cx="4903693" cy="23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86C35-9988-991E-5256-54237FE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65" y="294538"/>
            <a:ext cx="11022686" cy="1033669"/>
          </a:xfrm>
        </p:spPr>
        <p:txBody>
          <a:bodyPr>
            <a:normAutofit fontScale="90000"/>
          </a:bodyPr>
          <a:lstStyle/>
          <a:p>
            <a:r>
              <a:rPr lang="fr-FR" sz="4000" dirty="0" err="1">
                <a:solidFill>
                  <a:srgbClr val="FFFFFF"/>
                </a:solidFill>
              </a:rPr>
              <a:t>Comparison</a:t>
            </a:r>
            <a:r>
              <a:rPr lang="fr-FR" sz="4000" dirty="0">
                <a:solidFill>
                  <a:srgbClr val="FFFFFF"/>
                </a:solidFill>
              </a:rPr>
              <a:t> of the Confusion Matrix/Classification Report of the </a:t>
            </a:r>
            <a:r>
              <a:rPr lang="fr-FR" sz="4000" dirty="0" err="1">
                <a:solidFill>
                  <a:srgbClr val="FFFFFF"/>
                </a:solidFill>
              </a:rPr>
              <a:t>Optimized</a:t>
            </a:r>
            <a:r>
              <a:rPr lang="fr-FR" sz="4000" dirty="0">
                <a:solidFill>
                  <a:srgbClr val="FFFFFF"/>
                </a:solidFill>
              </a:rPr>
              <a:t> LDA and </a:t>
            </a:r>
            <a:r>
              <a:rPr lang="fr-FR" sz="4000" dirty="0" err="1">
                <a:solidFill>
                  <a:srgbClr val="FFFFFF"/>
                </a:solidFill>
              </a:rPr>
              <a:t>Optimized</a:t>
            </a:r>
            <a:r>
              <a:rPr lang="fr-FR" sz="4000" dirty="0">
                <a:solidFill>
                  <a:srgbClr val="FFFFFF"/>
                </a:solidFill>
              </a:rPr>
              <a:t> QDA </a:t>
            </a:r>
            <a:r>
              <a:rPr lang="fr-FR" sz="4000" dirty="0" err="1">
                <a:solidFill>
                  <a:srgbClr val="FFFFFF"/>
                </a:solidFill>
              </a:rPr>
              <a:t>Models</a:t>
            </a:r>
            <a:endParaRPr lang="en-N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0ED8-4317-8951-FD68-7CAE5ABD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4" y="1590742"/>
            <a:ext cx="6840070" cy="52672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precision (performance metric) of the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optimized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model and the Optimized QDA models are very similar. This indicates that the model has a moderately high ability to correctly identify low risk,  and moderately identify ‘mid risk’, and ‘high risk’. </a:t>
            </a:r>
          </a:p>
          <a:p>
            <a:pPr marL="0" indent="0">
              <a:buNone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 risk and high risk still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moderat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ely produces a considerable amount of </a:t>
            </a:r>
            <a:r>
              <a:rPr lang="en-US" sz="14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 positives</a:t>
            </a:r>
            <a:endParaRPr lang="en-US" sz="1400" b="1" i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Recall: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QDA model has the higher proportion of </a:t>
            </a:r>
            <a:r>
              <a:rPr 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actual positives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which were correctly classified for the  ‘mid risk’ level (</a:t>
            </a:r>
            <a:r>
              <a:rPr lang="en-US" sz="1400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0.83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). However, QDA model had a lower recall for ‘high risk’ predictions. (I.e. only 24% recall rate). The proportion of False Negative predictions of ‘high risk’ incidents is significantly lower than the Optimized LDA False negative predictions.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F1-Score: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Both optimized models have moderate F1-score, however, LDA has a slightly higher F1-score (</a:t>
            </a:r>
            <a:r>
              <a:rPr lang="en-US" sz="14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0.42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compared to QDA model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risk predictions (</a:t>
            </a:r>
            <a:r>
              <a:rPr lang="en-US" sz="14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0.33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0" indent="0">
              <a:buNone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For ‘low risk’ and  ‘mid risk’ predictions, QDA has a slightly higher score.</a:t>
            </a: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Accuracy: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optimized QDA model is accurate </a:t>
            </a:r>
            <a:r>
              <a:rPr lang="en-US" sz="14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54%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of the time while the optimized LDA model is only making predictions right </a:t>
            </a:r>
            <a:r>
              <a:rPr lang="en-US" sz="14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60%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of the time</a:t>
            </a: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Computational Cost: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Although, the optimized QDA has a slightly better precision and recall, it is computationally more expensive.</a:t>
            </a:r>
            <a:b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Simplicity: 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The LDA model is a simpler model, and it does not equal covariance matrices for classes, however the QDA algorithm does.</a:t>
            </a:r>
            <a:endParaRPr lang="en-NG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G" sz="1400" dirty="0"/>
          </a:p>
          <a:p>
            <a:endParaRPr lang="en-NG" sz="1400" dirty="0"/>
          </a:p>
          <a:p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68469-6B51-2B6B-CCA4-3E8A52EF8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4" t="178" r="7506" b="-2099"/>
          <a:stretch/>
        </p:blipFill>
        <p:spPr>
          <a:xfrm>
            <a:off x="6965577" y="4222377"/>
            <a:ext cx="4903693" cy="2628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89BD69-CC47-C560-F0B6-CBDFE8B0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77" y="1905212"/>
            <a:ext cx="4903693" cy="23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86C35-9988-991E-5256-54237FE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9" y="294538"/>
            <a:ext cx="10940172" cy="1033669"/>
          </a:xfrm>
        </p:spPr>
        <p:txBody>
          <a:bodyPr>
            <a:normAutofit/>
          </a:bodyPr>
          <a:lstStyle/>
          <a:p>
            <a:r>
              <a:rPr lang="en-NG" sz="4000" dirty="0">
                <a:solidFill>
                  <a:srgbClr val="FFFFFF"/>
                </a:solidFill>
              </a:rPr>
              <a:t>R</a:t>
            </a:r>
            <a:r>
              <a:rPr lang="en-US" sz="4000" dirty="0" err="1">
                <a:solidFill>
                  <a:srgbClr val="FFFFFF"/>
                </a:solidFill>
              </a:rPr>
              <a:t>ecommendations</a:t>
            </a:r>
            <a:endParaRPr lang="en-N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0ED8-4317-8951-FD68-7CAE5ABD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65" y="1885280"/>
            <a:ext cx="11732646" cy="467818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Precision and Recall are valuable – considering the MHR (Medical Health record), the model is very critical we want higher True Positive Rate, and low False Positive rate.</a:t>
            </a:r>
            <a:b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 QDA algorithm classifies ‘low risk’ and ‘mid risk’ moderately well, however does poorly identifying </a:t>
            </a: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‘high risk’ instances.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lthough, below moderate, the LDA classifies ‘high risk instances slightly better.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 MHR dataset doesn’t have a large class imbalance; the </a:t>
            </a:r>
            <a:r>
              <a:rPr lang="en-US" sz="20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60%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Accuracy of QDA is an indicator metric  slightly greater than </a:t>
            </a:r>
            <a:r>
              <a:rPr lang="en-US" sz="20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54%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Accuracy of LDA algorithm.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 LDA and QDA models are not convincing, however, it is simpler to communicate the LDA algorithm</a:t>
            </a:r>
          </a:p>
          <a:p>
            <a:pPr marL="0" indent="0">
              <a:buNone/>
            </a:pPr>
            <a:endParaRPr lang="en-NG" sz="2000" dirty="0"/>
          </a:p>
        </p:txBody>
      </p:sp>
    </p:spTree>
    <p:extLst>
      <p:ext uri="{BB962C8B-B14F-4D97-AF65-F5344CB8AC3E}">
        <p14:creationId xmlns:p14="http://schemas.microsoft.com/office/powerpoint/2010/main" val="23257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saburbello_MHR_powerpptx</Template>
  <TotalTime>895</TotalTime>
  <Words>1875</Words>
  <Application>Microsoft Office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Medical Health Record Series </vt:lpstr>
      <vt:lpstr>Rationale Statement</vt:lpstr>
      <vt:lpstr>Pandas Profile Report: Key Insight</vt:lpstr>
      <vt:lpstr>Confusion Matrix/Classification Report – Optimized LDA</vt:lpstr>
      <vt:lpstr>Confusion Matrix/Classification Report – Optimized QDA</vt:lpstr>
      <vt:lpstr>Comparing the Confusion Matrix/Classification Report of the Optimized LDA and Optimized QDA Models</vt:lpstr>
      <vt:lpstr>Comparison of the Confusion Matrix/Classification Report of the Optimized LDA and Optimized QDA Models</vt:lpstr>
      <vt:lpstr>Comparison of the Confusion Matrix/Classification Report of the Optimized LDA and Optimized QDA Models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Sabur Bello</dc:creator>
  <cp:lastModifiedBy>Sabur Bello</cp:lastModifiedBy>
  <cp:revision>6</cp:revision>
  <dcterms:created xsi:type="dcterms:W3CDTF">2023-10-22T12:29:38Z</dcterms:created>
  <dcterms:modified xsi:type="dcterms:W3CDTF">2023-12-14T11:44:10Z</dcterms:modified>
</cp:coreProperties>
</file>