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65" r:id="rId3"/>
    <p:sldId id="276" r:id="rId4"/>
    <p:sldId id="260" r:id="rId5"/>
    <p:sldId id="274" r:id="rId6"/>
    <p:sldId id="278" r:id="rId7"/>
    <p:sldId id="275" r:id="rId8"/>
    <p:sldId id="259" r:id="rId9"/>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di Bello" initials="LB" lastIdx="1" clrIdx="0">
    <p:extLst>
      <p:ext uri="{19B8F6BF-5375-455C-9EA6-DF929625EA0E}">
        <p15:presenceInfo xmlns:p15="http://schemas.microsoft.com/office/powerpoint/2012/main" userId="3437075d9339d0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859"/>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5913-0E83-57CE-04DF-E72E2BC9A5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CDAA6031-27D3-4C04-1D2E-7412A5127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2D6CB598-DD86-DD59-539B-C1C3FCC68B29}"/>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5" name="Footer Placeholder 4">
            <a:extLst>
              <a:ext uri="{FF2B5EF4-FFF2-40B4-BE49-F238E27FC236}">
                <a16:creationId xmlns:a16="http://schemas.microsoft.com/office/drawing/2014/main" id="{1E6C5539-E63F-7379-CE30-52CB386B4A7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875C45C-5B4D-9F6E-38A0-5419AB098E1C}"/>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2196406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4D5C-B1D8-DAC7-1461-A5336A9B3D63}"/>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3A96AE54-A4B2-971E-6122-A5639E429B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E6E9D5C-C204-C8FB-B433-F5DD1985BA50}"/>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5" name="Footer Placeholder 4">
            <a:extLst>
              <a:ext uri="{FF2B5EF4-FFF2-40B4-BE49-F238E27FC236}">
                <a16:creationId xmlns:a16="http://schemas.microsoft.com/office/drawing/2014/main" id="{D9888D30-BC16-6419-E12C-CF738638E0B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CD891EF-0CCE-74B7-3596-345912167FBC}"/>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3236325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590D57-5877-414D-46A1-16331E93B4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009A3BBF-1AEB-7928-6523-8EFF844AB1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87D45E7-EA4C-75F4-BB3D-6CC9CCDDB89C}"/>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5" name="Footer Placeholder 4">
            <a:extLst>
              <a:ext uri="{FF2B5EF4-FFF2-40B4-BE49-F238E27FC236}">
                <a16:creationId xmlns:a16="http://schemas.microsoft.com/office/drawing/2014/main" id="{B7ECAE04-5119-0DA9-D671-D6727B648EE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67695D3-C342-C673-962A-CF6AA7B956AF}"/>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311477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92F4-0CA6-852E-040B-C1CAF7CF17F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3E3301AC-724C-E8FB-063D-ED9E8B5A68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753CCEC-DF16-6C91-6DFC-E4621147BE9D}"/>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5" name="Footer Placeholder 4">
            <a:extLst>
              <a:ext uri="{FF2B5EF4-FFF2-40B4-BE49-F238E27FC236}">
                <a16:creationId xmlns:a16="http://schemas.microsoft.com/office/drawing/2014/main" id="{0061FF9D-586B-009B-25B9-3640A0396D8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EF1DEF4-8EB2-3AC5-577B-44E2B55637A9}"/>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246166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994A-3502-869D-6B5B-2C09667DA8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46DBB01C-5C47-2942-8C47-D42E6624EB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B6276B-F6B3-D759-8FA7-184B132E3CD0}"/>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5" name="Footer Placeholder 4">
            <a:extLst>
              <a:ext uri="{FF2B5EF4-FFF2-40B4-BE49-F238E27FC236}">
                <a16:creationId xmlns:a16="http://schemas.microsoft.com/office/drawing/2014/main" id="{7CB8D613-C397-1F19-E8A7-C2E9EAA2082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A73A782-D864-B118-B8B6-3E330B7C2A03}"/>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4294367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3EFE-0959-97AB-E139-F71AF9B91DE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F59DC987-AF63-251F-6498-F8E18A50E2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0430A6AD-8273-1C46-877D-C89704F4E7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6171BAC5-8953-00A2-8056-D76E44A25F72}"/>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6" name="Footer Placeholder 5">
            <a:extLst>
              <a:ext uri="{FF2B5EF4-FFF2-40B4-BE49-F238E27FC236}">
                <a16:creationId xmlns:a16="http://schemas.microsoft.com/office/drawing/2014/main" id="{C53EF444-DDA3-5699-D985-5F9D2BD78ECC}"/>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AD86814E-AC49-D360-1D58-A7DD3D59A136}"/>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2888799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563A-356E-5C73-BB5D-BC6899656019}"/>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ED59A723-C77F-0C9C-75B4-39D09C6C3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B6F908-721A-EE56-D629-190CEB2F97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121A17B7-0FD6-6339-4633-3EEA57867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3B8A2D-4CAA-20FA-15EA-CF2D216233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CF4F9695-CDBB-0EAD-C503-B64DA6ED2AD6}"/>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8" name="Footer Placeholder 7">
            <a:extLst>
              <a:ext uri="{FF2B5EF4-FFF2-40B4-BE49-F238E27FC236}">
                <a16:creationId xmlns:a16="http://schemas.microsoft.com/office/drawing/2014/main" id="{8C62D887-9FA3-62C8-C0FC-47D57177513B}"/>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0370FD77-BCA9-6994-9051-70539818BB32}"/>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310365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D15C-F734-A79B-F86C-F63449D29570}"/>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023CE749-0C2A-86DA-0FD0-0F6BDB9A2C7E}"/>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4" name="Footer Placeholder 3">
            <a:extLst>
              <a:ext uri="{FF2B5EF4-FFF2-40B4-BE49-F238E27FC236}">
                <a16:creationId xmlns:a16="http://schemas.microsoft.com/office/drawing/2014/main" id="{A17EF382-25C7-437F-2AD7-162B15F4F358}"/>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979C623F-A47B-5212-B2E3-4A5AF7305D09}"/>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393081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DBCF8F-7021-829B-DE6F-FAB6453E7D0E}"/>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3" name="Footer Placeholder 2">
            <a:extLst>
              <a:ext uri="{FF2B5EF4-FFF2-40B4-BE49-F238E27FC236}">
                <a16:creationId xmlns:a16="http://schemas.microsoft.com/office/drawing/2014/main" id="{527D3AC6-F74C-183A-A4A6-1BCD8DBEA580}"/>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AD27276B-C06D-96D4-8C44-F31281090272}"/>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210543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9925-1BDB-1883-D7B8-3123B7C692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6710F29B-3E46-0981-E86E-E40D5676BC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FCE53373-055F-DC5A-A17F-F6368C532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459FB7-9A9C-3D6D-1884-8F7622365F21}"/>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6" name="Footer Placeholder 5">
            <a:extLst>
              <a:ext uri="{FF2B5EF4-FFF2-40B4-BE49-F238E27FC236}">
                <a16:creationId xmlns:a16="http://schemas.microsoft.com/office/drawing/2014/main" id="{22646BC7-F660-C544-0456-30189845603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0F2B6FE-27D1-387A-53A9-5B232C5FAC89}"/>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295589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2FF4-7478-7AB6-32C8-C82BD62AB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9F19249D-9A61-1514-77A5-DD90D06EF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G"/>
          </a:p>
        </p:txBody>
      </p:sp>
      <p:sp>
        <p:nvSpPr>
          <p:cNvPr id="4" name="Text Placeholder 3">
            <a:extLst>
              <a:ext uri="{FF2B5EF4-FFF2-40B4-BE49-F238E27FC236}">
                <a16:creationId xmlns:a16="http://schemas.microsoft.com/office/drawing/2014/main" id="{3DF1C3CD-665C-E4F4-36EB-C7008B3E7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7DB4CB-CCD1-DFC2-61DA-BE92E99BE779}"/>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6" name="Footer Placeholder 5">
            <a:extLst>
              <a:ext uri="{FF2B5EF4-FFF2-40B4-BE49-F238E27FC236}">
                <a16:creationId xmlns:a16="http://schemas.microsoft.com/office/drawing/2014/main" id="{98397DF9-379E-464D-150F-286837FC371C}"/>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956CE8BB-CFAE-46F7-A5F7-DEA1D07E92E6}"/>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371484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CFB51-06CD-3181-D916-FD275288C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C979C868-CD96-E871-16EE-EADA88672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B33D53C-6003-FD33-F7B3-754EDDF5E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12FF5-FD85-274F-A0D8-9DFC380F318B}" type="datetimeFigureOut">
              <a:rPr lang="en-NG" smtClean="0"/>
              <a:t>14/12/2023</a:t>
            </a:fld>
            <a:endParaRPr lang="en-NG"/>
          </a:p>
        </p:txBody>
      </p:sp>
      <p:sp>
        <p:nvSpPr>
          <p:cNvPr id="5" name="Footer Placeholder 4">
            <a:extLst>
              <a:ext uri="{FF2B5EF4-FFF2-40B4-BE49-F238E27FC236}">
                <a16:creationId xmlns:a16="http://schemas.microsoft.com/office/drawing/2014/main" id="{A9EEBCFC-AA12-4BA1-0F7F-DE86EFE36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07D017F1-AC77-60B0-0890-3B65EE673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59E7C6-CE16-DA40-80AA-E83C6B5AF4AC}" type="slidenum">
              <a:rPr lang="en-NG" smtClean="0"/>
              <a:t>‹#›</a:t>
            </a:fld>
            <a:endParaRPr lang="en-NG"/>
          </a:p>
        </p:txBody>
      </p:sp>
    </p:spTree>
    <p:extLst>
      <p:ext uri="{BB962C8B-B14F-4D97-AF65-F5344CB8AC3E}">
        <p14:creationId xmlns:p14="http://schemas.microsoft.com/office/powerpoint/2010/main" val="277643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9023E7-6A56-B28D-74EC-612923B8EA69}"/>
              </a:ext>
            </a:extLst>
          </p:cNvPr>
          <p:cNvSpPr>
            <a:spLocks noGrp="1"/>
          </p:cNvSpPr>
          <p:nvPr>
            <p:ph type="subTitle" idx="1"/>
          </p:nvPr>
        </p:nvSpPr>
        <p:spPr>
          <a:xfrm>
            <a:off x="1438031" y="1826599"/>
            <a:ext cx="9112738" cy="3073647"/>
          </a:xfrm>
        </p:spPr>
        <p:txBody>
          <a:bodyPr>
            <a:normAutofit fontScale="92500"/>
          </a:bodyPr>
          <a:lstStyle/>
          <a:p>
            <a:r>
              <a:rPr lang="en-US" sz="6300" dirty="0">
                <a:solidFill>
                  <a:schemeClr val="accent1"/>
                </a:solidFill>
              </a:rPr>
              <a:t>Medical Health Record Series</a:t>
            </a:r>
          </a:p>
          <a:p>
            <a:endParaRPr lang="en-US" sz="6300" dirty="0"/>
          </a:p>
          <a:p>
            <a:r>
              <a:rPr lang="en-US" sz="3500" dirty="0"/>
              <a:t>Project Contributors: Sabur </a:t>
            </a:r>
            <a:r>
              <a:rPr lang="en-US" sz="3500" dirty="0" err="1"/>
              <a:t>Oladipupo</a:t>
            </a:r>
            <a:r>
              <a:rPr lang="en-US" sz="3500" dirty="0"/>
              <a:t> BELLO</a:t>
            </a:r>
          </a:p>
        </p:txBody>
      </p:sp>
    </p:spTree>
    <p:extLst>
      <p:ext uri="{BB962C8B-B14F-4D97-AF65-F5344CB8AC3E}">
        <p14:creationId xmlns:p14="http://schemas.microsoft.com/office/powerpoint/2010/main" val="331848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86C35-9988-991E-5256-54237FE732A7}"/>
              </a:ext>
            </a:extLst>
          </p:cNvPr>
          <p:cNvSpPr>
            <a:spLocks noGrp="1"/>
          </p:cNvSpPr>
          <p:nvPr>
            <p:ph type="title"/>
          </p:nvPr>
        </p:nvSpPr>
        <p:spPr>
          <a:xfrm>
            <a:off x="1371599" y="294538"/>
            <a:ext cx="9895951" cy="1033669"/>
          </a:xfrm>
        </p:spPr>
        <p:txBody>
          <a:bodyPr>
            <a:normAutofit/>
          </a:bodyPr>
          <a:lstStyle/>
          <a:p>
            <a:r>
              <a:rPr lang="en-NG" sz="4000" dirty="0">
                <a:solidFill>
                  <a:srgbClr val="FFFFFF"/>
                </a:solidFill>
              </a:rPr>
              <a:t>Rationale Statement</a:t>
            </a:r>
          </a:p>
        </p:txBody>
      </p:sp>
      <p:sp>
        <p:nvSpPr>
          <p:cNvPr id="3" name="Content Placeholder 2">
            <a:extLst>
              <a:ext uri="{FF2B5EF4-FFF2-40B4-BE49-F238E27FC236}">
                <a16:creationId xmlns:a16="http://schemas.microsoft.com/office/drawing/2014/main" id="{9E3B0ED8-4317-8951-FD68-7CAE5ABD56B6}"/>
              </a:ext>
            </a:extLst>
          </p:cNvPr>
          <p:cNvSpPr>
            <a:spLocks noGrp="1"/>
          </p:cNvSpPr>
          <p:nvPr>
            <p:ph idx="1"/>
          </p:nvPr>
        </p:nvSpPr>
        <p:spPr>
          <a:xfrm>
            <a:off x="-3" y="1609146"/>
            <a:ext cx="12102353" cy="5380121"/>
          </a:xfrm>
        </p:spPr>
        <p:txBody>
          <a:bodyPr anchor="ctr">
            <a:noAutofit/>
          </a:bodyPr>
          <a:lstStyle/>
          <a:p>
            <a:pPr marL="285750" indent="-28575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This project seeks to develop supervised Decision Tree and Random Forest classification models for Mr. John Hughes. The dataset contains MHR (Medical Health Records)</a:t>
            </a: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dataset consists of 1014 observations and 7 variables that contain information about:</a:t>
            </a:r>
            <a:endParaRPr lang="en-NG" sz="1400" dirty="0">
              <a:latin typeface="Times New Roman" panose="02020603050405020304" pitchFamily="18" charset="0"/>
              <a:cs typeface="Times New Roman" panose="02020603050405020304" pitchFamily="18" charset="0"/>
            </a:endParaRPr>
          </a:p>
          <a:p>
            <a:pPr indent="0">
              <a:spcBef>
                <a:spcPts val="1200"/>
              </a:spcBef>
              <a:spcAft>
                <a:spcPts val="600"/>
              </a:spcAft>
              <a:buNone/>
            </a:pPr>
            <a:r>
              <a:rPr lang="en-US" sz="1400" b="1" u="sng" dirty="0">
                <a:effectLst/>
                <a:latin typeface="Times New Roman" panose="02020603050405020304" pitchFamily="18" charset="0"/>
                <a:ea typeface="Calibri" panose="020F0502020204030204" pitchFamily="34" charset="0"/>
                <a:cs typeface="Times New Roman" panose="02020603050405020304" pitchFamily="18" charset="0"/>
              </a:rPr>
              <a:t>Independent Variables:</a:t>
            </a:r>
            <a:endParaRPr lang="en-NG"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r>
              <a:rPr lang="en-CA" sz="1400" b="1" dirty="0">
                <a:latin typeface="Times New Roman" panose="02020603050405020304" pitchFamily="18" charset="0"/>
                <a:ea typeface="Times New Roman" panose="02020603050405020304" pitchFamily="18" charset="0"/>
                <a:cs typeface="Times New Roman" panose="02020603050405020304" pitchFamily="18" charset="0"/>
              </a:rPr>
              <a:t>Age</a:t>
            </a: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t>: </a:t>
            </a:r>
            <a:r>
              <a:rPr lang="en-US" sz="1400" dirty="0">
                <a:latin typeface="Times New Roman" panose="02020603050405020304" pitchFamily="18" charset="0"/>
                <a:cs typeface="Times New Roman" panose="02020603050405020304" pitchFamily="18" charset="0"/>
              </a:rPr>
              <a:t>Any ages in years when a women during pregnant </a:t>
            </a:r>
          </a:p>
          <a:p>
            <a:pPr marL="457200"/>
            <a:r>
              <a:rPr lang="en-CA" sz="1400" b="1" dirty="0">
                <a:latin typeface="Times New Roman" panose="02020603050405020304" pitchFamily="18" charset="0"/>
                <a:ea typeface="Times New Roman" panose="02020603050405020304" pitchFamily="18" charset="0"/>
                <a:cs typeface="Times New Roman" panose="02020603050405020304" pitchFamily="18" charset="0"/>
              </a:rPr>
              <a:t>Systolic BP</a:t>
            </a: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Upper value of Blood Pressure in mmHg, another significant attribute during pregnancy </a:t>
            </a:r>
            <a:endParaRPr lang="en-NG" sz="1400" dirty="0">
              <a:latin typeface="Times New Roman" panose="02020603050405020304" pitchFamily="18" charset="0"/>
              <a:cs typeface="Times New Roman" panose="02020603050405020304" pitchFamily="18" charset="0"/>
            </a:endParaRPr>
          </a:p>
          <a:p>
            <a:pPr marL="457200"/>
            <a:r>
              <a:rPr lang="en-CA" sz="1400" b="1" dirty="0">
                <a:latin typeface="Times New Roman" panose="02020603050405020304" pitchFamily="18" charset="0"/>
                <a:ea typeface="Times New Roman" panose="02020603050405020304" pitchFamily="18" charset="0"/>
                <a:cs typeface="Times New Roman" panose="02020603050405020304" pitchFamily="18" charset="0"/>
              </a:rPr>
              <a:t>Diastolic BP</a:t>
            </a: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Lower value of Blood Pressure in mmHg, another significant attribute during pregnancy</a:t>
            </a:r>
            <a:r>
              <a:rPr lang="en-US" sz="1400" dirty="0"/>
              <a:t> g</a:t>
            </a:r>
          </a:p>
          <a:p>
            <a:pPr marL="457200"/>
            <a:r>
              <a:rPr lang="en-CA" sz="1400" b="1" dirty="0">
                <a:effectLst/>
                <a:latin typeface="Times New Roman" panose="02020603050405020304" pitchFamily="18" charset="0"/>
                <a:ea typeface="Times New Roman" panose="02020603050405020304" pitchFamily="18" charset="0"/>
                <a:cs typeface="Times New Roman" panose="02020603050405020304" pitchFamily="18" charset="0"/>
              </a:rPr>
              <a:t>BS</a:t>
            </a: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Blood glucose levels is in terms of a molar concentration, mmol/L</a:t>
            </a:r>
          </a:p>
          <a:p>
            <a:pPr marL="457200"/>
            <a:r>
              <a:rPr lang="en-CA" sz="1400" b="1" dirty="0" err="1">
                <a:latin typeface="Times New Roman" panose="02020603050405020304" pitchFamily="18" charset="0"/>
                <a:ea typeface="Times New Roman" panose="02020603050405020304" pitchFamily="18" charset="0"/>
                <a:cs typeface="Times New Roman" panose="02020603050405020304" pitchFamily="18" charset="0"/>
              </a:rPr>
              <a:t>BodyTemp</a:t>
            </a:r>
            <a:r>
              <a:rPr lang="en-CA" sz="1400" b="1" dirty="0">
                <a:latin typeface="Times New Roman" panose="02020603050405020304" pitchFamily="18" charset="0"/>
                <a:ea typeface="Times New Roman" panose="02020603050405020304" pitchFamily="18" charset="0"/>
                <a:cs typeface="Times New Roman" panose="02020603050405020304" pitchFamily="18" charset="0"/>
              </a:rPr>
              <a:t>:</a:t>
            </a: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Body Temperature in Fahrenheit </a:t>
            </a:r>
            <a:endParaRPr lang="en-CA" sz="1400" dirty="0">
              <a:latin typeface="Times New Roman" panose="02020603050405020304" pitchFamily="18" charset="0"/>
              <a:cs typeface="Times New Roman" panose="02020603050405020304" pitchFamily="18" charset="0"/>
            </a:endParaRPr>
          </a:p>
          <a:p>
            <a:pPr marL="457200"/>
            <a:r>
              <a:rPr lang="en-US" sz="1400" b="1" dirty="0" err="1">
                <a:latin typeface="Times New Roman" panose="02020603050405020304" pitchFamily="18" charset="0"/>
                <a:ea typeface="Calibri" panose="020F0502020204030204" pitchFamily="34" charset="0"/>
                <a:cs typeface="Times New Roman" panose="02020603050405020304" pitchFamily="18" charset="0"/>
              </a:rPr>
              <a:t>HeartRate</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normal resting heart rate in beats per minute</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p>
          <a:p>
            <a:pPr indent="0">
              <a:spcBef>
                <a:spcPts val="1200"/>
              </a:spcBef>
              <a:spcAft>
                <a:spcPts val="600"/>
              </a:spcAft>
              <a:buNone/>
            </a:pPr>
            <a:r>
              <a:rPr lang="en-US" sz="1400" b="1" u="sng" dirty="0">
                <a:effectLst/>
                <a:latin typeface="Times New Roman" panose="02020603050405020304" pitchFamily="18" charset="0"/>
                <a:ea typeface="Calibri" panose="020F0502020204030204" pitchFamily="34" charset="0"/>
                <a:cs typeface="Times New Roman" panose="02020603050405020304" pitchFamily="18" charset="0"/>
              </a:rPr>
              <a:t>Dependent Variable:</a:t>
            </a:r>
            <a:endParaRPr lang="en-NG"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r>
              <a:rPr lang="en-CA" sz="1400" b="1" dirty="0">
                <a:latin typeface="Times New Roman" panose="02020603050405020304" pitchFamily="18" charset="0"/>
                <a:ea typeface="Times New Roman" panose="02020603050405020304" pitchFamily="18" charset="0"/>
                <a:cs typeface="Times New Roman" panose="02020603050405020304" pitchFamily="18" charset="0"/>
              </a:rPr>
              <a:t>Risk Level</a:t>
            </a:r>
            <a:r>
              <a:rPr lang="en-CA"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Predicted Risk Intensity Level (</a:t>
            </a:r>
            <a:r>
              <a:rPr lang="en-US" sz="1400" dirty="0">
                <a:solidFill>
                  <a:srgbClr val="7030A0"/>
                </a:solidFill>
                <a:latin typeface="Times New Roman" panose="02020603050405020304" pitchFamily="18" charset="0"/>
                <a:cs typeface="Times New Roman" panose="02020603050405020304" pitchFamily="18" charset="0"/>
              </a:rPr>
              <a:t>High Level</a:t>
            </a:r>
            <a:r>
              <a:rPr lang="en-US" sz="1400" dirty="0">
                <a:latin typeface="Times New Roman" panose="02020603050405020304" pitchFamily="18" charset="0"/>
                <a:cs typeface="Times New Roman" panose="02020603050405020304" pitchFamily="18" charset="0"/>
              </a:rPr>
              <a:t>, </a:t>
            </a:r>
            <a:r>
              <a:rPr lang="en-US" sz="1400" dirty="0">
                <a:solidFill>
                  <a:srgbClr val="FFC000"/>
                </a:solidFill>
                <a:latin typeface="Times New Roman" panose="02020603050405020304" pitchFamily="18" charset="0"/>
                <a:cs typeface="Times New Roman" panose="02020603050405020304" pitchFamily="18" charset="0"/>
              </a:rPr>
              <a:t>Mid Level</a:t>
            </a:r>
            <a:r>
              <a:rPr lang="en-US" sz="1400" dirty="0">
                <a:latin typeface="Times New Roman" panose="02020603050405020304" pitchFamily="18" charset="0"/>
                <a:cs typeface="Times New Roman" panose="02020603050405020304" pitchFamily="18" charset="0"/>
              </a:rPr>
              <a:t>, </a:t>
            </a:r>
            <a:r>
              <a:rPr lang="en-US" sz="1400" dirty="0">
                <a:solidFill>
                  <a:srgbClr val="00B0F0"/>
                </a:solidFill>
                <a:latin typeface="Times New Roman" panose="02020603050405020304" pitchFamily="18" charset="0"/>
                <a:cs typeface="Times New Roman" panose="02020603050405020304" pitchFamily="18" charset="0"/>
              </a:rPr>
              <a:t>Low Level</a:t>
            </a:r>
            <a:r>
              <a:rPr lang="en-US" sz="14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The goal is to forecast risk level for MHR dataset, by predicting each observation belongs to the most commonly occurring class of training observations in the region to which it belongs.</a:t>
            </a:r>
          </a:p>
          <a:p>
            <a:pPr marL="285750" indent="-28575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By leveraging </a:t>
            </a:r>
            <a:r>
              <a:rPr lang="en-US" sz="1400" dirty="0">
                <a:solidFill>
                  <a:srgbClr val="FF0000"/>
                </a:solidFill>
                <a:latin typeface="Times New Roman" panose="02020603050405020304" pitchFamily="18" charset="0"/>
                <a:cs typeface="Times New Roman" panose="02020603050405020304" pitchFamily="18" charset="0"/>
              </a:rPr>
              <a:t>Decision Tree, Random Forest models, and Associated Model Analysis, </a:t>
            </a:r>
            <a:r>
              <a:rPr lang="en-US" sz="1400" dirty="0">
                <a:latin typeface="Times New Roman" panose="02020603050405020304" pitchFamily="18" charset="0"/>
                <a:cs typeface="Times New Roman" panose="02020603050405020304" pitchFamily="18" charset="0"/>
              </a:rPr>
              <a:t>this supervised learning algorithms will be created to predict the </a:t>
            </a:r>
            <a:r>
              <a:rPr lang="en-US" sz="1400" i="1" dirty="0">
                <a:latin typeface="Times New Roman" panose="02020603050405020304" pitchFamily="18" charset="0"/>
                <a:cs typeface="Times New Roman" panose="02020603050405020304" pitchFamily="18" charset="0"/>
              </a:rPr>
              <a:t>Risk Intensity Level</a:t>
            </a:r>
            <a:r>
              <a:rPr lang="en-US" sz="1400" dirty="0">
                <a:latin typeface="Times New Roman" panose="02020603050405020304" pitchFamily="18" charset="0"/>
                <a:cs typeface="Times New Roman" panose="02020603050405020304" pitchFamily="18" charset="0"/>
              </a:rPr>
              <a:t> given the features of the dataset.</a:t>
            </a:r>
          </a:p>
          <a:p>
            <a:pPr marL="0" indent="0">
              <a:buNone/>
            </a:pPr>
            <a:endParaRPr lang="en-NG" sz="1400" dirty="0"/>
          </a:p>
        </p:txBody>
      </p:sp>
    </p:spTree>
    <p:extLst>
      <p:ext uri="{BB962C8B-B14F-4D97-AF65-F5344CB8AC3E}">
        <p14:creationId xmlns:p14="http://schemas.microsoft.com/office/powerpoint/2010/main" val="54216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86C35-9988-991E-5256-54237FE732A7}"/>
              </a:ext>
            </a:extLst>
          </p:cNvPr>
          <p:cNvSpPr>
            <a:spLocks noGrp="1"/>
          </p:cNvSpPr>
          <p:nvPr>
            <p:ph type="title"/>
          </p:nvPr>
        </p:nvSpPr>
        <p:spPr>
          <a:xfrm>
            <a:off x="152399" y="278535"/>
            <a:ext cx="9895951" cy="1033669"/>
          </a:xfrm>
        </p:spPr>
        <p:txBody>
          <a:bodyPr>
            <a:normAutofit fontScale="90000"/>
          </a:bodyPr>
          <a:lstStyle/>
          <a:p>
            <a:r>
              <a:rPr lang="en-US" sz="4000" dirty="0">
                <a:solidFill>
                  <a:srgbClr val="FFFFFF"/>
                </a:solidFill>
              </a:rPr>
              <a:t>Key Insights from the Output metrics and Box Plots</a:t>
            </a:r>
            <a:endParaRPr lang="en-NG" sz="4000" dirty="0">
              <a:solidFill>
                <a:srgbClr val="FFFFFF"/>
              </a:solidFill>
            </a:endParaRPr>
          </a:p>
        </p:txBody>
      </p:sp>
      <p:sp>
        <p:nvSpPr>
          <p:cNvPr id="3" name="Content Placeholder 2">
            <a:extLst>
              <a:ext uri="{FF2B5EF4-FFF2-40B4-BE49-F238E27FC236}">
                <a16:creationId xmlns:a16="http://schemas.microsoft.com/office/drawing/2014/main" id="{9E3B0ED8-4317-8951-FD68-7CAE5ABD56B6}"/>
              </a:ext>
            </a:extLst>
          </p:cNvPr>
          <p:cNvSpPr>
            <a:spLocks noGrp="1"/>
          </p:cNvSpPr>
          <p:nvPr>
            <p:ph idx="1"/>
          </p:nvPr>
        </p:nvSpPr>
        <p:spPr>
          <a:xfrm>
            <a:off x="152399" y="1879953"/>
            <a:ext cx="6293223" cy="3615731"/>
          </a:xfrm>
        </p:spPr>
        <p:txBody>
          <a:bodyPr anchor="ctr">
            <a:noAutofit/>
          </a:bodyPr>
          <a:lstStyle/>
          <a:p>
            <a:pPr marL="0" lvl="0" indent="0">
              <a:lnSpc>
                <a:spcPct val="107000"/>
              </a:lnSpc>
              <a:buNone/>
            </a:pPr>
            <a:r>
              <a:rPr lang="en-US" sz="1400" b="1" kern="100" dirty="0">
                <a:latin typeface="Calibri" panose="020F0502020204030204" pitchFamily="34" charset="0"/>
                <a:ea typeface="Calibri" panose="020F0502020204030204" pitchFamily="34" charset="0"/>
                <a:cs typeface="Times New Roman" panose="02020603050405020304" pitchFamily="18" charset="0"/>
              </a:rPr>
              <a:t>Output Metrics:</a:t>
            </a:r>
          </a:p>
          <a:p>
            <a:pPr marL="0" lvl="0" indent="0">
              <a:lnSpc>
                <a:spcPct val="107000"/>
              </a:lnSpc>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The </a:t>
            </a:r>
            <a:r>
              <a:rPr lang="en-US" sz="1400" i="1" kern="100" dirty="0">
                <a:latin typeface="Calibri" panose="020F0502020204030204" pitchFamily="34" charset="0"/>
                <a:ea typeface="Calibri" panose="020F0502020204030204" pitchFamily="34" charset="0"/>
                <a:cs typeface="Times New Roman" panose="02020603050405020304" pitchFamily="18" charset="0"/>
              </a:rPr>
              <a:t>Random Forest model </a:t>
            </a:r>
            <a:r>
              <a:rPr lang="en-US" sz="1400" kern="100" dirty="0">
                <a:latin typeface="Calibri" panose="020F0502020204030204" pitchFamily="34" charset="0"/>
                <a:ea typeface="Calibri" panose="020F0502020204030204" pitchFamily="34" charset="0"/>
                <a:cs typeface="Times New Roman" panose="02020603050405020304" pitchFamily="18" charset="0"/>
              </a:rPr>
              <a:t>has a higher Recall value (</a:t>
            </a:r>
            <a:r>
              <a:rPr lang="en-US" sz="1400" kern="100" dirty="0">
                <a:solidFill>
                  <a:srgbClr val="00B050"/>
                </a:solidFill>
                <a:latin typeface="Calibri" panose="020F0502020204030204" pitchFamily="34" charset="0"/>
                <a:ea typeface="Calibri" panose="020F0502020204030204" pitchFamily="34" charset="0"/>
                <a:cs typeface="Times New Roman" panose="02020603050405020304" pitchFamily="18" charset="0"/>
              </a:rPr>
              <a:t>0.83</a:t>
            </a:r>
            <a:r>
              <a:rPr lang="en-US" sz="1400" kern="100" dirty="0">
                <a:latin typeface="Calibri" panose="020F0502020204030204" pitchFamily="34" charset="0"/>
                <a:ea typeface="Calibri" panose="020F0502020204030204" pitchFamily="34" charset="0"/>
                <a:cs typeface="Times New Roman" panose="02020603050405020304" pitchFamily="18" charset="0"/>
              </a:rPr>
              <a:t>) compared to the Decision Tree model (</a:t>
            </a:r>
            <a:r>
              <a:rPr lang="en-US" sz="1400"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0.82</a:t>
            </a:r>
            <a:r>
              <a:rPr lang="en-US" sz="1400" kern="100" dirty="0">
                <a:latin typeface="Calibri" panose="020F0502020204030204" pitchFamily="34" charset="0"/>
                <a:ea typeface="Calibri" panose="020F0502020204030204" pitchFamily="34" charset="0"/>
                <a:cs typeface="Times New Roman" panose="02020603050405020304" pitchFamily="18" charset="0"/>
              </a:rPr>
              <a:t>). Recall measures the percentage of correctly predicted positive instances out of all the actual positive instances.</a:t>
            </a:r>
          </a:p>
          <a:p>
            <a:pPr marL="0" lvl="0" indent="0">
              <a:lnSpc>
                <a:spcPct val="107000"/>
              </a:lnSpc>
              <a:buNone/>
            </a:pP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400" b="1" kern="100" dirty="0">
                <a:latin typeface="Calibri" panose="020F0502020204030204" pitchFamily="34" charset="0"/>
                <a:ea typeface="Calibri" panose="020F0502020204030204" pitchFamily="34" charset="0"/>
                <a:cs typeface="Times New Roman" panose="02020603050405020304" pitchFamily="18" charset="0"/>
              </a:rPr>
              <a:t>Boxplot Visualization of the Recall Value of the Decision Tree and Random Forest Classifiers</a:t>
            </a:r>
            <a:endParaRPr lang="en-NG" sz="1400" kern="100" dirty="0">
              <a:effectLst/>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07000"/>
              </a:lnSpc>
              <a:buClr>
                <a:srgbClr val="000000"/>
              </a:buClr>
              <a:buSzPts val="1100"/>
              <a:buFont typeface="Wingdings" panose="05000000000000000000" pitchFamily="2" charset="2"/>
              <a:buChar char="v"/>
            </a:pPr>
            <a:r>
              <a:rPr lang="en-US" sz="1400" kern="100"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Boxplot provides a visual summary of the performance of the two models, allowing us to compare the Recall values of our models.</a:t>
            </a:r>
          </a:p>
          <a:p>
            <a:pPr marL="0" lvl="0" indent="0" fontAlgn="base">
              <a:lnSpc>
                <a:spcPct val="107000"/>
              </a:lnSpc>
              <a:buClr>
                <a:srgbClr val="000000"/>
              </a:buClr>
              <a:buSzPts val="1100"/>
              <a:buNone/>
            </a:pPr>
            <a:r>
              <a:rPr lang="en-US" sz="1400" kern="100"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The </a:t>
            </a:r>
            <a:r>
              <a:rPr lang="en-US" sz="1400" i="1" kern="100"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Decision Tree classifier </a:t>
            </a:r>
            <a:r>
              <a:rPr lang="en-US" sz="1400" kern="100" dirty="0">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has longer tails and more largely distributed. Although, the Random Forest Classifier has outliers that require further investigation, the Random Forest classifier has a narrower range of the Recall data points around the median.</a:t>
            </a:r>
          </a:p>
        </p:txBody>
      </p:sp>
      <p:pic>
        <p:nvPicPr>
          <p:cNvPr id="4" name="Picture 3">
            <a:extLst>
              <a:ext uri="{FF2B5EF4-FFF2-40B4-BE49-F238E27FC236}">
                <a16:creationId xmlns:a16="http://schemas.microsoft.com/office/drawing/2014/main" id="{06B5E5F4-39F8-FA34-CD35-41168B2C6A4E}"/>
              </a:ext>
            </a:extLst>
          </p:cNvPr>
          <p:cNvPicPr>
            <a:picLocks noChangeAspect="1"/>
          </p:cNvPicPr>
          <p:nvPr/>
        </p:nvPicPr>
        <p:blipFill>
          <a:blip r:embed="rId2"/>
          <a:stretch>
            <a:fillRect/>
          </a:stretch>
        </p:blipFill>
        <p:spPr>
          <a:xfrm>
            <a:off x="7009317" y="1855238"/>
            <a:ext cx="4828017" cy="4724227"/>
          </a:xfrm>
          <a:prstGeom prst="rect">
            <a:avLst/>
          </a:prstGeom>
        </p:spPr>
      </p:pic>
    </p:spTree>
    <p:extLst>
      <p:ext uri="{BB962C8B-B14F-4D97-AF65-F5344CB8AC3E}">
        <p14:creationId xmlns:p14="http://schemas.microsoft.com/office/powerpoint/2010/main" val="1258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86C35-9988-991E-5256-54237FE732A7}"/>
              </a:ext>
            </a:extLst>
          </p:cNvPr>
          <p:cNvSpPr>
            <a:spLocks noGrp="1"/>
          </p:cNvSpPr>
          <p:nvPr>
            <p:ph type="title"/>
          </p:nvPr>
        </p:nvSpPr>
        <p:spPr>
          <a:xfrm>
            <a:off x="244865" y="294538"/>
            <a:ext cx="11022686" cy="1033669"/>
          </a:xfrm>
        </p:spPr>
        <p:txBody>
          <a:bodyPr>
            <a:normAutofit fontScale="90000"/>
          </a:bodyPr>
          <a:lstStyle/>
          <a:p>
            <a:r>
              <a:rPr lang="fr-FR" sz="4000" dirty="0">
                <a:solidFill>
                  <a:srgbClr val="FFFFFF"/>
                </a:solidFill>
              </a:rPr>
              <a:t>Confusion Matrix/Classification Report – </a:t>
            </a:r>
            <a:r>
              <a:rPr lang="fr-FR" sz="4000" dirty="0" err="1">
                <a:solidFill>
                  <a:srgbClr val="FFFFFF"/>
                </a:solidFill>
              </a:rPr>
              <a:t>Optimized</a:t>
            </a:r>
            <a:r>
              <a:rPr lang="fr-FR" sz="4000" dirty="0">
                <a:solidFill>
                  <a:srgbClr val="FFFFFF"/>
                </a:solidFill>
              </a:rPr>
              <a:t> </a:t>
            </a:r>
            <a:r>
              <a:rPr lang="fr-FR" sz="4000" dirty="0" err="1">
                <a:solidFill>
                  <a:srgbClr val="FFFFFF"/>
                </a:solidFill>
              </a:rPr>
              <a:t>Decision</a:t>
            </a:r>
            <a:r>
              <a:rPr lang="fr-FR" sz="4000" dirty="0">
                <a:solidFill>
                  <a:srgbClr val="FFFFFF"/>
                </a:solidFill>
              </a:rPr>
              <a:t> </a:t>
            </a:r>
            <a:r>
              <a:rPr lang="fr-FR" sz="4000" dirty="0" err="1">
                <a:solidFill>
                  <a:srgbClr val="FFFFFF"/>
                </a:solidFill>
              </a:rPr>
              <a:t>Tree</a:t>
            </a:r>
            <a:r>
              <a:rPr lang="fr-FR" sz="4000" dirty="0">
                <a:solidFill>
                  <a:srgbClr val="FFFFFF"/>
                </a:solidFill>
              </a:rPr>
              <a:t> Model</a:t>
            </a:r>
            <a:endParaRPr lang="en-NG" sz="4000" dirty="0">
              <a:solidFill>
                <a:srgbClr val="FFFFFF"/>
              </a:solidFill>
            </a:endParaRPr>
          </a:p>
        </p:txBody>
      </p:sp>
      <p:sp>
        <p:nvSpPr>
          <p:cNvPr id="3" name="Content Placeholder 2">
            <a:extLst>
              <a:ext uri="{FF2B5EF4-FFF2-40B4-BE49-F238E27FC236}">
                <a16:creationId xmlns:a16="http://schemas.microsoft.com/office/drawing/2014/main" id="{9E3B0ED8-4317-8951-FD68-7CAE5ABD56B6}"/>
              </a:ext>
            </a:extLst>
          </p:cNvPr>
          <p:cNvSpPr>
            <a:spLocks noGrp="1"/>
          </p:cNvSpPr>
          <p:nvPr>
            <p:ph idx="1"/>
          </p:nvPr>
        </p:nvSpPr>
        <p:spPr>
          <a:xfrm>
            <a:off x="0" y="1622745"/>
            <a:ext cx="7700682" cy="5235256"/>
          </a:xfrm>
        </p:spPr>
        <p:txBody>
          <a:bodyPr anchor="ctr">
            <a:noAutofit/>
          </a:bodyPr>
          <a:lstStyle/>
          <a:p>
            <a:pPr marL="0" indent="0">
              <a:buNone/>
            </a:pPr>
            <a:endParaRPr lang="en-US" sz="1400" dirty="0">
              <a:solidFill>
                <a:schemeClr val="tx1"/>
              </a:solidFill>
              <a:effectLst/>
              <a:ea typeface="Calibri" panose="020F0502020204030204" pitchFamily="34" charset="0"/>
              <a:cs typeface="Times New Roman" panose="02020603050405020304" pitchFamily="18" charset="0"/>
            </a:endParaRPr>
          </a:p>
          <a:p>
            <a:pPr marL="0" indent="0">
              <a:buNone/>
            </a:pPr>
            <a:endParaRPr lang="en-US" sz="1400" dirty="0">
              <a:ea typeface="Calibri" panose="020F0502020204030204" pitchFamily="34" charset="0"/>
              <a:cs typeface="Times New Roman" panose="02020603050405020304" pitchFamily="18" charset="0"/>
            </a:endParaRPr>
          </a:p>
          <a:p>
            <a:pPr marL="0" indent="0">
              <a:buNone/>
            </a:pPr>
            <a:endParaRPr lang="en-US" sz="1400" dirty="0">
              <a:solidFill>
                <a:schemeClr val="tx1"/>
              </a:solidFill>
              <a:effectLst/>
              <a:ea typeface="Calibri" panose="020F0502020204030204" pitchFamily="34" charset="0"/>
              <a:cs typeface="Times New Roman" panose="02020603050405020304" pitchFamily="18" charset="0"/>
            </a:endParaRPr>
          </a:p>
          <a:p>
            <a:pPr marL="0" indent="0">
              <a:buNone/>
            </a:pPr>
            <a:endParaRPr lang="en-US" sz="1400" dirty="0">
              <a:ea typeface="Calibri" panose="020F0502020204030204" pitchFamily="34" charset="0"/>
              <a:cs typeface="Times New Roman" panose="02020603050405020304" pitchFamily="18" charset="0"/>
            </a:endParaRPr>
          </a:p>
          <a:p>
            <a:pPr marL="0" indent="0">
              <a:buNone/>
            </a:pPr>
            <a:endParaRPr lang="en-US" sz="1400" dirty="0">
              <a:solidFill>
                <a:schemeClr val="tx1"/>
              </a:solidFill>
              <a:effectLst/>
              <a:ea typeface="Calibri" panose="020F0502020204030204" pitchFamily="34" charset="0"/>
              <a:cs typeface="Times New Roman" panose="02020603050405020304" pitchFamily="18" charset="0"/>
            </a:endParaRPr>
          </a:p>
          <a:p>
            <a:pPr marL="0" indent="0">
              <a:buNone/>
            </a:pPr>
            <a:r>
              <a:rPr lang="en-US" sz="1400" b="1" dirty="0">
                <a:ea typeface="Calibri" panose="020F0502020204030204" pitchFamily="34" charset="0"/>
                <a:cs typeface="Times New Roman" panose="02020603050405020304" pitchFamily="18" charset="0"/>
              </a:rPr>
              <a:t>Precision</a:t>
            </a:r>
            <a:r>
              <a:rPr lang="en-US" sz="1400" b="1" dirty="0">
                <a:solidFill>
                  <a:schemeClr val="tx1"/>
                </a:solidFill>
                <a:effectLst/>
                <a:ea typeface="Calibri" panose="020F0502020204030204" pitchFamily="34" charset="0"/>
                <a:cs typeface="Times New Roman" panose="02020603050405020304" pitchFamily="18" charset="0"/>
              </a:rPr>
              <a:t>:  </a:t>
            </a:r>
            <a:r>
              <a:rPr lang="en-US" sz="1400" dirty="0">
                <a:solidFill>
                  <a:schemeClr val="tx1"/>
                </a:solidFill>
                <a:effectLst/>
                <a:ea typeface="Calibri" panose="020F0502020204030204" pitchFamily="34" charset="0"/>
                <a:cs typeface="Times New Roman" panose="02020603050405020304" pitchFamily="18" charset="0"/>
              </a:rPr>
              <a:t>The precision (performance metric) of the</a:t>
            </a:r>
            <a:r>
              <a:rPr lang="en-US" sz="1400" dirty="0">
                <a:ea typeface="Calibri" panose="020F0502020204030204" pitchFamily="34" charset="0"/>
                <a:cs typeface="Times New Roman" panose="02020603050405020304" pitchFamily="18" charset="0"/>
              </a:rPr>
              <a:t> optimized</a:t>
            </a:r>
            <a:r>
              <a:rPr lang="en-US" sz="1400" dirty="0">
                <a:solidFill>
                  <a:schemeClr val="tx1"/>
                </a:solidFill>
                <a:effectLst/>
                <a:ea typeface="Calibri" panose="020F0502020204030204" pitchFamily="34" charset="0"/>
                <a:cs typeface="Times New Roman" panose="02020603050405020304" pitchFamily="18" charset="0"/>
              </a:rPr>
              <a:t> model for the “low risk" level is </a:t>
            </a:r>
            <a:r>
              <a:rPr lang="en-US" sz="1400" dirty="0">
                <a:solidFill>
                  <a:srgbClr val="00B0F0"/>
                </a:solidFill>
                <a:effectLst/>
                <a:ea typeface="Calibri" panose="020F0502020204030204" pitchFamily="34" charset="0"/>
                <a:cs typeface="Times New Roman" panose="02020603050405020304" pitchFamily="18" charset="0"/>
              </a:rPr>
              <a:t>0.73</a:t>
            </a:r>
            <a:r>
              <a:rPr lang="en-US" sz="1400" dirty="0">
                <a:solidFill>
                  <a:schemeClr val="tx1"/>
                </a:solidFill>
                <a:effectLst/>
                <a:ea typeface="Calibri" panose="020F0502020204030204" pitchFamily="34" charset="0"/>
                <a:cs typeface="Times New Roman" panose="02020603050405020304" pitchFamily="18" charset="0"/>
              </a:rPr>
              <a:t>, on the “mid risk” level it is </a:t>
            </a:r>
            <a:r>
              <a:rPr lang="en-US" sz="1400" dirty="0">
                <a:solidFill>
                  <a:srgbClr val="FFC000"/>
                </a:solidFill>
                <a:effectLst/>
                <a:ea typeface="Calibri" panose="020F0502020204030204" pitchFamily="34" charset="0"/>
                <a:cs typeface="Times New Roman" panose="02020603050405020304" pitchFamily="18" charset="0"/>
              </a:rPr>
              <a:t>0.85 </a:t>
            </a:r>
            <a:r>
              <a:rPr lang="en-US" sz="1400" dirty="0">
                <a:solidFill>
                  <a:schemeClr val="tx1"/>
                </a:solidFill>
                <a:effectLst/>
                <a:ea typeface="Calibri" panose="020F0502020204030204" pitchFamily="34" charset="0"/>
                <a:cs typeface="Times New Roman" panose="02020603050405020304" pitchFamily="18" charset="0"/>
              </a:rPr>
              <a:t>while for the “high risk" class, it is </a:t>
            </a:r>
            <a:r>
              <a:rPr lang="en-US" sz="1400" dirty="0">
                <a:solidFill>
                  <a:srgbClr val="7030A0"/>
                </a:solidFill>
                <a:effectLst/>
                <a:ea typeface="Calibri" panose="020F0502020204030204" pitchFamily="34" charset="0"/>
                <a:cs typeface="Times New Roman" panose="02020603050405020304" pitchFamily="18" charset="0"/>
              </a:rPr>
              <a:t>0.87</a:t>
            </a:r>
            <a:endParaRPr lang="en-US" sz="1400" dirty="0">
              <a:solidFill>
                <a:srgbClr val="7030A0"/>
              </a:solidFill>
              <a:ea typeface="Calibri" panose="020F0502020204030204" pitchFamily="34" charset="0"/>
              <a:cs typeface="Times New Roman" panose="02020603050405020304" pitchFamily="18" charset="0"/>
            </a:endParaRPr>
          </a:p>
          <a:p>
            <a:pPr marL="0" indent="0">
              <a:buNone/>
            </a:pPr>
            <a:r>
              <a:rPr lang="en-US" sz="1400" dirty="0">
                <a:solidFill>
                  <a:schemeClr val="tx1"/>
                </a:solidFill>
                <a:effectLst/>
                <a:ea typeface="Calibri" panose="020F0502020204030204" pitchFamily="34" charset="0"/>
                <a:cs typeface="Times New Roman" panose="02020603050405020304" pitchFamily="18" charset="0"/>
              </a:rPr>
              <a:t>This indicates that the model has a high ability to correctly identify high risk and mid risk, while it performed moderately high identifying for low risk level.</a:t>
            </a:r>
          </a:p>
          <a:p>
            <a:pPr marL="0" indent="0">
              <a:buNone/>
            </a:pPr>
            <a:r>
              <a:rPr lang="en-US" sz="1400" dirty="0">
                <a:ea typeface="Calibri" panose="020F0502020204030204" pitchFamily="34" charset="0"/>
                <a:cs typeface="Times New Roman" panose="02020603050405020304" pitchFamily="18" charset="0"/>
              </a:rPr>
              <a:t>‘</a:t>
            </a:r>
            <a:r>
              <a:rPr lang="en-US" sz="1400" dirty="0">
                <a:solidFill>
                  <a:schemeClr val="tx1"/>
                </a:solidFill>
                <a:effectLst/>
                <a:ea typeface="Calibri" panose="020F0502020204030204" pitchFamily="34" charset="0"/>
                <a:cs typeface="Times New Roman" panose="02020603050405020304" pitchFamily="18" charset="0"/>
              </a:rPr>
              <a:t>Low risk’ predictions still produces a slightly considerable amount of </a:t>
            </a:r>
            <a:r>
              <a:rPr lang="en-US" sz="1400" i="1" dirty="0">
                <a:solidFill>
                  <a:schemeClr val="tx1"/>
                </a:solidFill>
                <a:effectLst/>
                <a:ea typeface="Calibri" panose="020F0502020204030204" pitchFamily="34" charset="0"/>
                <a:cs typeface="Times New Roman" panose="02020603050405020304" pitchFamily="18" charset="0"/>
              </a:rPr>
              <a:t>false positive</a:t>
            </a:r>
            <a:endParaRPr lang="en-US" sz="1400" b="1" i="1" dirty="0">
              <a:solidFill>
                <a:schemeClr val="tx1"/>
              </a:solidFill>
              <a:effectLst/>
              <a:ea typeface="Calibri" panose="020F0502020204030204" pitchFamily="34" charset="0"/>
              <a:cs typeface="Times New Roman" panose="02020603050405020304" pitchFamily="18" charset="0"/>
            </a:endParaRPr>
          </a:p>
          <a:p>
            <a:pPr marL="0" indent="0">
              <a:buNone/>
            </a:pPr>
            <a:r>
              <a:rPr lang="en-US" sz="1400" b="1" dirty="0">
                <a:ea typeface="Calibri" panose="020F0502020204030204" pitchFamily="34" charset="0"/>
                <a:cs typeface="Times New Roman" panose="02020603050405020304" pitchFamily="18" charset="0"/>
              </a:rPr>
              <a:t>Recall: </a:t>
            </a:r>
            <a:r>
              <a:rPr lang="en-US" sz="1400" dirty="0">
                <a:ea typeface="Calibri" panose="020F0502020204030204" pitchFamily="34" charset="0"/>
                <a:cs typeface="Times New Roman" panose="02020603050405020304" pitchFamily="18" charset="0"/>
              </a:rPr>
              <a:t>The ‘high risk’ level (</a:t>
            </a:r>
            <a:r>
              <a:rPr lang="en-US" sz="1400" dirty="0">
                <a:solidFill>
                  <a:srgbClr val="7030A0"/>
                </a:solidFill>
                <a:ea typeface="Calibri" panose="020F0502020204030204" pitchFamily="34" charset="0"/>
                <a:cs typeface="Times New Roman" panose="02020603050405020304" pitchFamily="18" charset="0"/>
              </a:rPr>
              <a:t>0.85</a:t>
            </a:r>
            <a:r>
              <a:rPr lang="en-US" sz="1400" dirty="0">
                <a:ea typeface="Calibri" panose="020F0502020204030204" pitchFamily="34" charset="0"/>
                <a:cs typeface="Times New Roman" panose="02020603050405020304" pitchFamily="18" charset="0"/>
              </a:rPr>
              <a:t>) has the highest proportion of actual positives which were correctly classified. The proportion of the models which produced </a:t>
            </a:r>
            <a:r>
              <a:rPr lang="en-US" sz="1400" i="1" dirty="0">
                <a:ea typeface="Calibri" panose="020F0502020204030204" pitchFamily="34" charset="0"/>
                <a:cs typeface="Times New Roman" panose="02020603050405020304" pitchFamily="18" charset="0"/>
              </a:rPr>
              <a:t>false negatives </a:t>
            </a:r>
            <a:r>
              <a:rPr lang="en-US" sz="1400" dirty="0">
                <a:ea typeface="Calibri" panose="020F0502020204030204" pitchFamily="34" charset="0"/>
                <a:cs typeface="Times New Roman" panose="02020603050405020304" pitchFamily="18" charset="0"/>
              </a:rPr>
              <a:t>for ‘high risk” is closely followed by ‘mid risk’ level (</a:t>
            </a:r>
            <a:r>
              <a:rPr lang="en-US" sz="1400" dirty="0">
                <a:solidFill>
                  <a:srgbClr val="FFC000"/>
                </a:solidFill>
                <a:ea typeface="Calibri" panose="020F0502020204030204" pitchFamily="34" charset="0"/>
                <a:cs typeface="Times New Roman" panose="02020603050405020304" pitchFamily="18" charset="0"/>
              </a:rPr>
              <a:t>0.81</a:t>
            </a:r>
            <a:r>
              <a:rPr lang="en-US" sz="1400" dirty="0">
                <a:ea typeface="Calibri" panose="020F0502020204030204" pitchFamily="34" charset="0"/>
                <a:cs typeface="Times New Roman" panose="02020603050405020304" pitchFamily="18" charset="0"/>
              </a:rPr>
              <a:t>), and ‘low risk’ identification (</a:t>
            </a:r>
            <a:r>
              <a:rPr lang="en-US" sz="1400" dirty="0">
                <a:solidFill>
                  <a:srgbClr val="00B0F0"/>
                </a:solidFill>
                <a:effectLst/>
                <a:ea typeface="Calibri" panose="020F0502020204030204" pitchFamily="34" charset="0"/>
                <a:cs typeface="Times New Roman" panose="02020603050405020304" pitchFamily="18" charset="0"/>
              </a:rPr>
              <a:t>0.78,</a:t>
            </a:r>
            <a:r>
              <a:rPr lang="en-US" sz="1400" dirty="0">
                <a:ea typeface="Calibri" panose="020F0502020204030204" pitchFamily="34" charset="0"/>
                <a:cs typeface="Times New Roman" panose="02020603050405020304" pitchFamily="18" charset="0"/>
              </a:rPr>
              <a:t> i.e. 78% recall rate)</a:t>
            </a:r>
          </a:p>
          <a:p>
            <a:pPr marL="0" indent="0">
              <a:buNone/>
            </a:pPr>
            <a:r>
              <a:rPr lang="en-US" sz="1400" b="1" dirty="0">
                <a:solidFill>
                  <a:schemeClr val="tx1"/>
                </a:solidFill>
                <a:effectLst/>
                <a:ea typeface="Calibri" panose="020F0502020204030204" pitchFamily="34" charset="0"/>
                <a:cs typeface="Times New Roman" panose="02020603050405020304" pitchFamily="18" charset="0"/>
              </a:rPr>
              <a:t>F1-Score: </a:t>
            </a:r>
            <a:r>
              <a:rPr lang="en-US" sz="1400" dirty="0">
                <a:solidFill>
                  <a:schemeClr val="tx1"/>
                </a:solidFill>
                <a:effectLst/>
                <a:ea typeface="Calibri" panose="020F0502020204030204" pitchFamily="34" charset="0"/>
                <a:cs typeface="Times New Roman" panose="02020603050405020304" pitchFamily="18" charset="0"/>
              </a:rPr>
              <a:t>With very similar values, the </a:t>
            </a:r>
            <a:r>
              <a:rPr lang="en-US" sz="1400" dirty="0">
                <a:ea typeface="Calibri" panose="020F0502020204030204" pitchFamily="34" charset="0"/>
                <a:cs typeface="Times New Roman" panose="02020603050405020304" pitchFamily="18" charset="0"/>
              </a:rPr>
              <a:t>high</a:t>
            </a:r>
            <a:r>
              <a:rPr lang="en-US" sz="1400" dirty="0">
                <a:solidFill>
                  <a:schemeClr val="tx1"/>
                </a:solidFill>
                <a:effectLst/>
                <a:ea typeface="Calibri" panose="020F0502020204030204" pitchFamily="34" charset="0"/>
                <a:cs typeface="Times New Roman" panose="02020603050405020304" pitchFamily="18" charset="0"/>
              </a:rPr>
              <a:t> risk and mid risk </a:t>
            </a:r>
            <a:r>
              <a:rPr lang="en-US" sz="1400" dirty="0">
                <a:ea typeface="Calibri" panose="020F0502020204030204" pitchFamily="34" charset="0"/>
                <a:cs typeface="Times New Roman" panose="02020603050405020304" pitchFamily="18" charset="0"/>
              </a:rPr>
              <a:t>predictions</a:t>
            </a:r>
            <a:r>
              <a:rPr lang="en-US" sz="1400" dirty="0">
                <a:solidFill>
                  <a:schemeClr val="tx1"/>
                </a:solidFill>
                <a:effectLst/>
                <a:ea typeface="Calibri" panose="020F0502020204030204" pitchFamily="34" charset="0"/>
                <a:cs typeface="Times New Roman" panose="02020603050405020304" pitchFamily="18" charset="0"/>
              </a:rPr>
              <a:t> show a </a:t>
            </a:r>
            <a:r>
              <a:rPr lang="en-US" sz="1400" dirty="0">
                <a:ea typeface="Calibri" panose="020F0502020204030204" pitchFamily="34" charset="0"/>
                <a:cs typeface="Times New Roman" panose="02020603050405020304" pitchFamily="18" charset="0"/>
              </a:rPr>
              <a:t>fairer</a:t>
            </a:r>
            <a:r>
              <a:rPr lang="en-US" sz="1400" dirty="0">
                <a:solidFill>
                  <a:schemeClr val="tx1"/>
                </a:solidFill>
                <a:effectLst/>
                <a:ea typeface="Calibri" panose="020F0502020204030204" pitchFamily="34" charset="0"/>
                <a:cs typeface="Times New Roman" panose="02020603050405020304" pitchFamily="18" charset="0"/>
              </a:rPr>
              <a:t> glean </a:t>
            </a:r>
            <a:r>
              <a:rPr lang="en-US" sz="1400" dirty="0">
                <a:ea typeface="Calibri" panose="020F0502020204030204" pitchFamily="34" charset="0"/>
                <a:cs typeface="Times New Roman" panose="02020603050405020304" pitchFamily="18" charset="0"/>
              </a:rPr>
              <a:t>to </a:t>
            </a:r>
            <a:r>
              <a:rPr lang="en-US" sz="1400" dirty="0">
                <a:solidFill>
                  <a:schemeClr val="tx1"/>
                </a:solidFill>
                <a:effectLst/>
                <a:ea typeface="Calibri" panose="020F0502020204030204" pitchFamily="34" charset="0"/>
                <a:cs typeface="Times New Roman" panose="02020603050405020304" pitchFamily="18" charset="0"/>
              </a:rPr>
              <a:t>a perfect model than the combination of precision and recall – F1 score of the </a:t>
            </a:r>
            <a:r>
              <a:rPr lang="en-US" sz="1400" dirty="0">
                <a:ea typeface="Calibri" panose="020F0502020204030204" pitchFamily="34" charset="0"/>
                <a:cs typeface="Times New Roman" panose="02020603050405020304" pitchFamily="18" charset="0"/>
              </a:rPr>
              <a:t>low</a:t>
            </a:r>
            <a:r>
              <a:rPr lang="en-US" sz="1400" dirty="0">
                <a:solidFill>
                  <a:schemeClr val="tx1"/>
                </a:solidFill>
                <a:effectLst/>
                <a:ea typeface="Calibri" panose="020F0502020204030204" pitchFamily="34" charset="0"/>
                <a:cs typeface="Times New Roman" panose="02020603050405020304" pitchFamily="18" charset="0"/>
              </a:rPr>
              <a:t> risk at </a:t>
            </a:r>
            <a:r>
              <a:rPr lang="en-US" sz="1400" dirty="0">
                <a:solidFill>
                  <a:srgbClr val="00B0F0"/>
                </a:solidFill>
                <a:ea typeface="Calibri" panose="020F0502020204030204" pitchFamily="34" charset="0"/>
                <a:cs typeface="Times New Roman" panose="02020603050405020304" pitchFamily="18" charset="0"/>
              </a:rPr>
              <a:t>0.75</a:t>
            </a:r>
          </a:p>
          <a:p>
            <a:pPr marL="0" indent="0">
              <a:buNone/>
            </a:pPr>
            <a:r>
              <a:rPr lang="en-US" sz="1400" b="1" dirty="0">
                <a:ea typeface="Calibri" panose="020F0502020204030204" pitchFamily="34" charset="0"/>
                <a:cs typeface="Times New Roman" panose="02020603050405020304" pitchFamily="18" charset="0"/>
              </a:rPr>
              <a:t>Accuracy: </a:t>
            </a:r>
            <a:r>
              <a:rPr lang="en-US" sz="1400" dirty="0">
                <a:ea typeface="Calibri" panose="020F0502020204030204" pitchFamily="34" charset="0"/>
                <a:cs typeface="Times New Roman" panose="02020603050405020304" pitchFamily="18" charset="0"/>
              </a:rPr>
              <a:t>The optimized Decision Tree model is only making predictions right </a:t>
            </a:r>
            <a:r>
              <a:rPr lang="en-US" sz="1400" dirty="0">
                <a:solidFill>
                  <a:srgbClr val="7030A0"/>
                </a:solidFill>
                <a:ea typeface="Calibri" panose="020F0502020204030204" pitchFamily="34" charset="0"/>
                <a:cs typeface="Times New Roman" panose="02020603050405020304" pitchFamily="18" charset="0"/>
              </a:rPr>
              <a:t>81%</a:t>
            </a:r>
            <a:r>
              <a:rPr lang="en-US" sz="1400" dirty="0">
                <a:ea typeface="Calibri" panose="020F0502020204030204" pitchFamily="34" charset="0"/>
                <a:cs typeface="Times New Roman" panose="02020603050405020304" pitchFamily="18" charset="0"/>
              </a:rPr>
              <a:t> of the time</a:t>
            </a:r>
          </a:p>
          <a:p>
            <a:pPr marL="0" indent="0">
              <a:buNone/>
            </a:pPr>
            <a:r>
              <a:rPr lang="en-US" sz="1400" b="1" dirty="0">
                <a:solidFill>
                  <a:schemeClr val="tx1"/>
                </a:solidFill>
                <a:effectLst/>
                <a:ea typeface="Calibri" panose="020F0502020204030204" pitchFamily="34" charset="0"/>
                <a:cs typeface="Times New Roman" panose="02020603050405020304" pitchFamily="18" charset="0"/>
              </a:rPr>
              <a:t>Support: </a:t>
            </a:r>
            <a:r>
              <a:rPr lang="en-US" sz="1400" dirty="0">
                <a:solidFill>
                  <a:schemeClr val="tx1"/>
                </a:solidFill>
                <a:effectLst/>
                <a:ea typeface="Calibri" panose="020F0502020204030204" pitchFamily="34" charset="0"/>
                <a:cs typeface="Times New Roman" panose="02020603050405020304" pitchFamily="18" charset="0"/>
              </a:rPr>
              <a:t>The number of metrics are quite closely split (27% - 40% - 33%; 100%</a:t>
            </a:r>
            <a:r>
              <a:rPr lang="en-US" sz="1400" dirty="0">
                <a:ea typeface="Calibri" panose="020F0502020204030204" pitchFamily="34" charset="0"/>
                <a:cs typeface="Times New Roman" panose="02020603050405020304" pitchFamily="18" charset="0"/>
              </a:rPr>
              <a:t> = 203)</a:t>
            </a:r>
            <a:endParaRPr lang="en-US" sz="1400" dirty="0">
              <a:solidFill>
                <a:schemeClr val="tx1"/>
              </a:solidFill>
              <a:effectLst/>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1400" dirty="0">
                <a:ea typeface="Calibri" panose="020F0502020204030204" pitchFamily="34" charset="0"/>
                <a:cs typeface="Times New Roman" panose="02020603050405020304" pitchFamily="18" charset="0"/>
              </a:rPr>
              <a:t>Because our classes are relatively balanced that’s why our Macro Avg and Weighted avg are quite similar.</a:t>
            </a:r>
            <a:endParaRPr lang="en-US" sz="1400" b="1" dirty="0">
              <a:ea typeface="Calibri" panose="020F0502020204030204" pitchFamily="34" charset="0"/>
              <a:cs typeface="Times New Roman" panose="02020603050405020304" pitchFamily="18" charset="0"/>
            </a:endParaRPr>
          </a:p>
          <a:p>
            <a:pPr marL="0" indent="0">
              <a:buNone/>
            </a:pPr>
            <a:r>
              <a:rPr lang="en-US" sz="1400" b="1" dirty="0">
                <a:ea typeface="Calibri" panose="020F0502020204030204" pitchFamily="34" charset="0"/>
                <a:cs typeface="Times New Roman" panose="02020603050405020304" pitchFamily="18" charset="0"/>
              </a:rPr>
              <a:t>Macro Avg and weighted Avg </a:t>
            </a:r>
            <a:r>
              <a:rPr lang="en-US" sz="1400" dirty="0">
                <a:ea typeface="Calibri" panose="020F0502020204030204" pitchFamily="34" charset="0"/>
                <a:cs typeface="Times New Roman" panose="02020603050405020304" pitchFamily="18" charset="0"/>
              </a:rPr>
              <a:t>are the average precision and weighted average precision of precision, recall and F1 score. Weighted average favors the majority class. </a:t>
            </a:r>
            <a:endParaRPr lang="en-NG" sz="1400" dirty="0"/>
          </a:p>
          <a:p>
            <a:endParaRPr lang="en-NG" sz="1400" dirty="0"/>
          </a:p>
          <a:p>
            <a:endParaRPr lang="en-US" sz="1400" dirty="0">
              <a:solidFill>
                <a:schemeClr val="tx1"/>
              </a:solidFill>
              <a:cs typeface="Times New Roman" panose="02020603050405020304" pitchFamily="18" charset="0"/>
            </a:endParaRPr>
          </a:p>
          <a:p>
            <a:pPr marL="0" indent="0">
              <a:buNone/>
            </a:pPr>
            <a:endParaRPr lang="en-US" sz="1400" dirty="0">
              <a:cs typeface="Times New Roman" panose="02020603050405020304" pitchFamily="18" charset="0"/>
            </a:endParaRPr>
          </a:p>
          <a:p>
            <a:pPr marL="0" indent="0">
              <a:buNone/>
            </a:pPr>
            <a:endParaRPr lang="en-GB" sz="1400" dirty="0">
              <a:solidFill>
                <a:schemeClr val="tx1"/>
              </a:solidFill>
              <a:cs typeface="Times New Roman" panose="02020603050405020304" pitchFamily="18" charset="0"/>
            </a:endParaRPr>
          </a:p>
          <a:p>
            <a:pPr marL="0" indent="0">
              <a:buNone/>
            </a:pPr>
            <a:endParaRPr lang="en-NG" sz="1400" dirty="0">
              <a:solidFill>
                <a:schemeClr val="tx1"/>
              </a:solidFill>
              <a:effectLst/>
              <a:ea typeface="Calibri" panose="020F0502020204030204" pitchFamily="34" charset="0"/>
              <a:cs typeface="Times New Roman" panose="02020603050405020304" pitchFamily="18" charset="0"/>
            </a:endParaRPr>
          </a:p>
          <a:p>
            <a:pPr marL="0" indent="0">
              <a:buNone/>
            </a:pPr>
            <a:endParaRPr lang="en-NG" sz="1400" dirty="0"/>
          </a:p>
        </p:txBody>
      </p:sp>
      <p:pic>
        <p:nvPicPr>
          <p:cNvPr id="4" name="Picture 3">
            <a:extLst>
              <a:ext uri="{FF2B5EF4-FFF2-40B4-BE49-F238E27FC236}">
                <a16:creationId xmlns:a16="http://schemas.microsoft.com/office/drawing/2014/main" id="{75190B0E-F11D-CAC0-3AA6-4CC26C2DD53C}"/>
              </a:ext>
            </a:extLst>
          </p:cNvPr>
          <p:cNvPicPr>
            <a:picLocks noChangeAspect="1"/>
          </p:cNvPicPr>
          <p:nvPr/>
        </p:nvPicPr>
        <p:blipFill>
          <a:blip r:embed="rId2"/>
          <a:stretch>
            <a:fillRect/>
          </a:stretch>
        </p:blipFill>
        <p:spPr>
          <a:xfrm>
            <a:off x="7700682" y="1880796"/>
            <a:ext cx="4135389" cy="4456642"/>
          </a:xfrm>
          <a:prstGeom prst="rect">
            <a:avLst/>
          </a:prstGeom>
        </p:spPr>
      </p:pic>
    </p:spTree>
    <p:extLst>
      <p:ext uri="{BB962C8B-B14F-4D97-AF65-F5344CB8AC3E}">
        <p14:creationId xmlns:p14="http://schemas.microsoft.com/office/powerpoint/2010/main" val="382176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86C35-9988-991E-5256-54237FE732A7}"/>
              </a:ext>
            </a:extLst>
          </p:cNvPr>
          <p:cNvSpPr>
            <a:spLocks noGrp="1"/>
          </p:cNvSpPr>
          <p:nvPr>
            <p:ph type="title"/>
          </p:nvPr>
        </p:nvSpPr>
        <p:spPr>
          <a:xfrm>
            <a:off x="244865" y="294538"/>
            <a:ext cx="11022686" cy="1033669"/>
          </a:xfrm>
        </p:spPr>
        <p:txBody>
          <a:bodyPr>
            <a:normAutofit fontScale="90000"/>
          </a:bodyPr>
          <a:lstStyle/>
          <a:p>
            <a:r>
              <a:rPr lang="fr-FR" sz="4000" dirty="0">
                <a:solidFill>
                  <a:srgbClr val="FFFFFF"/>
                </a:solidFill>
              </a:rPr>
              <a:t>Confusion Matrix/Classification Report – </a:t>
            </a:r>
            <a:r>
              <a:rPr lang="fr-FR" sz="4000" dirty="0" err="1">
                <a:solidFill>
                  <a:srgbClr val="FFFFFF"/>
                </a:solidFill>
              </a:rPr>
              <a:t>Optimized</a:t>
            </a:r>
            <a:r>
              <a:rPr lang="fr-FR" sz="4000" dirty="0">
                <a:solidFill>
                  <a:srgbClr val="FFFFFF"/>
                </a:solidFill>
              </a:rPr>
              <a:t> </a:t>
            </a:r>
            <a:r>
              <a:rPr lang="fr-FR" sz="4000" dirty="0" err="1">
                <a:solidFill>
                  <a:srgbClr val="FFFFFF"/>
                </a:solidFill>
              </a:rPr>
              <a:t>Random</a:t>
            </a:r>
            <a:r>
              <a:rPr lang="fr-FR" sz="4000" dirty="0">
                <a:solidFill>
                  <a:srgbClr val="FFFFFF"/>
                </a:solidFill>
              </a:rPr>
              <a:t> Forest Model</a:t>
            </a:r>
            <a:endParaRPr lang="en-NG" sz="4000" dirty="0">
              <a:solidFill>
                <a:srgbClr val="FFFFFF"/>
              </a:solidFill>
            </a:endParaRPr>
          </a:p>
        </p:txBody>
      </p:sp>
      <p:sp>
        <p:nvSpPr>
          <p:cNvPr id="3" name="Content Placeholder 2">
            <a:extLst>
              <a:ext uri="{FF2B5EF4-FFF2-40B4-BE49-F238E27FC236}">
                <a16:creationId xmlns:a16="http://schemas.microsoft.com/office/drawing/2014/main" id="{9E3B0ED8-4317-8951-FD68-7CAE5ABD56B6}"/>
              </a:ext>
            </a:extLst>
          </p:cNvPr>
          <p:cNvSpPr>
            <a:spLocks noGrp="1"/>
          </p:cNvSpPr>
          <p:nvPr>
            <p:ph idx="1"/>
          </p:nvPr>
        </p:nvSpPr>
        <p:spPr>
          <a:xfrm>
            <a:off x="62754" y="1590742"/>
            <a:ext cx="6840070" cy="5267258"/>
          </a:xfrm>
        </p:spPr>
        <p:txBody>
          <a:bodyPr anchor="ctr">
            <a:noAutofit/>
          </a:bodyPr>
          <a:lstStyle/>
          <a:p>
            <a:pPr marL="0" indent="0">
              <a:buNone/>
            </a:pPr>
            <a:endParaRPr lang="en-US" sz="1400" dirty="0">
              <a:solidFill>
                <a:schemeClr val="tx1"/>
              </a:solidFill>
              <a:effectLst/>
              <a:ea typeface="Calibri" panose="020F0502020204030204" pitchFamily="34" charset="0"/>
              <a:cs typeface="Times New Roman" panose="02020603050405020304" pitchFamily="18" charset="0"/>
            </a:endParaRPr>
          </a:p>
          <a:p>
            <a:pPr marL="0" indent="0">
              <a:buNone/>
            </a:pPr>
            <a:endParaRPr lang="en-US" sz="1400" dirty="0">
              <a:ea typeface="Calibri" panose="020F0502020204030204" pitchFamily="34" charset="0"/>
              <a:cs typeface="Times New Roman" panose="02020603050405020304" pitchFamily="18" charset="0"/>
            </a:endParaRPr>
          </a:p>
          <a:p>
            <a:pPr marL="0" indent="0">
              <a:buNone/>
            </a:pPr>
            <a:endParaRPr lang="en-US" sz="1400" dirty="0">
              <a:solidFill>
                <a:schemeClr val="tx1"/>
              </a:solidFill>
              <a:effectLst/>
              <a:ea typeface="Calibri" panose="020F0502020204030204" pitchFamily="34" charset="0"/>
              <a:cs typeface="Times New Roman" panose="02020603050405020304" pitchFamily="18" charset="0"/>
            </a:endParaRPr>
          </a:p>
          <a:p>
            <a:pPr marL="0" indent="0">
              <a:buNone/>
            </a:pPr>
            <a:endParaRPr lang="en-US" sz="1400" dirty="0">
              <a:ea typeface="Calibri" panose="020F0502020204030204" pitchFamily="34" charset="0"/>
              <a:cs typeface="Times New Roman" panose="02020603050405020304" pitchFamily="18" charset="0"/>
            </a:endParaRPr>
          </a:p>
          <a:p>
            <a:pPr marL="0" indent="0">
              <a:buNone/>
            </a:pPr>
            <a:endParaRPr lang="en-US" sz="1400" dirty="0">
              <a:solidFill>
                <a:schemeClr val="tx1"/>
              </a:solidFill>
              <a:effectLst/>
              <a:ea typeface="Calibri" panose="020F0502020204030204" pitchFamily="34" charset="0"/>
              <a:cs typeface="Times New Roman" panose="02020603050405020304" pitchFamily="18" charset="0"/>
            </a:endParaRPr>
          </a:p>
          <a:p>
            <a:pPr marL="0" indent="0">
              <a:buNone/>
            </a:pPr>
            <a:endParaRPr lang="en-US" sz="1400" b="1" dirty="0">
              <a:ea typeface="Calibri" panose="020F0502020204030204" pitchFamily="34" charset="0"/>
              <a:cs typeface="Times New Roman" panose="02020603050405020304" pitchFamily="18" charset="0"/>
            </a:endParaRPr>
          </a:p>
          <a:p>
            <a:pPr marL="0" indent="0">
              <a:buNone/>
            </a:pPr>
            <a:r>
              <a:rPr lang="en-US" sz="1400" b="1" dirty="0">
                <a:ea typeface="Calibri" panose="020F0502020204030204" pitchFamily="34" charset="0"/>
                <a:cs typeface="Times New Roman" panose="02020603050405020304" pitchFamily="18" charset="0"/>
              </a:rPr>
              <a:t>Precision</a:t>
            </a:r>
            <a:r>
              <a:rPr lang="en-US" sz="1400" b="1" dirty="0">
                <a:solidFill>
                  <a:schemeClr val="tx1"/>
                </a:solidFill>
                <a:effectLst/>
                <a:ea typeface="Calibri" panose="020F0502020204030204" pitchFamily="34" charset="0"/>
                <a:cs typeface="Times New Roman" panose="02020603050405020304" pitchFamily="18" charset="0"/>
              </a:rPr>
              <a:t>:  </a:t>
            </a:r>
            <a:r>
              <a:rPr lang="en-US" sz="1400" dirty="0">
                <a:solidFill>
                  <a:schemeClr val="tx1"/>
                </a:solidFill>
                <a:effectLst/>
                <a:ea typeface="Calibri" panose="020F0502020204030204" pitchFamily="34" charset="0"/>
                <a:cs typeface="Times New Roman" panose="02020603050405020304" pitchFamily="18" charset="0"/>
              </a:rPr>
              <a:t>The precision (performance metric) of the</a:t>
            </a:r>
            <a:r>
              <a:rPr lang="en-US" sz="1400" dirty="0">
                <a:ea typeface="Calibri" panose="020F0502020204030204" pitchFamily="34" charset="0"/>
                <a:cs typeface="Times New Roman" panose="02020603050405020304" pitchFamily="18" charset="0"/>
              </a:rPr>
              <a:t> optimized</a:t>
            </a:r>
            <a:r>
              <a:rPr lang="en-US" sz="1400" dirty="0">
                <a:solidFill>
                  <a:schemeClr val="tx1"/>
                </a:solidFill>
                <a:effectLst/>
                <a:ea typeface="Calibri" panose="020F0502020204030204" pitchFamily="34" charset="0"/>
                <a:cs typeface="Times New Roman" panose="02020603050405020304" pitchFamily="18" charset="0"/>
              </a:rPr>
              <a:t> model for the “low risk" level is </a:t>
            </a:r>
            <a:r>
              <a:rPr lang="en-US" sz="1400" dirty="0">
                <a:solidFill>
                  <a:srgbClr val="00B0F0"/>
                </a:solidFill>
                <a:effectLst/>
                <a:ea typeface="Calibri" panose="020F0502020204030204" pitchFamily="34" charset="0"/>
                <a:cs typeface="Times New Roman" panose="02020603050405020304" pitchFamily="18" charset="0"/>
              </a:rPr>
              <a:t>0.77</a:t>
            </a:r>
            <a:r>
              <a:rPr lang="en-US" sz="1400" dirty="0">
                <a:solidFill>
                  <a:schemeClr val="tx1"/>
                </a:solidFill>
                <a:effectLst/>
                <a:ea typeface="Calibri" panose="020F0502020204030204" pitchFamily="34" charset="0"/>
                <a:cs typeface="Times New Roman" panose="02020603050405020304" pitchFamily="18" charset="0"/>
              </a:rPr>
              <a:t>, on the “mid risk” level it is </a:t>
            </a:r>
            <a:r>
              <a:rPr lang="en-US" sz="1400" dirty="0">
                <a:solidFill>
                  <a:srgbClr val="FFC000"/>
                </a:solidFill>
                <a:effectLst/>
                <a:ea typeface="Calibri" panose="020F0502020204030204" pitchFamily="34" charset="0"/>
                <a:cs typeface="Times New Roman" panose="02020603050405020304" pitchFamily="18" charset="0"/>
              </a:rPr>
              <a:t>0.85 </a:t>
            </a:r>
            <a:r>
              <a:rPr lang="en-US" sz="1400" dirty="0">
                <a:solidFill>
                  <a:schemeClr val="tx1"/>
                </a:solidFill>
                <a:effectLst/>
                <a:ea typeface="Calibri" panose="020F0502020204030204" pitchFamily="34" charset="0"/>
                <a:cs typeface="Times New Roman" panose="02020603050405020304" pitchFamily="18" charset="0"/>
              </a:rPr>
              <a:t>while for the “high risk" class, it is </a:t>
            </a:r>
            <a:r>
              <a:rPr lang="en-US" sz="1400" dirty="0">
                <a:solidFill>
                  <a:srgbClr val="7030A0"/>
                </a:solidFill>
                <a:effectLst/>
                <a:ea typeface="Calibri" panose="020F0502020204030204" pitchFamily="34" charset="0"/>
                <a:cs typeface="Times New Roman" panose="02020603050405020304" pitchFamily="18" charset="0"/>
              </a:rPr>
              <a:t>0.92</a:t>
            </a:r>
            <a:endParaRPr lang="en-US" sz="1400" dirty="0">
              <a:solidFill>
                <a:srgbClr val="7030A0"/>
              </a:solidFill>
              <a:ea typeface="Calibri" panose="020F0502020204030204" pitchFamily="34" charset="0"/>
              <a:cs typeface="Times New Roman" panose="02020603050405020304" pitchFamily="18" charset="0"/>
            </a:endParaRPr>
          </a:p>
          <a:p>
            <a:pPr marL="0" indent="0">
              <a:buNone/>
            </a:pPr>
            <a:r>
              <a:rPr lang="en-US" sz="1400" dirty="0">
                <a:solidFill>
                  <a:schemeClr val="tx1"/>
                </a:solidFill>
                <a:effectLst/>
                <a:ea typeface="Calibri" panose="020F0502020204030204" pitchFamily="34" charset="0"/>
                <a:cs typeface="Times New Roman" panose="02020603050405020304" pitchFamily="18" charset="0"/>
              </a:rPr>
              <a:t>This indicates that the model has a high ability to correctly identify high risk</a:t>
            </a:r>
            <a:r>
              <a:rPr lang="en-US" sz="1400" dirty="0">
                <a:ea typeface="Calibri" panose="020F0502020204030204" pitchFamily="34" charset="0"/>
                <a:cs typeface="Times New Roman" panose="02020603050405020304" pitchFamily="18" charset="0"/>
              </a:rPr>
              <a:t> </a:t>
            </a:r>
            <a:r>
              <a:rPr lang="en-US" sz="1400" dirty="0">
                <a:solidFill>
                  <a:schemeClr val="tx1"/>
                </a:solidFill>
                <a:effectLst/>
                <a:ea typeface="Calibri" panose="020F0502020204030204" pitchFamily="34" charset="0"/>
                <a:cs typeface="Times New Roman" panose="02020603050405020304" pitchFamily="18" charset="0"/>
              </a:rPr>
              <a:t>and mid risk, while having a moderately high ability to identify ‘low risk’ events.</a:t>
            </a:r>
          </a:p>
          <a:p>
            <a:pPr marL="0" indent="0">
              <a:buNone/>
            </a:pPr>
            <a:r>
              <a:rPr lang="en-US" sz="1400" dirty="0">
                <a:solidFill>
                  <a:schemeClr val="tx1"/>
                </a:solidFill>
                <a:effectLst/>
                <a:ea typeface="Calibri" panose="020F0502020204030204" pitchFamily="34" charset="0"/>
                <a:cs typeface="Times New Roman" panose="02020603050405020304" pitchFamily="18" charset="0"/>
              </a:rPr>
              <a:t>Although only sligh</a:t>
            </a:r>
            <a:r>
              <a:rPr lang="en-US" sz="1400" dirty="0">
                <a:ea typeface="Calibri" panose="020F0502020204030204" pitchFamily="34" charset="0"/>
                <a:cs typeface="Times New Roman" panose="02020603050405020304" pitchFamily="18" charset="0"/>
              </a:rPr>
              <a:t>tly, low </a:t>
            </a:r>
            <a:r>
              <a:rPr lang="en-US" sz="1400" dirty="0">
                <a:solidFill>
                  <a:schemeClr val="tx1"/>
                </a:solidFill>
                <a:effectLst/>
                <a:ea typeface="Calibri" panose="020F0502020204030204" pitchFamily="34" charset="0"/>
                <a:cs typeface="Times New Roman" panose="02020603050405020304" pitchFamily="18" charset="0"/>
              </a:rPr>
              <a:t>risk predictions still produces a considerable amount of </a:t>
            </a:r>
            <a:r>
              <a:rPr lang="en-US" sz="1400" i="1" dirty="0">
                <a:solidFill>
                  <a:schemeClr val="tx1"/>
                </a:solidFill>
                <a:effectLst/>
                <a:ea typeface="Calibri" panose="020F0502020204030204" pitchFamily="34" charset="0"/>
                <a:cs typeface="Times New Roman" panose="02020603050405020304" pitchFamily="18" charset="0"/>
              </a:rPr>
              <a:t>false positives</a:t>
            </a:r>
            <a:endParaRPr lang="en-US" sz="1400" b="1" i="1" dirty="0">
              <a:solidFill>
                <a:schemeClr val="tx1"/>
              </a:solidFill>
              <a:effectLst/>
              <a:ea typeface="Calibri" panose="020F0502020204030204" pitchFamily="34" charset="0"/>
              <a:cs typeface="Times New Roman" panose="02020603050405020304" pitchFamily="18" charset="0"/>
            </a:endParaRPr>
          </a:p>
          <a:p>
            <a:pPr marL="0" indent="0">
              <a:buNone/>
            </a:pPr>
            <a:r>
              <a:rPr lang="en-US" sz="1400" b="1" dirty="0">
                <a:ea typeface="Calibri" panose="020F0502020204030204" pitchFamily="34" charset="0"/>
                <a:cs typeface="Times New Roman" panose="02020603050405020304" pitchFamily="18" charset="0"/>
              </a:rPr>
              <a:t>Recall: </a:t>
            </a:r>
            <a:r>
              <a:rPr lang="en-US" sz="1400" dirty="0">
                <a:ea typeface="Calibri" panose="020F0502020204030204" pitchFamily="34" charset="0"/>
                <a:cs typeface="Times New Roman" panose="02020603050405020304" pitchFamily="18" charset="0"/>
              </a:rPr>
              <a:t>The ‘high risk’ level (</a:t>
            </a:r>
            <a:r>
              <a:rPr lang="en-US" sz="1400" dirty="0">
                <a:solidFill>
                  <a:srgbClr val="7030A0"/>
                </a:solidFill>
                <a:ea typeface="Calibri" panose="020F0502020204030204" pitchFamily="34" charset="0"/>
                <a:cs typeface="Times New Roman" panose="02020603050405020304" pitchFamily="18" charset="0"/>
              </a:rPr>
              <a:t>0.89</a:t>
            </a:r>
            <a:r>
              <a:rPr lang="en-US" sz="1400" dirty="0">
                <a:ea typeface="Calibri" panose="020F0502020204030204" pitchFamily="34" charset="0"/>
                <a:cs typeface="Times New Roman" panose="02020603050405020304" pitchFamily="18" charset="0"/>
              </a:rPr>
              <a:t>) has the highest proportion of actual positives which were correctly classified. The proportion of the models which produced </a:t>
            </a:r>
            <a:r>
              <a:rPr lang="en-US" sz="1400" i="1" dirty="0">
                <a:ea typeface="Calibri" panose="020F0502020204030204" pitchFamily="34" charset="0"/>
                <a:cs typeface="Times New Roman" panose="02020603050405020304" pitchFamily="18" charset="0"/>
              </a:rPr>
              <a:t>false negatives </a:t>
            </a:r>
            <a:r>
              <a:rPr lang="en-US" sz="1400" dirty="0">
                <a:ea typeface="Calibri" panose="020F0502020204030204" pitchFamily="34" charset="0"/>
                <a:cs typeface="Times New Roman" panose="02020603050405020304" pitchFamily="18" charset="0"/>
              </a:rPr>
              <a:t>for ‘high risk” is closely followed by ‘mid risk’ level (</a:t>
            </a:r>
            <a:r>
              <a:rPr lang="en-US" sz="1400" dirty="0">
                <a:solidFill>
                  <a:srgbClr val="FFC000"/>
                </a:solidFill>
                <a:ea typeface="Calibri" panose="020F0502020204030204" pitchFamily="34" charset="0"/>
                <a:cs typeface="Times New Roman" panose="02020603050405020304" pitchFamily="18" charset="0"/>
              </a:rPr>
              <a:t>0.83</a:t>
            </a:r>
            <a:r>
              <a:rPr lang="en-US" sz="1400" dirty="0">
                <a:ea typeface="Calibri" panose="020F0502020204030204" pitchFamily="34" charset="0"/>
                <a:cs typeface="Times New Roman" panose="02020603050405020304" pitchFamily="18" charset="0"/>
              </a:rPr>
              <a:t>), and ‘low risk’ identification (</a:t>
            </a:r>
            <a:r>
              <a:rPr lang="en-US" sz="1400" dirty="0">
                <a:solidFill>
                  <a:srgbClr val="00B0F0"/>
                </a:solidFill>
                <a:effectLst/>
                <a:ea typeface="Calibri" panose="020F0502020204030204" pitchFamily="34" charset="0"/>
                <a:cs typeface="Times New Roman" panose="02020603050405020304" pitchFamily="18" charset="0"/>
              </a:rPr>
              <a:t>0.82,</a:t>
            </a:r>
            <a:r>
              <a:rPr lang="en-US" sz="1400" dirty="0">
                <a:ea typeface="Calibri" panose="020F0502020204030204" pitchFamily="34" charset="0"/>
                <a:cs typeface="Times New Roman" panose="02020603050405020304" pitchFamily="18" charset="0"/>
              </a:rPr>
              <a:t> i.e. 82% recall rate)</a:t>
            </a:r>
          </a:p>
          <a:p>
            <a:pPr marL="0" indent="0">
              <a:buNone/>
            </a:pPr>
            <a:r>
              <a:rPr lang="en-US" sz="1400" b="1" dirty="0">
                <a:solidFill>
                  <a:schemeClr val="tx1"/>
                </a:solidFill>
                <a:effectLst/>
                <a:ea typeface="Calibri" panose="020F0502020204030204" pitchFamily="34" charset="0"/>
                <a:cs typeface="Times New Roman" panose="02020603050405020304" pitchFamily="18" charset="0"/>
              </a:rPr>
              <a:t>F1-Score: </a:t>
            </a:r>
            <a:r>
              <a:rPr lang="en-US" sz="1400" dirty="0">
                <a:solidFill>
                  <a:schemeClr val="tx1"/>
                </a:solidFill>
                <a:effectLst/>
                <a:ea typeface="Calibri" panose="020F0502020204030204" pitchFamily="34" charset="0"/>
                <a:cs typeface="Times New Roman" panose="02020603050405020304" pitchFamily="18" charset="0"/>
              </a:rPr>
              <a:t>With very similar values, the </a:t>
            </a:r>
            <a:r>
              <a:rPr lang="en-US" sz="1400" dirty="0">
                <a:ea typeface="Calibri" panose="020F0502020204030204" pitchFamily="34" charset="0"/>
                <a:cs typeface="Times New Roman" panose="02020603050405020304" pitchFamily="18" charset="0"/>
              </a:rPr>
              <a:t>high</a:t>
            </a:r>
            <a:r>
              <a:rPr lang="en-US" sz="1400" dirty="0">
                <a:solidFill>
                  <a:schemeClr val="tx1"/>
                </a:solidFill>
                <a:effectLst/>
                <a:ea typeface="Calibri" panose="020F0502020204030204" pitchFamily="34" charset="0"/>
                <a:cs typeface="Times New Roman" panose="02020603050405020304" pitchFamily="18" charset="0"/>
              </a:rPr>
              <a:t> risk and mid risk </a:t>
            </a:r>
            <a:r>
              <a:rPr lang="en-US" sz="1400" dirty="0">
                <a:ea typeface="Calibri" panose="020F0502020204030204" pitchFamily="34" charset="0"/>
                <a:cs typeface="Times New Roman" panose="02020603050405020304" pitchFamily="18" charset="0"/>
              </a:rPr>
              <a:t>predictions</a:t>
            </a:r>
            <a:r>
              <a:rPr lang="en-US" sz="1400" dirty="0">
                <a:solidFill>
                  <a:schemeClr val="tx1"/>
                </a:solidFill>
                <a:effectLst/>
                <a:ea typeface="Calibri" panose="020F0502020204030204" pitchFamily="34" charset="0"/>
                <a:cs typeface="Times New Roman" panose="02020603050405020304" pitchFamily="18" charset="0"/>
              </a:rPr>
              <a:t> show a </a:t>
            </a:r>
            <a:r>
              <a:rPr lang="en-US" sz="1400" dirty="0">
                <a:ea typeface="Calibri" panose="020F0502020204030204" pitchFamily="34" charset="0"/>
                <a:cs typeface="Times New Roman" panose="02020603050405020304" pitchFamily="18" charset="0"/>
              </a:rPr>
              <a:t>fairer</a:t>
            </a:r>
            <a:r>
              <a:rPr lang="en-US" sz="1400" dirty="0">
                <a:solidFill>
                  <a:schemeClr val="tx1"/>
                </a:solidFill>
                <a:effectLst/>
                <a:ea typeface="Calibri" panose="020F0502020204030204" pitchFamily="34" charset="0"/>
                <a:cs typeface="Times New Roman" panose="02020603050405020304" pitchFamily="18" charset="0"/>
              </a:rPr>
              <a:t> glean </a:t>
            </a:r>
            <a:r>
              <a:rPr lang="en-US" sz="1400" dirty="0">
                <a:ea typeface="Calibri" panose="020F0502020204030204" pitchFamily="34" charset="0"/>
                <a:cs typeface="Times New Roman" panose="02020603050405020304" pitchFamily="18" charset="0"/>
              </a:rPr>
              <a:t>to </a:t>
            </a:r>
            <a:r>
              <a:rPr lang="en-US" sz="1400" dirty="0">
                <a:solidFill>
                  <a:schemeClr val="tx1"/>
                </a:solidFill>
                <a:effectLst/>
                <a:ea typeface="Calibri" panose="020F0502020204030204" pitchFamily="34" charset="0"/>
                <a:cs typeface="Times New Roman" panose="02020603050405020304" pitchFamily="18" charset="0"/>
              </a:rPr>
              <a:t>a perfect model than the combination of precision and recall – F1 score of the </a:t>
            </a:r>
            <a:r>
              <a:rPr lang="en-US" sz="1400" dirty="0">
                <a:ea typeface="Calibri" panose="020F0502020204030204" pitchFamily="34" charset="0"/>
                <a:cs typeface="Times New Roman" panose="02020603050405020304" pitchFamily="18" charset="0"/>
              </a:rPr>
              <a:t>low</a:t>
            </a:r>
            <a:r>
              <a:rPr lang="en-US" sz="1400" dirty="0">
                <a:solidFill>
                  <a:schemeClr val="tx1"/>
                </a:solidFill>
                <a:effectLst/>
                <a:ea typeface="Calibri" panose="020F0502020204030204" pitchFamily="34" charset="0"/>
                <a:cs typeface="Times New Roman" panose="02020603050405020304" pitchFamily="18" charset="0"/>
              </a:rPr>
              <a:t> risk at </a:t>
            </a:r>
            <a:r>
              <a:rPr lang="en-US" sz="1400" dirty="0">
                <a:solidFill>
                  <a:srgbClr val="00B0F0"/>
                </a:solidFill>
                <a:ea typeface="Calibri" panose="020F0502020204030204" pitchFamily="34" charset="0"/>
                <a:cs typeface="Times New Roman" panose="02020603050405020304" pitchFamily="18" charset="0"/>
              </a:rPr>
              <a:t>0.80</a:t>
            </a:r>
          </a:p>
          <a:p>
            <a:pPr marL="0" indent="0">
              <a:buNone/>
            </a:pPr>
            <a:r>
              <a:rPr lang="en-US" sz="1400" b="1" dirty="0">
                <a:ea typeface="Calibri" panose="020F0502020204030204" pitchFamily="34" charset="0"/>
                <a:cs typeface="Times New Roman" panose="02020603050405020304" pitchFamily="18" charset="0"/>
              </a:rPr>
              <a:t>Accuracy: </a:t>
            </a:r>
            <a:r>
              <a:rPr lang="en-US" sz="1400" dirty="0">
                <a:ea typeface="Calibri" panose="020F0502020204030204" pitchFamily="34" charset="0"/>
                <a:cs typeface="Times New Roman" panose="02020603050405020304" pitchFamily="18" charset="0"/>
              </a:rPr>
              <a:t>The optimized Random Forest model is making predictions right </a:t>
            </a:r>
            <a:r>
              <a:rPr lang="en-US" sz="1400" dirty="0">
                <a:solidFill>
                  <a:srgbClr val="7030A0"/>
                </a:solidFill>
                <a:ea typeface="Calibri" panose="020F0502020204030204" pitchFamily="34" charset="0"/>
                <a:cs typeface="Times New Roman" panose="02020603050405020304" pitchFamily="18" charset="0"/>
              </a:rPr>
              <a:t>84%</a:t>
            </a:r>
            <a:r>
              <a:rPr lang="en-US" sz="1400" dirty="0">
                <a:ea typeface="Calibri" panose="020F0502020204030204" pitchFamily="34" charset="0"/>
                <a:cs typeface="Times New Roman" panose="02020603050405020304" pitchFamily="18" charset="0"/>
              </a:rPr>
              <a:t> of the time</a:t>
            </a:r>
          </a:p>
          <a:p>
            <a:pPr marL="0" indent="0">
              <a:buNone/>
            </a:pPr>
            <a:r>
              <a:rPr lang="en-US" sz="1400" b="1" dirty="0">
                <a:solidFill>
                  <a:schemeClr val="tx1"/>
                </a:solidFill>
                <a:effectLst/>
                <a:ea typeface="Calibri" panose="020F0502020204030204" pitchFamily="34" charset="0"/>
                <a:cs typeface="Times New Roman" panose="02020603050405020304" pitchFamily="18" charset="0"/>
              </a:rPr>
              <a:t>Support: </a:t>
            </a:r>
            <a:r>
              <a:rPr lang="en-US" sz="1400" dirty="0">
                <a:solidFill>
                  <a:schemeClr val="tx1"/>
                </a:solidFill>
                <a:effectLst/>
                <a:ea typeface="Calibri" panose="020F0502020204030204" pitchFamily="34" charset="0"/>
                <a:cs typeface="Times New Roman" panose="02020603050405020304" pitchFamily="18" charset="0"/>
              </a:rPr>
              <a:t>The number of metrics are quite closely split (27% - 40% - 33%; 100%</a:t>
            </a:r>
            <a:r>
              <a:rPr lang="en-US" sz="1400" dirty="0">
                <a:ea typeface="Calibri" panose="020F0502020204030204" pitchFamily="34" charset="0"/>
                <a:cs typeface="Times New Roman" panose="02020603050405020304" pitchFamily="18" charset="0"/>
              </a:rPr>
              <a:t> = 203)</a:t>
            </a:r>
            <a:endParaRPr lang="en-US" sz="1400" dirty="0">
              <a:solidFill>
                <a:schemeClr val="tx1"/>
              </a:solidFill>
              <a:effectLst/>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1400" dirty="0">
                <a:ea typeface="Calibri" panose="020F0502020204030204" pitchFamily="34" charset="0"/>
                <a:cs typeface="Times New Roman" panose="02020603050405020304" pitchFamily="18" charset="0"/>
              </a:rPr>
              <a:t>Because our classes are relatively balanced that’s why our Macro Avg and Weighted avg are quite similar.</a:t>
            </a:r>
            <a:endParaRPr lang="en-US" sz="1400" dirty="0">
              <a:solidFill>
                <a:schemeClr val="tx1"/>
              </a:solidFill>
              <a:effectLst/>
              <a:ea typeface="Calibri" panose="020F0502020204030204" pitchFamily="34" charset="0"/>
              <a:cs typeface="Times New Roman" panose="02020603050405020304" pitchFamily="18" charset="0"/>
            </a:endParaRPr>
          </a:p>
          <a:p>
            <a:pPr marL="0" indent="0">
              <a:buNone/>
            </a:pPr>
            <a:r>
              <a:rPr lang="en-US" sz="1400" b="1" dirty="0">
                <a:ea typeface="Calibri" panose="020F0502020204030204" pitchFamily="34" charset="0"/>
                <a:cs typeface="Times New Roman" panose="02020603050405020304" pitchFamily="18" charset="0"/>
              </a:rPr>
              <a:t>Macro Avg and Weighted Avg</a:t>
            </a:r>
            <a:r>
              <a:rPr lang="en-US" sz="1400" dirty="0">
                <a:ea typeface="Calibri" panose="020F0502020204030204" pitchFamily="34" charset="0"/>
                <a:cs typeface="Times New Roman" panose="02020603050405020304" pitchFamily="18" charset="0"/>
              </a:rPr>
              <a:t> are the average precision and weighted average precision of precision, recall and F1 score. Weighted average favors the majority class. </a:t>
            </a:r>
            <a:r>
              <a:rPr lang="en-US" sz="1400" b="1" i="1" dirty="0"/>
              <a:t> </a:t>
            </a:r>
            <a:endParaRPr lang="en-NG" sz="1400" dirty="0">
              <a:solidFill>
                <a:srgbClr val="00B050"/>
              </a:solidFill>
            </a:endParaRPr>
          </a:p>
          <a:p>
            <a:endParaRPr lang="en-NG" sz="1400" dirty="0"/>
          </a:p>
          <a:p>
            <a:endParaRPr lang="en-NG" sz="1400" dirty="0"/>
          </a:p>
          <a:p>
            <a:endParaRPr lang="en-US" sz="1400" dirty="0">
              <a:solidFill>
                <a:schemeClr val="tx1"/>
              </a:solidFill>
              <a:cs typeface="Times New Roman" panose="02020603050405020304" pitchFamily="18" charset="0"/>
            </a:endParaRPr>
          </a:p>
          <a:p>
            <a:pPr marL="0" indent="0">
              <a:buNone/>
            </a:pPr>
            <a:endParaRPr lang="en-US" sz="1400" dirty="0">
              <a:cs typeface="Times New Roman" panose="02020603050405020304" pitchFamily="18" charset="0"/>
            </a:endParaRPr>
          </a:p>
          <a:p>
            <a:pPr marL="0" indent="0">
              <a:buNone/>
            </a:pPr>
            <a:endParaRPr lang="en-GB" sz="1400" dirty="0">
              <a:solidFill>
                <a:schemeClr val="tx1"/>
              </a:solidFill>
              <a:cs typeface="Times New Roman" panose="02020603050405020304" pitchFamily="18" charset="0"/>
            </a:endParaRPr>
          </a:p>
          <a:p>
            <a:pPr marL="0" indent="0">
              <a:buNone/>
            </a:pPr>
            <a:endParaRPr lang="en-NG" sz="1400" dirty="0">
              <a:solidFill>
                <a:schemeClr val="tx1"/>
              </a:solidFill>
              <a:effectLst/>
              <a:ea typeface="Calibri" panose="020F0502020204030204" pitchFamily="34" charset="0"/>
              <a:cs typeface="Times New Roman" panose="02020603050405020304" pitchFamily="18" charset="0"/>
            </a:endParaRPr>
          </a:p>
          <a:p>
            <a:pPr marL="0" indent="0">
              <a:buNone/>
            </a:pPr>
            <a:endParaRPr lang="en-NG" sz="1400" dirty="0"/>
          </a:p>
        </p:txBody>
      </p:sp>
      <p:pic>
        <p:nvPicPr>
          <p:cNvPr id="4" name="Picture 3">
            <a:extLst>
              <a:ext uri="{FF2B5EF4-FFF2-40B4-BE49-F238E27FC236}">
                <a16:creationId xmlns:a16="http://schemas.microsoft.com/office/drawing/2014/main" id="{D44400DE-3816-0C95-C069-E7A8214551B5}"/>
              </a:ext>
            </a:extLst>
          </p:cNvPr>
          <p:cNvPicPr>
            <a:picLocks noChangeAspect="1"/>
          </p:cNvPicPr>
          <p:nvPr/>
        </p:nvPicPr>
        <p:blipFill>
          <a:blip r:embed="rId2"/>
          <a:stretch>
            <a:fillRect/>
          </a:stretch>
        </p:blipFill>
        <p:spPr>
          <a:xfrm>
            <a:off x="6902824" y="1775428"/>
            <a:ext cx="4569998" cy="4535725"/>
          </a:xfrm>
          <a:prstGeom prst="rect">
            <a:avLst/>
          </a:prstGeom>
        </p:spPr>
      </p:pic>
    </p:spTree>
    <p:extLst>
      <p:ext uri="{BB962C8B-B14F-4D97-AF65-F5344CB8AC3E}">
        <p14:creationId xmlns:p14="http://schemas.microsoft.com/office/powerpoint/2010/main" val="1864645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86C35-9988-991E-5256-54237FE732A7}"/>
              </a:ext>
            </a:extLst>
          </p:cNvPr>
          <p:cNvSpPr>
            <a:spLocks noGrp="1"/>
          </p:cNvSpPr>
          <p:nvPr>
            <p:ph type="title"/>
          </p:nvPr>
        </p:nvSpPr>
        <p:spPr>
          <a:xfrm>
            <a:off x="244865" y="294538"/>
            <a:ext cx="11022686" cy="1033669"/>
          </a:xfrm>
        </p:spPr>
        <p:txBody>
          <a:bodyPr>
            <a:normAutofit/>
          </a:bodyPr>
          <a:lstStyle/>
          <a:p>
            <a:r>
              <a:rPr lang="fr-FR" sz="4000" dirty="0">
                <a:solidFill>
                  <a:srgbClr val="FFFFFF"/>
                </a:solidFill>
              </a:rPr>
              <a:t>Confusion Matrix/Classification Report (</a:t>
            </a:r>
            <a:r>
              <a:rPr lang="fr-FR" sz="4000" dirty="0" err="1">
                <a:solidFill>
                  <a:srgbClr val="FFFFFF"/>
                </a:solidFill>
              </a:rPr>
              <a:t>cont</a:t>
            </a:r>
            <a:r>
              <a:rPr lang="fr-FR" sz="4000" dirty="0">
                <a:solidFill>
                  <a:srgbClr val="FFFFFF"/>
                </a:solidFill>
              </a:rPr>
              <a:t>.) </a:t>
            </a:r>
            <a:endParaRPr lang="en-NG" sz="4000" dirty="0">
              <a:solidFill>
                <a:srgbClr val="FFFFFF"/>
              </a:solidFill>
            </a:endParaRPr>
          </a:p>
        </p:txBody>
      </p:sp>
      <p:sp>
        <p:nvSpPr>
          <p:cNvPr id="3" name="Content Placeholder 2">
            <a:extLst>
              <a:ext uri="{FF2B5EF4-FFF2-40B4-BE49-F238E27FC236}">
                <a16:creationId xmlns:a16="http://schemas.microsoft.com/office/drawing/2014/main" id="{9E3B0ED8-4317-8951-FD68-7CAE5ABD56B6}"/>
              </a:ext>
            </a:extLst>
          </p:cNvPr>
          <p:cNvSpPr>
            <a:spLocks noGrp="1"/>
          </p:cNvSpPr>
          <p:nvPr>
            <p:ph idx="1"/>
          </p:nvPr>
        </p:nvSpPr>
        <p:spPr>
          <a:xfrm>
            <a:off x="89648" y="2831550"/>
            <a:ext cx="7700682" cy="3632003"/>
          </a:xfrm>
        </p:spPr>
        <p:txBody>
          <a:bodyPr anchor="ctr">
            <a:noAutofit/>
          </a:bodyPr>
          <a:lstStyle/>
          <a:p>
            <a:pPr marL="0" indent="0">
              <a:buNone/>
            </a:pPr>
            <a:endParaRPr lang="en-US" sz="1400" dirty="0">
              <a:solidFill>
                <a:schemeClr val="tx1"/>
              </a:solidFill>
              <a:effectLst/>
              <a:ea typeface="Calibri" panose="020F0502020204030204" pitchFamily="34" charset="0"/>
              <a:cs typeface="Times New Roman" panose="02020603050405020304" pitchFamily="18" charset="0"/>
            </a:endParaRPr>
          </a:p>
          <a:p>
            <a:pPr marL="0" indent="0">
              <a:buNone/>
            </a:pPr>
            <a:endParaRPr lang="en-US" sz="1400" dirty="0">
              <a:ea typeface="Calibri" panose="020F0502020204030204" pitchFamily="34" charset="0"/>
              <a:cs typeface="Times New Roman" panose="02020603050405020304" pitchFamily="18" charset="0"/>
            </a:endParaRPr>
          </a:p>
          <a:p>
            <a:pPr marL="0" indent="0">
              <a:buNone/>
            </a:pPr>
            <a:r>
              <a:rPr lang="en-US" sz="1400" b="1" dirty="0">
                <a:solidFill>
                  <a:schemeClr val="tx1"/>
                </a:solidFill>
                <a:effectLst/>
                <a:ea typeface="Calibri" panose="020F0502020204030204" pitchFamily="34" charset="0"/>
                <a:cs typeface="Times New Roman" panose="02020603050405020304" pitchFamily="18" charset="0"/>
              </a:rPr>
              <a:t>Decision Tree Classifier</a:t>
            </a:r>
          </a:p>
          <a:p>
            <a:pPr marL="0" indent="0">
              <a:buNone/>
            </a:pPr>
            <a:r>
              <a:rPr lang="en-US" sz="1400" dirty="0">
                <a:solidFill>
                  <a:schemeClr val="tx1"/>
                </a:solidFill>
                <a:effectLst/>
                <a:ea typeface="Calibri" panose="020F0502020204030204" pitchFamily="34" charset="0"/>
                <a:cs typeface="Times New Roman" panose="02020603050405020304" pitchFamily="18" charset="0"/>
              </a:rPr>
              <a:t>High Risk: </a:t>
            </a:r>
            <a:r>
              <a:rPr lang="en-US" sz="1400" dirty="0">
                <a:solidFill>
                  <a:srgbClr val="7030A0"/>
                </a:solidFill>
                <a:effectLst/>
                <a:ea typeface="Calibri" panose="020F0502020204030204" pitchFamily="34" charset="0"/>
                <a:cs typeface="Times New Roman" panose="02020603050405020304" pitchFamily="18" charset="0"/>
              </a:rPr>
              <a:t>47</a:t>
            </a:r>
            <a:r>
              <a:rPr lang="en-US" sz="1400" dirty="0">
                <a:solidFill>
                  <a:schemeClr val="tx1"/>
                </a:solidFill>
                <a:effectLst/>
                <a:ea typeface="Calibri" panose="020F0502020204030204" pitchFamily="34" charset="0"/>
                <a:cs typeface="Times New Roman" panose="02020603050405020304" pitchFamily="18" charset="0"/>
              </a:rPr>
              <a:t> instances while classified correctly (TP), while classifying 1 and 7 instances of mid risk and low risk (FP).</a:t>
            </a:r>
          </a:p>
          <a:p>
            <a:pPr marL="0" indent="0">
              <a:buNone/>
            </a:pPr>
            <a:r>
              <a:rPr lang="en-US" sz="1400" dirty="0">
                <a:ea typeface="Calibri" panose="020F0502020204030204" pitchFamily="34" charset="0"/>
                <a:cs typeface="Times New Roman" panose="02020603050405020304" pitchFamily="18" charset="0"/>
              </a:rPr>
              <a:t>Mid Risk: </a:t>
            </a:r>
            <a:r>
              <a:rPr lang="en-US" sz="1400" dirty="0">
                <a:solidFill>
                  <a:srgbClr val="FFC000"/>
                </a:solidFill>
                <a:ea typeface="Calibri" panose="020F0502020204030204" pitchFamily="34" charset="0"/>
                <a:cs typeface="Times New Roman" panose="02020603050405020304" pitchFamily="18" charset="0"/>
              </a:rPr>
              <a:t>66</a:t>
            </a:r>
            <a:r>
              <a:rPr lang="en-US" sz="1400" dirty="0">
                <a:ea typeface="Calibri" panose="020F0502020204030204" pitchFamily="34" charset="0"/>
                <a:cs typeface="Times New Roman" panose="02020603050405020304" pitchFamily="18" charset="0"/>
              </a:rPr>
              <a:t> instances of Mid risk were classified correctly (True Positive), when 3 high risk and 12 high risk predictions  respectively (FP).</a:t>
            </a:r>
          </a:p>
          <a:p>
            <a:pPr marL="0" indent="0">
              <a:buNone/>
            </a:pPr>
            <a:r>
              <a:rPr lang="en-US" sz="1400" dirty="0">
                <a:ea typeface="Calibri" panose="020F0502020204030204" pitchFamily="34" charset="0"/>
                <a:cs typeface="Times New Roman" panose="02020603050405020304" pitchFamily="18" charset="0"/>
              </a:rPr>
              <a:t>Low risk: </a:t>
            </a:r>
            <a:r>
              <a:rPr lang="en-US" sz="1400" dirty="0">
                <a:solidFill>
                  <a:srgbClr val="00B0F0"/>
                </a:solidFill>
                <a:ea typeface="Calibri" panose="020F0502020204030204" pitchFamily="34" charset="0"/>
                <a:cs typeface="Times New Roman" panose="02020603050405020304" pitchFamily="18" charset="0"/>
              </a:rPr>
              <a:t>52</a:t>
            </a:r>
            <a:r>
              <a:rPr lang="en-US" sz="1400" dirty="0">
                <a:ea typeface="Calibri" panose="020F0502020204030204" pitchFamily="34" charset="0"/>
                <a:cs typeface="Times New Roman" panose="02020603050405020304" pitchFamily="18" charset="0"/>
              </a:rPr>
              <a:t> instances of Low risk were classified correctly (True Positive), when 4 high risk and 11 mid risk predictions respectively. (FP).</a:t>
            </a:r>
          </a:p>
          <a:p>
            <a:pPr marL="0" indent="0">
              <a:buNone/>
            </a:pPr>
            <a:endParaRPr lang="en-US" sz="1400" dirty="0">
              <a:ea typeface="Calibri" panose="020F0502020204030204" pitchFamily="34" charset="0"/>
              <a:cs typeface="Times New Roman" panose="02020603050405020304" pitchFamily="18" charset="0"/>
            </a:endParaRPr>
          </a:p>
          <a:p>
            <a:pPr marL="0" indent="0">
              <a:buNone/>
            </a:pPr>
            <a:r>
              <a:rPr lang="en-US" sz="1400" b="1" dirty="0">
                <a:solidFill>
                  <a:schemeClr val="tx1"/>
                </a:solidFill>
                <a:effectLst/>
                <a:ea typeface="Calibri" panose="020F0502020204030204" pitchFamily="34" charset="0"/>
                <a:cs typeface="Times New Roman" panose="02020603050405020304" pitchFamily="18" charset="0"/>
              </a:rPr>
              <a:t>Random Forest Classifier</a:t>
            </a:r>
          </a:p>
          <a:p>
            <a:pPr marL="0" indent="0">
              <a:buNone/>
            </a:pPr>
            <a:r>
              <a:rPr lang="en-US" sz="1400" dirty="0">
                <a:solidFill>
                  <a:schemeClr val="tx1"/>
                </a:solidFill>
                <a:effectLst/>
                <a:ea typeface="Calibri" panose="020F0502020204030204" pitchFamily="34" charset="0"/>
                <a:cs typeface="Times New Roman" panose="02020603050405020304" pitchFamily="18" charset="0"/>
              </a:rPr>
              <a:t>High Risk: </a:t>
            </a:r>
            <a:r>
              <a:rPr lang="en-US" sz="1400" dirty="0">
                <a:solidFill>
                  <a:srgbClr val="7030A0"/>
                </a:solidFill>
                <a:effectLst/>
                <a:ea typeface="Calibri" panose="020F0502020204030204" pitchFamily="34" charset="0"/>
                <a:cs typeface="Times New Roman" panose="02020603050405020304" pitchFamily="18" charset="0"/>
              </a:rPr>
              <a:t>49</a:t>
            </a:r>
            <a:r>
              <a:rPr lang="en-US" sz="1400" dirty="0">
                <a:solidFill>
                  <a:schemeClr val="tx1"/>
                </a:solidFill>
                <a:effectLst/>
                <a:ea typeface="Calibri" panose="020F0502020204030204" pitchFamily="34" charset="0"/>
                <a:cs typeface="Times New Roman" panose="02020603050405020304" pitchFamily="18" charset="0"/>
              </a:rPr>
              <a:t> instances while classified correctly (TP), while classifying 2 and 4 instances of mid risk and low risk (FP).</a:t>
            </a:r>
          </a:p>
          <a:p>
            <a:pPr marL="0" indent="0">
              <a:buNone/>
            </a:pPr>
            <a:r>
              <a:rPr lang="en-US" sz="1400" dirty="0">
                <a:ea typeface="Calibri" panose="020F0502020204030204" pitchFamily="34" charset="0"/>
                <a:cs typeface="Times New Roman" panose="02020603050405020304" pitchFamily="18" charset="0"/>
              </a:rPr>
              <a:t>Mid Risk: </a:t>
            </a:r>
            <a:r>
              <a:rPr lang="en-US" sz="1400" dirty="0">
                <a:solidFill>
                  <a:srgbClr val="FFC000"/>
                </a:solidFill>
                <a:ea typeface="Calibri" panose="020F0502020204030204" pitchFamily="34" charset="0"/>
                <a:cs typeface="Times New Roman" panose="02020603050405020304" pitchFamily="18" charset="0"/>
              </a:rPr>
              <a:t>67</a:t>
            </a:r>
            <a:r>
              <a:rPr lang="en-US" sz="1400" dirty="0">
                <a:ea typeface="Calibri" panose="020F0502020204030204" pitchFamily="34" charset="0"/>
                <a:cs typeface="Times New Roman" panose="02020603050405020304" pitchFamily="18" charset="0"/>
              </a:rPr>
              <a:t> instances of Mid risk were classified correctly (True Positive), when 2 high risk and 12 high risk predictions  respectively (FP).</a:t>
            </a:r>
          </a:p>
          <a:p>
            <a:pPr marL="0" indent="0">
              <a:buNone/>
            </a:pPr>
            <a:r>
              <a:rPr lang="en-US" sz="1400" dirty="0">
                <a:ea typeface="Calibri" panose="020F0502020204030204" pitchFamily="34" charset="0"/>
                <a:cs typeface="Times New Roman" panose="02020603050405020304" pitchFamily="18" charset="0"/>
              </a:rPr>
              <a:t>Low risk: </a:t>
            </a:r>
            <a:r>
              <a:rPr lang="en-US" sz="1400" dirty="0">
                <a:solidFill>
                  <a:srgbClr val="00B0F0"/>
                </a:solidFill>
                <a:ea typeface="Calibri" panose="020F0502020204030204" pitchFamily="34" charset="0"/>
                <a:cs typeface="Times New Roman" panose="02020603050405020304" pitchFamily="18" charset="0"/>
              </a:rPr>
              <a:t>55</a:t>
            </a:r>
            <a:r>
              <a:rPr lang="en-US" sz="1400" dirty="0">
                <a:ea typeface="Calibri" panose="020F0502020204030204" pitchFamily="34" charset="0"/>
                <a:cs typeface="Times New Roman" panose="02020603050405020304" pitchFamily="18" charset="0"/>
              </a:rPr>
              <a:t> instances of Low risk were classified correctly (True Positive), when 2 high risk and 10 mid risk predictions respectively. (FP).</a:t>
            </a:r>
          </a:p>
          <a:p>
            <a:pPr marL="0" indent="0">
              <a:buNone/>
            </a:pPr>
            <a:endParaRPr lang="en-US" sz="1400" dirty="0">
              <a:ea typeface="Calibri" panose="020F0502020204030204" pitchFamily="34" charset="0"/>
              <a:cs typeface="Times New Roman" panose="02020603050405020304" pitchFamily="18" charset="0"/>
            </a:endParaRPr>
          </a:p>
          <a:p>
            <a:pPr marL="0" indent="0">
              <a:buNone/>
            </a:pPr>
            <a:endParaRPr lang="en-US" sz="1400" dirty="0">
              <a:solidFill>
                <a:schemeClr val="tx1"/>
              </a:solidFill>
              <a:effectLst/>
              <a:ea typeface="Calibri" panose="020F0502020204030204" pitchFamily="34" charset="0"/>
              <a:cs typeface="Times New Roman" panose="02020603050405020304" pitchFamily="18" charset="0"/>
            </a:endParaRPr>
          </a:p>
          <a:p>
            <a:endParaRPr lang="en-NG" sz="1400" dirty="0"/>
          </a:p>
          <a:p>
            <a:endParaRPr lang="en-US" sz="1400" dirty="0">
              <a:solidFill>
                <a:schemeClr val="tx1"/>
              </a:solidFill>
              <a:cs typeface="Times New Roman" panose="02020603050405020304" pitchFamily="18" charset="0"/>
            </a:endParaRPr>
          </a:p>
          <a:p>
            <a:pPr marL="0" indent="0">
              <a:buNone/>
            </a:pPr>
            <a:endParaRPr lang="en-US" sz="1400" dirty="0">
              <a:cs typeface="Times New Roman" panose="02020603050405020304" pitchFamily="18" charset="0"/>
            </a:endParaRPr>
          </a:p>
          <a:p>
            <a:pPr marL="0" indent="0">
              <a:buNone/>
            </a:pPr>
            <a:endParaRPr lang="en-GB" sz="1400" dirty="0">
              <a:solidFill>
                <a:schemeClr val="tx1"/>
              </a:solidFill>
              <a:cs typeface="Times New Roman" panose="02020603050405020304" pitchFamily="18" charset="0"/>
            </a:endParaRPr>
          </a:p>
          <a:p>
            <a:pPr marL="0" indent="0">
              <a:buNone/>
            </a:pPr>
            <a:endParaRPr lang="en-NG" sz="1400" dirty="0">
              <a:solidFill>
                <a:schemeClr val="tx1"/>
              </a:solidFill>
              <a:effectLst/>
              <a:ea typeface="Calibri" panose="020F0502020204030204" pitchFamily="34" charset="0"/>
              <a:cs typeface="Times New Roman" panose="02020603050405020304" pitchFamily="18" charset="0"/>
            </a:endParaRPr>
          </a:p>
          <a:p>
            <a:pPr marL="0" indent="0">
              <a:buNone/>
            </a:pPr>
            <a:endParaRPr lang="en-NG" sz="1400" dirty="0"/>
          </a:p>
        </p:txBody>
      </p:sp>
      <p:pic>
        <p:nvPicPr>
          <p:cNvPr id="4" name="Picture 3">
            <a:extLst>
              <a:ext uri="{FF2B5EF4-FFF2-40B4-BE49-F238E27FC236}">
                <a16:creationId xmlns:a16="http://schemas.microsoft.com/office/drawing/2014/main" id="{75190B0E-F11D-CAC0-3AA6-4CC26C2DD53C}"/>
              </a:ext>
            </a:extLst>
          </p:cNvPr>
          <p:cNvPicPr>
            <a:picLocks noChangeAspect="1"/>
          </p:cNvPicPr>
          <p:nvPr/>
        </p:nvPicPr>
        <p:blipFill rotWithShape="1">
          <a:blip r:embed="rId2"/>
          <a:srcRect l="7858" t="49942" r="67484" b="34459"/>
          <a:stretch/>
        </p:blipFill>
        <p:spPr>
          <a:xfrm>
            <a:off x="8347261" y="2197930"/>
            <a:ext cx="2203076" cy="1501972"/>
          </a:xfrm>
          <a:prstGeom prst="rect">
            <a:avLst/>
          </a:prstGeom>
        </p:spPr>
      </p:pic>
      <p:pic>
        <p:nvPicPr>
          <p:cNvPr id="5" name="Picture 4">
            <a:extLst>
              <a:ext uri="{FF2B5EF4-FFF2-40B4-BE49-F238E27FC236}">
                <a16:creationId xmlns:a16="http://schemas.microsoft.com/office/drawing/2014/main" id="{9B7A8785-858C-3072-A629-0A1D9C6E4F7A}"/>
              </a:ext>
            </a:extLst>
          </p:cNvPr>
          <p:cNvPicPr>
            <a:picLocks noChangeAspect="1"/>
          </p:cNvPicPr>
          <p:nvPr/>
        </p:nvPicPr>
        <p:blipFill rotWithShape="1">
          <a:blip r:embed="rId3"/>
          <a:srcRect l="3088" t="48641" r="70717" b="36169"/>
          <a:stretch/>
        </p:blipFill>
        <p:spPr>
          <a:xfrm>
            <a:off x="8274423" y="4562209"/>
            <a:ext cx="2789261" cy="1743891"/>
          </a:xfrm>
          <a:prstGeom prst="rect">
            <a:avLst/>
          </a:prstGeom>
        </p:spPr>
      </p:pic>
      <p:cxnSp>
        <p:nvCxnSpPr>
          <p:cNvPr id="11" name="Straight Arrow Connector 10">
            <a:extLst>
              <a:ext uri="{FF2B5EF4-FFF2-40B4-BE49-F238E27FC236}">
                <a16:creationId xmlns:a16="http://schemas.microsoft.com/office/drawing/2014/main" id="{E4232A2F-8CB3-C737-8815-B51376FE5FBB}"/>
              </a:ext>
            </a:extLst>
          </p:cNvPr>
          <p:cNvCxnSpPr>
            <a:stCxn id="4" idx="1"/>
            <a:endCxn id="3" idx="0"/>
          </p:cNvCxnSpPr>
          <p:nvPr/>
        </p:nvCxnSpPr>
        <p:spPr>
          <a:xfrm flipH="1" flipV="1">
            <a:off x="3939989" y="2831550"/>
            <a:ext cx="4407272" cy="117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50741B4-57CA-5EC6-1EAE-2660E05424B8}"/>
              </a:ext>
            </a:extLst>
          </p:cNvPr>
          <p:cNvCxnSpPr>
            <a:cxnSpLocks/>
            <a:stCxn id="5" idx="1"/>
          </p:cNvCxnSpPr>
          <p:nvPr/>
        </p:nvCxnSpPr>
        <p:spPr>
          <a:xfrm flipH="1" flipV="1">
            <a:off x="7180729" y="5029200"/>
            <a:ext cx="1093694" cy="404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B675C1C-6189-C0FA-4101-83AB6271BB45}"/>
              </a:ext>
            </a:extLst>
          </p:cNvPr>
          <p:cNvSpPr txBox="1"/>
          <p:nvPr/>
        </p:nvSpPr>
        <p:spPr>
          <a:xfrm>
            <a:off x="8516470" y="1928705"/>
            <a:ext cx="2303930" cy="369332"/>
          </a:xfrm>
          <a:prstGeom prst="rect">
            <a:avLst/>
          </a:prstGeom>
          <a:noFill/>
        </p:spPr>
        <p:txBody>
          <a:bodyPr wrap="square" rtlCol="0">
            <a:spAutoFit/>
          </a:bodyPr>
          <a:lstStyle/>
          <a:p>
            <a:r>
              <a:rPr lang="en-US" dirty="0"/>
              <a:t>Decision Tree</a:t>
            </a:r>
            <a:endParaRPr lang="en-NG" dirty="0"/>
          </a:p>
        </p:txBody>
      </p:sp>
      <p:sp>
        <p:nvSpPr>
          <p:cNvPr id="28" name="TextBox 27">
            <a:extLst>
              <a:ext uri="{FF2B5EF4-FFF2-40B4-BE49-F238E27FC236}">
                <a16:creationId xmlns:a16="http://schemas.microsoft.com/office/drawing/2014/main" id="{26CEC7AE-DC1A-A50D-944F-74A88A0CFBFF}"/>
              </a:ext>
            </a:extLst>
          </p:cNvPr>
          <p:cNvSpPr txBox="1"/>
          <p:nvPr/>
        </p:nvSpPr>
        <p:spPr>
          <a:xfrm>
            <a:off x="8420689" y="4278219"/>
            <a:ext cx="2495491" cy="369332"/>
          </a:xfrm>
          <a:prstGeom prst="rect">
            <a:avLst/>
          </a:prstGeom>
          <a:noFill/>
        </p:spPr>
        <p:txBody>
          <a:bodyPr wrap="none" rtlCol="0">
            <a:spAutoFit/>
          </a:bodyPr>
          <a:lstStyle/>
          <a:p>
            <a:r>
              <a:rPr lang="en-US" dirty="0"/>
              <a:t>Random Forest Classifier</a:t>
            </a:r>
            <a:endParaRPr lang="en-NG" dirty="0"/>
          </a:p>
        </p:txBody>
      </p:sp>
    </p:spTree>
    <p:extLst>
      <p:ext uri="{BB962C8B-B14F-4D97-AF65-F5344CB8AC3E}">
        <p14:creationId xmlns:p14="http://schemas.microsoft.com/office/powerpoint/2010/main" val="161443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86C35-9988-991E-5256-54237FE732A7}"/>
              </a:ext>
            </a:extLst>
          </p:cNvPr>
          <p:cNvSpPr>
            <a:spLocks noGrp="1"/>
          </p:cNvSpPr>
          <p:nvPr>
            <p:ph type="title"/>
          </p:nvPr>
        </p:nvSpPr>
        <p:spPr>
          <a:xfrm>
            <a:off x="152399" y="278535"/>
            <a:ext cx="9895951" cy="1033669"/>
          </a:xfrm>
        </p:spPr>
        <p:txBody>
          <a:bodyPr>
            <a:normAutofit/>
          </a:bodyPr>
          <a:lstStyle/>
          <a:p>
            <a:r>
              <a:rPr lang="en-US" sz="4000" dirty="0">
                <a:solidFill>
                  <a:srgbClr val="FFFFFF"/>
                </a:solidFill>
              </a:rPr>
              <a:t>Insights from Feature Importance</a:t>
            </a:r>
            <a:endParaRPr lang="en-NG" sz="4000" dirty="0">
              <a:solidFill>
                <a:srgbClr val="FFFFFF"/>
              </a:solidFill>
            </a:endParaRPr>
          </a:p>
        </p:txBody>
      </p:sp>
      <p:sp>
        <p:nvSpPr>
          <p:cNvPr id="3" name="Content Placeholder 2">
            <a:extLst>
              <a:ext uri="{FF2B5EF4-FFF2-40B4-BE49-F238E27FC236}">
                <a16:creationId xmlns:a16="http://schemas.microsoft.com/office/drawing/2014/main" id="{9E3B0ED8-4317-8951-FD68-7CAE5ABD56B6}"/>
              </a:ext>
            </a:extLst>
          </p:cNvPr>
          <p:cNvSpPr>
            <a:spLocks noGrp="1"/>
          </p:cNvSpPr>
          <p:nvPr>
            <p:ph idx="1"/>
          </p:nvPr>
        </p:nvSpPr>
        <p:spPr>
          <a:xfrm>
            <a:off x="152399" y="1723349"/>
            <a:ext cx="6875932" cy="4582679"/>
          </a:xfrm>
        </p:spPr>
        <p:txBody>
          <a:bodyPr anchor="ctr">
            <a:noAutofit/>
          </a:bodyPr>
          <a:lstStyle/>
          <a:p>
            <a:pPr marL="0" lvl="0" indent="0">
              <a:lnSpc>
                <a:spcPct val="107000"/>
              </a:lnSpc>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Feature importance refers to techniques that assign a score to input features based on how useful they are at predicting a target variable.</a:t>
            </a:r>
          </a:p>
          <a:p>
            <a:pPr marL="0" indent="0" fontAlgn="base">
              <a:lnSpc>
                <a:spcPct val="107000"/>
              </a:lnSpc>
              <a:buClr>
                <a:srgbClr val="000000"/>
              </a:buClr>
              <a:buSzPts val="110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The scores are useful and can be used in a range of situations in a predictive modeling problem, such as:</a:t>
            </a:r>
          </a:p>
          <a:p>
            <a:pPr marL="0" indent="0" fontAlgn="base">
              <a:lnSpc>
                <a:spcPct val="107000"/>
              </a:lnSpc>
              <a:buClr>
                <a:srgbClr val="000000"/>
              </a:buClr>
              <a:buSzPts val="110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Better understanding the data.</a:t>
            </a:r>
          </a:p>
          <a:p>
            <a:pPr marL="0" indent="0" fontAlgn="base">
              <a:lnSpc>
                <a:spcPct val="107000"/>
              </a:lnSpc>
              <a:buClr>
                <a:srgbClr val="000000"/>
              </a:buClr>
              <a:buSzPts val="110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Better understanding a model.</a:t>
            </a:r>
          </a:p>
          <a:p>
            <a:pPr marL="0" indent="0" fontAlgn="base">
              <a:lnSpc>
                <a:spcPct val="107000"/>
              </a:lnSpc>
              <a:buClr>
                <a:srgbClr val="000000"/>
              </a:buClr>
              <a:buSzPts val="110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 Reducing the number of input features.</a:t>
            </a:r>
          </a:p>
          <a:p>
            <a:pPr marL="0" indent="0" fontAlgn="base">
              <a:lnSpc>
                <a:spcPct val="107000"/>
              </a:lnSpc>
              <a:buClr>
                <a:srgbClr val="000000"/>
              </a:buClr>
              <a:buSzPts val="1100"/>
              <a:buNone/>
            </a:pPr>
            <a:r>
              <a:rPr lang="en-US" sz="1400" b="1" kern="100" dirty="0">
                <a:latin typeface="Calibri" panose="020F0502020204030204" pitchFamily="34" charset="0"/>
                <a:ea typeface="Calibri" panose="020F0502020204030204" pitchFamily="34" charset="0"/>
                <a:cs typeface="Times New Roman" panose="02020603050405020304" pitchFamily="18" charset="0"/>
              </a:rPr>
              <a:t>Decision Tree Classifier</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fontAlgn="base">
              <a:lnSpc>
                <a:spcPct val="107000"/>
              </a:lnSpc>
              <a:buClr>
                <a:srgbClr val="000000"/>
              </a:buClr>
              <a:buSzPts val="1100"/>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 results suggest perhaps three of the 10 features (Age,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SystolicBP</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DiastolicBP</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as being important to prediction.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Bodytemp</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is the least important feature.</a:t>
            </a:r>
          </a:p>
          <a:p>
            <a:pPr marL="0" indent="0" fontAlgn="base">
              <a:lnSpc>
                <a:spcPct val="107000"/>
              </a:lnSpc>
              <a:buClr>
                <a:srgbClr val="000000"/>
              </a:buClr>
              <a:buSzPts val="1100"/>
              <a:buNone/>
            </a:pP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0" indent="0" fontAlgn="base">
              <a:lnSpc>
                <a:spcPct val="107000"/>
              </a:lnSpc>
              <a:buClr>
                <a:srgbClr val="000000"/>
              </a:buClr>
              <a:buSzPts val="1100"/>
              <a:buNone/>
            </a:pPr>
            <a:r>
              <a:rPr lang="en-US" sz="1400" kern="100" dirty="0">
                <a:latin typeface="Calibri" panose="020F0502020204030204" pitchFamily="34" charset="0"/>
                <a:ea typeface="Calibri" panose="020F0502020204030204" pitchFamily="34" charset="0"/>
                <a:cs typeface="Times New Roman" panose="02020603050405020304" pitchFamily="18" charset="0"/>
              </a:rPr>
              <a:t>The more important features here are BS, </a:t>
            </a:r>
            <a:r>
              <a:rPr lang="en-US" sz="1400" kern="100" dirty="0" err="1">
                <a:latin typeface="Calibri" panose="020F0502020204030204" pitchFamily="34" charset="0"/>
                <a:ea typeface="Calibri" panose="020F0502020204030204" pitchFamily="34" charset="0"/>
                <a:cs typeface="Times New Roman" panose="02020603050405020304" pitchFamily="18" charset="0"/>
              </a:rPr>
              <a:t>SystolicBP</a:t>
            </a:r>
            <a:r>
              <a:rPr lang="en-US" sz="1400" kern="100" dirty="0">
                <a:latin typeface="Calibri" panose="020F0502020204030204" pitchFamily="34" charset="0"/>
                <a:ea typeface="Calibri" panose="020F0502020204030204" pitchFamily="34" charset="0"/>
                <a:cs typeface="Times New Roman" panose="02020603050405020304" pitchFamily="18" charset="0"/>
              </a:rPr>
              <a:t>, Age, and </a:t>
            </a:r>
            <a:r>
              <a:rPr lang="en-US" sz="1400" kern="100" dirty="0" err="1">
                <a:latin typeface="Calibri" panose="020F0502020204030204" pitchFamily="34" charset="0"/>
                <a:ea typeface="Calibri" panose="020F0502020204030204" pitchFamily="34" charset="0"/>
                <a:cs typeface="Times New Roman" panose="02020603050405020304" pitchFamily="18" charset="0"/>
              </a:rPr>
              <a:t>DiastolicBP</a:t>
            </a:r>
            <a:r>
              <a:rPr lang="en-US" sz="1400" kern="100" dirty="0">
                <a:latin typeface="Calibri" panose="020F0502020204030204" pitchFamily="34" charset="0"/>
                <a:ea typeface="Calibri" panose="020F0502020204030204" pitchFamily="34" charset="0"/>
                <a:cs typeface="Times New Roman" panose="02020603050405020304" pitchFamily="18" charset="0"/>
              </a:rPr>
              <a:t>. </a:t>
            </a:r>
            <a:r>
              <a:rPr lang="en-US" sz="1400" kern="100" dirty="0" err="1">
                <a:latin typeface="Calibri" panose="020F0502020204030204" pitchFamily="34" charset="0"/>
                <a:ea typeface="Calibri" panose="020F0502020204030204" pitchFamily="34" charset="0"/>
                <a:cs typeface="Times New Roman" panose="02020603050405020304" pitchFamily="18" charset="0"/>
              </a:rPr>
              <a:t>BodyTemp</a:t>
            </a:r>
            <a:r>
              <a:rPr lang="en-US" sz="1400" kern="100" dirty="0">
                <a:latin typeface="Calibri" panose="020F0502020204030204" pitchFamily="34" charset="0"/>
                <a:ea typeface="Calibri" panose="020F0502020204030204" pitchFamily="34" charset="0"/>
                <a:cs typeface="Times New Roman" panose="02020603050405020304" pitchFamily="18" charset="0"/>
              </a:rPr>
              <a:t> is the least important feature.</a:t>
            </a:r>
            <a:br>
              <a:rPr lang="en-US" sz="1400" kern="100" dirty="0">
                <a:effectLst/>
                <a:latin typeface="Calibri" panose="020F0502020204030204" pitchFamily="34" charset="0"/>
                <a:ea typeface="Calibri" panose="020F0502020204030204" pitchFamily="34" charset="0"/>
                <a:cs typeface="Times New Roman" panose="02020603050405020304" pitchFamily="18" charset="0"/>
              </a:rPr>
            </a:br>
            <a:endParaRPr lang="en-NG"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8099837-F8C2-040E-590C-7E1BE2CB35E3}"/>
              </a:ext>
            </a:extLst>
          </p:cNvPr>
          <p:cNvPicPr>
            <a:picLocks noChangeAspect="1"/>
          </p:cNvPicPr>
          <p:nvPr/>
        </p:nvPicPr>
        <p:blipFill>
          <a:blip r:embed="rId2"/>
          <a:stretch>
            <a:fillRect/>
          </a:stretch>
        </p:blipFill>
        <p:spPr>
          <a:xfrm>
            <a:off x="7767073" y="1797077"/>
            <a:ext cx="3955123" cy="2217612"/>
          </a:xfrm>
          <a:prstGeom prst="rect">
            <a:avLst/>
          </a:prstGeom>
        </p:spPr>
      </p:pic>
      <p:pic>
        <p:nvPicPr>
          <p:cNvPr id="13" name="Picture 12">
            <a:extLst>
              <a:ext uri="{FF2B5EF4-FFF2-40B4-BE49-F238E27FC236}">
                <a16:creationId xmlns:a16="http://schemas.microsoft.com/office/drawing/2014/main" id="{6F0983D0-5153-FED3-FF93-0D44D1297714}"/>
              </a:ext>
            </a:extLst>
          </p:cNvPr>
          <p:cNvPicPr>
            <a:picLocks noChangeAspect="1"/>
          </p:cNvPicPr>
          <p:nvPr/>
        </p:nvPicPr>
        <p:blipFill>
          <a:blip r:embed="rId3"/>
          <a:stretch>
            <a:fillRect/>
          </a:stretch>
        </p:blipFill>
        <p:spPr>
          <a:xfrm>
            <a:off x="7091839" y="4088199"/>
            <a:ext cx="4884249" cy="2491266"/>
          </a:xfrm>
          <a:prstGeom prst="rect">
            <a:avLst/>
          </a:prstGeom>
        </p:spPr>
      </p:pic>
    </p:spTree>
    <p:extLst>
      <p:ext uri="{BB962C8B-B14F-4D97-AF65-F5344CB8AC3E}">
        <p14:creationId xmlns:p14="http://schemas.microsoft.com/office/powerpoint/2010/main" val="390252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86C35-9988-991E-5256-54237FE732A7}"/>
              </a:ext>
            </a:extLst>
          </p:cNvPr>
          <p:cNvSpPr>
            <a:spLocks noGrp="1"/>
          </p:cNvSpPr>
          <p:nvPr>
            <p:ph type="title"/>
          </p:nvPr>
        </p:nvSpPr>
        <p:spPr>
          <a:xfrm>
            <a:off x="327379" y="294538"/>
            <a:ext cx="10940172" cy="1033669"/>
          </a:xfrm>
        </p:spPr>
        <p:txBody>
          <a:bodyPr>
            <a:normAutofit/>
          </a:bodyPr>
          <a:lstStyle/>
          <a:p>
            <a:r>
              <a:rPr lang="en-US" sz="4000" dirty="0">
                <a:solidFill>
                  <a:srgbClr val="FFFFFF"/>
                </a:solidFill>
              </a:rPr>
              <a:t>Recommendations</a:t>
            </a:r>
            <a:endParaRPr lang="en-NG" sz="4000" dirty="0">
              <a:solidFill>
                <a:srgbClr val="FFFFFF"/>
              </a:solidFill>
            </a:endParaRPr>
          </a:p>
        </p:txBody>
      </p:sp>
      <p:sp>
        <p:nvSpPr>
          <p:cNvPr id="3" name="Content Placeholder 2">
            <a:extLst>
              <a:ext uri="{FF2B5EF4-FFF2-40B4-BE49-F238E27FC236}">
                <a16:creationId xmlns:a16="http://schemas.microsoft.com/office/drawing/2014/main" id="{9E3B0ED8-4317-8951-FD68-7CAE5ABD56B6}"/>
              </a:ext>
            </a:extLst>
          </p:cNvPr>
          <p:cNvSpPr>
            <a:spLocks noGrp="1"/>
          </p:cNvSpPr>
          <p:nvPr>
            <p:ph idx="1"/>
          </p:nvPr>
        </p:nvSpPr>
        <p:spPr>
          <a:xfrm>
            <a:off x="244865" y="1885280"/>
            <a:ext cx="11732646" cy="4678182"/>
          </a:xfrm>
        </p:spPr>
        <p:txBody>
          <a:bodyPr anchor="ctr">
            <a:normAutofit/>
          </a:bodyPr>
          <a:lstStyle/>
          <a:p>
            <a:pPr>
              <a:buFont typeface="Wingdings" panose="05000000000000000000" pitchFamily="2" charset="2"/>
              <a:buChar char="Ø"/>
            </a:pPr>
            <a:r>
              <a:rPr lang="en-US" sz="2000" dirty="0">
                <a:ea typeface="Calibri" panose="020F0502020204030204" pitchFamily="34" charset="0"/>
                <a:cs typeface="Times New Roman" panose="02020603050405020304" pitchFamily="18" charset="0"/>
              </a:rPr>
              <a:t>Precision and Recall are valuable – considering the MHR (Medical Health record), the model is very critical we want higher True Positive Rate, and low False Positive rate.</a:t>
            </a:r>
            <a:br>
              <a:rPr lang="en-US" sz="2000" dirty="0">
                <a:ea typeface="Calibri" panose="020F0502020204030204" pitchFamily="34" charset="0"/>
                <a:cs typeface="Times New Roman" panose="02020603050405020304" pitchFamily="18" charset="0"/>
              </a:rPr>
            </a:br>
            <a:r>
              <a:rPr lang="en-US" sz="2000" dirty="0">
                <a:ea typeface="Calibri" panose="020F0502020204030204" pitchFamily="34" charset="0"/>
                <a:cs typeface="Times New Roman" panose="02020603050405020304" pitchFamily="18" charset="0"/>
              </a:rPr>
              <a:t>Although both algorithms have similar results, the Random Forest algorithm classifies ‘low risk’, ‘mid risk’, and ‘high risk’  instances slightly better than the Decision Tree model.</a:t>
            </a:r>
          </a:p>
          <a:p>
            <a:pPr>
              <a:buFont typeface="Wingdings" panose="05000000000000000000" pitchFamily="2" charset="2"/>
              <a:buChar char="Ø"/>
            </a:pPr>
            <a:r>
              <a:rPr lang="en-US" sz="2000" dirty="0">
                <a:ea typeface="Calibri" panose="020F0502020204030204" pitchFamily="34" charset="0"/>
                <a:cs typeface="Times New Roman" panose="02020603050405020304" pitchFamily="18" charset="0"/>
              </a:rPr>
              <a:t>The MHR dataset doesn’t have a large class imbalance; the </a:t>
            </a:r>
            <a:r>
              <a:rPr lang="en-US" sz="2000" dirty="0">
                <a:solidFill>
                  <a:srgbClr val="002060"/>
                </a:solidFill>
                <a:ea typeface="Calibri" panose="020F0502020204030204" pitchFamily="34" charset="0"/>
                <a:cs typeface="Times New Roman" panose="02020603050405020304" pitchFamily="18" charset="0"/>
              </a:rPr>
              <a:t>84%</a:t>
            </a:r>
            <a:r>
              <a:rPr lang="en-US" sz="2000" dirty="0">
                <a:ea typeface="Calibri" panose="020F0502020204030204" pitchFamily="34" charset="0"/>
                <a:cs typeface="Times New Roman" panose="02020603050405020304" pitchFamily="18" charset="0"/>
              </a:rPr>
              <a:t> Accuracy of the Random Forest model is an indicator metric slightly greater than </a:t>
            </a:r>
            <a:r>
              <a:rPr lang="en-US" sz="2000" dirty="0">
                <a:solidFill>
                  <a:srgbClr val="002060"/>
                </a:solidFill>
                <a:ea typeface="Calibri" panose="020F0502020204030204" pitchFamily="34" charset="0"/>
                <a:cs typeface="Times New Roman" panose="02020603050405020304" pitchFamily="18" charset="0"/>
              </a:rPr>
              <a:t>81% </a:t>
            </a:r>
            <a:r>
              <a:rPr lang="en-US" sz="2000" dirty="0">
                <a:ea typeface="Calibri" panose="020F0502020204030204" pitchFamily="34" charset="0"/>
                <a:cs typeface="Times New Roman" panose="02020603050405020304" pitchFamily="18" charset="0"/>
              </a:rPr>
              <a:t>Accuracy of Decision Tree algorithm.</a:t>
            </a:r>
          </a:p>
          <a:p>
            <a:pPr>
              <a:buFont typeface="Wingdings" panose="05000000000000000000" pitchFamily="2" charset="2"/>
              <a:buChar char="Ø"/>
            </a:pPr>
            <a:endParaRPr lang="en-US" sz="2000" dirty="0">
              <a:solidFill>
                <a:srgbClr val="002060"/>
              </a:solidFill>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2000" dirty="0">
                <a:ea typeface="Calibri" panose="020F0502020204030204" pitchFamily="34" charset="0"/>
                <a:cs typeface="Times New Roman" panose="02020603050405020304" pitchFamily="18" charset="0"/>
              </a:rPr>
              <a:t>The Decision Tree and Random Forest models classification and performance metrics are very similar. However, considering the interpretability of the models, Random Forests are often considered as "black-box" models, while Decision Trees are more interpretable.</a:t>
            </a:r>
          </a:p>
          <a:p>
            <a:pPr marL="0" indent="0">
              <a:buNone/>
            </a:pPr>
            <a:endParaRPr lang="en-NG" sz="2000" dirty="0"/>
          </a:p>
        </p:txBody>
      </p:sp>
    </p:spTree>
    <p:extLst>
      <p:ext uri="{BB962C8B-B14F-4D97-AF65-F5344CB8AC3E}">
        <p14:creationId xmlns:p14="http://schemas.microsoft.com/office/powerpoint/2010/main" val="2325710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saburbello_assgn4_LDAQDA_ppt</Template>
  <TotalTime>3265</TotalTime>
  <Words>1393</Words>
  <Application>Microsoft Office PowerPoint</Application>
  <PresentationFormat>Widescreen</PresentationFormat>
  <Paragraphs>99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PowerPoint Presentation</vt:lpstr>
      <vt:lpstr>Rationale Statement</vt:lpstr>
      <vt:lpstr>Key Insights from the Output metrics and Box Plots</vt:lpstr>
      <vt:lpstr>Confusion Matrix/Classification Report – Optimized Decision Tree Model</vt:lpstr>
      <vt:lpstr>Confusion Matrix/Classification Report – Optimized Random Forest Model</vt:lpstr>
      <vt:lpstr>Confusion Matrix/Classification Report (cont.) </vt:lpstr>
      <vt:lpstr>Insights from Feature Importance</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Ladi Bello</dc:creator>
  <cp:lastModifiedBy>Sabur Bello</cp:lastModifiedBy>
  <cp:revision>3</cp:revision>
  <dcterms:created xsi:type="dcterms:W3CDTF">2023-11-21T14:07:59Z</dcterms:created>
  <dcterms:modified xsi:type="dcterms:W3CDTF">2023-12-14T11:41:58Z</dcterms:modified>
</cp:coreProperties>
</file>