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9" r:id="rId2"/>
    <p:sldId id="265" r:id="rId3"/>
    <p:sldId id="266" r:id="rId4"/>
    <p:sldId id="267" r:id="rId5"/>
    <p:sldId id="260" r:id="rId6"/>
    <p:sldId id="261" r:id="rId7"/>
    <p:sldId id="259" r:id="rId8"/>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di Bello" initials="LB" lastIdx="1" clrIdx="0">
    <p:extLst>
      <p:ext uri="{19B8F6BF-5375-455C-9EA6-DF929625EA0E}">
        <p15:presenceInfo xmlns:p15="http://schemas.microsoft.com/office/powerpoint/2012/main" userId="3437075d9339d0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859"/>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5913-0E83-57CE-04DF-E72E2BC9A5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CDAA6031-27D3-4C04-1D2E-7412A51272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2D6CB598-DD86-DD59-539B-C1C3FCC68B29}"/>
              </a:ext>
            </a:extLst>
          </p:cNvPr>
          <p:cNvSpPr>
            <a:spLocks noGrp="1"/>
          </p:cNvSpPr>
          <p:nvPr>
            <p:ph type="dt" sz="half" idx="10"/>
          </p:nvPr>
        </p:nvSpPr>
        <p:spPr/>
        <p:txBody>
          <a:bodyPr/>
          <a:lstStyle/>
          <a:p>
            <a:fld id="{D7712FF5-FD85-274F-A0D8-9DFC380F318B}" type="datetimeFigureOut">
              <a:rPr lang="en-NG" smtClean="0"/>
              <a:t>14/12/2023</a:t>
            </a:fld>
            <a:endParaRPr lang="en-NG"/>
          </a:p>
        </p:txBody>
      </p:sp>
      <p:sp>
        <p:nvSpPr>
          <p:cNvPr id="5" name="Footer Placeholder 4">
            <a:extLst>
              <a:ext uri="{FF2B5EF4-FFF2-40B4-BE49-F238E27FC236}">
                <a16:creationId xmlns:a16="http://schemas.microsoft.com/office/drawing/2014/main" id="{1E6C5539-E63F-7379-CE30-52CB386B4A7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875C45C-5B4D-9F6E-38A0-5419AB098E1C}"/>
              </a:ext>
            </a:extLst>
          </p:cNvPr>
          <p:cNvSpPr>
            <a:spLocks noGrp="1"/>
          </p:cNvSpPr>
          <p:nvPr>
            <p:ph type="sldNum" sz="quarter" idx="12"/>
          </p:nvPr>
        </p:nvSpPr>
        <p:spPr/>
        <p:txBody>
          <a:bodyPr/>
          <a:lstStyle/>
          <a:p>
            <a:fld id="{0E59E7C6-CE16-DA40-80AA-E83C6B5AF4AC}" type="slidenum">
              <a:rPr lang="en-NG" smtClean="0"/>
              <a:t>‹#›</a:t>
            </a:fld>
            <a:endParaRPr lang="en-NG"/>
          </a:p>
        </p:txBody>
      </p:sp>
    </p:spTree>
    <p:extLst>
      <p:ext uri="{BB962C8B-B14F-4D97-AF65-F5344CB8AC3E}">
        <p14:creationId xmlns:p14="http://schemas.microsoft.com/office/powerpoint/2010/main" val="2196406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4D5C-B1D8-DAC7-1461-A5336A9B3D63}"/>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3A96AE54-A4B2-971E-6122-A5639E429B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5E6E9D5C-C204-C8FB-B433-F5DD1985BA50}"/>
              </a:ext>
            </a:extLst>
          </p:cNvPr>
          <p:cNvSpPr>
            <a:spLocks noGrp="1"/>
          </p:cNvSpPr>
          <p:nvPr>
            <p:ph type="dt" sz="half" idx="10"/>
          </p:nvPr>
        </p:nvSpPr>
        <p:spPr/>
        <p:txBody>
          <a:bodyPr/>
          <a:lstStyle/>
          <a:p>
            <a:fld id="{D7712FF5-FD85-274F-A0D8-9DFC380F318B}" type="datetimeFigureOut">
              <a:rPr lang="en-NG" smtClean="0"/>
              <a:t>14/12/2023</a:t>
            </a:fld>
            <a:endParaRPr lang="en-NG"/>
          </a:p>
        </p:txBody>
      </p:sp>
      <p:sp>
        <p:nvSpPr>
          <p:cNvPr id="5" name="Footer Placeholder 4">
            <a:extLst>
              <a:ext uri="{FF2B5EF4-FFF2-40B4-BE49-F238E27FC236}">
                <a16:creationId xmlns:a16="http://schemas.microsoft.com/office/drawing/2014/main" id="{D9888D30-BC16-6419-E12C-CF738638E0B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CD891EF-0CCE-74B7-3596-345912167FBC}"/>
              </a:ext>
            </a:extLst>
          </p:cNvPr>
          <p:cNvSpPr>
            <a:spLocks noGrp="1"/>
          </p:cNvSpPr>
          <p:nvPr>
            <p:ph type="sldNum" sz="quarter" idx="12"/>
          </p:nvPr>
        </p:nvSpPr>
        <p:spPr/>
        <p:txBody>
          <a:bodyPr/>
          <a:lstStyle/>
          <a:p>
            <a:fld id="{0E59E7C6-CE16-DA40-80AA-E83C6B5AF4AC}" type="slidenum">
              <a:rPr lang="en-NG" smtClean="0"/>
              <a:t>‹#›</a:t>
            </a:fld>
            <a:endParaRPr lang="en-NG"/>
          </a:p>
        </p:txBody>
      </p:sp>
    </p:spTree>
    <p:extLst>
      <p:ext uri="{BB962C8B-B14F-4D97-AF65-F5344CB8AC3E}">
        <p14:creationId xmlns:p14="http://schemas.microsoft.com/office/powerpoint/2010/main" val="3236325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590D57-5877-414D-46A1-16331E93B4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009A3BBF-1AEB-7928-6523-8EFF844AB1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687D45E7-EA4C-75F4-BB3D-6CC9CCDDB89C}"/>
              </a:ext>
            </a:extLst>
          </p:cNvPr>
          <p:cNvSpPr>
            <a:spLocks noGrp="1"/>
          </p:cNvSpPr>
          <p:nvPr>
            <p:ph type="dt" sz="half" idx="10"/>
          </p:nvPr>
        </p:nvSpPr>
        <p:spPr/>
        <p:txBody>
          <a:bodyPr/>
          <a:lstStyle/>
          <a:p>
            <a:fld id="{D7712FF5-FD85-274F-A0D8-9DFC380F318B}" type="datetimeFigureOut">
              <a:rPr lang="en-NG" smtClean="0"/>
              <a:t>14/12/2023</a:t>
            </a:fld>
            <a:endParaRPr lang="en-NG"/>
          </a:p>
        </p:txBody>
      </p:sp>
      <p:sp>
        <p:nvSpPr>
          <p:cNvPr id="5" name="Footer Placeholder 4">
            <a:extLst>
              <a:ext uri="{FF2B5EF4-FFF2-40B4-BE49-F238E27FC236}">
                <a16:creationId xmlns:a16="http://schemas.microsoft.com/office/drawing/2014/main" id="{B7ECAE04-5119-0DA9-D671-D6727B648EE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67695D3-C342-C673-962A-CF6AA7B956AF}"/>
              </a:ext>
            </a:extLst>
          </p:cNvPr>
          <p:cNvSpPr>
            <a:spLocks noGrp="1"/>
          </p:cNvSpPr>
          <p:nvPr>
            <p:ph type="sldNum" sz="quarter" idx="12"/>
          </p:nvPr>
        </p:nvSpPr>
        <p:spPr/>
        <p:txBody>
          <a:bodyPr/>
          <a:lstStyle/>
          <a:p>
            <a:fld id="{0E59E7C6-CE16-DA40-80AA-E83C6B5AF4AC}" type="slidenum">
              <a:rPr lang="en-NG" smtClean="0"/>
              <a:t>‹#›</a:t>
            </a:fld>
            <a:endParaRPr lang="en-NG"/>
          </a:p>
        </p:txBody>
      </p:sp>
    </p:spTree>
    <p:extLst>
      <p:ext uri="{BB962C8B-B14F-4D97-AF65-F5344CB8AC3E}">
        <p14:creationId xmlns:p14="http://schemas.microsoft.com/office/powerpoint/2010/main" val="3114774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792F4-0CA6-852E-040B-C1CAF7CF17F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3E3301AC-724C-E8FB-063D-ED9E8B5A68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D753CCEC-DF16-6C91-6DFC-E4621147BE9D}"/>
              </a:ext>
            </a:extLst>
          </p:cNvPr>
          <p:cNvSpPr>
            <a:spLocks noGrp="1"/>
          </p:cNvSpPr>
          <p:nvPr>
            <p:ph type="dt" sz="half" idx="10"/>
          </p:nvPr>
        </p:nvSpPr>
        <p:spPr/>
        <p:txBody>
          <a:bodyPr/>
          <a:lstStyle/>
          <a:p>
            <a:fld id="{D7712FF5-FD85-274F-A0D8-9DFC380F318B}" type="datetimeFigureOut">
              <a:rPr lang="en-NG" smtClean="0"/>
              <a:t>14/12/2023</a:t>
            </a:fld>
            <a:endParaRPr lang="en-NG"/>
          </a:p>
        </p:txBody>
      </p:sp>
      <p:sp>
        <p:nvSpPr>
          <p:cNvPr id="5" name="Footer Placeholder 4">
            <a:extLst>
              <a:ext uri="{FF2B5EF4-FFF2-40B4-BE49-F238E27FC236}">
                <a16:creationId xmlns:a16="http://schemas.microsoft.com/office/drawing/2014/main" id="{0061FF9D-586B-009B-25B9-3640A0396D8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EF1DEF4-8EB2-3AC5-577B-44E2B55637A9}"/>
              </a:ext>
            </a:extLst>
          </p:cNvPr>
          <p:cNvSpPr>
            <a:spLocks noGrp="1"/>
          </p:cNvSpPr>
          <p:nvPr>
            <p:ph type="sldNum" sz="quarter" idx="12"/>
          </p:nvPr>
        </p:nvSpPr>
        <p:spPr/>
        <p:txBody>
          <a:bodyPr/>
          <a:lstStyle/>
          <a:p>
            <a:fld id="{0E59E7C6-CE16-DA40-80AA-E83C6B5AF4AC}" type="slidenum">
              <a:rPr lang="en-NG" smtClean="0"/>
              <a:t>‹#›</a:t>
            </a:fld>
            <a:endParaRPr lang="en-NG"/>
          </a:p>
        </p:txBody>
      </p:sp>
    </p:spTree>
    <p:extLst>
      <p:ext uri="{BB962C8B-B14F-4D97-AF65-F5344CB8AC3E}">
        <p14:creationId xmlns:p14="http://schemas.microsoft.com/office/powerpoint/2010/main" val="246166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994A-3502-869D-6B5B-2C09667DA8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46DBB01C-5C47-2942-8C47-D42E6624EB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B6276B-F6B3-D759-8FA7-184B132E3CD0}"/>
              </a:ext>
            </a:extLst>
          </p:cNvPr>
          <p:cNvSpPr>
            <a:spLocks noGrp="1"/>
          </p:cNvSpPr>
          <p:nvPr>
            <p:ph type="dt" sz="half" idx="10"/>
          </p:nvPr>
        </p:nvSpPr>
        <p:spPr/>
        <p:txBody>
          <a:bodyPr/>
          <a:lstStyle/>
          <a:p>
            <a:fld id="{D7712FF5-FD85-274F-A0D8-9DFC380F318B}" type="datetimeFigureOut">
              <a:rPr lang="en-NG" smtClean="0"/>
              <a:t>14/12/2023</a:t>
            </a:fld>
            <a:endParaRPr lang="en-NG"/>
          </a:p>
        </p:txBody>
      </p:sp>
      <p:sp>
        <p:nvSpPr>
          <p:cNvPr id="5" name="Footer Placeholder 4">
            <a:extLst>
              <a:ext uri="{FF2B5EF4-FFF2-40B4-BE49-F238E27FC236}">
                <a16:creationId xmlns:a16="http://schemas.microsoft.com/office/drawing/2014/main" id="{7CB8D613-C397-1F19-E8A7-C2E9EAA2082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A73A782-D864-B118-B8B6-3E330B7C2A03}"/>
              </a:ext>
            </a:extLst>
          </p:cNvPr>
          <p:cNvSpPr>
            <a:spLocks noGrp="1"/>
          </p:cNvSpPr>
          <p:nvPr>
            <p:ph type="sldNum" sz="quarter" idx="12"/>
          </p:nvPr>
        </p:nvSpPr>
        <p:spPr/>
        <p:txBody>
          <a:bodyPr/>
          <a:lstStyle/>
          <a:p>
            <a:fld id="{0E59E7C6-CE16-DA40-80AA-E83C6B5AF4AC}" type="slidenum">
              <a:rPr lang="en-NG" smtClean="0"/>
              <a:t>‹#›</a:t>
            </a:fld>
            <a:endParaRPr lang="en-NG"/>
          </a:p>
        </p:txBody>
      </p:sp>
    </p:spTree>
    <p:extLst>
      <p:ext uri="{BB962C8B-B14F-4D97-AF65-F5344CB8AC3E}">
        <p14:creationId xmlns:p14="http://schemas.microsoft.com/office/powerpoint/2010/main" val="4294367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3EFE-0959-97AB-E139-F71AF9B91DEE}"/>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F59DC987-AF63-251F-6498-F8E18A50E2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0430A6AD-8273-1C46-877D-C89704F4E7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6171BAC5-8953-00A2-8056-D76E44A25F72}"/>
              </a:ext>
            </a:extLst>
          </p:cNvPr>
          <p:cNvSpPr>
            <a:spLocks noGrp="1"/>
          </p:cNvSpPr>
          <p:nvPr>
            <p:ph type="dt" sz="half" idx="10"/>
          </p:nvPr>
        </p:nvSpPr>
        <p:spPr/>
        <p:txBody>
          <a:bodyPr/>
          <a:lstStyle/>
          <a:p>
            <a:fld id="{D7712FF5-FD85-274F-A0D8-9DFC380F318B}" type="datetimeFigureOut">
              <a:rPr lang="en-NG" smtClean="0"/>
              <a:t>14/12/2023</a:t>
            </a:fld>
            <a:endParaRPr lang="en-NG"/>
          </a:p>
        </p:txBody>
      </p:sp>
      <p:sp>
        <p:nvSpPr>
          <p:cNvPr id="6" name="Footer Placeholder 5">
            <a:extLst>
              <a:ext uri="{FF2B5EF4-FFF2-40B4-BE49-F238E27FC236}">
                <a16:creationId xmlns:a16="http://schemas.microsoft.com/office/drawing/2014/main" id="{C53EF444-DDA3-5699-D985-5F9D2BD78ECC}"/>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AD86814E-AC49-D360-1D58-A7DD3D59A136}"/>
              </a:ext>
            </a:extLst>
          </p:cNvPr>
          <p:cNvSpPr>
            <a:spLocks noGrp="1"/>
          </p:cNvSpPr>
          <p:nvPr>
            <p:ph type="sldNum" sz="quarter" idx="12"/>
          </p:nvPr>
        </p:nvSpPr>
        <p:spPr/>
        <p:txBody>
          <a:bodyPr/>
          <a:lstStyle/>
          <a:p>
            <a:fld id="{0E59E7C6-CE16-DA40-80AA-E83C6B5AF4AC}" type="slidenum">
              <a:rPr lang="en-NG" smtClean="0"/>
              <a:t>‹#›</a:t>
            </a:fld>
            <a:endParaRPr lang="en-NG"/>
          </a:p>
        </p:txBody>
      </p:sp>
    </p:spTree>
    <p:extLst>
      <p:ext uri="{BB962C8B-B14F-4D97-AF65-F5344CB8AC3E}">
        <p14:creationId xmlns:p14="http://schemas.microsoft.com/office/powerpoint/2010/main" val="2888799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563A-356E-5C73-BB5D-BC6899656019}"/>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ED59A723-C77F-0C9C-75B4-39D09C6C31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B6F908-721A-EE56-D629-190CEB2F97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121A17B7-0FD6-6339-4633-3EEA57867C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3B8A2D-4CAA-20FA-15EA-CF2D216233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CF4F9695-CDBB-0EAD-C503-B64DA6ED2AD6}"/>
              </a:ext>
            </a:extLst>
          </p:cNvPr>
          <p:cNvSpPr>
            <a:spLocks noGrp="1"/>
          </p:cNvSpPr>
          <p:nvPr>
            <p:ph type="dt" sz="half" idx="10"/>
          </p:nvPr>
        </p:nvSpPr>
        <p:spPr/>
        <p:txBody>
          <a:bodyPr/>
          <a:lstStyle/>
          <a:p>
            <a:fld id="{D7712FF5-FD85-274F-A0D8-9DFC380F318B}" type="datetimeFigureOut">
              <a:rPr lang="en-NG" smtClean="0"/>
              <a:t>14/12/2023</a:t>
            </a:fld>
            <a:endParaRPr lang="en-NG"/>
          </a:p>
        </p:txBody>
      </p:sp>
      <p:sp>
        <p:nvSpPr>
          <p:cNvPr id="8" name="Footer Placeholder 7">
            <a:extLst>
              <a:ext uri="{FF2B5EF4-FFF2-40B4-BE49-F238E27FC236}">
                <a16:creationId xmlns:a16="http://schemas.microsoft.com/office/drawing/2014/main" id="{8C62D887-9FA3-62C8-C0FC-47D57177513B}"/>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0370FD77-BCA9-6994-9051-70539818BB32}"/>
              </a:ext>
            </a:extLst>
          </p:cNvPr>
          <p:cNvSpPr>
            <a:spLocks noGrp="1"/>
          </p:cNvSpPr>
          <p:nvPr>
            <p:ph type="sldNum" sz="quarter" idx="12"/>
          </p:nvPr>
        </p:nvSpPr>
        <p:spPr/>
        <p:txBody>
          <a:bodyPr/>
          <a:lstStyle/>
          <a:p>
            <a:fld id="{0E59E7C6-CE16-DA40-80AA-E83C6B5AF4AC}" type="slidenum">
              <a:rPr lang="en-NG" smtClean="0"/>
              <a:t>‹#›</a:t>
            </a:fld>
            <a:endParaRPr lang="en-NG"/>
          </a:p>
        </p:txBody>
      </p:sp>
    </p:spTree>
    <p:extLst>
      <p:ext uri="{BB962C8B-B14F-4D97-AF65-F5344CB8AC3E}">
        <p14:creationId xmlns:p14="http://schemas.microsoft.com/office/powerpoint/2010/main" val="310365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D15C-F734-A79B-F86C-F63449D29570}"/>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023CE749-0C2A-86DA-0FD0-0F6BDB9A2C7E}"/>
              </a:ext>
            </a:extLst>
          </p:cNvPr>
          <p:cNvSpPr>
            <a:spLocks noGrp="1"/>
          </p:cNvSpPr>
          <p:nvPr>
            <p:ph type="dt" sz="half" idx="10"/>
          </p:nvPr>
        </p:nvSpPr>
        <p:spPr/>
        <p:txBody>
          <a:bodyPr/>
          <a:lstStyle/>
          <a:p>
            <a:fld id="{D7712FF5-FD85-274F-A0D8-9DFC380F318B}" type="datetimeFigureOut">
              <a:rPr lang="en-NG" smtClean="0"/>
              <a:t>14/12/2023</a:t>
            </a:fld>
            <a:endParaRPr lang="en-NG"/>
          </a:p>
        </p:txBody>
      </p:sp>
      <p:sp>
        <p:nvSpPr>
          <p:cNvPr id="4" name="Footer Placeholder 3">
            <a:extLst>
              <a:ext uri="{FF2B5EF4-FFF2-40B4-BE49-F238E27FC236}">
                <a16:creationId xmlns:a16="http://schemas.microsoft.com/office/drawing/2014/main" id="{A17EF382-25C7-437F-2AD7-162B15F4F358}"/>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979C623F-A47B-5212-B2E3-4A5AF7305D09}"/>
              </a:ext>
            </a:extLst>
          </p:cNvPr>
          <p:cNvSpPr>
            <a:spLocks noGrp="1"/>
          </p:cNvSpPr>
          <p:nvPr>
            <p:ph type="sldNum" sz="quarter" idx="12"/>
          </p:nvPr>
        </p:nvSpPr>
        <p:spPr/>
        <p:txBody>
          <a:bodyPr/>
          <a:lstStyle/>
          <a:p>
            <a:fld id="{0E59E7C6-CE16-DA40-80AA-E83C6B5AF4AC}" type="slidenum">
              <a:rPr lang="en-NG" smtClean="0"/>
              <a:t>‹#›</a:t>
            </a:fld>
            <a:endParaRPr lang="en-NG"/>
          </a:p>
        </p:txBody>
      </p:sp>
    </p:spTree>
    <p:extLst>
      <p:ext uri="{BB962C8B-B14F-4D97-AF65-F5344CB8AC3E}">
        <p14:creationId xmlns:p14="http://schemas.microsoft.com/office/powerpoint/2010/main" val="3930811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DBCF8F-7021-829B-DE6F-FAB6453E7D0E}"/>
              </a:ext>
            </a:extLst>
          </p:cNvPr>
          <p:cNvSpPr>
            <a:spLocks noGrp="1"/>
          </p:cNvSpPr>
          <p:nvPr>
            <p:ph type="dt" sz="half" idx="10"/>
          </p:nvPr>
        </p:nvSpPr>
        <p:spPr/>
        <p:txBody>
          <a:bodyPr/>
          <a:lstStyle/>
          <a:p>
            <a:fld id="{D7712FF5-FD85-274F-A0D8-9DFC380F318B}" type="datetimeFigureOut">
              <a:rPr lang="en-NG" smtClean="0"/>
              <a:t>14/12/2023</a:t>
            </a:fld>
            <a:endParaRPr lang="en-NG"/>
          </a:p>
        </p:txBody>
      </p:sp>
      <p:sp>
        <p:nvSpPr>
          <p:cNvPr id="3" name="Footer Placeholder 2">
            <a:extLst>
              <a:ext uri="{FF2B5EF4-FFF2-40B4-BE49-F238E27FC236}">
                <a16:creationId xmlns:a16="http://schemas.microsoft.com/office/drawing/2014/main" id="{527D3AC6-F74C-183A-A4A6-1BCD8DBEA580}"/>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AD27276B-C06D-96D4-8C44-F31281090272}"/>
              </a:ext>
            </a:extLst>
          </p:cNvPr>
          <p:cNvSpPr>
            <a:spLocks noGrp="1"/>
          </p:cNvSpPr>
          <p:nvPr>
            <p:ph type="sldNum" sz="quarter" idx="12"/>
          </p:nvPr>
        </p:nvSpPr>
        <p:spPr/>
        <p:txBody>
          <a:bodyPr/>
          <a:lstStyle/>
          <a:p>
            <a:fld id="{0E59E7C6-CE16-DA40-80AA-E83C6B5AF4AC}" type="slidenum">
              <a:rPr lang="en-NG" smtClean="0"/>
              <a:t>‹#›</a:t>
            </a:fld>
            <a:endParaRPr lang="en-NG"/>
          </a:p>
        </p:txBody>
      </p:sp>
    </p:spTree>
    <p:extLst>
      <p:ext uri="{BB962C8B-B14F-4D97-AF65-F5344CB8AC3E}">
        <p14:creationId xmlns:p14="http://schemas.microsoft.com/office/powerpoint/2010/main" val="210543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9925-1BDB-1883-D7B8-3123B7C692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6710F29B-3E46-0981-E86E-E40D5676BC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FCE53373-055F-DC5A-A17F-F6368C532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459FB7-9A9C-3D6D-1884-8F7622365F21}"/>
              </a:ext>
            </a:extLst>
          </p:cNvPr>
          <p:cNvSpPr>
            <a:spLocks noGrp="1"/>
          </p:cNvSpPr>
          <p:nvPr>
            <p:ph type="dt" sz="half" idx="10"/>
          </p:nvPr>
        </p:nvSpPr>
        <p:spPr/>
        <p:txBody>
          <a:bodyPr/>
          <a:lstStyle/>
          <a:p>
            <a:fld id="{D7712FF5-FD85-274F-A0D8-9DFC380F318B}" type="datetimeFigureOut">
              <a:rPr lang="en-NG" smtClean="0"/>
              <a:t>14/12/2023</a:t>
            </a:fld>
            <a:endParaRPr lang="en-NG"/>
          </a:p>
        </p:txBody>
      </p:sp>
      <p:sp>
        <p:nvSpPr>
          <p:cNvPr id="6" name="Footer Placeholder 5">
            <a:extLst>
              <a:ext uri="{FF2B5EF4-FFF2-40B4-BE49-F238E27FC236}">
                <a16:creationId xmlns:a16="http://schemas.microsoft.com/office/drawing/2014/main" id="{22646BC7-F660-C544-0456-301898456034}"/>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70F2B6FE-27D1-387A-53A9-5B232C5FAC89}"/>
              </a:ext>
            </a:extLst>
          </p:cNvPr>
          <p:cNvSpPr>
            <a:spLocks noGrp="1"/>
          </p:cNvSpPr>
          <p:nvPr>
            <p:ph type="sldNum" sz="quarter" idx="12"/>
          </p:nvPr>
        </p:nvSpPr>
        <p:spPr/>
        <p:txBody>
          <a:bodyPr/>
          <a:lstStyle/>
          <a:p>
            <a:fld id="{0E59E7C6-CE16-DA40-80AA-E83C6B5AF4AC}" type="slidenum">
              <a:rPr lang="en-NG" smtClean="0"/>
              <a:t>‹#›</a:t>
            </a:fld>
            <a:endParaRPr lang="en-NG"/>
          </a:p>
        </p:txBody>
      </p:sp>
    </p:spTree>
    <p:extLst>
      <p:ext uri="{BB962C8B-B14F-4D97-AF65-F5344CB8AC3E}">
        <p14:creationId xmlns:p14="http://schemas.microsoft.com/office/powerpoint/2010/main" val="295589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F2FF4-7478-7AB6-32C8-C82BD62ABE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9F19249D-9A61-1514-77A5-DD90D06EFF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NG"/>
          </a:p>
        </p:txBody>
      </p:sp>
      <p:sp>
        <p:nvSpPr>
          <p:cNvPr id="4" name="Text Placeholder 3">
            <a:extLst>
              <a:ext uri="{FF2B5EF4-FFF2-40B4-BE49-F238E27FC236}">
                <a16:creationId xmlns:a16="http://schemas.microsoft.com/office/drawing/2014/main" id="{3DF1C3CD-665C-E4F4-36EB-C7008B3E7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7DB4CB-CCD1-DFC2-61DA-BE92E99BE779}"/>
              </a:ext>
            </a:extLst>
          </p:cNvPr>
          <p:cNvSpPr>
            <a:spLocks noGrp="1"/>
          </p:cNvSpPr>
          <p:nvPr>
            <p:ph type="dt" sz="half" idx="10"/>
          </p:nvPr>
        </p:nvSpPr>
        <p:spPr/>
        <p:txBody>
          <a:bodyPr/>
          <a:lstStyle/>
          <a:p>
            <a:fld id="{D7712FF5-FD85-274F-A0D8-9DFC380F318B}" type="datetimeFigureOut">
              <a:rPr lang="en-NG" smtClean="0"/>
              <a:t>14/12/2023</a:t>
            </a:fld>
            <a:endParaRPr lang="en-NG"/>
          </a:p>
        </p:txBody>
      </p:sp>
      <p:sp>
        <p:nvSpPr>
          <p:cNvPr id="6" name="Footer Placeholder 5">
            <a:extLst>
              <a:ext uri="{FF2B5EF4-FFF2-40B4-BE49-F238E27FC236}">
                <a16:creationId xmlns:a16="http://schemas.microsoft.com/office/drawing/2014/main" id="{98397DF9-379E-464D-150F-286837FC371C}"/>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956CE8BB-CFAE-46F7-A5F7-DEA1D07E92E6}"/>
              </a:ext>
            </a:extLst>
          </p:cNvPr>
          <p:cNvSpPr>
            <a:spLocks noGrp="1"/>
          </p:cNvSpPr>
          <p:nvPr>
            <p:ph type="sldNum" sz="quarter" idx="12"/>
          </p:nvPr>
        </p:nvSpPr>
        <p:spPr/>
        <p:txBody>
          <a:bodyPr/>
          <a:lstStyle/>
          <a:p>
            <a:fld id="{0E59E7C6-CE16-DA40-80AA-E83C6B5AF4AC}" type="slidenum">
              <a:rPr lang="en-NG" smtClean="0"/>
              <a:t>‹#›</a:t>
            </a:fld>
            <a:endParaRPr lang="en-NG"/>
          </a:p>
        </p:txBody>
      </p:sp>
    </p:spTree>
    <p:extLst>
      <p:ext uri="{BB962C8B-B14F-4D97-AF65-F5344CB8AC3E}">
        <p14:creationId xmlns:p14="http://schemas.microsoft.com/office/powerpoint/2010/main" val="3714845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7CFB51-06CD-3181-D916-FD275288C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C979C868-CD96-E871-16EE-EADA88672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6B33D53C-6003-FD33-F7B3-754EDDF5E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12FF5-FD85-274F-A0D8-9DFC380F318B}" type="datetimeFigureOut">
              <a:rPr lang="en-NG" smtClean="0"/>
              <a:t>14/12/2023</a:t>
            </a:fld>
            <a:endParaRPr lang="en-NG"/>
          </a:p>
        </p:txBody>
      </p:sp>
      <p:sp>
        <p:nvSpPr>
          <p:cNvPr id="5" name="Footer Placeholder 4">
            <a:extLst>
              <a:ext uri="{FF2B5EF4-FFF2-40B4-BE49-F238E27FC236}">
                <a16:creationId xmlns:a16="http://schemas.microsoft.com/office/drawing/2014/main" id="{A9EEBCFC-AA12-4BA1-0F7F-DE86EFE36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07D017F1-AC77-60B0-0890-3B65EE6733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59E7C6-CE16-DA40-80AA-E83C6B5AF4AC}" type="slidenum">
              <a:rPr lang="en-NG" smtClean="0"/>
              <a:t>‹#›</a:t>
            </a:fld>
            <a:endParaRPr lang="en-NG"/>
          </a:p>
        </p:txBody>
      </p:sp>
    </p:spTree>
    <p:extLst>
      <p:ext uri="{BB962C8B-B14F-4D97-AF65-F5344CB8AC3E}">
        <p14:creationId xmlns:p14="http://schemas.microsoft.com/office/powerpoint/2010/main" val="277643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206DD7-B235-64AB-40B7-701C74DCA404}"/>
              </a:ext>
            </a:extLst>
          </p:cNvPr>
          <p:cNvPicPr>
            <a:picLocks noChangeAspect="1"/>
          </p:cNvPicPr>
          <p:nvPr/>
        </p:nvPicPr>
        <p:blipFill>
          <a:blip r:embed="rId2"/>
          <a:stretch>
            <a:fillRect/>
          </a:stretch>
        </p:blipFill>
        <p:spPr>
          <a:xfrm>
            <a:off x="1166812" y="1362075"/>
            <a:ext cx="9858375" cy="4133850"/>
          </a:xfrm>
          <a:prstGeom prst="rect">
            <a:avLst/>
          </a:prstGeom>
        </p:spPr>
      </p:pic>
    </p:spTree>
    <p:extLst>
      <p:ext uri="{BB962C8B-B14F-4D97-AF65-F5344CB8AC3E}">
        <p14:creationId xmlns:p14="http://schemas.microsoft.com/office/powerpoint/2010/main" val="1648150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86C35-9988-991E-5256-54237FE732A7}"/>
              </a:ext>
            </a:extLst>
          </p:cNvPr>
          <p:cNvSpPr>
            <a:spLocks noGrp="1"/>
          </p:cNvSpPr>
          <p:nvPr>
            <p:ph type="title"/>
          </p:nvPr>
        </p:nvSpPr>
        <p:spPr>
          <a:xfrm>
            <a:off x="1371599" y="294538"/>
            <a:ext cx="9895951" cy="1033669"/>
          </a:xfrm>
        </p:spPr>
        <p:txBody>
          <a:bodyPr>
            <a:normAutofit/>
          </a:bodyPr>
          <a:lstStyle/>
          <a:p>
            <a:r>
              <a:rPr lang="en-NG" sz="4000" dirty="0">
                <a:solidFill>
                  <a:srgbClr val="FFFFFF"/>
                </a:solidFill>
              </a:rPr>
              <a:t>Rationale Statement</a:t>
            </a:r>
          </a:p>
        </p:txBody>
      </p:sp>
      <p:sp>
        <p:nvSpPr>
          <p:cNvPr id="3" name="Content Placeholder 2">
            <a:extLst>
              <a:ext uri="{FF2B5EF4-FFF2-40B4-BE49-F238E27FC236}">
                <a16:creationId xmlns:a16="http://schemas.microsoft.com/office/drawing/2014/main" id="{9E3B0ED8-4317-8951-FD68-7CAE5ABD56B6}"/>
              </a:ext>
            </a:extLst>
          </p:cNvPr>
          <p:cNvSpPr>
            <a:spLocks noGrp="1"/>
          </p:cNvSpPr>
          <p:nvPr>
            <p:ph idx="1"/>
          </p:nvPr>
        </p:nvSpPr>
        <p:spPr>
          <a:xfrm>
            <a:off x="-3" y="1609146"/>
            <a:ext cx="12102353" cy="5380121"/>
          </a:xfrm>
        </p:spPr>
        <p:txBody>
          <a:bodyPr anchor="ctr">
            <a:noAutofit/>
          </a:bodyPr>
          <a:lstStyle/>
          <a:p>
            <a:pPr marL="285750" indent="-28575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This project seeks to create a Logistic Regression model and associated ROC/AUC curve for Mr. John </a:t>
            </a:r>
            <a:r>
              <a:rPr lang="en-US" sz="1400" dirty="0" err="1">
                <a:latin typeface="Times New Roman" panose="02020603050405020304" pitchFamily="18" charset="0"/>
                <a:cs typeface="Times New Roman" panose="02020603050405020304" pitchFamily="18" charset="0"/>
              </a:rPr>
              <a:t>Highes</a:t>
            </a:r>
            <a:r>
              <a:rPr lang="en-US" sz="1400" dirty="0">
                <a:latin typeface="Times New Roman" panose="02020603050405020304" pitchFamily="18" charset="0"/>
                <a:cs typeface="Times New Roman" panose="02020603050405020304" pitchFamily="18" charset="0"/>
              </a:rPr>
              <a:t>’ MHR dataset in order to forecast risk level</a:t>
            </a: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 dataset consists of 1014 observations and 7 variables that information about student performance.</a:t>
            </a:r>
            <a:endParaRPr lang="en-NG" sz="1400" dirty="0">
              <a:latin typeface="Times New Roman" panose="02020603050405020304" pitchFamily="18" charset="0"/>
              <a:cs typeface="Times New Roman" panose="02020603050405020304" pitchFamily="18" charset="0"/>
            </a:endParaRPr>
          </a:p>
          <a:p>
            <a:pPr indent="0">
              <a:spcBef>
                <a:spcPts val="1200"/>
              </a:spcBef>
              <a:spcAft>
                <a:spcPts val="600"/>
              </a:spcAft>
              <a:buNone/>
            </a:pPr>
            <a:r>
              <a:rPr lang="en-US" sz="1400" b="1" u="sng" dirty="0">
                <a:effectLst/>
                <a:latin typeface="Times New Roman" panose="02020603050405020304" pitchFamily="18" charset="0"/>
                <a:ea typeface="Calibri" panose="020F0502020204030204" pitchFamily="34" charset="0"/>
                <a:cs typeface="Times New Roman" panose="02020603050405020304" pitchFamily="18" charset="0"/>
              </a:rPr>
              <a:t>Independent Variables:</a:t>
            </a:r>
            <a:endParaRPr lang="en-NG"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r>
              <a:rPr lang="en-CA" sz="1400" b="1" dirty="0">
                <a:latin typeface="Times New Roman" panose="02020603050405020304" pitchFamily="18" charset="0"/>
                <a:ea typeface="Times New Roman" panose="02020603050405020304" pitchFamily="18" charset="0"/>
                <a:cs typeface="Times New Roman" panose="02020603050405020304" pitchFamily="18" charset="0"/>
              </a:rPr>
              <a:t>Age</a:t>
            </a: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t>: </a:t>
            </a:r>
            <a:r>
              <a:rPr lang="en-US" sz="1400" dirty="0">
                <a:latin typeface="Times New Roman" panose="02020603050405020304" pitchFamily="18" charset="0"/>
                <a:cs typeface="Times New Roman" panose="02020603050405020304" pitchFamily="18" charset="0"/>
              </a:rPr>
              <a:t>Any ages in years when a women during pregnant </a:t>
            </a:r>
          </a:p>
          <a:p>
            <a:pPr marL="457200"/>
            <a:r>
              <a:rPr lang="en-CA" sz="1400" b="1" dirty="0">
                <a:latin typeface="Times New Roman" panose="02020603050405020304" pitchFamily="18" charset="0"/>
                <a:ea typeface="Times New Roman" panose="02020603050405020304" pitchFamily="18" charset="0"/>
                <a:cs typeface="Times New Roman" panose="02020603050405020304" pitchFamily="18" charset="0"/>
              </a:rPr>
              <a:t>Systolic BP</a:t>
            </a: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Upper value of Blood Pressure in mmHg, another significant attribute during pregnancy </a:t>
            </a:r>
            <a:endParaRPr lang="en-NG" sz="1400" dirty="0">
              <a:latin typeface="Times New Roman" panose="02020603050405020304" pitchFamily="18" charset="0"/>
              <a:cs typeface="Times New Roman" panose="02020603050405020304" pitchFamily="18" charset="0"/>
            </a:endParaRPr>
          </a:p>
          <a:p>
            <a:pPr marL="457200"/>
            <a:r>
              <a:rPr lang="en-CA" sz="1400" b="1" dirty="0">
                <a:latin typeface="Times New Roman" panose="02020603050405020304" pitchFamily="18" charset="0"/>
                <a:ea typeface="Times New Roman" panose="02020603050405020304" pitchFamily="18" charset="0"/>
                <a:cs typeface="Times New Roman" panose="02020603050405020304" pitchFamily="18" charset="0"/>
              </a:rPr>
              <a:t>Diastolic BP</a:t>
            </a: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Lower value of Blood Pressure in mmHg, another significant attribute during pregnancy</a:t>
            </a:r>
            <a:r>
              <a:rPr lang="en-US" sz="1400" dirty="0"/>
              <a:t> </a:t>
            </a:r>
          </a:p>
          <a:p>
            <a:pPr marL="457200"/>
            <a:r>
              <a:rPr lang="en-CA" sz="1400" b="1" dirty="0">
                <a:effectLst/>
                <a:latin typeface="Times New Roman" panose="02020603050405020304" pitchFamily="18" charset="0"/>
                <a:ea typeface="Times New Roman" panose="02020603050405020304" pitchFamily="18" charset="0"/>
                <a:cs typeface="Times New Roman" panose="02020603050405020304" pitchFamily="18" charset="0"/>
              </a:rPr>
              <a:t>BS</a:t>
            </a: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400" dirty="0">
                <a:latin typeface="Times New Roman" panose="02020603050405020304" pitchFamily="18" charset="0"/>
                <a:cs typeface="Times New Roman" panose="02020603050405020304" pitchFamily="18" charset="0"/>
              </a:rPr>
              <a:t>student’s forecasted score based on current math knowledge</a:t>
            </a:r>
            <a:endParaRPr lang="en-NG" sz="1400" dirty="0">
              <a:latin typeface="Times New Roman" panose="02020603050405020304" pitchFamily="18" charset="0"/>
              <a:cs typeface="Times New Roman" panose="02020603050405020304" pitchFamily="18" charset="0"/>
            </a:endParaRPr>
          </a:p>
          <a:p>
            <a:pPr marL="457200"/>
            <a:r>
              <a:rPr lang="en-CA" sz="1400" b="1" dirty="0" err="1">
                <a:latin typeface="Times New Roman" panose="02020603050405020304" pitchFamily="18" charset="0"/>
                <a:ea typeface="Times New Roman" panose="02020603050405020304" pitchFamily="18" charset="0"/>
                <a:cs typeface="Times New Roman" panose="02020603050405020304" pitchFamily="18" charset="0"/>
              </a:rPr>
              <a:t>BodyTemp</a:t>
            </a:r>
            <a:r>
              <a:rPr lang="en-CA" sz="1400" b="1" dirty="0">
                <a:latin typeface="Times New Roman" panose="02020603050405020304" pitchFamily="18" charset="0"/>
                <a:ea typeface="Times New Roman" panose="02020603050405020304" pitchFamily="18" charset="0"/>
                <a:cs typeface="Times New Roman" panose="02020603050405020304" pitchFamily="18" charset="0"/>
              </a:rPr>
              <a:t>:</a:t>
            </a:r>
            <a:r>
              <a:rPr lang="en-CA"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Body Temperature in Fahrenheit </a:t>
            </a:r>
            <a:endParaRPr lang="en-CA" sz="1400" dirty="0">
              <a:latin typeface="Times New Roman" panose="02020603050405020304" pitchFamily="18" charset="0"/>
              <a:cs typeface="Times New Roman" panose="02020603050405020304" pitchFamily="18" charset="0"/>
            </a:endParaRPr>
          </a:p>
          <a:p>
            <a:pPr marL="457200"/>
            <a:r>
              <a:rPr lang="en-US" sz="1400" b="1" dirty="0" err="1">
                <a:latin typeface="Times New Roman" panose="02020603050405020304" pitchFamily="18" charset="0"/>
                <a:ea typeface="Calibri" panose="020F0502020204030204" pitchFamily="34" charset="0"/>
                <a:cs typeface="Times New Roman" panose="02020603050405020304" pitchFamily="18" charset="0"/>
              </a:rPr>
              <a:t>HeartRate</a:t>
            </a: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 normal resting heart rate in beats per minute</a:t>
            </a: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p>
          <a:p>
            <a:pPr indent="0">
              <a:spcBef>
                <a:spcPts val="1200"/>
              </a:spcBef>
              <a:spcAft>
                <a:spcPts val="600"/>
              </a:spcAft>
              <a:buNone/>
            </a:pPr>
            <a:r>
              <a:rPr lang="en-US" sz="1400" b="1" u="sng" dirty="0">
                <a:effectLst/>
                <a:latin typeface="Times New Roman" panose="02020603050405020304" pitchFamily="18" charset="0"/>
                <a:ea typeface="Calibri" panose="020F0502020204030204" pitchFamily="34" charset="0"/>
                <a:cs typeface="Times New Roman" panose="02020603050405020304" pitchFamily="18" charset="0"/>
              </a:rPr>
              <a:t>Dependent Variable:</a:t>
            </a:r>
            <a:endParaRPr lang="en-NG"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r>
              <a:rPr lang="en-CA" sz="1400" b="1" dirty="0">
                <a:latin typeface="Times New Roman" panose="02020603050405020304" pitchFamily="18" charset="0"/>
                <a:ea typeface="Times New Roman" panose="02020603050405020304" pitchFamily="18" charset="0"/>
                <a:cs typeface="Times New Roman" panose="02020603050405020304" pitchFamily="18" charset="0"/>
              </a:rPr>
              <a:t>Risk Level</a:t>
            </a:r>
            <a:r>
              <a:rPr lang="en-CA"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Predicted Risk Intensity Level (High Level, Mid Level, Low Level) </a:t>
            </a:r>
          </a:p>
          <a:p>
            <a:pPr marL="285750" indent="-28575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The goal is to train a forecast model that can learn the patterns and relationships between these independent features and the predicted Risk Intensity level. </a:t>
            </a:r>
          </a:p>
          <a:p>
            <a:pPr marL="285750" indent="-285750">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By leveraging the </a:t>
            </a:r>
            <a:r>
              <a:rPr lang="en-US" sz="1400" dirty="0">
                <a:solidFill>
                  <a:srgbClr val="FF0000"/>
                </a:solidFill>
                <a:latin typeface="Times New Roman" panose="02020603050405020304" pitchFamily="18" charset="0"/>
                <a:cs typeface="Times New Roman" panose="02020603050405020304" pitchFamily="18" charset="0"/>
              </a:rPr>
              <a:t>Multinomial Logistic Regression,</a:t>
            </a:r>
            <a:r>
              <a:rPr lang="en-US" sz="1400" dirty="0">
                <a:latin typeface="Times New Roman" panose="02020603050405020304" pitchFamily="18" charset="0"/>
                <a:cs typeface="Times New Roman" panose="02020603050405020304" pitchFamily="18" charset="0"/>
              </a:rPr>
              <a:t> we aim to produce a model to use in predicting the Risk level from patients data.</a:t>
            </a:r>
          </a:p>
          <a:p>
            <a:pPr marL="0" indent="0">
              <a:buNone/>
            </a:pPr>
            <a:endParaRPr lang="en-NG" sz="1400" dirty="0"/>
          </a:p>
        </p:txBody>
      </p:sp>
    </p:spTree>
    <p:extLst>
      <p:ext uri="{BB962C8B-B14F-4D97-AF65-F5344CB8AC3E}">
        <p14:creationId xmlns:p14="http://schemas.microsoft.com/office/powerpoint/2010/main" val="54216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86C35-9988-991E-5256-54237FE732A7}"/>
              </a:ext>
            </a:extLst>
          </p:cNvPr>
          <p:cNvSpPr>
            <a:spLocks noGrp="1"/>
          </p:cNvSpPr>
          <p:nvPr>
            <p:ph type="title"/>
          </p:nvPr>
        </p:nvSpPr>
        <p:spPr>
          <a:xfrm>
            <a:off x="1371599" y="294538"/>
            <a:ext cx="9895951" cy="1033669"/>
          </a:xfrm>
        </p:spPr>
        <p:txBody>
          <a:bodyPr>
            <a:normAutofit/>
          </a:bodyPr>
          <a:lstStyle/>
          <a:p>
            <a:r>
              <a:rPr lang="en-NG" sz="4000" dirty="0">
                <a:solidFill>
                  <a:srgbClr val="FFFFFF"/>
                </a:solidFill>
              </a:rPr>
              <a:t>Rationale Statement</a:t>
            </a:r>
          </a:p>
        </p:txBody>
      </p:sp>
      <p:sp>
        <p:nvSpPr>
          <p:cNvPr id="3" name="Content Placeholder 2">
            <a:extLst>
              <a:ext uri="{FF2B5EF4-FFF2-40B4-BE49-F238E27FC236}">
                <a16:creationId xmlns:a16="http://schemas.microsoft.com/office/drawing/2014/main" id="{9E3B0ED8-4317-8951-FD68-7CAE5ABD56B6}"/>
              </a:ext>
            </a:extLst>
          </p:cNvPr>
          <p:cNvSpPr>
            <a:spLocks noGrp="1"/>
          </p:cNvSpPr>
          <p:nvPr>
            <p:ph idx="1"/>
          </p:nvPr>
        </p:nvSpPr>
        <p:spPr>
          <a:xfrm>
            <a:off x="-3" y="1609146"/>
            <a:ext cx="12102353" cy="5380121"/>
          </a:xfrm>
        </p:spPr>
        <p:txBody>
          <a:bodyPr anchor="ctr">
            <a:noAutofit/>
          </a:bodyPr>
          <a:lstStyle/>
          <a:p>
            <a:pPr>
              <a:lnSpc>
                <a:spcPct val="107000"/>
              </a:lnSpc>
              <a:spcAft>
                <a:spcPts val="800"/>
              </a:spcAft>
            </a:pPr>
            <a:r>
              <a:rPr lang="en-NG" sz="1800" b="1" kern="100" dirty="0">
                <a:effectLst/>
                <a:latin typeface="Calibri" panose="020F0502020204030204" pitchFamily="34" charset="0"/>
                <a:ea typeface="Calibri" panose="020F0502020204030204" pitchFamily="34" charset="0"/>
                <a:cs typeface="Times New Roman" panose="02020603050405020304" pitchFamily="18" charset="0"/>
              </a:rPr>
              <a:t>Multinomial Logistic Regression</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A multinomial logistic regression (or multinomial regression for short) is used when the outcome variable being predicted is nominal and has more than two categories that do not have a given rank or order. This model can be used with any number of independent variables that are categorical or continuous.</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Assumptions</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Independence of observations</a:t>
            </a:r>
          </a:p>
          <a:p>
            <a:pPr marL="342900" lvl="0" indent="-342900">
              <a:lnSpc>
                <a:spcPct val="107000"/>
              </a:lnSpc>
              <a:spcAft>
                <a:spcPts val="800"/>
              </a:spcAft>
              <a:buFont typeface="+mj-lt"/>
              <a:buAutoNum type="arabicPeriod"/>
              <a:tabLst>
                <a:tab pos="457200" algn="l"/>
              </a:tabLs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Categories of the outcome variable must be mutually exclusive and exhaustive</a:t>
            </a:r>
          </a:p>
          <a:p>
            <a:pPr marL="342900" lvl="0" indent="-342900">
              <a:lnSpc>
                <a:spcPct val="107000"/>
              </a:lnSpc>
              <a:spcAft>
                <a:spcPts val="800"/>
              </a:spcAft>
              <a:buFont typeface="+mj-lt"/>
              <a:buAutoNum type="arabicPeriod"/>
              <a:tabLst>
                <a:tab pos="457200" algn="l"/>
              </a:tabLs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No multicollinearity between independent variables</a:t>
            </a:r>
          </a:p>
          <a:p>
            <a:pPr marL="342900" lvl="0" indent="-342900">
              <a:lnSpc>
                <a:spcPct val="107000"/>
              </a:lnSpc>
              <a:spcAft>
                <a:spcPts val="800"/>
              </a:spcAft>
              <a:buFont typeface="+mj-lt"/>
              <a:buAutoNum type="arabicPeriod"/>
              <a:tabLst>
                <a:tab pos="457200" algn="l"/>
              </a:tabLs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Linear relationship between continuous variables and the logit transformation of the outcome variable</a:t>
            </a:r>
          </a:p>
          <a:p>
            <a:pPr marL="342900" lvl="0" indent="-342900">
              <a:lnSpc>
                <a:spcPct val="107000"/>
              </a:lnSpc>
              <a:spcAft>
                <a:spcPts val="800"/>
              </a:spcAft>
              <a:buFont typeface="+mj-lt"/>
              <a:buAutoNum type="arabicPeriod"/>
              <a:tabLst>
                <a:tab pos="457200" algn="l"/>
              </a:tabLst>
            </a:pPr>
            <a:r>
              <a:rPr lang="en-NG" sz="1800" kern="100" dirty="0">
                <a:effectLst/>
                <a:latin typeface="Calibri" panose="020F0502020204030204" pitchFamily="34" charset="0"/>
                <a:ea typeface="Calibri" panose="020F0502020204030204" pitchFamily="34" charset="0"/>
                <a:cs typeface="Times New Roman" panose="02020603050405020304" pitchFamily="18" charset="0"/>
              </a:rPr>
              <a:t>No outliers or highly influential points</a:t>
            </a:r>
          </a:p>
          <a:p>
            <a:pPr marL="0" indent="0">
              <a:buNone/>
            </a:pPr>
            <a:endParaRPr lang="en-NG" sz="1400" dirty="0"/>
          </a:p>
        </p:txBody>
      </p:sp>
    </p:spTree>
    <p:extLst>
      <p:ext uri="{BB962C8B-B14F-4D97-AF65-F5344CB8AC3E}">
        <p14:creationId xmlns:p14="http://schemas.microsoft.com/office/powerpoint/2010/main" val="165353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86C35-9988-991E-5256-54237FE732A7}"/>
              </a:ext>
            </a:extLst>
          </p:cNvPr>
          <p:cNvSpPr>
            <a:spLocks noGrp="1"/>
          </p:cNvSpPr>
          <p:nvPr>
            <p:ph type="title"/>
          </p:nvPr>
        </p:nvSpPr>
        <p:spPr>
          <a:xfrm>
            <a:off x="152399" y="278535"/>
            <a:ext cx="9895951" cy="1033669"/>
          </a:xfrm>
        </p:spPr>
        <p:txBody>
          <a:bodyPr>
            <a:normAutofit/>
          </a:bodyPr>
          <a:lstStyle/>
          <a:p>
            <a:r>
              <a:rPr lang="en-US" sz="4000" dirty="0">
                <a:solidFill>
                  <a:srgbClr val="FFFFFF"/>
                </a:solidFill>
              </a:rPr>
              <a:t>Learning Curve for Classification: Interpretation </a:t>
            </a:r>
            <a:endParaRPr lang="en-NG" sz="4000" dirty="0">
              <a:solidFill>
                <a:srgbClr val="FFFFFF"/>
              </a:solidFill>
            </a:endParaRPr>
          </a:p>
        </p:txBody>
      </p:sp>
      <p:sp>
        <p:nvSpPr>
          <p:cNvPr id="3" name="Content Placeholder 2">
            <a:extLst>
              <a:ext uri="{FF2B5EF4-FFF2-40B4-BE49-F238E27FC236}">
                <a16:creationId xmlns:a16="http://schemas.microsoft.com/office/drawing/2014/main" id="{9E3B0ED8-4317-8951-FD68-7CAE5ABD56B6}"/>
              </a:ext>
            </a:extLst>
          </p:cNvPr>
          <p:cNvSpPr>
            <a:spLocks noGrp="1"/>
          </p:cNvSpPr>
          <p:nvPr>
            <p:ph idx="1"/>
          </p:nvPr>
        </p:nvSpPr>
        <p:spPr>
          <a:xfrm>
            <a:off x="44822" y="1739154"/>
            <a:ext cx="6875932" cy="4840312"/>
          </a:xfrm>
        </p:spPr>
        <p:txBody>
          <a:bodyPr anchor="ctr">
            <a:noAutofit/>
          </a:bodyPr>
          <a:lstStyle/>
          <a:p>
            <a:pPr marL="342900" lvl="0" indent="-342900">
              <a:lnSpc>
                <a:spcPct val="107000"/>
              </a:lnSpc>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errors in the training recall is decreasing:</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buClr>
                <a:srgbClr val="000000"/>
              </a:buClr>
              <a:buSzPts val="1100"/>
              <a:buFont typeface="Times New Roman" panose="02020603050405020304" pitchFamily="18" charset="0"/>
              <a:buChar char="•"/>
            </a:pPr>
            <a:r>
              <a:rPr lang="en-US" sz="1800" u="none" strike="noStrike" kern="100"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Indicates underfitting</a:t>
            </a:r>
            <a:endParaRPr lang="en-NG" sz="1800" u="none" strike="noStrike" kern="100"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lnSpc>
                <a:spcPct val="107000"/>
              </a:lnSpc>
              <a:buClr>
                <a:srgbClr val="000000"/>
              </a:buClr>
              <a:buSzPts val="1100"/>
              <a:buFont typeface="Times New Roman" panose="02020603050405020304" pitchFamily="18" charset="0"/>
              <a:buChar char="•"/>
            </a:pPr>
            <a:r>
              <a:rPr lang="en-US" sz="1800" u="none" strike="noStrike" kern="100"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High bias</a:t>
            </a:r>
            <a:endParaRPr lang="en-NG" sz="1800" u="none" strike="noStrike" kern="100"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Validation recall is majorly stagnant throughout:</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buClr>
                <a:srgbClr val="000000"/>
              </a:buClr>
              <a:buSzPts val="1100"/>
              <a:buFont typeface="Times New Roman" panose="02020603050405020304" pitchFamily="18" charset="0"/>
              <a:buChar char="•"/>
            </a:pPr>
            <a:r>
              <a:rPr lang="en-US" sz="1800" u="none" strike="noStrike" kern="100"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Unable to learn from data</a:t>
            </a:r>
            <a:endParaRPr lang="en-NG" sz="1800" u="none" strike="noStrike" kern="100"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lnSpc>
                <a:spcPct val="107000"/>
              </a:lnSpc>
              <a:buClr>
                <a:srgbClr val="000000"/>
              </a:buClr>
              <a:buSzPts val="1100"/>
              <a:buFont typeface="Times New Roman" panose="02020603050405020304" pitchFamily="18" charset="0"/>
              <a:buChar char="•"/>
            </a:pPr>
            <a:r>
              <a:rPr lang="en-US" sz="1800" u="none" strike="noStrike" kern="100"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High errors</a:t>
            </a:r>
            <a:endParaRPr lang="en-NG" sz="1800" u="none" strike="noStrike" kern="100"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Should tweak model (perhaps increase model complexity) or decrease regularization</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training and validation curves are converging, adding more training data instances is very unlikely to help here.</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NG" sz="1400" dirty="0"/>
          </a:p>
        </p:txBody>
      </p:sp>
      <p:pic>
        <p:nvPicPr>
          <p:cNvPr id="5" name="Picture 4">
            <a:extLst>
              <a:ext uri="{FF2B5EF4-FFF2-40B4-BE49-F238E27FC236}">
                <a16:creationId xmlns:a16="http://schemas.microsoft.com/office/drawing/2014/main" id="{AE3FB272-80F6-0587-C998-7883C0AD4B4A}"/>
              </a:ext>
            </a:extLst>
          </p:cNvPr>
          <p:cNvPicPr>
            <a:picLocks noChangeAspect="1"/>
          </p:cNvPicPr>
          <p:nvPr/>
        </p:nvPicPr>
        <p:blipFill>
          <a:blip r:embed="rId2"/>
          <a:stretch>
            <a:fillRect/>
          </a:stretch>
        </p:blipFill>
        <p:spPr>
          <a:xfrm>
            <a:off x="6615954" y="1983624"/>
            <a:ext cx="5362054" cy="4595842"/>
          </a:xfrm>
          <a:prstGeom prst="rect">
            <a:avLst/>
          </a:prstGeom>
        </p:spPr>
      </p:pic>
    </p:spTree>
    <p:extLst>
      <p:ext uri="{BB962C8B-B14F-4D97-AF65-F5344CB8AC3E}">
        <p14:creationId xmlns:p14="http://schemas.microsoft.com/office/powerpoint/2010/main" val="425444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86C35-9988-991E-5256-54237FE732A7}"/>
              </a:ext>
            </a:extLst>
          </p:cNvPr>
          <p:cNvSpPr>
            <a:spLocks noGrp="1"/>
          </p:cNvSpPr>
          <p:nvPr>
            <p:ph type="title"/>
          </p:nvPr>
        </p:nvSpPr>
        <p:spPr>
          <a:xfrm>
            <a:off x="244865" y="294538"/>
            <a:ext cx="11022686" cy="1033669"/>
          </a:xfrm>
        </p:spPr>
        <p:txBody>
          <a:bodyPr>
            <a:normAutofit/>
          </a:bodyPr>
          <a:lstStyle/>
          <a:p>
            <a:r>
              <a:rPr lang="fr-FR" sz="4000" dirty="0">
                <a:solidFill>
                  <a:srgbClr val="FFFFFF"/>
                </a:solidFill>
              </a:rPr>
              <a:t>Confusion Matrix/Classification Report</a:t>
            </a:r>
            <a:endParaRPr lang="en-NG" sz="4000" dirty="0">
              <a:solidFill>
                <a:srgbClr val="FFFFFF"/>
              </a:solidFill>
            </a:endParaRPr>
          </a:p>
        </p:txBody>
      </p:sp>
      <p:sp>
        <p:nvSpPr>
          <p:cNvPr id="3" name="Content Placeholder 2">
            <a:extLst>
              <a:ext uri="{FF2B5EF4-FFF2-40B4-BE49-F238E27FC236}">
                <a16:creationId xmlns:a16="http://schemas.microsoft.com/office/drawing/2014/main" id="{9E3B0ED8-4317-8951-FD68-7CAE5ABD56B6}"/>
              </a:ext>
            </a:extLst>
          </p:cNvPr>
          <p:cNvSpPr>
            <a:spLocks noGrp="1"/>
          </p:cNvSpPr>
          <p:nvPr>
            <p:ph idx="1"/>
          </p:nvPr>
        </p:nvSpPr>
        <p:spPr>
          <a:xfrm>
            <a:off x="62754" y="2348752"/>
            <a:ext cx="6840070" cy="4509247"/>
          </a:xfrm>
        </p:spPr>
        <p:txBody>
          <a:bodyPr anchor="ctr">
            <a:noAutofit/>
          </a:bodyPr>
          <a:lstStyle/>
          <a:p>
            <a:pPr marL="0" indent="0">
              <a:buNone/>
            </a:pPr>
            <a:endParaRPr lang="en-US" sz="1400" dirty="0">
              <a:solidFill>
                <a:schemeClr val="tx1"/>
              </a:solidFill>
              <a:effectLst/>
              <a:ea typeface="Calibri" panose="020F0502020204030204" pitchFamily="34" charset="0"/>
              <a:cs typeface="Times New Roman" panose="02020603050405020304" pitchFamily="18" charset="0"/>
            </a:endParaRPr>
          </a:p>
          <a:p>
            <a:pPr marL="0" indent="0">
              <a:buNone/>
            </a:pPr>
            <a:endParaRPr lang="en-US" sz="1400" dirty="0">
              <a:ea typeface="Calibri" panose="020F0502020204030204" pitchFamily="34" charset="0"/>
              <a:cs typeface="Times New Roman" panose="02020603050405020304" pitchFamily="18" charset="0"/>
            </a:endParaRPr>
          </a:p>
          <a:p>
            <a:pPr marL="0" indent="0">
              <a:buNone/>
            </a:pPr>
            <a:endParaRPr lang="en-US" sz="1400" dirty="0">
              <a:solidFill>
                <a:schemeClr val="tx1"/>
              </a:solidFill>
              <a:effectLst/>
              <a:ea typeface="Calibri" panose="020F0502020204030204" pitchFamily="34" charset="0"/>
              <a:cs typeface="Times New Roman" panose="02020603050405020304" pitchFamily="18" charset="0"/>
            </a:endParaRPr>
          </a:p>
          <a:p>
            <a:pPr marL="0" indent="0">
              <a:buNone/>
            </a:pPr>
            <a:endParaRPr lang="en-US" sz="1400" dirty="0">
              <a:ea typeface="Calibri" panose="020F0502020204030204" pitchFamily="34" charset="0"/>
              <a:cs typeface="Times New Roman" panose="02020603050405020304" pitchFamily="18" charset="0"/>
            </a:endParaRPr>
          </a:p>
          <a:p>
            <a:pPr marL="0" indent="0">
              <a:buNone/>
            </a:pPr>
            <a:endParaRPr lang="en-US" sz="1400" dirty="0">
              <a:solidFill>
                <a:schemeClr val="tx1"/>
              </a:solidFill>
              <a:effectLst/>
              <a:ea typeface="Calibri" panose="020F0502020204030204" pitchFamily="34" charset="0"/>
              <a:cs typeface="Times New Roman" panose="02020603050405020304" pitchFamily="18" charset="0"/>
            </a:endParaRPr>
          </a:p>
          <a:p>
            <a:pPr marL="0" indent="0">
              <a:buNone/>
            </a:pPr>
            <a:r>
              <a:rPr lang="en-US" sz="1400" b="1" dirty="0">
                <a:ea typeface="Calibri" panose="020F0502020204030204" pitchFamily="34" charset="0"/>
                <a:cs typeface="Times New Roman" panose="02020603050405020304" pitchFamily="18" charset="0"/>
              </a:rPr>
              <a:t>Precision</a:t>
            </a:r>
            <a:r>
              <a:rPr lang="en-US" sz="1400" b="1" dirty="0">
                <a:solidFill>
                  <a:schemeClr val="tx1"/>
                </a:solidFill>
                <a:effectLst/>
                <a:ea typeface="Calibri" panose="020F0502020204030204" pitchFamily="34" charset="0"/>
                <a:cs typeface="Times New Roman" panose="02020603050405020304" pitchFamily="18" charset="0"/>
              </a:rPr>
              <a:t>:  </a:t>
            </a:r>
            <a:r>
              <a:rPr lang="en-US" sz="1400" dirty="0">
                <a:solidFill>
                  <a:schemeClr val="tx1"/>
                </a:solidFill>
                <a:effectLst/>
                <a:ea typeface="Calibri" panose="020F0502020204030204" pitchFamily="34" charset="0"/>
                <a:cs typeface="Times New Roman" panose="02020603050405020304" pitchFamily="18" charset="0"/>
              </a:rPr>
              <a:t>The precision (performance metric) of the model for the “low risk" level is </a:t>
            </a:r>
            <a:r>
              <a:rPr lang="en-US" sz="1400" dirty="0">
                <a:solidFill>
                  <a:srgbClr val="00B0F0"/>
                </a:solidFill>
                <a:effectLst/>
                <a:ea typeface="Calibri" panose="020F0502020204030204" pitchFamily="34" charset="0"/>
                <a:cs typeface="Times New Roman" panose="02020603050405020304" pitchFamily="18" charset="0"/>
              </a:rPr>
              <a:t>0.80</a:t>
            </a:r>
            <a:r>
              <a:rPr lang="en-US" sz="1400" dirty="0">
                <a:solidFill>
                  <a:schemeClr val="tx1"/>
                </a:solidFill>
                <a:effectLst/>
                <a:ea typeface="Calibri" panose="020F0502020204030204" pitchFamily="34" charset="0"/>
                <a:cs typeface="Times New Roman" panose="02020603050405020304" pitchFamily="18" charset="0"/>
              </a:rPr>
              <a:t>, on the “mid risk” level it is </a:t>
            </a:r>
            <a:r>
              <a:rPr lang="en-US" sz="1400" dirty="0">
                <a:solidFill>
                  <a:srgbClr val="FFC000"/>
                </a:solidFill>
                <a:effectLst/>
                <a:ea typeface="Calibri" panose="020F0502020204030204" pitchFamily="34" charset="0"/>
                <a:cs typeface="Times New Roman" panose="02020603050405020304" pitchFamily="18" charset="0"/>
              </a:rPr>
              <a:t>0.59 </a:t>
            </a:r>
            <a:r>
              <a:rPr lang="en-US" sz="1400" dirty="0">
                <a:solidFill>
                  <a:schemeClr val="tx1"/>
                </a:solidFill>
                <a:effectLst/>
                <a:ea typeface="Calibri" panose="020F0502020204030204" pitchFamily="34" charset="0"/>
                <a:cs typeface="Times New Roman" panose="02020603050405020304" pitchFamily="18" charset="0"/>
              </a:rPr>
              <a:t>while for the “high risk" class, it is </a:t>
            </a:r>
            <a:r>
              <a:rPr lang="en-US" sz="1400" dirty="0">
                <a:solidFill>
                  <a:srgbClr val="7030A0"/>
                </a:solidFill>
                <a:effectLst/>
                <a:ea typeface="Calibri" panose="020F0502020204030204" pitchFamily="34" charset="0"/>
                <a:cs typeface="Times New Roman" panose="02020603050405020304" pitchFamily="18" charset="0"/>
              </a:rPr>
              <a:t>0.53</a:t>
            </a:r>
            <a:endParaRPr lang="en-US" sz="1400" dirty="0">
              <a:solidFill>
                <a:srgbClr val="7030A0"/>
              </a:solidFill>
              <a:ea typeface="Calibri" panose="020F0502020204030204" pitchFamily="34" charset="0"/>
              <a:cs typeface="Times New Roman" panose="02020603050405020304" pitchFamily="18" charset="0"/>
            </a:endParaRPr>
          </a:p>
          <a:p>
            <a:pPr marL="0" indent="0">
              <a:buNone/>
            </a:pPr>
            <a:r>
              <a:rPr lang="en-US" sz="1400" dirty="0">
                <a:solidFill>
                  <a:schemeClr val="tx1"/>
                </a:solidFill>
                <a:effectLst/>
                <a:ea typeface="Calibri" panose="020F0502020204030204" pitchFamily="34" charset="0"/>
                <a:cs typeface="Times New Roman" panose="02020603050405020304" pitchFamily="18" charset="0"/>
              </a:rPr>
              <a:t>This indicates that the model has a high ability to correctly identify low risk level while mid risk and high risk still produces a considerable amount of false positive</a:t>
            </a:r>
            <a:endParaRPr lang="en-US" sz="1400" b="1" dirty="0">
              <a:solidFill>
                <a:schemeClr val="tx1"/>
              </a:solidFill>
              <a:effectLst/>
              <a:ea typeface="Calibri" panose="020F0502020204030204" pitchFamily="34" charset="0"/>
              <a:cs typeface="Times New Roman" panose="02020603050405020304" pitchFamily="18" charset="0"/>
            </a:endParaRPr>
          </a:p>
          <a:p>
            <a:pPr marL="0" indent="0">
              <a:buNone/>
            </a:pPr>
            <a:r>
              <a:rPr lang="en-US" sz="1400" b="1" dirty="0">
                <a:ea typeface="Calibri" panose="020F0502020204030204" pitchFamily="34" charset="0"/>
                <a:cs typeface="Times New Roman" panose="02020603050405020304" pitchFamily="18" charset="0"/>
              </a:rPr>
              <a:t>Recall: </a:t>
            </a:r>
            <a:r>
              <a:rPr lang="en-US" sz="1400" dirty="0">
                <a:ea typeface="Calibri" panose="020F0502020204030204" pitchFamily="34" charset="0"/>
                <a:cs typeface="Times New Roman" panose="02020603050405020304" pitchFamily="18" charset="0"/>
              </a:rPr>
              <a:t>The ‘mid risk’ level has the highest proportion of actual positives which were correctly classified. The proportion of the models which produced false negatives for  ‘high risk’ level is relatively large.</a:t>
            </a:r>
          </a:p>
          <a:p>
            <a:pPr marL="0" indent="0">
              <a:buNone/>
            </a:pPr>
            <a:r>
              <a:rPr lang="en-US" sz="1400" b="1" dirty="0">
                <a:solidFill>
                  <a:schemeClr val="tx1"/>
                </a:solidFill>
                <a:effectLst/>
                <a:ea typeface="Calibri" panose="020F0502020204030204" pitchFamily="34" charset="0"/>
                <a:cs typeface="Times New Roman" panose="02020603050405020304" pitchFamily="18" charset="0"/>
              </a:rPr>
              <a:t>F1-Score: </a:t>
            </a:r>
            <a:r>
              <a:rPr lang="en-US" sz="1400" dirty="0">
                <a:solidFill>
                  <a:schemeClr val="tx1"/>
                </a:solidFill>
                <a:effectLst/>
                <a:ea typeface="Calibri" panose="020F0502020204030204" pitchFamily="34" charset="0"/>
                <a:cs typeface="Times New Roman" panose="02020603050405020304" pitchFamily="18" charset="0"/>
              </a:rPr>
              <a:t>With very similar values, the low risk and mid risk model show a greater glean </a:t>
            </a:r>
            <a:r>
              <a:rPr lang="en-US" sz="1400" dirty="0">
                <a:ea typeface="Calibri" panose="020F0502020204030204" pitchFamily="34" charset="0"/>
                <a:cs typeface="Times New Roman" panose="02020603050405020304" pitchFamily="18" charset="0"/>
              </a:rPr>
              <a:t>to </a:t>
            </a:r>
            <a:r>
              <a:rPr lang="en-US" sz="1400" dirty="0">
                <a:solidFill>
                  <a:schemeClr val="tx1"/>
                </a:solidFill>
                <a:effectLst/>
                <a:ea typeface="Calibri" panose="020F0502020204030204" pitchFamily="34" charset="0"/>
                <a:cs typeface="Times New Roman" panose="02020603050405020304" pitchFamily="18" charset="0"/>
              </a:rPr>
              <a:t>a perfect model than the combination of precision and recall – F1 score of the high risk at 0.28</a:t>
            </a:r>
          </a:p>
          <a:p>
            <a:pPr marL="0" indent="0">
              <a:buNone/>
            </a:pPr>
            <a:r>
              <a:rPr lang="en-US" sz="1400" b="1" dirty="0">
                <a:ea typeface="Calibri" panose="020F0502020204030204" pitchFamily="34" charset="0"/>
                <a:cs typeface="Times New Roman" panose="02020603050405020304" pitchFamily="18" charset="0"/>
              </a:rPr>
              <a:t>Accuracy: </a:t>
            </a:r>
            <a:r>
              <a:rPr lang="en-US" sz="1400" dirty="0">
                <a:ea typeface="Calibri" panose="020F0502020204030204" pitchFamily="34" charset="0"/>
                <a:cs typeface="Times New Roman" panose="02020603050405020304" pitchFamily="18" charset="0"/>
              </a:rPr>
              <a:t>Our model is only making predictions right </a:t>
            </a:r>
            <a:r>
              <a:rPr lang="en-US" sz="1400" dirty="0">
                <a:solidFill>
                  <a:srgbClr val="7030A0"/>
                </a:solidFill>
                <a:ea typeface="Calibri" panose="020F0502020204030204" pitchFamily="34" charset="0"/>
                <a:cs typeface="Times New Roman" panose="02020603050405020304" pitchFamily="18" charset="0"/>
              </a:rPr>
              <a:t>63%</a:t>
            </a:r>
            <a:r>
              <a:rPr lang="en-US" sz="1400" dirty="0">
                <a:ea typeface="Calibri" panose="020F0502020204030204" pitchFamily="34" charset="0"/>
                <a:cs typeface="Times New Roman" panose="02020603050405020304" pitchFamily="18" charset="0"/>
              </a:rPr>
              <a:t> of the time</a:t>
            </a:r>
          </a:p>
          <a:p>
            <a:pPr marL="0" indent="0">
              <a:buNone/>
            </a:pPr>
            <a:r>
              <a:rPr lang="en-US" sz="1400" b="1" dirty="0">
                <a:solidFill>
                  <a:schemeClr val="tx1"/>
                </a:solidFill>
                <a:effectLst/>
                <a:ea typeface="Calibri" panose="020F0502020204030204" pitchFamily="34" charset="0"/>
                <a:cs typeface="Times New Roman" panose="02020603050405020304" pitchFamily="18" charset="0"/>
              </a:rPr>
              <a:t>Support: </a:t>
            </a:r>
            <a:r>
              <a:rPr lang="en-US" sz="1400" dirty="0">
                <a:solidFill>
                  <a:schemeClr val="tx1"/>
                </a:solidFill>
                <a:effectLst/>
                <a:ea typeface="Calibri" panose="020F0502020204030204" pitchFamily="34" charset="0"/>
                <a:cs typeface="Times New Roman" panose="02020603050405020304" pitchFamily="18" charset="0"/>
              </a:rPr>
              <a:t>The number of metrics are quite closely split </a:t>
            </a:r>
          </a:p>
          <a:p>
            <a:pPr>
              <a:buFont typeface="Wingdings" panose="05000000000000000000" pitchFamily="2" charset="2"/>
              <a:buChar char="Ø"/>
            </a:pPr>
            <a:r>
              <a:rPr lang="en-US" sz="1400" dirty="0">
                <a:ea typeface="Calibri" panose="020F0502020204030204" pitchFamily="34" charset="0"/>
                <a:cs typeface="Times New Roman" panose="02020603050405020304" pitchFamily="18" charset="0"/>
              </a:rPr>
              <a:t>Because our classes are relatively balanced that’s why our Macro Avg and Weighted avg are quite similar.</a:t>
            </a:r>
            <a:endParaRPr lang="en-US" sz="1400" dirty="0">
              <a:solidFill>
                <a:schemeClr val="tx1"/>
              </a:solidFill>
              <a:effectLst/>
              <a:ea typeface="Calibri" panose="020F0502020204030204" pitchFamily="34" charset="0"/>
              <a:cs typeface="Times New Roman" panose="02020603050405020304" pitchFamily="18" charset="0"/>
            </a:endParaRPr>
          </a:p>
          <a:p>
            <a:pPr marL="0" indent="0">
              <a:buNone/>
            </a:pPr>
            <a:r>
              <a:rPr lang="en-US" sz="1400" b="1" dirty="0">
                <a:ea typeface="Calibri" panose="020F0502020204030204" pitchFamily="34" charset="0"/>
                <a:cs typeface="Times New Roman" panose="02020603050405020304" pitchFamily="18" charset="0"/>
              </a:rPr>
              <a:t>Macro Avg and weighted </a:t>
            </a:r>
            <a:r>
              <a:rPr lang="en-US" sz="1400" dirty="0">
                <a:ea typeface="Calibri" panose="020F0502020204030204" pitchFamily="34" charset="0"/>
                <a:cs typeface="Times New Roman" panose="02020603050405020304" pitchFamily="18" charset="0"/>
              </a:rPr>
              <a:t>avg are the average precision and weighted average precision of precision, recall and F1 score.</a:t>
            </a:r>
          </a:p>
          <a:p>
            <a:pPr marL="0" indent="0">
              <a:buNone/>
            </a:pPr>
            <a:r>
              <a:rPr lang="en-US" sz="1400" b="1" dirty="0">
                <a:ea typeface="Calibri" panose="020F0502020204030204" pitchFamily="34" charset="0"/>
                <a:cs typeface="Times New Roman" panose="02020603050405020304" pitchFamily="18" charset="0"/>
              </a:rPr>
              <a:t>*</a:t>
            </a:r>
            <a:r>
              <a:rPr lang="en-US" sz="1400" dirty="0">
                <a:ea typeface="Calibri" panose="020F0502020204030204" pitchFamily="34" charset="0"/>
                <a:cs typeface="Times New Roman" panose="02020603050405020304" pitchFamily="18" charset="0"/>
              </a:rPr>
              <a:t>weighted average favors the majority class. </a:t>
            </a:r>
            <a:endParaRPr lang="en-US" sz="1400" dirty="0">
              <a:cs typeface="Times New Roman" panose="02020603050405020304" pitchFamily="18" charset="0"/>
            </a:endParaRPr>
          </a:p>
          <a:p>
            <a:pPr marL="0" indent="0">
              <a:buNone/>
            </a:pPr>
            <a:r>
              <a:rPr lang="en-US" sz="1400" b="1" i="1" dirty="0"/>
              <a:t>Confusion Matrix </a:t>
            </a:r>
            <a:r>
              <a:rPr lang="en-US" sz="1400" dirty="0"/>
              <a:t>– From the heat map</a:t>
            </a:r>
            <a:r>
              <a:rPr lang="en-US" sz="1400" i="1" dirty="0"/>
              <a:t>, Systolic Bp and Diastolic BP </a:t>
            </a:r>
            <a:r>
              <a:rPr lang="en-US" sz="1400" dirty="0"/>
              <a:t>have a high correlation up to </a:t>
            </a:r>
            <a:r>
              <a:rPr lang="en-US" sz="1400" dirty="0">
                <a:solidFill>
                  <a:srgbClr val="00B050"/>
                </a:solidFill>
              </a:rPr>
              <a:t>0.75</a:t>
            </a:r>
            <a:endParaRPr lang="en-NG" sz="1400" dirty="0">
              <a:solidFill>
                <a:srgbClr val="00B050"/>
              </a:solidFill>
            </a:endParaRPr>
          </a:p>
          <a:p>
            <a:endParaRPr lang="en-NG" sz="1400" dirty="0"/>
          </a:p>
          <a:p>
            <a:endParaRPr lang="en-NG" sz="1400" dirty="0"/>
          </a:p>
          <a:p>
            <a:endParaRPr lang="en-US" sz="1400" dirty="0">
              <a:solidFill>
                <a:schemeClr val="tx1"/>
              </a:solidFill>
              <a:cs typeface="Times New Roman" panose="02020603050405020304" pitchFamily="18" charset="0"/>
            </a:endParaRPr>
          </a:p>
          <a:p>
            <a:pPr marL="0" indent="0">
              <a:buNone/>
            </a:pPr>
            <a:endParaRPr lang="en-US" sz="1400" dirty="0">
              <a:cs typeface="Times New Roman" panose="02020603050405020304" pitchFamily="18" charset="0"/>
            </a:endParaRPr>
          </a:p>
          <a:p>
            <a:pPr marL="0" indent="0">
              <a:buNone/>
            </a:pPr>
            <a:endParaRPr lang="en-GB" sz="1400" dirty="0">
              <a:solidFill>
                <a:schemeClr val="tx1"/>
              </a:solidFill>
              <a:cs typeface="Times New Roman" panose="02020603050405020304" pitchFamily="18" charset="0"/>
            </a:endParaRPr>
          </a:p>
          <a:p>
            <a:pPr marL="0" indent="0">
              <a:buNone/>
            </a:pPr>
            <a:endParaRPr lang="en-NG" sz="1400" dirty="0">
              <a:solidFill>
                <a:schemeClr val="tx1"/>
              </a:solidFill>
              <a:effectLst/>
              <a:ea typeface="Calibri" panose="020F0502020204030204" pitchFamily="34" charset="0"/>
              <a:cs typeface="Times New Roman" panose="02020603050405020304" pitchFamily="18" charset="0"/>
            </a:endParaRPr>
          </a:p>
          <a:p>
            <a:pPr marL="0" indent="0">
              <a:buNone/>
            </a:pPr>
            <a:endParaRPr lang="en-NG" sz="1400" dirty="0"/>
          </a:p>
        </p:txBody>
      </p:sp>
      <p:pic>
        <p:nvPicPr>
          <p:cNvPr id="5" name="Picture 4">
            <a:extLst>
              <a:ext uri="{FF2B5EF4-FFF2-40B4-BE49-F238E27FC236}">
                <a16:creationId xmlns:a16="http://schemas.microsoft.com/office/drawing/2014/main" id="{7598C838-1BDF-0772-7F9C-C71BD7491890}"/>
              </a:ext>
            </a:extLst>
          </p:cNvPr>
          <p:cNvPicPr>
            <a:picLocks noChangeAspect="1"/>
          </p:cNvPicPr>
          <p:nvPr/>
        </p:nvPicPr>
        <p:blipFill rotWithShape="1">
          <a:blip r:embed="rId2"/>
          <a:srcRect l="3402" r="24168"/>
          <a:stretch/>
        </p:blipFill>
        <p:spPr>
          <a:xfrm>
            <a:off x="6902824" y="1792941"/>
            <a:ext cx="4772980" cy="4770521"/>
          </a:xfrm>
          <a:prstGeom prst="rect">
            <a:avLst/>
          </a:prstGeom>
        </p:spPr>
      </p:pic>
    </p:spTree>
    <p:extLst>
      <p:ext uri="{BB962C8B-B14F-4D97-AF65-F5344CB8AC3E}">
        <p14:creationId xmlns:p14="http://schemas.microsoft.com/office/powerpoint/2010/main" val="3821769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86C35-9988-991E-5256-54237FE732A7}"/>
              </a:ext>
            </a:extLst>
          </p:cNvPr>
          <p:cNvSpPr>
            <a:spLocks noGrp="1"/>
          </p:cNvSpPr>
          <p:nvPr>
            <p:ph type="title"/>
          </p:nvPr>
        </p:nvSpPr>
        <p:spPr>
          <a:xfrm>
            <a:off x="357188" y="294538"/>
            <a:ext cx="11375461" cy="1033669"/>
          </a:xfrm>
        </p:spPr>
        <p:txBody>
          <a:bodyPr>
            <a:normAutofit/>
          </a:bodyPr>
          <a:lstStyle/>
          <a:p>
            <a:r>
              <a:rPr lang="en-US" sz="4000" dirty="0">
                <a:solidFill>
                  <a:srgbClr val="FFFFFF"/>
                </a:solidFill>
              </a:rPr>
              <a:t>Evaluating the ROC/AUC curve</a:t>
            </a:r>
            <a:endParaRPr lang="en-NG" sz="4000" dirty="0">
              <a:solidFill>
                <a:srgbClr val="FFFFFF"/>
              </a:solidFill>
            </a:endParaRPr>
          </a:p>
        </p:txBody>
      </p:sp>
      <p:sp>
        <p:nvSpPr>
          <p:cNvPr id="3" name="Content Placeholder 2">
            <a:extLst>
              <a:ext uri="{FF2B5EF4-FFF2-40B4-BE49-F238E27FC236}">
                <a16:creationId xmlns:a16="http://schemas.microsoft.com/office/drawing/2014/main" id="{9E3B0ED8-4317-8951-FD68-7CAE5ABD56B6}"/>
              </a:ext>
            </a:extLst>
          </p:cNvPr>
          <p:cNvSpPr>
            <a:spLocks noGrp="1"/>
          </p:cNvSpPr>
          <p:nvPr>
            <p:ph idx="1"/>
          </p:nvPr>
        </p:nvSpPr>
        <p:spPr>
          <a:xfrm>
            <a:off x="244865" y="1885280"/>
            <a:ext cx="11732646" cy="4116276"/>
          </a:xfrm>
        </p:spPr>
        <p:txBody>
          <a:bodyPr anchor="ctr">
            <a:normAutofit/>
          </a:bodyPr>
          <a:lstStyle/>
          <a:p>
            <a:pPr marL="0" indent="0">
              <a:buNone/>
            </a:pPr>
            <a:endParaRPr lang="en-NG" sz="2000" dirty="0">
              <a:solidFill>
                <a:schemeClr val="tx1"/>
              </a:solidFill>
              <a:effectLst/>
              <a:ea typeface="Calibri" panose="020F0502020204030204" pitchFamily="34" charset="0"/>
              <a:cs typeface="Times New Roman" panose="02020603050405020304" pitchFamily="18" charset="0"/>
            </a:endParaRPr>
          </a:p>
          <a:p>
            <a:pPr marL="0" indent="0">
              <a:buNone/>
            </a:pPr>
            <a:endParaRPr lang="en-NG" sz="2000" dirty="0"/>
          </a:p>
        </p:txBody>
      </p:sp>
      <p:sp>
        <p:nvSpPr>
          <p:cNvPr id="6" name="TextBox 5">
            <a:extLst>
              <a:ext uri="{FF2B5EF4-FFF2-40B4-BE49-F238E27FC236}">
                <a16:creationId xmlns:a16="http://schemas.microsoft.com/office/drawing/2014/main" id="{986A31D6-25EC-05B5-CB48-7F6BDC735902}"/>
              </a:ext>
            </a:extLst>
          </p:cNvPr>
          <p:cNvSpPr txBox="1"/>
          <p:nvPr/>
        </p:nvSpPr>
        <p:spPr>
          <a:xfrm>
            <a:off x="5881511" y="2020711"/>
            <a:ext cx="6096000" cy="3477875"/>
          </a:xfrm>
          <a:prstGeom prst="rect">
            <a:avLst/>
          </a:prstGeom>
          <a:noFill/>
        </p:spPr>
        <p:txBody>
          <a:bodyPr wrap="square" rtlCol="0">
            <a:spAutoFit/>
          </a:bodyPr>
          <a:lstStyle/>
          <a:p>
            <a:r>
              <a:rPr lang="en-US" sz="2200" b="1" dirty="0"/>
              <a:t>ROC &amp; AUC curve Interpretation:</a:t>
            </a:r>
            <a:endParaRPr lang="en-NG" sz="2200" b="1" dirty="0"/>
          </a:p>
          <a:p>
            <a:r>
              <a:rPr lang="en-US" dirty="0"/>
              <a:t>The model is doing better than the guess model (black  dotted line; ROC of any random classifier) by ‘class 0’ </a:t>
            </a:r>
            <a:r>
              <a:rPr lang="en-US" dirty="0">
                <a:solidFill>
                  <a:srgbClr val="00B0F0"/>
                </a:solidFill>
              </a:rPr>
              <a:t>0.91</a:t>
            </a:r>
            <a:r>
              <a:rPr lang="en-US" dirty="0"/>
              <a:t>, ‘class 1’ </a:t>
            </a:r>
            <a:r>
              <a:rPr lang="en-US" dirty="0">
                <a:solidFill>
                  <a:srgbClr val="FFC000"/>
                </a:solidFill>
              </a:rPr>
              <a:t>0.75</a:t>
            </a:r>
            <a:r>
              <a:rPr lang="en-US" dirty="0"/>
              <a:t>, ‘class 2’ </a:t>
            </a:r>
            <a:r>
              <a:rPr lang="en-US" dirty="0">
                <a:solidFill>
                  <a:srgbClr val="00B0F0"/>
                </a:solidFill>
              </a:rPr>
              <a:t>0.59 </a:t>
            </a:r>
            <a:r>
              <a:rPr lang="en-US" dirty="0"/>
              <a:t>AUC</a:t>
            </a:r>
            <a:endParaRPr lang="en-NG" dirty="0"/>
          </a:p>
          <a:p>
            <a:endParaRPr lang="en-US" dirty="0"/>
          </a:p>
          <a:p>
            <a:pPr marL="285750" indent="-285750">
              <a:buFont typeface="Wingdings" panose="05000000000000000000" pitchFamily="2" charset="2"/>
              <a:buChar char="v"/>
            </a:pPr>
            <a:r>
              <a:rPr lang="en-US" dirty="0"/>
              <a:t>The ROC curve compares the False Positive rate versus the True Positive rate. </a:t>
            </a:r>
          </a:p>
          <a:p>
            <a:pPr marL="285750" indent="-285750">
              <a:buFont typeface="Wingdings" panose="05000000000000000000" pitchFamily="2" charset="2"/>
              <a:buChar char="v"/>
            </a:pPr>
            <a:r>
              <a:rPr lang="en-US" dirty="0"/>
              <a:t>The ROC Curve is based on different p-values. Generally, the closer the ROC is to the top right corner the better.</a:t>
            </a:r>
          </a:p>
          <a:p>
            <a:pPr marL="285750" indent="-285750">
              <a:buFont typeface="Wingdings" panose="05000000000000000000" pitchFamily="2" charset="2"/>
              <a:buChar char="v"/>
            </a:pPr>
            <a:r>
              <a:rPr lang="en-US" dirty="0"/>
              <a:t>The ROC curve has no cross overs and shows the models are performing well.</a:t>
            </a:r>
          </a:p>
          <a:p>
            <a:pPr marL="285750" indent="-285750">
              <a:buFont typeface="Wingdings" panose="05000000000000000000" pitchFamily="2" charset="2"/>
              <a:buChar char="v"/>
            </a:pPr>
            <a:endParaRPr lang="en-NG" dirty="0"/>
          </a:p>
        </p:txBody>
      </p:sp>
      <p:pic>
        <p:nvPicPr>
          <p:cNvPr id="7" name="Picture 6">
            <a:extLst>
              <a:ext uri="{FF2B5EF4-FFF2-40B4-BE49-F238E27FC236}">
                <a16:creationId xmlns:a16="http://schemas.microsoft.com/office/drawing/2014/main" id="{B70A55FD-780A-9FFD-96BB-B51098408089}"/>
              </a:ext>
            </a:extLst>
          </p:cNvPr>
          <p:cNvPicPr>
            <a:picLocks noChangeAspect="1"/>
          </p:cNvPicPr>
          <p:nvPr/>
        </p:nvPicPr>
        <p:blipFill>
          <a:blip r:embed="rId2"/>
          <a:stretch>
            <a:fillRect/>
          </a:stretch>
        </p:blipFill>
        <p:spPr>
          <a:xfrm>
            <a:off x="318387" y="1761113"/>
            <a:ext cx="5440691" cy="4160528"/>
          </a:xfrm>
          <a:prstGeom prst="rect">
            <a:avLst/>
          </a:prstGeom>
        </p:spPr>
      </p:pic>
    </p:spTree>
    <p:extLst>
      <p:ext uri="{BB962C8B-B14F-4D97-AF65-F5344CB8AC3E}">
        <p14:creationId xmlns:p14="http://schemas.microsoft.com/office/powerpoint/2010/main" val="399921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86C35-9988-991E-5256-54237FE732A7}"/>
              </a:ext>
            </a:extLst>
          </p:cNvPr>
          <p:cNvSpPr>
            <a:spLocks noGrp="1"/>
          </p:cNvSpPr>
          <p:nvPr>
            <p:ph type="title"/>
          </p:nvPr>
        </p:nvSpPr>
        <p:spPr>
          <a:xfrm>
            <a:off x="327379" y="294538"/>
            <a:ext cx="10940172" cy="1033669"/>
          </a:xfrm>
        </p:spPr>
        <p:txBody>
          <a:bodyPr>
            <a:normAutofit/>
          </a:bodyPr>
          <a:lstStyle/>
          <a:p>
            <a:r>
              <a:rPr lang="en-NG" sz="4000" dirty="0">
                <a:solidFill>
                  <a:srgbClr val="FFFFFF"/>
                </a:solidFill>
              </a:rPr>
              <a:t>R</a:t>
            </a:r>
            <a:r>
              <a:rPr lang="en-US" sz="4000" dirty="0" err="1">
                <a:solidFill>
                  <a:srgbClr val="FFFFFF"/>
                </a:solidFill>
              </a:rPr>
              <a:t>ecommendations</a:t>
            </a:r>
            <a:endParaRPr lang="en-NG" sz="4000" dirty="0">
              <a:solidFill>
                <a:srgbClr val="FFFFFF"/>
              </a:solidFill>
            </a:endParaRPr>
          </a:p>
        </p:txBody>
      </p:sp>
      <p:sp>
        <p:nvSpPr>
          <p:cNvPr id="3" name="Content Placeholder 2">
            <a:extLst>
              <a:ext uri="{FF2B5EF4-FFF2-40B4-BE49-F238E27FC236}">
                <a16:creationId xmlns:a16="http://schemas.microsoft.com/office/drawing/2014/main" id="{9E3B0ED8-4317-8951-FD68-7CAE5ABD56B6}"/>
              </a:ext>
            </a:extLst>
          </p:cNvPr>
          <p:cNvSpPr>
            <a:spLocks noGrp="1"/>
          </p:cNvSpPr>
          <p:nvPr>
            <p:ph idx="1"/>
          </p:nvPr>
        </p:nvSpPr>
        <p:spPr>
          <a:xfrm>
            <a:off x="244865" y="1885280"/>
            <a:ext cx="11732646" cy="4116276"/>
          </a:xfrm>
        </p:spPr>
        <p:txBody>
          <a:bodyPr anchor="ctr">
            <a:normAutofit/>
          </a:bodyPr>
          <a:lstStyle/>
          <a:p>
            <a:pPr>
              <a:buFont typeface="Wingdings" panose="05000000000000000000" pitchFamily="2" charset="2"/>
              <a:buChar char="Ø"/>
            </a:pPr>
            <a:r>
              <a:rPr lang="en-US" sz="2000" dirty="0">
                <a:ea typeface="Calibri" panose="020F0502020204030204" pitchFamily="34" charset="0"/>
                <a:cs typeface="Times New Roman" panose="02020603050405020304" pitchFamily="18" charset="0"/>
              </a:rPr>
              <a:t>Precision and Recall are valuable – considering the MHR (Medical Health record), the model is very critical we want higher True Positive Rate, and low False Positive rate.</a:t>
            </a:r>
          </a:p>
          <a:p>
            <a:pPr>
              <a:buFont typeface="Wingdings" panose="05000000000000000000" pitchFamily="2" charset="2"/>
              <a:buChar char="Ø"/>
            </a:pPr>
            <a:r>
              <a:rPr lang="en-US" sz="2000" dirty="0">
                <a:ea typeface="Calibri" panose="020F0502020204030204" pitchFamily="34" charset="0"/>
                <a:cs typeface="Times New Roman" panose="02020603050405020304" pitchFamily="18" charset="0"/>
              </a:rPr>
              <a:t>From our</a:t>
            </a:r>
            <a:r>
              <a:rPr lang="en-US" sz="2000" dirty="0">
                <a:solidFill>
                  <a:schemeClr val="tx1"/>
                </a:solidFill>
                <a:effectLst/>
                <a:ea typeface="Calibri" panose="020F0502020204030204" pitchFamily="34" charset="0"/>
                <a:cs typeface="Times New Roman" panose="02020603050405020304" pitchFamily="18" charset="0"/>
              </a:rPr>
              <a:t> RO</a:t>
            </a:r>
            <a:r>
              <a:rPr lang="en-US" sz="2000" dirty="0">
                <a:ea typeface="Calibri" panose="020F0502020204030204" pitchFamily="34" charset="0"/>
                <a:cs typeface="Times New Roman" panose="02020603050405020304" pitchFamily="18" charset="0"/>
              </a:rPr>
              <a:t>C and AUC curve, we can get the overall best model by targeting a higher value on our y-axis (True positive). However, other threshold values can still be considered.</a:t>
            </a:r>
          </a:p>
          <a:p>
            <a:pPr>
              <a:buFont typeface="Wingdings" panose="05000000000000000000" pitchFamily="2" charset="2"/>
              <a:buChar char="Ø"/>
            </a:pPr>
            <a:r>
              <a:rPr lang="en-US" sz="2000" dirty="0">
                <a:ea typeface="Calibri" panose="020F0502020204030204" pitchFamily="34" charset="0"/>
                <a:cs typeface="Times New Roman" panose="02020603050405020304" pitchFamily="18" charset="0"/>
              </a:rPr>
              <a:t>Considering we don’t have a large class imbalance, we can consider Accuracy has an indicator metric.</a:t>
            </a:r>
          </a:p>
          <a:p>
            <a:pPr marL="0" indent="0">
              <a:buNone/>
            </a:pPr>
            <a:endParaRPr lang="en-NG" sz="2000" dirty="0"/>
          </a:p>
        </p:txBody>
      </p:sp>
    </p:spTree>
    <p:extLst>
      <p:ext uri="{BB962C8B-B14F-4D97-AF65-F5344CB8AC3E}">
        <p14:creationId xmlns:p14="http://schemas.microsoft.com/office/powerpoint/2010/main" val="2325710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saburbello_bikerentals_pptt</Template>
  <TotalTime>447</TotalTime>
  <Words>790</Words>
  <Application>Microsoft Office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vt:lpstr>
      <vt:lpstr>Office Theme</vt:lpstr>
      <vt:lpstr>PowerPoint Presentation</vt:lpstr>
      <vt:lpstr>Rationale Statement</vt:lpstr>
      <vt:lpstr>Rationale Statement</vt:lpstr>
      <vt:lpstr>Learning Curve for Classification: Interpretation </vt:lpstr>
      <vt:lpstr>Confusion Matrix/Classification Report</vt:lpstr>
      <vt:lpstr>Evaluating the ROC/AUC curve</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Sabur Bello</dc:creator>
  <cp:lastModifiedBy>Sabur Bello</cp:lastModifiedBy>
  <cp:revision>4</cp:revision>
  <dcterms:created xsi:type="dcterms:W3CDTF">2023-10-09T20:21:44Z</dcterms:created>
  <dcterms:modified xsi:type="dcterms:W3CDTF">2023-12-14T11:46:42Z</dcterms:modified>
</cp:coreProperties>
</file>