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9753600" cx="130048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layfair Displ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  <p:embeddedFont>
      <p:font typeface="Helvetica Neue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jCeJy1WID8dk40srAjDr8Q1nBn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6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9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HelveticaNeueLight-boldItalic.fntdata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7a1971c94_2_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7a1971c9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bd4e896c0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g19bd4e896c0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131ed7260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g18131ed7260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2f3b967d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2f3b967d0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131ed726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g18131ed726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bd4e896c0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9bd4e896c0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131ed7260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18131ed7260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bd4e896c0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bd4e896c0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bd4e896c0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bd4e896c0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bd4e896c0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bd4e896c0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131ed7260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g18131ed7260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bd4e896c0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19bd4e896c0_0_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7a1971c94_1_112"/>
          <p:cNvSpPr/>
          <p:nvPr/>
        </p:nvSpPr>
        <p:spPr>
          <a:xfrm>
            <a:off x="3909760" y="1419947"/>
            <a:ext cx="5185200" cy="691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2e7a1971c94_1_112"/>
          <p:cNvSpPr/>
          <p:nvPr/>
        </p:nvSpPr>
        <p:spPr>
          <a:xfrm>
            <a:off x="4256640" y="1882453"/>
            <a:ext cx="4491600" cy="59886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2e7a1971c94_1_112"/>
          <p:cNvSpPr txBox="1"/>
          <p:nvPr>
            <p:ph type="ctrTitle"/>
          </p:nvPr>
        </p:nvSpPr>
        <p:spPr>
          <a:xfrm>
            <a:off x="4403556" y="3085653"/>
            <a:ext cx="4197600" cy="30042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g2e7a1971c94_1_112"/>
          <p:cNvSpPr txBox="1"/>
          <p:nvPr>
            <p:ph idx="1" type="subTitle"/>
          </p:nvPr>
        </p:nvSpPr>
        <p:spPr>
          <a:xfrm>
            <a:off x="4403716" y="6195068"/>
            <a:ext cx="4197600" cy="1330200"/>
          </a:xfrm>
          <a:prstGeom prst="rect">
            <a:avLst/>
          </a:prstGeom>
        </p:spPr>
        <p:txBody>
          <a:bodyPr anchorCtr="0" anchor="b" bIns="144475" lIns="144475" spcFirstLastPara="1" rIns="144475" wrap="square" tIns="144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fair Display"/>
              <a:buNone/>
              <a:defRPr b="1"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fair Display"/>
              <a:buNone/>
              <a:defRPr b="1"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fair Display"/>
              <a:buNone/>
              <a:defRPr b="1"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fair Display"/>
              <a:buNone/>
              <a:defRPr b="1"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fair Display"/>
              <a:buNone/>
              <a:defRPr b="1"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fair Display"/>
              <a:buNone/>
              <a:defRPr b="1"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fair Display"/>
              <a:buNone/>
              <a:defRPr b="1"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fair Display"/>
              <a:buNone/>
              <a:defRPr b="1"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g2e7a1971c94_1_112"/>
          <p:cNvSpPr txBox="1"/>
          <p:nvPr>
            <p:ph idx="12" type="sldNum"/>
          </p:nvPr>
        </p:nvSpPr>
        <p:spPr>
          <a:xfrm>
            <a:off x="12075022" y="887658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e7a1971c94_1_151"/>
          <p:cNvSpPr/>
          <p:nvPr/>
        </p:nvSpPr>
        <p:spPr>
          <a:xfrm>
            <a:off x="0" y="9568142"/>
            <a:ext cx="13004700" cy="18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2e7a1971c94_1_151"/>
          <p:cNvSpPr txBox="1"/>
          <p:nvPr>
            <p:ph hasCustomPrompt="1" type="title"/>
          </p:nvPr>
        </p:nvSpPr>
        <p:spPr>
          <a:xfrm>
            <a:off x="443307" y="2338323"/>
            <a:ext cx="12118200" cy="3053100"/>
          </a:xfrm>
          <a:prstGeom prst="rect">
            <a:avLst/>
          </a:prstGeom>
        </p:spPr>
        <p:txBody>
          <a:bodyPr anchorCtr="0" anchor="b" bIns="144475" lIns="144475" spcFirstLastPara="1" rIns="144475" wrap="square" tIns="1444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800"/>
              <a:buFont typeface="Lato"/>
              <a:buNone/>
              <a:defRPr sz="158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5800"/>
              <a:buFont typeface="Lato"/>
              <a:buNone/>
              <a:defRPr sz="158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5800"/>
              <a:buFont typeface="Lato"/>
              <a:buNone/>
              <a:defRPr sz="158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5800"/>
              <a:buFont typeface="Lato"/>
              <a:buNone/>
              <a:defRPr sz="158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5800"/>
              <a:buFont typeface="Lato"/>
              <a:buNone/>
              <a:defRPr sz="158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5800"/>
              <a:buFont typeface="Lato"/>
              <a:buNone/>
              <a:defRPr sz="158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5800"/>
              <a:buFont typeface="Lato"/>
              <a:buNone/>
              <a:defRPr sz="158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5800"/>
              <a:buFont typeface="Lato"/>
              <a:buNone/>
              <a:defRPr sz="158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5800"/>
              <a:buFont typeface="Lato"/>
              <a:buNone/>
              <a:defRPr sz="158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g2e7a1971c94_1_151"/>
          <p:cNvSpPr txBox="1"/>
          <p:nvPr>
            <p:ph idx="1" type="body"/>
          </p:nvPr>
        </p:nvSpPr>
        <p:spPr>
          <a:xfrm>
            <a:off x="443307" y="5536142"/>
            <a:ext cx="12118200" cy="20322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rm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2" name="Google Shape;52;g2e7a1971c94_1_151"/>
          <p:cNvSpPr txBox="1"/>
          <p:nvPr>
            <p:ph idx="12" type="sldNum"/>
          </p:nvPr>
        </p:nvSpPr>
        <p:spPr>
          <a:xfrm>
            <a:off x="12075022" y="887658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e7a1971c94_1_156"/>
          <p:cNvSpPr txBox="1"/>
          <p:nvPr>
            <p:ph idx="12" type="sldNum"/>
          </p:nvPr>
        </p:nvSpPr>
        <p:spPr>
          <a:xfrm>
            <a:off x="12075022" y="887658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7a1971c94_1_158"/>
          <p:cNvSpPr txBox="1"/>
          <p:nvPr>
            <p:ph type="title"/>
          </p:nvPr>
        </p:nvSpPr>
        <p:spPr>
          <a:xfrm>
            <a:off x="1270000" y="1638300"/>
            <a:ext cx="10464900" cy="3302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g2e7a1971c94_1_158"/>
          <p:cNvSpPr txBox="1"/>
          <p:nvPr>
            <p:ph idx="1" type="body"/>
          </p:nvPr>
        </p:nvSpPr>
        <p:spPr>
          <a:xfrm>
            <a:off x="1270000" y="5041900"/>
            <a:ext cx="10464900" cy="11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8" name="Google Shape;58;g2e7a1971c94_1_158"/>
          <p:cNvSpPr txBox="1"/>
          <p:nvPr>
            <p:ph idx="12" type="sldNum"/>
          </p:nvPr>
        </p:nvSpPr>
        <p:spPr>
          <a:xfrm>
            <a:off x="6328884" y="9296400"/>
            <a:ext cx="340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e7a1971c94_1_118"/>
          <p:cNvSpPr txBox="1"/>
          <p:nvPr>
            <p:ph type="title"/>
          </p:nvPr>
        </p:nvSpPr>
        <p:spPr>
          <a:xfrm>
            <a:off x="724693" y="2700089"/>
            <a:ext cx="11555400" cy="34098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Lato"/>
              <a:buNone/>
              <a:defRPr b="0" sz="7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Lato"/>
              <a:buNone/>
              <a:defRPr b="0" sz="7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Lato"/>
              <a:buNone/>
              <a:defRPr b="0" sz="7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Lato"/>
              <a:buNone/>
              <a:defRPr b="0" sz="7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Lato"/>
              <a:buNone/>
              <a:defRPr b="0" sz="7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Lato"/>
              <a:buNone/>
              <a:defRPr b="0" sz="7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Lato"/>
              <a:buNone/>
              <a:defRPr b="0" sz="7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Lato"/>
              <a:buNone/>
              <a:defRPr b="0" sz="7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Lato"/>
              <a:buNone/>
              <a:defRPr b="0" sz="7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g2e7a1971c94_1_118"/>
          <p:cNvSpPr txBox="1"/>
          <p:nvPr>
            <p:ph idx="12" type="sldNum"/>
          </p:nvPr>
        </p:nvSpPr>
        <p:spPr>
          <a:xfrm>
            <a:off x="12075022" y="887658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e7a1971c94_1_121"/>
          <p:cNvSpPr/>
          <p:nvPr/>
        </p:nvSpPr>
        <p:spPr>
          <a:xfrm>
            <a:off x="0" y="9568142"/>
            <a:ext cx="13004700" cy="18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g2e7a1971c94_1_121"/>
          <p:cNvSpPr txBox="1"/>
          <p:nvPr>
            <p:ph type="title"/>
          </p:nvPr>
        </p:nvSpPr>
        <p:spPr>
          <a:xfrm>
            <a:off x="443307" y="742116"/>
            <a:ext cx="12118200" cy="1187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sp>
        <p:nvSpPr>
          <p:cNvPr id="21" name="Google Shape;21;g2e7a1971c94_1_121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2" name="Google Shape;22;g2e7a1971c94_1_121"/>
          <p:cNvSpPr txBox="1"/>
          <p:nvPr>
            <p:ph idx="12" type="sldNum"/>
          </p:nvPr>
        </p:nvSpPr>
        <p:spPr>
          <a:xfrm>
            <a:off x="12075022" y="887658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e7a1971c94_1_126"/>
          <p:cNvSpPr txBox="1"/>
          <p:nvPr>
            <p:ph type="title"/>
          </p:nvPr>
        </p:nvSpPr>
        <p:spPr>
          <a:xfrm>
            <a:off x="443307" y="742116"/>
            <a:ext cx="12118200" cy="1187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sp>
        <p:nvSpPr>
          <p:cNvPr id="25" name="Google Shape;25;g2e7a1971c94_1_126"/>
          <p:cNvSpPr txBox="1"/>
          <p:nvPr>
            <p:ph idx="1" type="body"/>
          </p:nvPr>
        </p:nvSpPr>
        <p:spPr>
          <a:xfrm>
            <a:off x="443307" y="2185434"/>
            <a:ext cx="5688600" cy="6478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6" name="Google Shape;26;g2e7a1971c94_1_126"/>
          <p:cNvSpPr txBox="1"/>
          <p:nvPr>
            <p:ph idx="2" type="body"/>
          </p:nvPr>
        </p:nvSpPr>
        <p:spPr>
          <a:xfrm>
            <a:off x="6872747" y="2185434"/>
            <a:ext cx="5688600" cy="6478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7" name="Google Shape;27;g2e7a1971c94_1_126"/>
          <p:cNvSpPr txBox="1"/>
          <p:nvPr>
            <p:ph idx="12" type="sldNum"/>
          </p:nvPr>
        </p:nvSpPr>
        <p:spPr>
          <a:xfrm>
            <a:off x="12075022" y="887658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e7a1971c94_1_131"/>
          <p:cNvSpPr txBox="1"/>
          <p:nvPr>
            <p:ph type="title"/>
          </p:nvPr>
        </p:nvSpPr>
        <p:spPr>
          <a:xfrm>
            <a:off x="443307" y="742116"/>
            <a:ext cx="12118200" cy="1187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/>
        </p:txBody>
      </p:sp>
      <p:sp>
        <p:nvSpPr>
          <p:cNvPr id="30" name="Google Shape;30;g2e7a1971c94_1_131"/>
          <p:cNvSpPr txBox="1"/>
          <p:nvPr>
            <p:ph idx="12" type="sldNum"/>
          </p:nvPr>
        </p:nvSpPr>
        <p:spPr>
          <a:xfrm>
            <a:off x="12075022" y="887658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e7a1971c94_1_134"/>
          <p:cNvSpPr txBox="1"/>
          <p:nvPr>
            <p:ph type="title"/>
          </p:nvPr>
        </p:nvSpPr>
        <p:spPr>
          <a:xfrm>
            <a:off x="443307" y="1053582"/>
            <a:ext cx="3993600" cy="1433100"/>
          </a:xfrm>
          <a:prstGeom prst="rect">
            <a:avLst/>
          </a:prstGeom>
        </p:spPr>
        <p:txBody>
          <a:bodyPr anchorCtr="0" anchor="b" bIns="144475" lIns="144475" spcFirstLastPara="1" rIns="144475" wrap="square" tIns="1444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3" name="Google Shape;33;g2e7a1971c94_1_134"/>
          <p:cNvSpPr txBox="1"/>
          <p:nvPr>
            <p:ph idx="1" type="body"/>
          </p:nvPr>
        </p:nvSpPr>
        <p:spPr>
          <a:xfrm>
            <a:off x="443307" y="2638464"/>
            <a:ext cx="3993600" cy="60291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4" name="Google Shape;34;g2e7a1971c94_1_134"/>
          <p:cNvSpPr txBox="1"/>
          <p:nvPr>
            <p:ph idx="12" type="sldNum"/>
          </p:nvPr>
        </p:nvSpPr>
        <p:spPr>
          <a:xfrm>
            <a:off x="12075022" y="887658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e7a1971c94_1_138"/>
          <p:cNvSpPr txBox="1"/>
          <p:nvPr>
            <p:ph type="title"/>
          </p:nvPr>
        </p:nvSpPr>
        <p:spPr>
          <a:xfrm>
            <a:off x="697244" y="998116"/>
            <a:ext cx="7991100" cy="7757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Lato"/>
              <a:buNone/>
              <a:defRPr b="0" sz="7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Lato"/>
              <a:buNone/>
              <a:defRPr b="0" sz="7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Lato"/>
              <a:buNone/>
              <a:defRPr b="0" sz="7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Lato"/>
              <a:buNone/>
              <a:defRPr b="0" sz="7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Lato"/>
              <a:buNone/>
              <a:defRPr b="0" sz="7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Lato"/>
              <a:buNone/>
              <a:defRPr b="0" sz="7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Lato"/>
              <a:buNone/>
              <a:defRPr b="0" sz="7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Lato"/>
              <a:buNone/>
              <a:defRPr b="0" sz="7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Lato"/>
              <a:buNone/>
              <a:defRPr b="0" sz="7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g2e7a1971c94_1_138"/>
          <p:cNvSpPr txBox="1"/>
          <p:nvPr>
            <p:ph idx="12" type="sldNum"/>
          </p:nvPr>
        </p:nvSpPr>
        <p:spPr>
          <a:xfrm>
            <a:off x="12075022" y="887658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e7a1971c94_1_141"/>
          <p:cNvSpPr/>
          <p:nvPr/>
        </p:nvSpPr>
        <p:spPr>
          <a:xfrm>
            <a:off x="6502400" y="-47"/>
            <a:ext cx="6502500" cy="975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44475" lIns="144475" spcFirstLastPara="1" rIns="144475" wrap="square" tIns="144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g2e7a1971c94_1_141"/>
          <p:cNvCxnSpPr/>
          <p:nvPr/>
        </p:nvCxnSpPr>
        <p:spPr>
          <a:xfrm>
            <a:off x="7153316" y="8524800"/>
            <a:ext cx="666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g2e7a1971c94_1_141"/>
          <p:cNvSpPr txBox="1"/>
          <p:nvPr>
            <p:ph type="title"/>
          </p:nvPr>
        </p:nvSpPr>
        <p:spPr>
          <a:xfrm>
            <a:off x="377600" y="2101001"/>
            <a:ext cx="5753100" cy="3192600"/>
          </a:xfrm>
          <a:prstGeom prst="rect">
            <a:avLst/>
          </a:prstGeom>
        </p:spPr>
        <p:txBody>
          <a:bodyPr anchorCtr="0" anchor="b" bIns="144475" lIns="144475" spcFirstLastPara="1" rIns="144475" wrap="square" tIns="1444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42" name="Google Shape;42;g2e7a1971c94_1_141"/>
          <p:cNvSpPr txBox="1"/>
          <p:nvPr>
            <p:ph idx="1" type="subTitle"/>
          </p:nvPr>
        </p:nvSpPr>
        <p:spPr>
          <a:xfrm>
            <a:off x="377600" y="5395344"/>
            <a:ext cx="5753100" cy="2551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43" name="Google Shape;43;g2e7a1971c94_1_141"/>
          <p:cNvSpPr txBox="1"/>
          <p:nvPr>
            <p:ph idx="2" type="body"/>
          </p:nvPr>
        </p:nvSpPr>
        <p:spPr>
          <a:xfrm>
            <a:off x="7025067" y="1373298"/>
            <a:ext cx="5457000" cy="70071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>
                <a:solidFill>
                  <a:schemeClr val="lt1"/>
                </a:solidFill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g2e7a1971c94_1_141"/>
          <p:cNvSpPr txBox="1"/>
          <p:nvPr>
            <p:ph idx="12" type="sldNum"/>
          </p:nvPr>
        </p:nvSpPr>
        <p:spPr>
          <a:xfrm>
            <a:off x="12075022" y="887658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7a1971c94_1_148"/>
          <p:cNvSpPr txBox="1"/>
          <p:nvPr>
            <p:ph idx="1" type="body"/>
          </p:nvPr>
        </p:nvSpPr>
        <p:spPr>
          <a:xfrm>
            <a:off x="454400" y="8022424"/>
            <a:ext cx="8531700" cy="11355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7" name="Google Shape;47;g2e7a1971c94_1_148"/>
          <p:cNvSpPr txBox="1"/>
          <p:nvPr>
            <p:ph idx="12" type="sldNum"/>
          </p:nvPr>
        </p:nvSpPr>
        <p:spPr>
          <a:xfrm>
            <a:off x="12075022" y="8876581"/>
            <a:ext cx="780300" cy="746400"/>
          </a:xfrm>
          <a:prstGeom prst="rect">
            <a:avLst/>
          </a:prstGeom>
        </p:spPr>
        <p:txBody>
          <a:bodyPr anchorCtr="0" anchor="ctr" bIns="144475" lIns="144475" spcFirstLastPara="1" rIns="144475" wrap="square" tIns="1444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e7a1971c94_1_108"/>
          <p:cNvSpPr txBox="1"/>
          <p:nvPr>
            <p:ph type="title"/>
          </p:nvPr>
        </p:nvSpPr>
        <p:spPr>
          <a:xfrm>
            <a:off x="443307" y="742116"/>
            <a:ext cx="121182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Playfair Display"/>
              <a:buNone/>
              <a:defRPr b="1" sz="5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Playfair Display"/>
              <a:buNone/>
              <a:defRPr b="1" sz="5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Playfair Display"/>
              <a:buNone/>
              <a:defRPr b="1" sz="5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Playfair Display"/>
              <a:buNone/>
              <a:defRPr b="1" sz="5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Playfair Display"/>
              <a:buNone/>
              <a:defRPr b="1" sz="5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Playfair Display"/>
              <a:buNone/>
              <a:defRPr b="1" sz="5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Playfair Display"/>
              <a:buNone/>
              <a:defRPr b="1" sz="5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Playfair Display"/>
              <a:buNone/>
              <a:defRPr b="1" sz="5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Playfair Display"/>
              <a:buNone/>
              <a:defRPr b="1" sz="5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g2e7a1971c94_1_108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475" lIns="144475" spcFirstLastPara="1" rIns="144475" wrap="square" tIns="144475">
            <a:norm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Char char="●"/>
              <a:defRPr sz="2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○"/>
              <a:defRPr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■"/>
              <a:defRPr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●"/>
              <a:defRPr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○"/>
              <a:defRPr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■"/>
              <a:defRPr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●"/>
              <a:defRPr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○"/>
              <a:defRPr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ato"/>
              <a:buChar char="■"/>
              <a:defRPr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2e7a1971c94_1_108"/>
          <p:cNvSpPr txBox="1"/>
          <p:nvPr>
            <p:ph idx="12" type="sldNum"/>
          </p:nvPr>
        </p:nvSpPr>
        <p:spPr>
          <a:xfrm>
            <a:off x="12075022" y="8876581"/>
            <a:ext cx="7803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4475" lIns="144475" spcFirstLastPara="1" rIns="144475" wrap="square" tIns="144475">
            <a:normAutofit/>
          </a:bodyPr>
          <a:lstStyle>
            <a:lvl1pPr lvl="0" algn="r">
              <a:buNone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7a1971c94_2_2"/>
          <p:cNvSpPr txBox="1"/>
          <p:nvPr>
            <p:ph idx="1" type="subTitle"/>
          </p:nvPr>
        </p:nvSpPr>
        <p:spPr>
          <a:xfrm>
            <a:off x="6263062" y="11747684"/>
            <a:ext cx="5970000" cy="2522400"/>
          </a:xfrm>
          <a:prstGeom prst="rect">
            <a:avLst/>
          </a:prstGeom>
        </p:spPr>
        <p:txBody>
          <a:bodyPr anchorCtr="0" anchor="b" bIns="144475" lIns="144475" spcFirstLastPara="1" rIns="144475" wrap="square" tIns="1444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64" name="Google Shape;64;g2e7a1971c94_2_2"/>
          <p:cNvSpPr txBox="1"/>
          <p:nvPr/>
        </p:nvSpPr>
        <p:spPr>
          <a:xfrm>
            <a:off x="5131175" y="33639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BASH SCRIPTING</a:t>
            </a:r>
            <a:endParaRPr b="1" sz="3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g2e7a1971c94_2_2"/>
          <p:cNvSpPr txBox="1"/>
          <p:nvPr/>
        </p:nvSpPr>
        <p:spPr>
          <a:xfrm>
            <a:off x="5131163" y="4948205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Managing Running systems</a:t>
            </a:r>
            <a:endParaRPr b="1" sz="2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bd4e896c0_0_60"/>
          <p:cNvSpPr txBox="1"/>
          <p:nvPr>
            <p:ph type="title"/>
          </p:nvPr>
        </p:nvSpPr>
        <p:spPr>
          <a:xfrm>
            <a:off x="0" y="254000"/>
            <a:ext cx="130047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Locate and analyze system log files</a:t>
            </a:r>
            <a:endParaRPr/>
          </a:p>
        </p:txBody>
      </p:sp>
      <p:sp>
        <p:nvSpPr>
          <p:cNvPr id="121" name="Google Shape;121;g19bd4e896c0_0_60"/>
          <p:cNvSpPr txBox="1"/>
          <p:nvPr/>
        </p:nvSpPr>
        <p:spPr>
          <a:xfrm>
            <a:off x="50" y="2011325"/>
            <a:ext cx="13004700" cy="6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Application logs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Some applications also create logs in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/var/log</a:t>
            </a: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. Below are some examples.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Apache logs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Location: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/var/log/apache2/</a:t>
            </a: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(subdirectory)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Non-human-readable logs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Not all log files are designed to be read by humans. Some were made to be parsed by applications. Below are some of examples.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Login failures log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Location: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/var/log/faillog</a:t>
            </a:r>
            <a:endParaRPr sz="1800">
              <a:solidFill>
                <a:srgbClr val="1111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Contains info about login failures. You can view it with the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faillog</a:t>
            </a: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command.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Last logins log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Location: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/var/log/lastlog</a:t>
            </a:r>
            <a:endParaRPr sz="1800">
              <a:solidFill>
                <a:srgbClr val="1111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Contains info about last logins. You can view it with the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lastlog</a:t>
            </a: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command.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Login records log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Location: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/var/log/wtmp</a:t>
            </a:r>
            <a:endParaRPr sz="1800">
              <a:solidFill>
                <a:srgbClr val="11111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131ed7260_0_16"/>
          <p:cNvSpPr txBox="1"/>
          <p:nvPr>
            <p:ph type="title"/>
          </p:nvPr>
        </p:nvSpPr>
        <p:spPr>
          <a:xfrm>
            <a:off x="443307" y="742116"/>
            <a:ext cx="121182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9215"/>
              <a:buNone/>
            </a:pPr>
            <a:r>
              <a:rPr lang="en-US"/>
              <a:t>Schedule tasks to run at a set date and time</a:t>
            </a:r>
            <a:endParaRPr/>
          </a:p>
        </p:txBody>
      </p:sp>
      <p:sp>
        <p:nvSpPr>
          <p:cNvPr id="127" name="Google Shape;127;g18131ed7260_0_16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 is a daemon used to execute scheduled commands automatically.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commands for a cron job are stored in the crontab file on a Linux system, which is usually found in /etc/crontab. Display the contents of your crontab file with </a:t>
            </a:r>
            <a:r>
              <a:rPr lang="en-US" sz="1200">
                <a:solidFill>
                  <a:srgbClr val="357821"/>
                </a:solidFill>
                <a:highlight>
                  <a:srgbClr val="D7F2CF"/>
                </a:highlight>
                <a:latin typeface="Courier New"/>
                <a:ea typeface="Courier New"/>
                <a:cs typeface="Courier New"/>
                <a:sym typeface="Courier New"/>
              </a:rPr>
              <a:t>$ crontab -l</a:t>
            </a: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None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 the crontab file with </a:t>
            </a:r>
            <a:r>
              <a:rPr lang="en-US" sz="1200">
                <a:solidFill>
                  <a:srgbClr val="357821"/>
                </a:solidFill>
                <a:highlight>
                  <a:srgbClr val="D7F2CF"/>
                </a:highlight>
                <a:latin typeface="Courier New"/>
                <a:ea typeface="Courier New"/>
                <a:cs typeface="Courier New"/>
                <a:sym typeface="Courier New"/>
              </a:rPr>
              <a:t>$ crontab -e</a:t>
            </a: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None/>
            </a:pPr>
            <a:r>
              <a:rPr lang="en-US" sz="1050">
                <a:solidFill>
                  <a:srgbClr val="406040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050">
                <a:solidFill>
                  <a:schemeClr val="dk1"/>
                </a:solidFill>
                <a:highlight>
                  <a:srgbClr val="F1F1F1"/>
                </a:highlight>
                <a:latin typeface="Courier New"/>
                <a:ea typeface="Courier New"/>
                <a:cs typeface="Courier New"/>
                <a:sym typeface="Courier New"/>
              </a:rPr>
              <a:t>&lt;minute&gt; &lt;hours&gt; &lt;day_of_month&gt; &lt;month&gt; &lt;day_of_week&gt; &lt;command_to_run&gt;</a:t>
            </a:r>
            <a:endParaRPr sz="10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Arial"/>
              <a:buChar char="●"/>
            </a:pPr>
            <a:r>
              <a:rPr lang="en-US" sz="13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minute: 0 to 59</a:t>
            </a:r>
            <a:endParaRPr sz="135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Arial"/>
              <a:buChar char="●"/>
            </a:pPr>
            <a:r>
              <a:rPr lang="en-US" sz="13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hours: 0 to 23</a:t>
            </a:r>
            <a:endParaRPr sz="135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Arial"/>
              <a:buChar char="●"/>
            </a:pPr>
            <a:r>
              <a:rPr lang="en-US" sz="13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day of the month: 1 to 31</a:t>
            </a:r>
            <a:endParaRPr sz="135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Arial"/>
              <a:buChar char="●"/>
            </a:pPr>
            <a:r>
              <a:rPr lang="en-US" sz="13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month: 1 to 12</a:t>
            </a:r>
            <a:endParaRPr sz="135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Arial"/>
              <a:buChar char="●"/>
            </a:pPr>
            <a:r>
              <a:rPr lang="en-US" sz="135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day of the week: 0 (Sunday) to 6 (Saturday)</a:t>
            </a:r>
            <a:endParaRPr sz="1350">
              <a:solidFill>
                <a:srgbClr val="44444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60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Scan my home directory for viruses</a:t>
            </a:r>
            <a:endParaRPr i="1" sz="135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clamscan </a:t>
            </a:r>
            <a:r>
              <a:rPr lang="en-US" sz="1350">
                <a:solidFill>
                  <a:srgbClr val="660033"/>
                </a:solidFill>
                <a:latin typeface="Courier New"/>
                <a:ea typeface="Courier New"/>
                <a:cs typeface="Courier New"/>
                <a:sym typeface="Courier New"/>
              </a:rPr>
              <a:t>-ir</a:t>
            </a:r>
            <a:r>
              <a:rPr lang="en-US" sz="13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3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b="1"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3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don</a:t>
            </a:r>
            <a:endParaRPr sz="1350">
              <a:solidFill>
                <a:srgbClr val="222222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Backup my home directory</a:t>
            </a:r>
            <a:endParaRPr i="1" sz="135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-US" sz="13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3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50">
                <a:solidFill>
                  <a:srgbClr val="C20CB9"/>
                </a:solidFill>
                <a:latin typeface="Courier New"/>
                <a:ea typeface="Courier New"/>
                <a:cs typeface="Courier New"/>
                <a:sym typeface="Courier New"/>
              </a:rPr>
              <a:t>tar</a:t>
            </a:r>
            <a:r>
              <a:rPr lang="en-US" sz="13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660033"/>
                </a:solidFill>
                <a:latin typeface="Courier New"/>
                <a:ea typeface="Courier New"/>
                <a:cs typeface="Courier New"/>
                <a:sym typeface="Courier New"/>
              </a:rPr>
              <a:t>-zcf</a:t>
            </a:r>
            <a:r>
              <a:rPr lang="en-US" sz="13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3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1"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3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backups</a:t>
            </a:r>
            <a:r>
              <a:rPr b="1"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3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home.tgz </a:t>
            </a:r>
            <a:r>
              <a:rPr b="1"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3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b="1"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350">
                <a:solidFill>
                  <a:srgbClr val="222222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don</a:t>
            </a:r>
            <a:endParaRPr sz="1050">
              <a:solidFill>
                <a:schemeClr val="dk1"/>
              </a:solidFill>
              <a:highlight>
                <a:srgbClr val="F1F1F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g18131ed7260_0_16"/>
          <p:cNvSpPr txBox="1"/>
          <p:nvPr/>
        </p:nvSpPr>
        <p:spPr>
          <a:xfrm>
            <a:off x="8929000" y="7452600"/>
            <a:ext cx="39156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</a:rPr>
              <a:t>Additionally, most modern cron systems feature shortcuts to common values, including: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sz="1200">
                <a:solidFill>
                  <a:srgbClr val="357821"/>
                </a:solidFill>
                <a:highlight>
                  <a:srgbClr val="D7F2CF"/>
                </a:highlight>
                <a:latin typeface="Courier New"/>
                <a:ea typeface="Courier New"/>
                <a:cs typeface="Courier New"/>
                <a:sym typeface="Courier New"/>
              </a:rPr>
              <a:t>@hourly </a:t>
            </a:r>
            <a:r>
              <a:rPr lang="en-US" sz="1350">
                <a:solidFill>
                  <a:schemeClr val="dk1"/>
                </a:solidFill>
              </a:rPr>
              <a:t>: Run once an hour (0 * * * *)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sz="1200">
                <a:solidFill>
                  <a:srgbClr val="357821"/>
                </a:solidFill>
                <a:highlight>
                  <a:srgbClr val="D7F2CF"/>
                </a:highlight>
                <a:latin typeface="Courier New"/>
                <a:ea typeface="Courier New"/>
                <a:cs typeface="Courier New"/>
                <a:sym typeface="Courier New"/>
              </a:rPr>
              <a:t>@daily</a:t>
            </a:r>
            <a:r>
              <a:rPr lang="en-US" sz="1350">
                <a:solidFill>
                  <a:schemeClr val="dk1"/>
                </a:solidFill>
              </a:rPr>
              <a:t> : Run once a day (0 0 * * *)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sz="1200">
                <a:solidFill>
                  <a:srgbClr val="357821"/>
                </a:solidFill>
                <a:highlight>
                  <a:srgbClr val="D7F2CF"/>
                </a:highlight>
                <a:latin typeface="Courier New"/>
                <a:ea typeface="Courier New"/>
                <a:cs typeface="Courier New"/>
                <a:sym typeface="Courier New"/>
              </a:rPr>
              <a:t>@weekly</a:t>
            </a:r>
            <a:r>
              <a:rPr lang="en-US" sz="1350">
                <a:solidFill>
                  <a:schemeClr val="dk1"/>
                </a:solidFill>
              </a:rPr>
              <a:t> : Run once a week (0 0 * * 0)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sz="1200">
                <a:solidFill>
                  <a:srgbClr val="357821"/>
                </a:solidFill>
                <a:highlight>
                  <a:srgbClr val="D7F2CF"/>
                </a:highlight>
                <a:latin typeface="Courier New"/>
                <a:ea typeface="Courier New"/>
                <a:cs typeface="Courier New"/>
                <a:sym typeface="Courier New"/>
              </a:rPr>
              <a:t>@monthly</a:t>
            </a:r>
            <a:r>
              <a:rPr lang="en-US" sz="1350">
                <a:solidFill>
                  <a:schemeClr val="dk1"/>
                </a:solidFill>
              </a:rPr>
              <a:t> : Run once a month (0 0 1 * *)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US" sz="1200">
                <a:solidFill>
                  <a:srgbClr val="357821"/>
                </a:solidFill>
                <a:highlight>
                  <a:srgbClr val="D7F2CF"/>
                </a:highlight>
                <a:latin typeface="Courier New"/>
                <a:ea typeface="Courier New"/>
                <a:cs typeface="Courier New"/>
                <a:sym typeface="Courier New"/>
              </a:rPr>
              <a:t>@reboot</a:t>
            </a:r>
            <a:r>
              <a:rPr lang="en-US" sz="1350">
                <a:solidFill>
                  <a:schemeClr val="dk1"/>
                </a:solidFill>
              </a:rPr>
              <a:t> : Run once after reboot</a:t>
            </a: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2f3b967d0_0_6"/>
          <p:cNvSpPr txBox="1"/>
          <p:nvPr>
            <p:ph type="title"/>
          </p:nvPr>
        </p:nvSpPr>
        <p:spPr>
          <a:xfrm>
            <a:off x="443307" y="742116"/>
            <a:ext cx="12118200" cy="1187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134" name="Google Shape;134;g182f3b967d0_0_6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9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131ed7260_0_0"/>
          <p:cNvSpPr txBox="1"/>
          <p:nvPr>
            <p:ph type="title"/>
          </p:nvPr>
        </p:nvSpPr>
        <p:spPr>
          <a:xfrm>
            <a:off x="952500" y="254000"/>
            <a:ext cx="110997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Boot, reboot, and shut down a system safely</a:t>
            </a:r>
            <a:endParaRPr/>
          </a:p>
        </p:txBody>
      </p:sp>
      <p:sp>
        <p:nvSpPr>
          <p:cNvPr id="71" name="Google Shape;71;g18131ed7260_0_0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None/>
            </a:pPr>
            <a:r>
              <a:rPr lang="en-US" sz="2200">
                <a:solidFill>
                  <a:srgbClr val="1517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reboot or shutdown a Linux machine we’ll often use the systemctl (system control) command.</a:t>
            </a:r>
            <a:endParaRPr sz="2200">
              <a:solidFill>
                <a:srgbClr val="15171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5171A"/>
                </a:solidFill>
                <a:latin typeface="Arial"/>
                <a:ea typeface="Arial"/>
                <a:cs typeface="Arial"/>
                <a:sym typeface="Arial"/>
              </a:rPr>
              <a:t>To reboot:</a:t>
            </a:r>
            <a:endParaRPr sz="2200">
              <a:solidFill>
                <a:srgbClr val="1517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systemctl reboot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systemctl start nginx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systemctl stop/status mysql-server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5171A"/>
                </a:solidFill>
                <a:latin typeface="Arial"/>
                <a:ea typeface="Arial"/>
                <a:cs typeface="Arial"/>
                <a:sym typeface="Arial"/>
              </a:rPr>
              <a:t>To shutdown:</a:t>
            </a:r>
            <a:endParaRPr sz="2200">
              <a:solidFill>
                <a:srgbClr val="1517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systemctl poweroff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None/>
            </a:pPr>
            <a:r>
              <a:rPr lang="en-US" sz="2200">
                <a:solidFill>
                  <a:srgbClr val="1517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Rarely, you might find yourself in situations where the system refuses to reboot or shutdown normally.</a:t>
            </a:r>
            <a:endParaRPr sz="2200">
              <a:solidFill>
                <a:srgbClr val="15171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systemctl reboot --force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systemctl poweroff --force</a:t>
            </a:r>
            <a:endParaRPr sz="2200">
              <a:solidFill>
                <a:srgbClr val="15171A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bd4e896c0_0_4"/>
          <p:cNvSpPr txBox="1"/>
          <p:nvPr>
            <p:ph type="title"/>
          </p:nvPr>
        </p:nvSpPr>
        <p:spPr>
          <a:xfrm>
            <a:off x="443307" y="742116"/>
            <a:ext cx="12118200" cy="1187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Scheduling Reboot</a:t>
            </a:r>
            <a:endParaRPr/>
          </a:p>
        </p:txBody>
      </p:sp>
      <p:sp>
        <p:nvSpPr>
          <p:cNvPr id="77" name="Google Shape;77;g19bd4e896c0_0_4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rmAutofit fontScale="85000" lnSpcReduction="2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15171A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2200">
                <a:solidFill>
                  <a:srgbClr val="15171A"/>
                </a:solidFill>
                <a:latin typeface="Arial"/>
                <a:ea typeface="Arial"/>
                <a:cs typeface="Arial"/>
                <a:sym typeface="Arial"/>
              </a:rPr>
              <a:t>shutdown</a:t>
            </a:r>
            <a:r>
              <a:rPr lang="en-US" sz="2200">
                <a:solidFill>
                  <a:srgbClr val="15171A"/>
                </a:solidFill>
                <a:latin typeface="Arial"/>
                <a:ea typeface="Arial"/>
                <a:cs typeface="Arial"/>
                <a:sym typeface="Arial"/>
              </a:rPr>
              <a:t> command is better suited for scheduled reboots or shutdowns.</a:t>
            </a:r>
            <a:endParaRPr sz="2200">
              <a:solidFill>
                <a:srgbClr val="1517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15171A"/>
                </a:solidFill>
                <a:latin typeface="Arial"/>
                <a:ea typeface="Arial"/>
                <a:cs typeface="Arial"/>
                <a:sym typeface="Arial"/>
              </a:rPr>
              <a:t>To shutdown at 02:00 AM:</a:t>
            </a:r>
            <a:endParaRPr sz="2200">
              <a:solidFill>
                <a:srgbClr val="1517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shutdown 02:00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15171A"/>
                </a:solidFill>
                <a:latin typeface="Arial"/>
                <a:ea typeface="Arial"/>
                <a:cs typeface="Arial"/>
                <a:sym typeface="Arial"/>
              </a:rPr>
              <a:t>The time is in 24-hour format, so you can use anything between 00:00 and 23:59.</a:t>
            </a:r>
            <a:endParaRPr sz="2200">
              <a:solidFill>
                <a:srgbClr val="1517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15171A"/>
                </a:solidFill>
                <a:latin typeface="Arial"/>
                <a:ea typeface="Arial"/>
                <a:cs typeface="Arial"/>
                <a:sym typeface="Arial"/>
              </a:rPr>
              <a:t>If you want to shutdown x minutes later, use +x instead. To shutdown after 15 minutes:</a:t>
            </a:r>
            <a:endParaRPr sz="2200">
              <a:solidFill>
                <a:srgbClr val="1517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shutdown +15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rgbClr val="15171A"/>
                </a:solidFill>
                <a:latin typeface="Arial"/>
                <a:ea typeface="Arial"/>
                <a:cs typeface="Arial"/>
                <a:sym typeface="Arial"/>
              </a:rPr>
              <a:t>To reboot instead, add the -r, reboot option:</a:t>
            </a:r>
            <a:endParaRPr sz="2200">
              <a:solidFill>
                <a:srgbClr val="1517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shutdown -r 02:00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shutdown -r +15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shutdown -r +1 'Scheduled restart to do an offline-backup of our database'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19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131ed7260_0_5"/>
          <p:cNvSpPr txBox="1"/>
          <p:nvPr>
            <p:ph type="title"/>
          </p:nvPr>
        </p:nvSpPr>
        <p:spPr>
          <a:xfrm>
            <a:off x="443307" y="742116"/>
            <a:ext cx="121182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Diagnose and manage processes</a:t>
            </a:r>
            <a:endParaRPr/>
          </a:p>
        </p:txBody>
      </p:sp>
      <p:sp>
        <p:nvSpPr>
          <p:cNvPr id="83" name="Google Shape;83;g18131ed7260_0_5"/>
          <p:cNvSpPr txBox="1"/>
          <p:nvPr>
            <p:ph idx="1" type="body"/>
          </p:nvPr>
        </p:nvSpPr>
        <p:spPr>
          <a:xfrm>
            <a:off x="443307" y="2185434"/>
            <a:ext cx="12118200" cy="6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Types of Processes:</a:t>
            </a:r>
            <a:endParaRPr sz="2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Foreground Processes: They run on the screen and need input from the user. For example Office Programs</a:t>
            </a:r>
            <a:endParaRPr sz="2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Background Processes: They run in the background and usually do not need user input. For example Antivirus.</a:t>
            </a:r>
            <a:endParaRPr b="1" sz="2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You can use the command “fg” to continue a program which was stopped and bring it to the foreground.</a:t>
            </a:r>
            <a:endParaRPr sz="2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fg jobname</a:t>
            </a:r>
            <a:r>
              <a:rPr lang="en-US" sz="2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You can use the command “&amp;” to continue a program which was stopped and bring it to the foreground.</a:t>
            </a:r>
            <a:endParaRPr sz="2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firefox bg</a:t>
            </a:r>
            <a:endParaRPr sz="2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t/>
            </a:r>
            <a:endParaRPr sz="22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bd4e896c0_0_16"/>
          <p:cNvSpPr txBox="1"/>
          <p:nvPr>
            <p:ph type="title"/>
          </p:nvPr>
        </p:nvSpPr>
        <p:spPr>
          <a:xfrm>
            <a:off x="443307" y="742116"/>
            <a:ext cx="12118200" cy="1187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</a:t>
            </a:r>
            <a:endParaRPr/>
          </a:p>
        </p:txBody>
      </p:sp>
      <p:pic>
        <p:nvPicPr>
          <p:cNvPr id="89" name="Google Shape;89;g19bd4e896c0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838" y="2124650"/>
            <a:ext cx="11257117" cy="703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9bd4e896c0_0_32"/>
          <p:cNvSpPr txBox="1"/>
          <p:nvPr>
            <p:ph type="title"/>
          </p:nvPr>
        </p:nvSpPr>
        <p:spPr>
          <a:xfrm>
            <a:off x="443307" y="742116"/>
            <a:ext cx="12118200" cy="1187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</a:t>
            </a:r>
            <a:endParaRPr/>
          </a:p>
        </p:txBody>
      </p:sp>
      <p:pic>
        <p:nvPicPr>
          <p:cNvPr descr="Managing Processes in Linux/Unix: top, ps, kill, df, free, nice" id="95" name="Google Shape;95;g19bd4e896c0_0_32" title="Managing Processes in Linux/Unix: top, ps, kill, df, free, ni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100" y="3183175"/>
            <a:ext cx="8693301" cy="197966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9bd4e896c0_0_32"/>
          <p:cNvSpPr txBox="1"/>
          <p:nvPr/>
        </p:nvSpPr>
        <p:spPr>
          <a:xfrm>
            <a:off x="613975" y="5877300"/>
            <a:ext cx="1152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22222"/>
                </a:solidFill>
              </a:rPr>
              <a:t>DF</a:t>
            </a:r>
            <a:endParaRPr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/>
              <a:t>This utility reports the free disk space(Hard Disk) on all the file systems.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If you want the above information in a readable format, then use the command</a:t>
            </a:r>
            <a:endParaRPr sz="2400"/>
          </a:p>
          <a:p>
            <a:pPr indent="0" lvl="0" marL="2159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'df -h'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bd4e896c0_0_41"/>
          <p:cNvSpPr txBox="1"/>
          <p:nvPr>
            <p:ph type="title"/>
          </p:nvPr>
        </p:nvSpPr>
        <p:spPr>
          <a:xfrm>
            <a:off x="443307" y="742116"/>
            <a:ext cx="12118200" cy="1187400"/>
          </a:xfrm>
          <a:prstGeom prst="rect">
            <a:avLst/>
          </a:prstGeom>
        </p:spPr>
        <p:txBody>
          <a:bodyPr anchorCtr="0" anchor="t" bIns="144475" lIns="144475" spcFirstLastPara="1" rIns="144475" wrap="square" tIns="1444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FREE</a:t>
            </a:r>
            <a:endParaRPr/>
          </a:p>
        </p:txBody>
      </p:sp>
      <p:pic>
        <p:nvPicPr>
          <p:cNvPr descr="Managing Processes in Linux/Unix: top, ps, kill, df, free, nice" id="102" name="Google Shape;102;g19bd4e896c0_0_41" title="Managing Processes in Linux/Unix: top, ps, kill, df, free, nic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00" y="5282550"/>
            <a:ext cx="12321500" cy="16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19bd4e896c0_0_41"/>
          <p:cNvSpPr txBox="1"/>
          <p:nvPr/>
        </p:nvSpPr>
        <p:spPr>
          <a:xfrm>
            <a:off x="0" y="2413100"/>
            <a:ext cx="1300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This command shows the free and used memory (RAM) on the Linux system.</a:t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You can use the arguments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free -m to display output in MB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free -g to display output in GB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131ed7260_0_10"/>
          <p:cNvSpPr txBox="1"/>
          <p:nvPr>
            <p:ph type="title"/>
          </p:nvPr>
        </p:nvSpPr>
        <p:spPr>
          <a:xfrm>
            <a:off x="443307" y="742116"/>
            <a:ext cx="121182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Locate and analyze system log files</a:t>
            </a:r>
            <a:endParaRPr/>
          </a:p>
        </p:txBody>
      </p:sp>
      <p:sp>
        <p:nvSpPr>
          <p:cNvPr id="109" name="Google Shape;109;g18131ed7260_0_10"/>
          <p:cNvSpPr txBox="1"/>
          <p:nvPr>
            <p:ph idx="1" type="body"/>
          </p:nvPr>
        </p:nvSpPr>
        <p:spPr>
          <a:xfrm>
            <a:off x="170825" y="3334725"/>
            <a:ext cx="131703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System logs</a:t>
            </a:r>
            <a:endParaRPr b="1"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System logs deal with exactly that - the Ubuntu system - as opposed to extra applications added by the user. These logs may contain information about authorizations, system daemons and system messages.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Authorization log</a:t>
            </a:r>
            <a:endParaRPr b="1"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Location: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/var/log/auth.log</a:t>
            </a:r>
            <a:endParaRPr sz="1800">
              <a:solidFill>
                <a:srgbClr val="1111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Keeps track of authorization systems, such as password prompts, the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command and remote logins.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Daemon Log</a:t>
            </a:r>
            <a:endParaRPr b="1"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Location: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/var/log/daemon.log</a:t>
            </a:r>
            <a:endParaRPr sz="1800">
              <a:solidFill>
                <a:srgbClr val="1111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Daemons are programs that run in the background, usually without user interaction. For example, display server, SSH sessions, printing services, bluetooth, and more.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Debug log</a:t>
            </a:r>
            <a:endParaRPr b="1"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Location: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/var/log/debug</a:t>
            </a:r>
            <a:endParaRPr sz="1800">
              <a:solidFill>
                <a:srgbClr val="1111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Provides debugging information from the Ubuntu system and applications.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Kernel log</a:t>
            </a:r>
            <a:endParaRPr b="1"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Location: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/var/log/kern.log</a:t>
            </a:r>
            <a:endParaRPr sz="1800">
              <a:solidFill>
                <a:srgbClr val="1111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Logs from the Linux kernel.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System log</a:t>
            </a:r>
            <a:endParaRPr b="1"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Location: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/var/log/syslog</a:t>
            </a:r>
            <a:endParaRPr sz="1800">
              <a:solidFill>
                <a:srgbClr val="1111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bd4e896c0_0_55"/>
          <p:cNvSpPr txBox="1"/>
          <p:nvPr>
            <p:ph type="title"/>
          </p:nvPr>
        </p:nvSpPr>
        <p:spPr>
          <a:xfrm>
            <a:off x="0" y="254000"/>
            <a:ext cx="130047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Locate and analyze system log files</a:t>
            </a:r>
            <a:endParaRPr/>
          </a:p>
        </p:txBody>
      </p:sp>
      <p:sp>
        <p:nvSpPr>
          <p:cNvPr id="115" name="Google Shape;115;g19bd4e896c0_0_55"/>
          <p:cNvSpPr txBox="1"/>
          <p:nvPr>
            <p:ph idx="1" type="body"/>
          </p:nvPr>
        </p:nvSpPr>
        <p:spPr>
          <a:xfrm>
            <a:off x="225925" y="4023525"/>
            <a:ext cx="131703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Application logs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Some applications also create logs in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/var/log</a:t>
            </a: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. Below are some examples.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Apache logs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Location: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/var/log/apache2/</a:t>
            </a: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(subdirectory)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Apache creates several log files in the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/var/log/apache2/</a:t>
            </a: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subdirectory. The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access.log</a:t>
            </a: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file records all requests made to the server to access files.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error.log</a:t>
            </a: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records all errors thrown by the server.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X11 server logs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Location: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/var/log/Xorg.0.log</a:t>
            </a:r>
            <a:endParaRPr sz="1800">
              <a:solidFill>
                <a:srgbClr val="1111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The X11 server creates a seperate log file for each of your displays. Display numbers start at zero, so your first display (display 0) will log to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Xorg.0.log</a:t>
            </a: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. The next display (display 1) would log to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Xorg.1.log</a:t>
            </a: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, and so on.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Non-human-readable logs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Not all log files are designed to be read by humans. Some were made to be parsed by applications. Below are some of examples.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Login failures log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Location: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/var/log/faillog</a:t>
            </a:r>
            <a:endParaRPr sz="1800">
              <a:solidFill>
                <a:srgbClr val="1111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Contains info about login failures. You can view it with the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faillog</a:t>
            </a: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command.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Last logins log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Location: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/var/log/lastlog</a:t>
            </a:r>
            <a:endParaRPr sz="1800">
              <a:solidFill>
                <a:srgbClr val="1111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Contains info about last logins. You can view it with the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lastlog</a:t>
            </a: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 command.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Login records log</a:t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Location: </a:t>
            </a:r>
            <a:r>
              <a:rPr lang="en-US" sz="1800">
                <a:solidFill>
                  <a:srgbClr val="111111"/>
                </a:solidFill>
                <a:latin typeface="Courier New"/>
                <a:ea typeface="Courier New"/>
                <a:cs typeface="Courier New"/>
                <a:sym typeface="Courier New"/>
              </a:rPr>
              <a:t>/var/log/wtmp</a:t>
            </a:r>
            <a:endParaRPr sz="1800">
              <a:solidFill>
                <a:srgbClr val="11111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1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61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