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58" r:id="rId3"/>
    <p:sldId id="262" r:id="rId4"/>
    <p:sldId id="264" r:id="rId5"/>
    <p:sldId id="278" r:id="rId6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8"/>
    </p:embeddedFont>
    <p:embeddedFont>
      <p:font typeface="Merriweather" panose="00000500000000000000" pitchFamily="2" charset="0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CA8231-4B7D-44D3-8B37-A9137720E48E}">
  <a:tblStyle styleId="{48CA8231-4B7D-44D3-8B37-A9137720E4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8656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044100" y="0"/>
            <a:ext cx="60999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679325" y="2753850"/>
            <a:ext cx="4903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815840" y="4083900"/>
            <a:ext cx="6957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/>
          <p:nvPr/>
        </p:nvSpPr>
        <p:spPr>
          <a:xfrm>
            <a:off x="1747200" y="2787000"/>
            <a:ext cx="1296900" cy="129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- Text left">
  <p:cSld name="TITLE_AND_BODY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433768" y="693650"/>
            <a:ext cx="36924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433768" y="1585101"/>
            <a:ext cx="3692400" cy="334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542330" y="1519975"/>
            <a:ext cx="452400" cy="0"/>
          </a:xfrm>
          <a:prstGeom prst="straightConnector1">
            <a:avLst/>
          </a:prstGeom>
          <a:noFill/>
          <a:ln w="28575" cap="flat" cmpd="sng">
            <a:solidFill>
              <a:srgbClr val="29466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45;p6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294667"/>
                </a:solidFill>
              </a:defRPr>
            </a:lvl1pPr>
            <a:lvl2pPr lvl="1" algn="ctr" rtl="0">
              <a:buNone/>
              <a:defRPr>
                <a:solidFill>
                  <a:srgbClr val="294667"/>
                </a:solidFill>
              </a:defRPr>
            </a:lvl2pPr>
            <a:lvl3pPr lvl="2" algn="ctr" rtl="0">
              <a:buNone/>
              <a:defRPr>
                <a:solidFill>
                  <a:srgbClr val="294667"/>
                </a:solidFill>
              </a:defRPr>
            </a:lvl3pPr>
            <a:lvl4pPr lvl="3" algn="ctr" rtl="0">
              <a:buNone/>
              <a:defRPr>
                <a:solidFill>
                  <a:srgbClr val="294667"/>
                </a:solidFill>
              </a:defRPr>
            </a:lvl4pPr>
            <a:lvl5pPr lvl="4" algn="ctr" rtl="0">
              <a:buNone/>
              <a:defRPr>
                <a:solidFill>
                  <a:srgbClr val="294667"/>
                </a:solidFill>
              </a:defRPr>
            </a:lvl5pPr>
            <a:lvl6pPr lvl="5" algn="ctr" rtl="0">
              <a:buNone/>
              <a:defRPr>
                <a:solidFill>
                  <a:srgbClr val="294667"/>
                </a:solidFill>
              </a:defRPr>
            </a:lvl6pPr>
            <a:lvl7pPr lvl="6" algn="ctr" rtl="0">
              <a:buNone/>
              <a:defRPr>
                <a:solidFill>
                  <a:srgbClr val="294667"/>
                </a:solidFill>
              </a:defRPr>
            </a:lvl7pPr>
            <a:lvl8pPr lvl="7" algn="ctr" rtl="0">
              <a:buNone/>
              <a:defRPr>
                <a:solidFill>
                  <a:srgbClr val="294667"/>
                </a:solidFill>
              </a:defRPr>
            </a:lvl8pPr>
            <a:lvl9pPr lvl="8" algn="ctr" rtl="0">
              <a:buNone/>
              <a:defRPr>
                <a:solidFill>
                  <a:srgbClr val="294667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dark)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name="adj1" fmla="val 5041"/>
            </a:avLst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294667"/>
                </a:solidFill>
              </a:defRPr>
            </a:lvl1pPr>
            <a:lvl2pPr lvl="1" algn="ctr">
              <a:buNone/>
              <a:defRPr>
                <a:solidFill>
                  <a:srgbClr val="294667"/>
                </a:solidFill>
              </a:defRPr>
            </a:lvl2pPr>
            <a:lvl3pPr lvl="2" algn="ctr">
              <a:buNone/>
              <a:defRPr>
                <a:solidFill>
                  <a:srgbClr val="294667"/>
                </a:solidFill>
              </a:defRPr>
            </a:lvl3pPr>
            <a:lvl4pPr lvl="3" algn="ctr">
              <a:buNone/>
              <a:defRPr>
                <a:solidFill>
                  <a:srgbClr val="294667"/>
                </a:solidFill>
              </a:defRPr>
            </a:lvl4pPr>
            <a:lvl5pPr lvl="4" algn="ctr">
              <a:buNone/>
              <a:defRPr>
                <a:solidFill>
                  <a:srgbClr val="294667"/>
                </a:solidFill>
              </a:defRPr>
            </a:lvl5pPr>
            <a:lvl6pPr lvl="5" algn="ctr">
              <a:buNone/>
              <a:defRPr>
                <a:solidFill>
                  <a:srgbClr val="294667"/>
                </a:solidFill>
              </a:defRPr>
            </a:lvl6pPr>
            <a:lvl7pPr lvl="6" algn="ctr">
              <a:buNone/>
              <a:defRPr>
                <a:solidFill>
                  <a:srgbClr val="294667"/>
                </a:solidFill>
              </a:defRPr>
            </a:lvl7pPr>
            <a:lvl8pPr lvl="7" algn="ctr">
              <a:buNone/>
              <a:defRPr>
                <a:solidFill>
                  <a:srgbClr val="294667"/>
                </a:solidFill>
              </a:defRPr>
            </a:lvl8pPr>
            <a:lvl9pPr lvl="8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white)">
  <p:cSld name="BLANK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name="adj1" fmla="val 5041"/>
            </a:avLst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eb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187928-38A9-6A5D-B234-BBE41B823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3795886"/>
            <a:ext cx="3275856" cy="648072"/>
          </a:xfrm>
        </p:spPr>
        <p:txBody>
          <a:bodyPr/>
          <a:lstStyle/>
          <a:p>
            <a:r>
              <a:rPr lang="en-IN" sz="1600" dirty="0">
                <a:solidFill>
                  <a:schemeClr val="accent4">
                    <a:lumMod val="75000"/>
                  </a:schemeClr>
                </a:solidFill>
              </a:rPr>
              <a:t>Privilege Escalation using Metasploit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FC4E31-1EEA-B996-25D8-729E64D59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0"/>
            <a:ext cx="2498056" cy="26443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F70298-ADE6-3C56-4E56-6D07519EF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824" y="0"/>
            <a:ext cx="3672409" cy="26443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BE454A-2AAB-F4F3-6A6D-151ACB18CA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7822" y="2644395"/>
            <a:ext cx="6156177" cy="19435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38C0C8-50D1-8BFE-C3F2-EC082D10D5F3}"/>
              </a:ext>
            </a:extLst>
          </p:cNvPr>
          <p:cNvSpPr txBox="1"/>
          <p:nvPr/>
        </p:nvSpPr>
        <p:spPr>
          <a:xfrm>
            <a:off x="35496" y="391765"/>
            <a:ext cx="45791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chemeClr val="accent4">
                    <a:lumMod val="75000"/>
                  </a:schemeClr>
                </a:solidFill>
              </a:rPr>
              <a:t>Name-Sabyasachi Banerjee</a:t>
            </a:r>
            <a:endParaRPr lang="en-IN" sz="1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8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FDE14C-FD3E-920B-E650-B3B6D66D1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84735"/>
            <a:ext cx="8136904" cy="4574030"/>
          </a:xfrm>
          <a:prstGeom prst="rect">
            <a:avLst/>
          </a:prstGeom>
        </p:spPr>
      </p:pic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ubTitle" idx="4294967295"/>
          </p:nvPr>
        </p:nvSpPr>
        <p:spPr>
          <a:xfrm>
            <a:off x="4139952" y="411510"/>
            <a:ext cx="4536504" cy="42484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tx2">
                    <a:lumMod val="10000"/>
                  </a:schemeClr>
                </a:solidFill>
              </a:rPr>
              <a:t>Project Description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tx2">
                    <a:lumMod val="10000"/>
                  </a:schemeClr>
                </a:solidFill>
              </a:rPr>
              <a:t>1</a:t>
            </a:r>
            <a:r>
              <a:rPr lang="en-IN" sz="1500" b="1" dirty="0">
                <a:solidFill>
                  <a:schemeClr val="tx2">
                    <a:lumMod val="10000"/>
                  </a:schemeClr>
                </a:solidFill>
              </a:rPr>
              <a:t>.</a:t>
            </a:r>
            <a:r>
              <a:rPr lang="en-IN" sz="1200" dirty="0">
                <a:solidFill>
                  <a:schemeClr val="accent6">
                    <a:lumMod val="50000"/>
                  </a:schemeClr>
                </a:solidFill>
              </a:rPr>
              <a:t>First step is to Gain initial foothold of the system . This can be done by generating appropriate payload and deliver it to the victim. We are assuming victim’s pc has windows.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rgbClr val="002060"/>
                </a:solidFill>
              </a:rPr>
              <a:t>2.</a:t>
            </a:r>
            <a:r>
              <a:rPr lang="en-IN" sz="1200" dirty="0">
                <a:solidFill>
                  <a:schemeClr val="accent6">
                    <a:lumMod val="50000"/>
                  </a:schemeClr>
                </a:solidFill>
              </a:rPr>
              <a:t>We will set up the Reverse listener in Metasploit , and as soon as the victim clicks the payload, we will get a reverse shell in our kali machine </a:t>
            </a:r>
            <a:r>
              <a:rPr lang="en-IN" sz="12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IN" sz="1200" dirty="0">
                <a:solidFill>
                  <a:schemeClr val="accent6">
                    <a:lumMod val="50000"/>
                  </a:schemeClr>
                </a:solidFill>
              </a:rPr>
              <a:t>But the session has normal user privileges . We will background the session.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accent1">
                    <a:lumMod val="95000"/>
                    <a:lumOff val="5000"/>
                  </a:schemeClr>
                </a:solidFill>
              </a:rPr>
              <a:t>3.</a:t>
            </a:r>
            <a:r>
              <a:rPr lang="en-IN" sz="1200" dirty="0">
                <a:solidFill>
                  <a:schemeClr val="accent6">
                    <a:lumMod val="50000"/>
                  </a:schemeClr>
                </a:solidFill>
              </a:rPr>
              <a:t>Now using appropriate Metasploit module we will try to find privilege escalation vectors. We will exploit one of them using the session id that was previously put into Background.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accent1">
                    <a:lumMod val="95000"/>
                    <a:lumOff val="5000"/>
                  </a:schemeClr>
                </a:solidFill>
              </a:rPr>
              <a:t>4.</a:t>
            </a:r>
            <a:r>
              <a:rPr lang="en-IN" sz="1200" dirty="0">
                <a:solidFill>
                  <a:schemeClr val="accent6">
                    <a:lumMod val="50000"/>
                  </a:schemeClr>
                </a:solidFill>
              </a:rPr>
              <a:t>Now we try to do dll injection and after that when the malicious dll file runs ,we will get.</a:t>
            </a:r>
            <a:endParaRPr lang="en-IN" sz="12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IN" sz="1600" b="1" dirty="0">
              <a:solidFill>
                <a:schemeClr val="accent1">
                  <a:lumMod val="95000"/>
                  <a:lumOff val="5000"/>
                </a:schemeClr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5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CF9F45-C234-4505-0B24-02C88C1EE180}"/>
              </a:ext>
            </a:extLst>
          </p:cNvPr>
          <p:cNvSpPr/>
          <p:nvPr/>
        </p:nvSpPr>
        <p:spPr>
          <a:xfrm>
            <a:off x="971600" y="859594"/>
            <a:ext cx="1512168" cy="1080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Crafting  a payload using msfvenom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22FA92-1357-7ADF-DB7A-35F8210ACE40}"/>
              </a:ext>
            </a:extLst>
          </p:cNvPr>
          <p:cNvSpPr/>
          <p:nvPr/>
        </p:nvSpPr>
        <p:spPr>
          <a:xfrm>
            <a:off x="2832683" y="859594"/>
            <a:ext cx="1296144" cy="1080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Changing the payload icon to a pdf file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2C1410-E5E4-7EB4-36BF-6EF982CE1E45}"/>
              </a:ext>
            </a:extLst>
          </p:cNvPr>
          <p:cNvSpPr/>
          <p:nvPr/>
        </p:nvSpPr>
        <p:spPr>
          <a:xfrm>
            <a:off x="4477742" y="841040"/>
            <a:ext cx="1152128" cy="10986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Spoofing the extension from .exe to .pdf</a:t>
            </a:r>
            <a:endParaRPr lang="en-IN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A718276-4C4F-43BC-8306-D489A8C7C207}"/>
              </a:ext>
            </a:extLst>
          </p:cNvPr>
          <p:cNvSpPr/>
          <p:nvPr/>
        </p:nvSpPr>
        <p:spPr>
          <a:xfrm>
            <a:off x="2483768" y="1131590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4884EF9-3E43-F9D1-30AA-368BEF2777D1}"/>
              </a:ext>
            </a:extLst>
          </p:cNvPr>
          <p:cNvSpPr/>
          <p:nvPr/>
        </p:nvSpPr>
        <p:spPr>
          <a:xfrm>
            <a:off x="4139952" y="1131589"/>
            <a:ext cx="337790" cy="144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8F528D-FF6C-2E2C-7CFA-ECCE516892A9}"/>
              </a:ext>
            </a:extLst>
          </p:cNvPr>
          <p:cNvSpPr/>
          <p:nvPr/>
        </p:nvSpPr>
        <p:spPr>
          <a:xfrm>
            <a:off x="6034410" y="850317"/>
            <a:ext cx="1296144" cy="1080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Compressing the file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934354-5D97-1BB7-5951-407C75A2A597}"/>
              </a:ext>
            </a:extLst>
          </p:cNvPr>
          <p:cNvSpPr/>
          <p:nvPr/>
        </p:nvSpPr>
        <p:spPr>
          <a:xfrm>
            <a:off x="7524328" y="903771"/>
            <a:ext cx="1080120" cy="10266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Starting the apache web server</a:t>
            </a:r>
            <a:endParaRPr lang="en-IN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82E731F-312B-C1E3-138E-780251EB723E}"/>
              </a:ext>
            </a:extLst>
          </p:cNvPr>
          <p:cNvSpPr/>
          <p:nvPr/>
        </p:nvSpPr>
        <p:spPr>
          <a:xfrm>
            <a:off x="5652120" y="1131590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B32333A-DE0D-DD71-8AD7-11D25B1D12E7}"/>
              </a:ext>
            </a:extLst>
          </p:cNvPr>
          <p:cNvSpPr/>
          <p:nvPr/>
        </p:nvSpPr>
        <p:spPr>
          <a:xfrm>
            <a:off x="7308304" y="1131590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BDD703-3E48-CDF5-EF87-C3CACA705F36}"/>
              </a:ext>
            </a:extLst>
          </p:cNvPr>
          <p:cNvSpPr/>
          <p:nvPr/>
        </p:nvSpPr>
        <p:spPr>
          <a:xfrm>
            <a:off x="7524328" y="2578323"/>
            <a:ext cx="1152128" cy="11521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 Engineer the victim and deliver the file</a:t>
            </a:r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809ECBA-67D0-480C-E161-17C2E8CAAF44}"/>
              </a:ext>
            </a:extLst>
          </p:cNvPr>
          <p:cNvSpPr/>
          <p:nvPr/>
        </p:nvSpPr>
        <p:spPr>
          <a:xfrm>
            <a:off x="7956376" y="1939713"/>
            <a:ext cx="144016" cy="625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8CFB51-61E2-8736-CB3A-53A251548F39}"/>
              </a:ext>
            </a:extLst>
          </p:cNvPr>
          <p:cNvSpPr/>
          <p:nvPr/>
        </p:nvSpPr>
        <p:spPr>
          <a:xfrm>
            <a:off x="5868144" y="2484627"/>
            <a:ext cx="1224136" cy="12961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Once the file is executed we get the reverse shell</a:t>
            </a:r>
          </a:p>
          <a:p>
            <a:pPr algn="ctr"/>
            <a:r>
              <a:rPr lang="en-US" dirty="0"/>
              <a:t>but as a regular shell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0E7F62A-25A3-ECD8-B00E-F0FB6674BC64}"/>
              </a:ext>
            </a:extLst>
          </p:cNvPr>
          <p:cNvSpPr/>
          <p:nvPr/>
        </p:nvSpPr>
        <p:spPr>
          <a:xfrm rot="10800000">
            <a:off x="7128284" y="3075806"/>
            <a:ext cx="39604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F4FB59-531A-1F4F-8D4B-52E3541B8672}"/>
              </a:ext>
            </a:extLst>
          </p:cNvPr>
          <p:cNvSpPr/>
          <p:nvPr/>
        </p:nvSpPr>
        <p:spPr>
          <a:xfrm>
            <a:off x="4283968" y="2499742"/>
            <a:ext cx="1224136" cy="13681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Metasploit we will try to find local escalation vectors</a:t>
            </a:r>
            <a:endParaRPr lang="en-IN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885DB07-8617-9E21-7D54-54C05E9486E7}"/>
              </a:ext>
            </a:extLst>
          </p:cNvPr>
          <p:cNvSpPr/>
          <p:nvPr/>
        </p:nvSpPr>
        <p:spPr>
          <a:xfrm rot="10800000">
            <a:off x="5508104" y="3075806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B12A49-F03E-98B4-43A9-B782DF5C7B9A}"/>
              </a:ext>
            </a:extLst>
          </p:cNvPr>
          <p:cNvSpPr/>
          <p:nvPr/>
        </p:nvSpPr>
        <p:spPr>
          <a:xfrm>
            <a:off x="2555776" y="2427734"/>
            <a:ext cx="1512168" cy="15841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i="1" dirty="0">
                <a:latin typeface="Poppins regular"/>
                <a:cs typeface="Calibri" panose="020F0502020204030204" pitchFamily="34" charset="0"/>
              </a:rPr>
              <a:t>We will exploit a local privesc vulnerability using dll injection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E4A27B-DDD0-1CD7-3970-13FDE903558C}"/>
              </a:ext>
            </a:extLst>
          </p:cNvPr>
          <p:cNvSpPr/>
          <p:nvPr/>
        </p:nvSpPr>
        <p:spPr>
          <a:xfrm>
            <a:off x="982775" y="2499742"/>
            <a:ext cx="1368152" cy="15121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will get a privileged shell</a:t>
            </a:r>
            <a:endParaRPr lang="en-IN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B376275-17EC-6F66-014E-E1FD5C49A74F}"/>
              </a:ext>
            </a:extLst>
          </p:cNvPr>
          <p:cNvSpPr/>
          <p:nvPr/>
        </p:nvSpPr>
        <p:spPr>
          <a:xfrm rot="10800000">
            <a:off x="4067944" y="3147814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252B556-BE00-3641-D063-F271C09434E3}"/>
              </a:ext>
            </a:extLst>
          </p:cNvPr>
          <p:cNvSpPr/>
          <p:nvPr/>
        </p:nvSpPr>
        <p:spPr>
          <a:xfrm rot="10800000">
            <a:off x="2374516" y="3174665"/>
            <a:ext cx="168845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700F24-E775-92D8-F3B6-25669AA2D637}"/>
              </a:ext>
            </a:extLst>
          </p:cNvPr>
          <p:cNvSpPr txBox="1"/>
          <p:nvPr/>
        </p:nvSpPr>
        <p:spPr>
          <a:xfrm>
            <a:off x="3059832" y="2080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 Black" panose="020B0A04020102020204" pitchFamily="34" charset="0"/>
              </a:rPr>
              <a:t>Workflow Diagram</a:t>
            </a:r>
            <a:endParaRPr lang="en-IN" sz="18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4</a:t>
            </a:fld>
            <a:endParaRPr>
              <a:solidFill>
                <a:srgbClr val="294667"/>
              </a:solidFill>
            </a:endParaRPr>
          </a:p>
        </p:txBody>
      </p:sp>
      <p:grpSp>
        <p:nvGrpSpPr>
          <p:cNvPr id="188" name="Google Shape;188;p23"/>
          <p:cNvGrpSpPr/>
          <p:nvPr/>
        </p:nvGrpSpPr>
        <p:grpSpPr>
          <a:xfrm>
            <a:off x="6311126" y="2106716"/>
            <a:ext cx="1097788" cy="913792"/>
            <a:chOff x="1247825" y="322750"/>
            <a:chExt cx="443300" cy="369000"/>
          </a:xfrm>
        </p:grpSpPr>
        <p:sp>
          <p:nvSpPr>
            <p:cNvPr id="189" name="Google Shape;189;p23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F2C17A7D-964F-EA1D-EEE4-16F9F8B19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9" y="169751"/>
            <a:ext cx="8513401" cy="47062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68A88D-6E59-5128-02D1-C64016DD5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483518"/>
            <a:ext cx="7920880" cy="4123233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319" name="Google Shape;319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20" name="Google Shape;320;p37"/>
          <p:cNvSpPr txBox="1">
            <a:spLocks noGrp="1"/>
          </p:cNvSpPr>
          <p:nvPr>
            <p:ph type="ctrTitle" idx="4294967295"/>
          </p:nvPr>
        </p:nvSpPr>
        <p:spPr>
          <a:xfrm>
            <a:off x="1187624" y="483518"/>
            <a:ext cx="6594475" cy="10588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A800"/>
                </a:solidFill>
              </a:rPr>
              <a:t>Thanks!</a:t>
            </a:r>
            <a:endParaRPr sz="2400" dirty="0">
              <a:solidFill>
                <a:srgbClr val="FFA800"/>
              </a:solidFill>
            </a:endParaRPr>
          </a:p>
        </p:txBody>
      </p:sp>
      <p:sp>
        <p:nvSpPr>
          <p:cNvPr id="321" name="Google Shape;321;p37"/>
          <p:cNvSpPr txBox="1">
            <a:spLocks noGrp="1"/>
          </p:cNvSpPr>
          <p:nvPr>
            <p:ph type="subTitle" idx="4294967295"/>
          </p:nvPr>
        </p:nvSpPr>
        <p:spPr>
          <a:xfrm>
            <a:off x="1189262" y="4237361"/>
            <a:ext cx="6516216" cy="921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Any questions?</a:t>
            </a:r>
            <a:endParaRPr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Find me at sabyasachibanerjee415@gmail.com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milia template">
  <a:themeElements>
    <a:clrScheme name="Custom 2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000000"/>
      </a:accent1>
      <a:accent2>
        <a:srgbClr val="FFD70D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</TotalTime>
  <Words>245</Words>
  <Application>Microsoft Office PowerPoint</Application>
  <PresentationFormat>On-screen Show (16:9)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Black</vt:lpstr>
      <vt:lpstr>Merriweather</vt:lpstr>
      <vt:lpstr>Arial</vt:lpstr>
      <vt:lpstr>Poppins regular</vt:lpstr>
      <vt:lpstr>Open Sans</vt:lpstr>
      <vt:lpstr>Emilia template</vt:lpstr>
      <vt:lpstr>Privilege Escalation using Metasploit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ASUS</dc:creator>
  <cp:lastModifiedBy>Sabyasachi Banerjee</cp:lastModifiedBy>
  <cp:revision>10</cp:revision>
  <dcterms:modified xsi:type="dcterms:W3CDTF">2022-05-13T12:01:10Z</dcterms:modified>
</cp:coreProperties>
</file>