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7" d="100"/>
          <a:sy n="57" d="100"/>
        </p:scale>
        <p:origin x="99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dirty="0"/>
              <a:t>Historical Run Duration</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manualLayout>
          <c:layoutTarget val="inner"/>
          <c:xMode val="edge"/>
          <c:yMode val="edge"/>
          <c:x val="0.11223965065207477"/>
          <c:y val="0.12195711602133885"/>
          <c:w val="0.86594924283645747"/>
          <c:h val="0.74873654350784058"/>
        </c:manualLayout>
      </c:layout>
      <c:barChart>
        <c:barDir val="col"/>
        <c:grouping val="clustered"/>
        <c:varyColors val="0"/>
        <c:ser>
          <c:idx val="0"/>
          <c:order val="0"/>
          <c:tx>
            <c:strRef>
              <c:f>Sheet1!$B$1</c:f>
              <c:strCache>
                <c:ptCount val="1"/>
                <c:pt idx="0">
                  <c:v>RunDurationDays</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Sheet1!$A$2:$A$16</c:f>
              <c:strCache>
                <c:ptCount val="15"/>
                <c:pt idx="0">
                  <c:v>Run 1</c:v>
                </c:pt>
                <c:pt idx="1">
                  <c:v>Run 2</c:v>
                </c:pt>
                <c:pt idx="2">
                  <c:v>Run 3</c:v>
                </c:pt>
                <c:pt idx="3">
                  <c:v>Run 4</c:v>
                </c:pt>
                <c:pt idx="4">
                  <c:v>Run 5</c:v>
                </c:pt>
                <c:pt idx="5">
                  <c:v>Run 6</c:v>
                </c:pt>
                <c:pt idx="6">
                  <c:v>Run 7</c:v>
                </c:pt>
                <c:pt idx="7">
                  <c:v>Run 8</c:v>
                </c:pt>
                <c:pt idx="8">
                  <c:v>Run 9</c:v>
                </c:pt>
                <c:pt idx="9">
                  <c:v>Run 10</c:v>
                </c:pt>
                <c:pt idx="10">
                  <c:v>Run 11</c:v>
                </c:pt>
                <c:pt idx="11">
                  <c:v>Run 12</c:v>
                </c:pt>
                <c:pt idx="12">
                  <c:v>Run 13</c:v>
                </c:pt>
                <c:pt idx="13">
                  <c:v>Run 14</c:v>
                </c:pt>
                <c:pt idx="14">
                  <c:v>Run 15</c:v>
                </c:pt>
              </c:strCache>
            </c:strRef>
          </c:cat>
          <c:val>
            <c:numRef>
              <c:f>Sheet1!$B$2:$B$16</c:f>
              <c:numCache>
                <c:formatCode>General</c:formatCode>
                <c:ptCount val="15"/>
                <c:pt idx="0">
                  <c:v>29.208333333333329</c:v>
                </c:pt>
                <c:pt idx="1">
                  <c:v>37.25</c:v>
                </c:pt>
                <c:pt idx="2">
                  <c:v>41.958333333333343</c:v>
                </c:pt>
                <c:pt idx="3">
                  <c:v>41.666666666666657</c:v>
                </c:pt>
                <c:pt idx="4">
                  <c:v>42.375</c:v>
                </c:pt>
                <c:pt idx="5">
                  <c:v>32.25</c:v>
                </c:pt>
                <c:pt idx="6">
                  <c:v>33.25</c:v>
                </c:pt>
                <c:pt idx="7">
                  <c:v>20.583333333333329</c:v>
                </c:pt>
                <c:pt idx="8">
                  <c:v>42</c:v>
                </c:pt>
                <c:pt idx="9">
                  <c:v>39.375</c:v>
                </c:pt>
                <c:pt idx="10">
                  <c:v>27.958333333333329</c:v>
                </c:pt>
                <c:pt idx="11">
                  <c:v>26.541666666666671</c:v>
                </c:pt>
                <c:pt idx="12">
                  <c:v>13.66666666666667</c:v>
                </c:pt>
                <c:pt idx="13">
                  <c:v>28.333333333333329</c:v>
                </c:pt>
                <c:pt idx="14">
                  <c:v>24.958333333333329</c:v>
                </c:pt>
              </c:numCache>
            </c:numRef>
          </c:val>
          <c:extLst>
            <c:ext xmlns:c16="http://schemas.microsoft.com/office/drawing/2014/chart" uri="{C3380CC4-5D6E-409C-BE32-E72D297353CC}">
              <c16:uniqueId val="{00000000-5974-4263-9407-50A31B35AB4C}"/>
            </c:ext>
          </c:extLst>
        </c:ser>
        <c:dLbls>
          <c:showLegendKey val="0"/>
          <c:showVal val="0"/>
          <c:showCatName val="0"/>
          <c:showSerName val="0"/>
          <c:showPercent val="0"/>
          <c:showBubbleSize val="0"/>
        </c:dLbls>
        <c:gapWidth val="100"/>
        <c:overlap val="-24"/>
        <c:axId val="1604508431"/>
        <c:axId val="1604503439"/>
      </c:barChart>
      <c:catAx>
        <c:axId val="1604508431"/>
        <c:scaling>
          <c:orientation val="minMax"/>
        </c:scaling>
        <c:delete val="0"/>
        <c:axPos val="b"/>
        <c:numFmt formatCode="General" sourceLinked="1"/>
        <c:majorTickMark val="none"/>
        <c:minorTickMark val="none"/>
        <c:tickLblPos val="nextTo"/>
        <c:spPr>
          <a:noFill/>
          <a:ln w="9525" cap="flat" cmpd="sng" algn="ctr">
            <a:solidFill>
              <a:schemeClr val="tx1">
                <a:alpha val="98000"/>
              </a:schemeClr>
            </a:solidFill>
            <a:round/>
          </a:ln>
          <a:effectLst/>
        </c:spPr>
        <c:txPr>
          <a:bodyPr rot="2700000" spcFirstLastPara="1" vertOverflow="ellipsis"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604503439"/>
        <c:crosses val="autoZero"/>
        <c:auto val="1"/>
        <c:lblAlgn val="ctr"/>
        <c:lblOffset val="100"/>
        <c:noMultiLvlLbl val="0"/>
      </c:catAx>
      <c:valAx>
        <c:axId val="16045034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b" anchorCtr="0"/>
              <a:lstStyle/>
              <a:p>
                <a:pPr>
                  <a:defRPr sz="1197" b="0" i="0" u="none" strike="noStrike" kern="1200" cap="all" baseline="0">
                    <a:solidFill>
                      <a:schemeClr val="tx1"/>
                    </a:solidFill>
                    <a:latin typeface="+mn-lt"/>
                    <a:ea typeface="+mn-ea"/>
                    <a:cs typeface="+mn-cs"/>
                  </a:defRPr>
                </a:pPr>
                <a:r>
                  <a:rPr lang="en-US" dirty="0">
                    <a:solidFill>
                      <a:schemeClr val="tx1"/>
                    </a:solidFill>
                  </a:rPr>
                  <a:t>Number</a:t>
                </a:r>
                <a:r>
                  <a:rPr lang="en-US" baseline="0" dirty="0">
                    <a:solidFill>
                      <a:schemeClr val="tx1"/>
                    </a:solidFill>
                  </a:rPr>
                  <a:t> of days</a:t>
                </a:r>
                <a:endParaRPr lang="en-IN" dirty="0">
                  <a:solidFill>
                    <a:schemeClr val="tx1"/>
                  </a:solidFill>
                </a:endParaRPr>
              </a:p>
            </c:rich>
          </c:tx>
          <c:layout>
            <c:manualLayout>
              <c:xMode val="edge"/>
              <c:yMode val="edge"/>
              <c:x val="2.3437451982436196E-2"/>
              <c:y val="0.40970039310406048"/>
            </c:manualLayout>
          </c:layout>
          <c:overlay val="0"/>
          <c:spPr>
            <a:solidFill>
              <a:schemeClr val="bg1"/>
            </a:solidFill>
            <a:ln>
              <a:solidFill>
                <a:schemeClr val="tx1"/>
              </a:solidFill>
            </a:ln>
            <a:effectLst/>
          </c:spPr>
          <c:txPr>
            <a:bodyPr rot="-5400000" spcFirstLastPara="1" vertOverflow="ellipsis" vert="horz" wrap="square" anchor="b" anchorCtr="0"/>
            <a:lstStyle/>
            <a:p>
              <a:pPr>
                <a:defRPr sz="1197" b="0" i="0" u="none" strike="noStrike" kern="1200" cap="all"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6045084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4B41AD-19D4-43EF-8FC9-CEF8A7140931}" type="datetimeFigureOut">
              <a:rPr lang="en-IN" smtClean="0"/>
              <a:t>12-11-2022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C6833F-8840-4ABA-BD8D-BB7BC53415F8}" type="slidenum">
              <a:rPr lang="en-IN" smtClean="0"/>
              <a:t>‹#›</a:t>
            </a:fld>
            <a:endParaRPr lang="en-IN"/>
          </a:p>
        </p:txBody>
      </p:sp>
    </p:spTree>
    <p:extLst>
      <p:ext uri="{BB962C8B-B14F-4D97-AF65-F5344CB8AC3E}">
        <p14:creationId xmlns:p14="http://schemas.microsoft.com/office/powerpoint/2010/main" val="3214035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FC6833F-8840-4ABA-BD8D-BB7BC53415F8}" type="slidenum">
              <a:rPr lang="en-IN" smtClean="0"/>
              <a:t>3</a:t>
            </a:fld>
            <a:endParaRPr lang="en-IN"/>
          </a:p>
        </p:txBody>
      </p:sp>
    </p:spTree>
    <p:extLst>
      <p:ext uri="{BB962C8B-B14F-4D97-AF65-F5344CB8AC3E}">
        <p14:creationId xmlns:p14="http://schemas.microsoft.com/office/powerpoint/2010/main" val="1128233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C71C-3B43-0460-70A9-C49516A9FC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79F51BE-EEB6-846E-0FE6-CD2E6CF712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396B6A-4378-C296-86C0-A82DD4E6A582}"/>
              </a:ext>
            </a:extLst>
          </p:cNvPr>
          <p:cNvSpPr>
            <a:spLocks noGrp="1"/>
          </p:cNvSpPr>
          <p:nvPr>
            <p:ph type="dt" sz="half" idx="10"/>
          </p:nvPr>
        </p:nvSpPr>
        <p:spPr/>
        <p:txBody>
          <a:bodyPr/>
          <a:lstStyle/>
          <a:p>
            <a:fld id="{59175997-4A2A-46F6-9283-8A96DC235D15}" type="datetimeFigureOut">
              <a:rPr lang="en-IN" smtClean="0"/>
              <a:t>12-11-2022</a:t>
            </a:fld>
            <a:endParaRPr lang="en-IN"/>
          </a:p>
        </p:txBody>
      </p:sp>
      <p:sp>
        <p:nvSpPr>
          <p:cNvPr id="5" name="Footer Placeholder 4">
            <a:extLst>
              <a:ext uri="{FF2B5EF4-FFF2-40B4-BE49-F238E27FC236}">
                <a16:creationId xmlns:a16="http://schemas.microsoft.com/office/drawing/2014/main" id="{86718537-8E33-4F72-B756-28BEEDEF8E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92C682-C505-425E-086B-72BC9E651E73}"/>
              </a:ext>
            </a:extLst>
          </p:cNvPr>
          <p:cNvSpPr>
            <a:spLocks noGrp="1"/>
          </p:cNvSpPr>
          <p:nvPr>
            <p:ph type="sldNum" sz="quarter" idx="12"/>
          </p:nvPr>
        </p:nvSpPr>
        <p:spPr/>
        <p:txBody>
          <a:bodyPr/>
          <a:lstStyle/>
          <a:p>
            <a:fld id="{9C439BAA-C2C0-4592-A5B7-DB9EE55BAD83}" type="slidenum">
              <a:rPr lang="en-IN" smtClean="0"/>
              <a:t>‹#›</a:t>
            </a:fld>
            <a:endParaRPr lang="en-IN"/>
          </a:p>
        </p:txBody>
      </p:sp>
    </p:spTree>
    <p:extLst>
      <p:ext uri="{BB962C8B-B14F-4D97-AF65-F5344CB8AC3E}">
        <p14:creationId xmlns:p14="http://schemas.microsoft.com/office/powerpoint/2010/main" val="54714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7D57-E455-20E8-E256-49C3054ED7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3AADEB-1FC2-87BA-C39F-9487904DAF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55703F-D65E-1034-719F-4F42BBF239DE}"/>
              </a:ext>
            </a:extLst>
          </p:cNvPr>
          <p:cNvSpPr>
            <a:spLocks noGrp="1"/>
          </p:cNvSpPr>
          <p:nvPr>
            <p:ph type="dt" sz="half" idx="10"/>
          </p:nvPr>
        </p:nvSpPr>
        <p:spPr/>
        <p:txBody>
          <a:bodyPr/>
          <a:lstStyle/>
          <a:p>
            <a:fld id="{59175997-4A2A-46F6-9283-8A96DC235D15}" type="datetimeFigureOut">
              <a:rPr lang="en-IN" smtClean="0"/>
              <a:t>12-11-2022</a:t>
            </a:fld>
            <a:endParaRPr lang="en-IN"/>
          </a:p>
        </p:txBody>
      </p:sp>
      <p:sp>
        <p:nvSpPr>
          <p:cNvPr id="5" name="Footer Placeholder 4">
            <a:extLst>
              <a:ext uri="{FF2B5EF4-FFF2-40B4-BE49-F238E27FC236}">
                <a16:creationId xmlns:a16="http://schemas.microsoft.com/office/drawing/2014/main" id="{35BF18E4-2686-D99D-41C8-E6D81D8A97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3B0B2D-1488-0A0C-6306-CB98585DB8EC}"/>
              </a:ext>
            </a:extLst>
          </p:cNvPr>
          <p:cNvSpPr>
            <a:spLocks noGrp="1"/>
          </p:cNvSpPr>
          <p:nvPr>
            <p:ph type="sldNum" sz="quarter" idx="12"/>
          </p:nvPr>
        </p:nvSpPr>
        <p:spPr/>
        <p:txBody>
          <a:bodyPr/>
          <a:lstStyle/>
          <a:p>
            <a:fld id="{9C439BAA-C2C0-4592-A5B7-DB9EE55BAD83}" type="slidenum">
              <a:rPr lang="en-IN" smtClean="0"/>
              <a:t>‹#›</a:t>
            </a:fld>
            <a:endParaRPr lang="en-IN"/>
          </a:p>
        </p:txBody>
      </p:sp>
    </p:spTree>
    <p:extLst>
      <p:ext uri="{BB962C8B-B14F-4D97-AF65-F5344CB8AC3E}">
        <p14:creationId xmlns:p14="http://schemas.microsoft.com/office/powerpoint/2010/main" val="751334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E79272-03A0-2802-B96D-57BCA8E91F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C379B6-41AB-AA78-FB91-21031B103A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0350EB-0FC2-ACB2-3711-C38D58E4B540}"/>
              </a:ext>
            </a:extLst>
          </p:cNvPr>
          <p:cNvSpPr>
            <a:spLocks noGrp="1"/>
          </p:cNvSpPr>
          <p:nvPr>
            <p:ph type="dt" sz="half" idx="10"/>
          </p:nvPr>
        </p:nvSpPr>
        <p:spPr/>
        <p:txBody>
          <a:bodyPr/>
          <a:lstStyle/>
          <a:p>
            <a:fld id="{59175997-4A2A-46F6-9283-8A96DC235D15}" type="datetimeFigureOut">
              <a:rPr lang="en-IN" smtClean="0"/>
              <a:t>12-11-2022</a:t>
            </a:fld>
            <a:endParaRPr lang="en-IN"/>
          </a:p>
        </p:txBody>
      </p:sp>
      <p:sp>
        <p:nvSpPr>
          <p:cNvPr id="5" name="Footer Placeholder 4">
            <a:extLst>
              <a:ext uri="{FF2B5EF4-FFF2-40B4-BE49-F238E27FC236}">
                <a16:creationId xmlns:a16="http://schemas.microsoft.com/office/drawing/2014/main" id="{EF815517-6F9F-A72E-F81A-6FEBA776CB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BBC14D-4B23-BCC8-C079-E2733F54A472}"/>
              </a:ext>
            </a:extLst>
          </p:cNvPr>
          <p:cNvSpPr>
            <a:spLocks noGrp="1"/>
          </p:cNvSpPr>
          <p:nvPr>
            <p:ph type="sldNum" sz="quarter" idx="12"/>
          </p:nvPr>
        </p:nvSpPr>
        <p:spPr/>
        <p:txBody>
          <a:bodyPr/>
          <a:lstStyle/>
          <a:p>
            <a:fld id="{9C439BAA-C2C0-4592-A5B7-DB9EE55BAD83}" type="slidenum">
              <a:rPr lang="en-IN" smtClean="0"/>
              <a:t>‹#›</a:t>
            </a:fld>
            <a:endParaRPr lang="en-IN"/>
          </a:p>
        </p:txBody>
      </p:sp>
    </p:spTree>
    <p:extLst>
      <p:ext uri="{BB962C8B-B14F-4D97-AF65-F5344CB8AC3E}">
        <p14:creationId xmlns:p14="http://schemas.microsoft.com/office/powerpoint/2010/main" val="805972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C37F1-135B-6D2C-0356-FB8F6FA75C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5DC992-138E-0798-49F0-9B56508AFE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84707B-F3EA-9C35-97FC-B156EBA82AD3}"/>
              </a:ext>
            </a:extLst>
          </p:cNvPr>
          <p:cNvSpPr>
            <a:spLocks noGrp="1"/>
          </p:cNvSpPr>
          <p:nvPr>
            <p:ph type="dt" sz="half" idx="10"/>
          </p:nvPr>
        </p:nvSpPr>
        <p:spPr/>
        <p:txBody>
          <a:bodyPr/>
          <a:lstStyle/>
          <a:p>
            <a:fld id="{59175997-4A2A-46F6-9283-8A96DC235D15}" type="datetimeFigureOut">
              <a:rPr lang="en-IN" smtClean="0"/>
              <a:t>12-11-2022</a:t>
            </a:fld>
            <a:endParaRPr lang="en-IN"/>
          </a:p>
        </p:txBody>
      </p:sp>
      <p:sp>
        <p:nvSpPr>
          <p:cNvPr id="5" name="Footer Placeholder 4">
            <a:extLst>
              <a:ext uri="{FF2B5EF4-FFF2-40B4-BE49-F238E27FC236}">
                <a16:creationId xmlns:a16="http://schemas.microsoft.com/office/drawing/2014/main" id="{5AE2165D-E6AF-8984-5C28-14F91E7CB7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7D773F-F6FA-5F62-1870-F27596AC767E}"/>
              </a:ext>
            </a:extLst>
          </p:cNvPr>
          <p:cNvSpPr>
            <a:spLocks noGrp="1"/>
          </p:cNvSpPr>
          <p:nvPr>
            <p:ph type="sldNum" sz="quarter" idx="12"/>
          </p:nvPr>
        </p:nvSpPr>
        <p:spPr/>
        <p:txBody>
          <a:bodyPr/>
          <a:lstStyle/>
          <a:p>
            <a:fld id="{9C439BAA-C2C0-4592-A5B7-DB9EE55BAD83}" type="slidenum">
              <a:rPr lang="en-IN" smtClean="0"/>
              <a:t>‹#›</a:t>
            </a:fld>
            <a:endParaRPr lang="en-IN"/>
          </a:p>
        </p:txBody>
      </p:sp>
    </p:spTree>
    <p:extLst>
      <p:ext uri="{BB962C8B-B14F-4D97-AF65-F5344CB8AC3E}">
        <p14:creationId xmlns:p14="http://schemas.microsoft.com/office/powerpoint/2010/main" val="4214672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6D3BF-AA67-EB37-F6B1-03C926D947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2AA368D-6E33-9C62-74C2-78B85F8FB2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80509E-CCA5-BB8A-747B-11BE31F04F72}"/>
              </a:ext>
            </a:extLst>
          </p:cNvPr>
          <p:cNvSpPr>
            <a:spLocks noGrp="1"/>
          </p:cNvSpPr>
          <p:nvPr>
            <p:ph type="dt" sz="half" idx="10"/>
          </p:nvPr>
        </p:nvSpPr>
        <p:spPr/>
        <p:txBody>
          <a:bodyPr/>
          <a:lstStyle/>
          <a:p>
            <a:fld id="{59175997-4A2A-46F6-9283-8A96DC235D15}" type="datetimeFigureOut">
              <a:rPr lang="en-IN" smtClean="0"/>
              <a:t>12-11-2022</a:t>
            </a:fld>
            <a:endParaRPr lang="en-IN"/>
          </a:p>
        </p:txBody>
      </p:sp>
      <p:sp>
        <p:nvSpPr>
          <p:cNvPr id="5" name="Footer Placeholder 4">
            <a:extLst>
              <a:ext uri="{FF2B5EF4-FFF2-40B4-BE49-F238E27FC236}">
                <a16:creationId xmlns:a16="http://schemas.microsoft.com/office/drawing/2014/main" id="{B92C64EF-D30D-343E-2408-2EDCE17EE4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9149FA-0E61-43D9-7F59-CC860918CCE9}"/>
              </a:ext>
            </a:extLst>
          </p:cNvPr>
          <p:cNvSpPr>
            <a:spLocks noGrp="1"/>
          </p:cNvSpPr>
          <p:nvPr>
            <p:ph type="sldNum" sz="quarter" idx="12"/>
          </p:nvPr>
        </p:nvSpPr>
        <p:spPr/>
        <p:txBody>
          <a:bodyPr/>
          <a:lstStyle/>
          <a:p>
            <a:fld id="{9C439BAA-C2C0-4592-A5B7-DB9EE55BAD83}" type="slidenum">
              <a:rPr lang="en-IN" smtClean="0"/>
              <a:t>‹#›</a:t>
            </a:fld>
            <a:endParaRPr lang="en-IN"/>
          </a:p>
        </p:txBody>
      </p:sp>
    </p:spTree>
    <p:extLst>
      <p:ext uri="{BB962C8B-B14F-4D97-AF65-F5344CB8AC3E}">
        <p14:creationId xmlns:p14="http://schemas.microsoft.com/office/powerpoint/2010/main" val="1169437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8059-C8C1-2A42-72C8-3CEAE3E9D5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AB313D-8E11-BA2E-686C-7A2B8BB610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3CA6DA-41AA-0C12-2545-082471A645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07F560D-88B6-A9F0-8FE3-4A6ACACF1D52}"/>
              </a:ext>
            </a:extLst>
          </p:cNvPr>
          <p:cNvSpPr>
            <a:spLocks noGrp="1"/>
          </p:cNvSpPr>
          <p:nvPr>
            <p:ph type="dt" sz="half" idx="10"/>
          </p:nvPr>
        </p:nvSpPr>
        <p:spPr/>
        <p:txBody>
          <a:bodyPr/>
          <a:lstStyle/>
          <a:p>
            <a:fld id="{59175997-4A2A-46F6-9283-8A96DC235D15}" type="datetimeFigureOut">
              <a:rPr lang="en-IN" smtClean="0"/>
              <a:t>12-11-2022</a:t>
            </a:fld>
            <a:endParaRPr lang="en-IN"/>
          </a:p>
        </p:txBody>
      </p:sp>
      <p:sp>
        <p:nvSpPr>
          <p:cNvPr id="6" name="Footer Placeholder 5">
            <a:extLst>
              <a:ext uri="{FF2B5EF4-FFF2-40B4-BE49-F238E27FC236}">
                <a16:creationId xmlns:a16="http://schemas.microsoft.com/office/drawing/2014/main" id="{D6DADA46-5D16-0284-622B-C8344D2BDE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34357E-97C2-A024-304B-21ACCD930C3C}"/>
              </a:ext>
            </a:extLst>
          </p:cNvPr>
          <p:cNvSpPr>
            <a:spLocks noGrp="1"/>
          </p:cNvSpPr>
          <p:nvPr>
            <p:ph type="sldNum" sz="quarter" idx="12"/>
          </p:nvPr>
        </p:nvSpPr>
        <p:spPr/>
        <p:txBody>
          <a:bodyPr/>
          <a:lstStyle/>
          <a:p>
            <a:fld id="{9C439BAA-C2C0-4592-A5B7-DB9EE55BAD83}" type="slidenum">
              <a:rPr lang="en-IN" smtClean="0"/>
              <a:t>‹#›</a:t>
            </a:fld>
            <a:endParaRPr lang="en-IN"/>
          </a:p>
        </p:txBody>
      </p:sp>
    </p:spTree>
    <p:extLst>
      <p:ext uri="{BB962C8B-B14F-4D97-AF65-F5344CB8AC3E}">
        <p14:creationId xmlns:p14="http://schemas.microsoft.com/office/powerpoint/2010/main" val="4141796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B41D9-2615-76C4-04CF-327A2FDD884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68357C-5884-1734-007F-C59FF39B3D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032EBC-034A-8EB7-AA65-FEB8D8A4A2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48E2C8-73D3-48B6-3E95-D978A3AD3C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BB38DB-9407-29A0-90F5-61DBB6E6E2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976240C-11B5-1ED3-C015-EA8C0F7224DA}"/>
              </a:ext>
            </a:extLst>
          </p:cNvPr>
          <p:cNvSpPr>
            <a:spLocks noGrp="1"/>
          </p:cNvSpPr>
          <p:nvPr>
            <p:ph type="dt" sz="half" idx="10"/>
          </p:nvPr>
        </p:nvSpPr>
        <p:spPr/>
        <p:txBody>
          <a:bodyPr/>
          <a:lstStyle/>
          <a:p>
            <a:fld id="{59175997-4A2A-46F6-9283-8A96DC235D15}" type="datetimeFigureOut">
              <a:rPr lang="en-IN" smtClean="0"/>
              <a:t>12-11-2022</a:t>
            </a:fld>
            <a:endParaRPr lang="en-IN"/>
          </a:p>
        </p:txBody>
      </p:sp>
      <p:sp>
        <p:nvSpPr>
          <p:cNvPr id="8" name="Footer Placeholder 7">
            <a:extLst>
              <a:ext uri="{FF2B5EF4-FFF2-40B4-BE49-F238E27FC236}">
                <a16:creationId xmlns:a16="http://schemas.microsoft.com/office/drawing/2014/main" id="{CC7E20B0-6C6B-5541-08D8-70166115AD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DD96350-CE36-C5EB-4749-05A3630324B9}"/>
              </a:ext>
            </a:extLst>
          </p:cNvPr>
          <p:cNvSpPr>
            <a:spLocks noGrp="1"/>
          </p:cNvSpPr>
          <p:nvPr>
            <p:ph type="sldNum" sz="quarter" idx="12"/>
          </p:nvPr>
        </p:nvSpPr>
        <p:spPr/>
        <p:txBody>
          <a:bodyPr/>
          <a:lstStyle/>
          <a:p>
            <a:fld id="{9C439BAA-C2C0-4592-A5B7-DB9EE55BAD83}" type="slidenum">
              <a:rPr lang="en-IN" smtClean="0"/>
              <a:t>‹#›</a:t>
            </a:fld>
            <a:endParaRPr lang="en-IN"/>
          </a:p>
        </p:txBody>
      </p:sp>
    </p:spTree>
    <p:extLst>
      <p:ext uri="{BB962C8B-B14F-4D97-AF65-F5344CB8AC3E}">
        <p14:creationId xmlns:p14="http://schemas.microsoft.com/office/powerpoint/2010/main" val="173415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13AB3-1B2D-9388-1A88-60496172A6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0215BE1-A649-D6A7-5ED6-6F9369B16321}"/>
              </a:ext>
            </a:extLst>
          </p:cNvPr>
          <p:cNvSpPr>
            <a:spLocks noGrp="1"/>
          </p:cNvSpPr>
          <p:nvPr>
            <p:ph type="dt" sz="half" idx="10"/>
          </p:nvPr>
        </p:nvSpPr>
        <p:spPr/>
        <p:txBody>
          <a:bodyPr/>
          <a:lstStyle/>
          <a:p>
            <a:fld id="{59175997-4A2A-46F6-9283-8A96DC235D15}" type="datetimeFigureOut">
              <a:rPr lang="en-IN" smtClean="0"/>
              <a:t>12-11-2022</a:t>
            </a:fld>
            <a:endParaRPr lang="en-IN"/>
          </a:p>
        </p:txBody>
      </p:sp>
      <p:sp>
        <p:nvSpPr>
          <p:cNvPr id="4" name="Footer Placeholder 3">
            <a:extLst>
              <a:ext uri="{FF2B5EF4-FFF2-40B4-BE49-F238E27FC236}">
                <a16:creationId xmlns:a16="http://schemas.microsoft.com/office/drawing/2014/main" id="{9B76E27F-575A-891F-A291-5DB6CEA3718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CC12F4-72C5-578A-9EFB-605821E9C2DE}"/>
              </a:ext>
            </a:extLst>
          </p:cNvPr>
          <p:cNvSpPr>
            <a:spLocks noGrp="1"/>
          </p:cNvSpPr>
          <p:nvPr>
            <p:ph type="sldNum" sz="quarter" idx="12"/>
          </p:nvPr>
        </p:nvSpPr>
        <p:spPr/>
        <p:txBody>
          <a:bodyPr/>
          <a:lstStyle/>
          <a:p>
            <a:fld id="{9C439BAA-C2C0-4592-A5B7-DB9EE55BAD83}" type="slidenum">
              <a:rPr lang="en-IN" smtClean="0"/>
              <a:t>‹#›</a:t>
            </a:fld>
            <a:endParaRPr lang="en-IN"/>
          </a:p>
        </p:txBody>
      </p:sp>
    </p:spTree>
    <p:extLst>
      <p:ext uri="{BB962C8B-B14F-4D97-AF65-F5344CB8AC3E}">
        <p14:creationId xmlns:p14="http://schemas.microsoft.com/office/powerpoint/2010/main" val="646072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A38578-C5C6-4FAE-D683-CB5C2384E43F}"/>
              </a:ext>
            </a:extLst>
          </p:cNvPr>
          <p:cNvSpPr>
            <a:spLocks noGrp="1"/>
          </p:cNvSpPr>
          <p:nvPr>
            <p:ph type="dt" sz="half" idx="10"/>
          </p:nvPr>
        </p:nvSpPr>
        <p:spPr/>
        <p:txBody>
          <a:bodyPr/>
          <a:lstStyle/>
          <a:p>
            <a:fld id="{59175997-4A2A-46F6-9283-8A96DC235D15}" type="datetimeFigureOut">
              <a:rPr lang="en-IN" smtClean="0"/>
              <a:t>12-11-2022</a:t>
            </a:fld>
            <a:endParaRPr lang="en-IN"/>
          </a:p>
        </p:txBody>
      </p:sp>
      <p:sp>
        <p:nvSpPr>
          <p:cNvPr id="3" name="Footer Placeholder 2">
            <a:extLst>
              <a:ext uri="{FF2B5EF4-FFF2-40B4-BE49-F238E27FC236}">
                <a16:creationId xmlns:a16="http://schemas.microsoft.com/office/drawing/2014/main" id="{F82728DD-45C3-F7E2-7D0A-9094FBE1D8D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DDA2187-4674-BC92-03F8-BAD72F28ED3C}"/>
              </a:ext>
            </a:extLst>
          </p:cNvPr>
          <p:cNvSpPr>
            <a:spLocks noGrp="1"/>
          </p:cNvSpPr>
          <p:nvPr>
            <p:ph type="sldNum" sz="quarter" idx="12"/>
          </p:nvPr>
        </p:nvSpPr>
        <p:spPr/>
        <p:txBody>
          <a:bodyPr/>
          <a:lstStyle/>
          <a:p>
            <a:fld id="{9C439BAA-C2C0-4592-A5B7-DB9EE55BAD83}" type="slidenum">
              <a:rPr lang="en-IN" smtClean="0"/>
              <a:t>‹#›</a:t>
            </a:fld>
            <a:endParaRPr lang="en-IN"/>
          </a:p>
        </p:txBody>
      </p:sp>
    </p:spTree>
    <p:extLst>
      <p:ext uri="{BB962C8B-B14F-4D97-AF65-F5344CB8AC3E}">
        <p14:creationId xmlns:p14="http://schemas.microsoft.com/office/powerpoint/2010/main" val="828822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0A62F-81EF-B7E5-594F-06B07B2DB7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B93B7B-554C-519D-C422-E486464F6A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DC2FE1-4CC5-CE6C-FAB0-703A28CC6A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7C105F-8C7F-959E-B890-1A4F6D787A04}"/>
              </a:ext>
            </a:extLst>
          </p:cNvPr>
          <p:cNvSpPr>
            <a:spLocks noGrp="1"/>
          </p:cNvSpPr>
          <p:nvPr>
            <p:ph type="dt" sz="half" idx="10"/>
          </p:nvPr>
        </p:nvSpPr>
        <p:spPr/>
        <p:txBody>
          <a:bodyPr/>
          <a:lstStyle/>
          <a:p>
            <a:fld id="{59175997-4A2A-46F6-9283-8A96DC235D15}" type="datetimeFigureOut">
              <a:rPr lang="en-IN" smtClean="0"/>
              <a:t>12-11-2022</a:t>
            </a:fld>
            <a:endParaRPr lang="en-IN"/>
          </a:p>
        </p:txBody>
      </p:sp>
      <p:sp>
        <p:nvSpPr>
          <p:cNvPr id="6" name="Footer Placeholder 5">
            <a:extLst>
              <a:ext uri="{FF2B5EF4-FFF2-40B4-BE49-F238E27FC236}">
                <a16:creationId xmlns:a16="http://schemas.microsoft.com/office/drawing/2014/main" id="{D486B1FF-4341-2DAC-FDDD-A052357EBE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1D2EEA-1FF4-5AEA-7EB8-0F1AE0A1C5FF}"/>
              </a:ext>
            </a:extLst>
          </p:cNvPr>
          <p:cNvSpPr>
            <a:spLocks noGrp="1"/>
          </p:cNvSpPr>
          <p:nvPr>
            <p:ph type="sldNum" sz="quarter" idx="12"/>
          </p:nvPr>
        </p:nvSpPr>
        <p:spPr/>
        <p:txBody>
          <a:bodyPr/>
          <a:lstStyle/>
          <a:p>
            <a:fld id="{9C439BAA-C2C0-4592-A5B7-DB9EE55BAD83}" type="slidenum">
              <a:rPr lang="en-IN" smtClean="0"/>
              <a:t>‹#›</a:t>
            </a:fld>
            <a:endParaRPr lang="en-IN"/>
          </a:p>
        </p:txBody>
      </p:sp>
    </p:spTree>
    <p:extLst>
      <p:ext uri="{BB962C8B-B14F-4D97-AF65-F5344CB8AC3E}">
        <p14:creationId xmlns:p14="http://schemas.microsoft.com/office/powerpoint/2010/main" val="3905989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1164D-F7B8-A107-7160-F232CEB5A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FF374BF-9802-C5E4-0519-92094464EC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C8275E-3774-866D-0510-034ACEB41C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873D04-FA01-9277-4A57-B56AB676551F}"/>
              </a:ext>
            </a:extLst>
          </p:cNvPr>
          <p:cNvSpPr>
            <a:spLocks noGrp="1"/>
          </p:cNvSpPr>
          <p:nvPr>
            <p:ph type="dt" sz="half" idx="10"/>
          </p:nvPr>
        </p:nvSpPr>
        <p:spPr/>
        <p:txBody>
          <a:bodyPr/>
          <a:lstStyle/>
          <a:p>
            <a:fld id="{59175997-4A2A-46F6-9283-8A96DC235D15}" type="datetimeFigureOut">
              <a:rPr lang="en-IN" smtClean="0"/>
              <a:t>12-11-2022</a:t>
            </a:fld>
            <a:endParaRPr lang="en-IN"/>
          </a:p>
        </p:txBody>
      </p:sp>
      <p:sp>
        <p:nvSpPr>
          <p:cNvPr id="6" name="Footer Placeholder 5">
            <a:extLst>
              <a:ext uri="{FF2B5EF4-FFF2-40B4-BE49-F238E27FC236}">
                <a16:creationId xmlns:a16="http://schemas.microsoft.com/office/drawing/2014/main" id="{811B2049-62D8-4886-4643-73A9044507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A104F8-DAD3-C683-1B04-E11559FBB9EC}"/>
              </a:ext>
            </a:extLst>
          </p:cNvPr>
          <p:cNvSpPr>
            <a:spLocks noGrp="1"/>
          </p:cNvSpPr>
          <p:nvPr>
            <p:ph type="sldNum" sz="quarter" idx="12"/>
          </p:nvPr>
        </p:nvSpPr>
        <p:spPr/>
        <p:txBody>
          <a:bodyPr/>
          <a:lstStyle/>
          <a:p>
            <a:fld id="{9C439BAA-C2C0-4592-A5B7-DB9EE55BAD83}" type="slidenum">
              <a:rPr lang="en-IN" smtClean="0"/>
              <a:t>‹#›</a:t>
            </a:fld>
            <a:endParaRPr lang="en-IN"/>
          </a:p>
        </p:txBody>
      </p:sp>
    </p:spTree>
    <p:extLst>
      <p:ext uri="{BB962C8B-B14F-4D97-AF65-F5344CB8AC3E}">
        <p14:creationId xmlns:p14="http://schemas.microsoft.com/office/powerpoint/2010/main" val="3868851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114CC0-487D-06E4-F073-00552F4A18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5413C3-EA36-900B-0950-40C475E121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449B66-22FB-C0D4-E4F4-C2A0DD7960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75997-4A2A-46F6-9283-8A96DC235D15}" type="datetimeFigureOut">
              <a:rPr lang="en-IN" smtClean="0"/>
              <a:t>12-11-2022</a:t>
            </a:fld>
            <a:endParaRPr lang="en-IN"/>
          </a:p>
        </p:txBody>
      </p:sp>
      <p:sp>
        <p:nvSpPr>
          <p:cNvPr id="5" name="Footer Placeholder 4">
            <a:extLst>
              <a:ext uri="{FF2B5EF4-FFF2-40B4-BE49-F238E27FC236}">
                <a16:creationId xmlns:a16="http://schemas.microsoft.com/office/drawing/2014/main" id="{87992328-CB36-276E-F9A3-D4430EBACA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5DD3F4F-D4F4-543E-3952-B4155AE3B8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439BAA-C2C0-4592-A5B7-DB9EE55BAD83}" type="slidenum">
              <a:rPr lang="en-IN" smtClean="0"/>
              <a:t>‹#›</a:t>
            </a:fld>
            <a:endParaRPr lang="en-IN"/>
          </a:p>
        </p:txBody>
      </p:sp>
    </p:spTree>
    <p:extLst>
      <p:ext uri="{BB962C8B-B14F-4D97-AF65-F5344CB8AC3E}">
        <p14:creationId xmlns:p14="http://schemas.microsoft.com/office/powerpoint/2010/main" val="87531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B3849F-606E-C616-E2A4-40291D86B8AE}"/>
              </a:ext>
            </a:extLst>
          </p:cNvPr>
          <p:cNvSpPr txBox="1"/>
          <p:nvPr/>
        </p:nvSpPr>
        <p:spPr>
          <a:xfrm>
            <a:off x="4516244" y="301084"/>
            <a:ext cx="2609385" cy="584775"/>
          </a:xfrm>
          <a:prstGeom prst="rect">
            <a:avLst/>
          </a:prstGeom>
          <a:noFill/>
        </p:spPr>
        <p:txBody>
          <a:bodyPr wrap="square" rtlCol="0">
            <a:spAutoFit/>
          </a:bodyPr>
          <a:lstStyle/>
          <a:p>
            <a:r>
              <a:rPr lang="en-IN" sz="3200" dirty="0"/>
              <a:t>Data Available</a:t>
            </a:r>
          </a:p>
        </p:txBody>
      </p:sp>
      <p:graphicFrame>
        <p:nvGraphicFramePr>
          <p:cNvPr id="4" name="Table 3">
            <a:extLst>
              <a:ext uri="{FF2B5EF4-FFF2-40B4-BE49-F238E27FC236}">
                <a16:creationId xmlns:a16="http://schemas.microsoft.com/office/drawing/2014/main" id="{DC46BAD0-FDD5-429A-663E-F25E36D53621}"/>
              </a:ext>
            </a:extLst>
          </p:cNvPr>
          <p:cNvGraphicFramePr>
            <a:graphicFrameLocks noGrp="1"/>
          </p:cNvGraphicFramePr>
          <p:nvPr>
            <p:extLst>
              <p:ext uri="{D42A27DB-BD31-4B8C-83A1-F6EECF244321}">
                <p14:modId xmlns:p14="http://schemas.microsoft.com/office/powerpoint/2010/main" val="3439028127"/>
              </p:ext>
            </p:extLst>
          </p:nvPr>
        </p:nvGraphicFramePr>
        <p:xfrm>
          <a:off x="970410" y="1490221"/>
          <a:ext cx="10966181" cy="2137549"/>
        </p:xfrm>
        <a:graphic>
          <a:graphicData uri="http://schemas.openxmlformats.org/drawingml/2006/table">
            <a:tbl>
              <a:tblPr firstRow="1" bandRow="1"/>
              <a:tblGrid>
                <a:gridCol w="2384609">
                  <a:extLst>
                    <a:ext uri="{9D8B030D-6E8A-4147-A177-3AD203B41FA5}">
                      <a16:colId xmlns:a16="http://schemas.microsoft.com/office/drawing/2014/main" val="473893888"/>
                    </a:ext>
                  </a:extLst>
                </a:gridCol>
                <a:gridCol w="2145393">
                  <a:extLst>
                    <a:ext uri="{9D8B030D-6E8A-4147-A177-3AD203B41FA5}">
                      <a16:colId xmlns:a16="http://schemas.microsoft.com/office/drawing/2014/main" val="741362703"/>
                    </a:ext>
                  </a:extLst>
                </a:gridCol>
                <a:gridCol w="2145393">
                  <a:extLst>
                    <a:ext uri="{9D8B030D-6E8A-4147-A177-3AD203B41FA5}">
                      <a16:colId xmlns:a16="http://schemas.microsoft.com/office/drawing/2014/main" val="1967050437"/>
                    </a:ext>
                  </a:extLst>
                </a:gridCol>
                <a:gridCol w="2145393">
                  <a:extLst>
                    <a:ext uri="{9D8B030D-6E8A-4147-A177-3AD203B41FA5}">
                      <a16:colId xmlns:a16="http://schemas.microsoft.com/office/drawing/2014/main" val="2932495995"/>
                    </a:ext>
                  </a:extLst>
                </a:gridCol>
                <a:gridCol w="2145393">
                  <a:extLst>
                    <a:ext uri="{9D8B030D-6E8A-4147-A177-3AD203B41FA5}">
                      <a16:colId xmlns:a16="http://schemas.microsoft.com/office/drawing/2014/main" val="3603604881"/>
                    </a:ext>
                  </a:extLst>
                </a:gridCol>
              </a:tblGrid>
              <a:tr h="831269">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a:r>
                        <a:rPr lang="en-US" dirty="0">
                          <a:effectLst/>
                        </a:rPr>
                        <a:t>Data​</a:t>
                      </a:r>
                    </a:p>
                  </a:txBody>
                  <a:tcPr marL="93278" marR="93278"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a:r>
                        <a:rPr lang="en-US" dirty="0">
                          <a:effectLst/>
                        </a:rPr>
                        <a:t>Collected From​</a:t>
                      </a:r>
                    </a:p>
                  </a:txBody>
                  <a:tcPr marL="93278" marR="93278"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a:r>
                        <a:rPr lang="en-US" dirty="0">
                          <a:effectLst/>
                        </a:rPr>
                        <a:t>Collected Till​</a:t>
                      </a:r>
                    </a:p>
                  </a:txBody>
                  <a:tcPr marL="93278" marR="93278"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a:r>
                        <a:rPr lang="en-US" dirty="0">
                          <a:effectLst/>
                        </a:rPr>
                        <a:t>Collection Frequency​</a:t>
                      </a:r>
                    </a:p>
                  </a:txBody>
                  <a:tcPr marL="93278" marR="93278"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a:r>
                        <a:rPr lang="en-US" dirty="0">
                          <a:effectLst/>
                        </a:rPr>
                        <a:t>% Missing data​</a:t>
                      </a:r>
                    </a:p>
                  </a:txBody>
                  <a:tcPr marL="93278" marR="93278"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1031919816"/>
                  </a:ext>
                </a:extLst>
              </a:tr>
              <a:tr h="831269">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lvl="0" algn="l">
                        <a:buNone/>
                      </a:pPr>
                      <a:r>
                        <a:rPr lang="en-US" sz="1800" b="0" i="0" u="none" strike="noStrike" noProof="0" dirty="0">
                          <a:effectLst/>
                          <a:latin typeface="Calibri"/>
                        </a:rPr>
                        <a:t>DCS BA_106</a:t>
                      </a:r>
                      <a:endParaRPr lang="en-US" dirty="0">
                        <a:effectLst/>
                      </a:endParaRPr>
                    </a:p>
                  </a:txBody>
                  <a:tcPr marL="93278" marR="93278"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effectLst/>
                        </a:rPr>
                        <a:t> 06-01-2021</a:t>
                      </a:r>
                    </a:p>
                  </a:txBody>
                  <a:tcPr marL="93278" marR="93278"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effectLst/>
                        </a:rPr>
                        <a:t>30/10/2021​</a:t>
                      </a:r>
                    </a:p>
                  </a:txBody>
                  <a:tcPr marL="93278" marR="93278"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l"/>
                      <a:r>
                        <a:rPr lang="en-US" dirty="0">
                          <a:effectLst/>
                        </a:rPr>
                        <a:t>Hourly basis</a:t>
                      </a:r>
                    </a:p>
                  </a:txBody>
                  <a:tcPr marL="93278" marR="93278"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effectLst/>
                        </a:rPr>
                        <a:t>NA</a:t>
                      </a:r>
                      <a:br>
                        <a:rPr lang="en-US" dirty="0">
                          <a:effectLst/>
                        </a:rPr>
                      </a:br>
                      <a:r>
                        <a:rPr lang="en-US" dirty="0">
                          <a:effectLst/>
                        </a:rPr>
                        <a:t>​</a:t>
                      </a:r>
                    </a:p>
                  </a:txBody>
                  <a:tcPr marL="93278" marR="93278"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600421367"/>
                  </a:ext>
                </a:extLst>
              </a:tr>
              <a:tr h="47501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l"/>
                      <a:r>
                        <a:rPr lang="en-US" dirty="0">
                          <a:effectLst/>
                        </a:rPr>
                        <a:t>DCS Additional BA_106</a:t>
                      </a:r>
                    </a:p>
                  </a:txBody>
                  <a:tcPr marL="93278" marR="93278"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effectLst/>
                        </a:rPr>
                        <a:t>06-01-2021</a:t>
                      </a:r>
                    </a:p>
                  </a:txBody>
                  <a:tcPr marL="93278" marR="93278"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effectLst/>
                        </a:rPr>
                        <a:t>30/10/2021​</a:t>
                      </a:r>
                    </a:p>
                  </a:txBody>
                  <a:tcPr marL="93278" marR="93278"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l"/>
                      <a:r>
                        <a:rPr lang="en-US" dirty="0">
                          <a:effectLst/>
                        </a:rPr>
                        <a:t>Hourly basis</a:t>
                      </a:r>
                    </a:p>
                  </a:txBody>
                  <a:tcPr marL="93278" marR="93278"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effectLst/>
                        </a:rPr>
                        <a:t>NA</a:t>
                      </a:r>
                    </a:p>
                  </a:txBody>
                  <a:tcPr marL="93278" marR="93278"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4154260463"/>
                  </a:ext>
                </a:extLst>
              </a:tr>
            </a:tbl>
          </a:graphicData>
        </a:graphic>
      </p:graphicFrame>
      <p:sp>
        <p:nvSpPr>
          <p:cNvPr id="5" name="TextBox 4">
            <a:extLst>
              <a:ext uri="{FF2B5EF4-FFF2-40B4-BE49-F238E27FC236}">
                <a16:creationId xmlns:a16="http://schemas.microsoft.com/office/drawing/2014/main" id="{801B606A-09B0-76DF-9032-295F383F7453}"/>
              </a:ext>
            </a:extLst>
          </p:cNvPr>
          <p:cNvSpPr txBox="1"/>
          <p:nvPr/>
        </p:nvSpPr>
        <p:spPr>
          <a:xfrm>
            <a:off x="970410" y="4137102"/>
            <a:ext cx="10966181" cy="369332"/>
          </a:xfrm>
          <a:prstGeom prst="rect">
            <a:avLst/>
          </a:prstGeom>
          <a:noFill/>
        </p:spPr>
        <p:txBody>
          <a:bodyPr wrap="square" rtlCol="0">
            <a:spAutoFit/>
          </a:bodyPr>
          <a:lstStyle/>
          <a:p>
            <a:r>
              <a:rPr lang="en-IN" dirty="0"/>
              <a:t>Dimensions of the available dataset – The dataset has 12384 samples/records and 71 features/variables</a:t>
            </a:r>
          </a:p>
        </p:txBody>
      </p:sp>
    </p:spTree>
    <p:extLst>
      <p:ext uri="{BB962C8B-B14F-4D97-AF65-F5344CB8AC3E}">
        <p14:creationId xmlns:p14="http://schemas.microsoft.com/office/powerpoint/2010/main" val="2423462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D886A15-D51D-17C5-1928-02CCF5728451}"/>
              </a:ext>
            </a:extLst>
          </p:cNvPr>
          <p:cNvSpPr txBox="1"/>
          <p:nvPr/>
        </p:nvSpPr>
        <p:spPr>
          <a:xfrm>
            <a:off x="3392759" y="270750"/>
            <a:ext cx="491490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black"/>
                </a:solidFill>
                <a:effectLst/>
                <a:uLnTx/>
                <a:uFillTx/>
                <a:latin typeface="Calibri" panose="020F0502020204030204"/>
                <a:ea typeface="+mn-ea"/>
                <a:cs typeface="+mn-cs"/>
              </a:rPr>
              <a:t>Active Run Data Availability</a:t>
            </a:r>
          </a:p>
        </p:txBody>
      </p:sp>
      <p:sp>
        <p:nvSpPr>
          <p:cNvPr id="10" name="TextBox 9">
            <a:extLst>
              <a:ext uri="{FF2B5EF4-FFF2-40B4-BE49-F238E27FC236}">
                <a16:creationId xmlns:a16="http://schemas.microsoft.com/office/drawing/2014/main" id="{27464E48-3685-7294-FEA2-A3D5272B5E8C}"/>
              </a:ext>
            </a:extLst>
          </p:cNvPr>
          <p:cNvSpPr txBox="1"/>
          <p:nvPr/>
        </p:nvSpPr>
        <p:spPr>
          <a:xfrm>
            <a:off x="791737" y="1449659"/>
            <a:ext cx="10671717" cy="646331"/>
          </a:xfrm>
          <a:prstGeom prst="rect">
            <a:avLst/>
          </a:prstGeom>
          <a:noFill/>
        </p:spPr>
        <p:txBody>
          <a:bodyPr wrap="square" rtlCol="0">
            <a:spAutoFit/>
          </a:bodyPr>
          <a:lstStyle/>
          <a:p>
            <a:r>
              <a:rPr lang="en-IN" dirty="0"/>
              <a:t>Based on the Naphtha Feed availability, active run state of the furnace is decided. In the sample space where feed availability is nearly zero, considered as offline state of the furnace.     </a:t>
            </a:r>
          </a:p>
        </p:txBody>
      </p:sp>
      <p:graphicFrame>
        <p:nvGraphicFramePr>
          <p:cNvPr id="11" name="Table 11">
            <a:extLst>
              <a:ext uri="{FF2B5EF4-FFF2-40B4-BE49-F238E27FC236}">
                <a16:creationId xmlns:a16="http://schemas.microsoft.com/office/drawing/2014/main" id="{4EAD55FD-E42D-6A85-361C-A751375FFE60}"/>
              </a:ext>
            </a:extLst>
          </p:cNvPr>
          <p:cNvGraphicFramePr>
            <a:graphicFrameLocks noGrp="1"/>
          </p:cNvGraphicFramePr>
          <p:nvPr>
            <p:extLst>
              <p:ext uri="{D42A27DB-BD31-4B8C-83A1-F6EECF244321}">
                <p14:modId xmlns:p14="http://schemas.microsoft.com/office/powerpoint/2010/main" val="3241696021"/>
              </p:ext>
            </p:extLst>
          </p:nvPr>
        </p:nvGraphicFramePr>
        <p:xfrm>
          <a:off x="892954" y="2459256"/>
          <a:ext cx="10395688" cy="2103120"/>
        </p:xfrm>
        <a:graphic>
          <a:graphicData uri="http://schemas.openxmlformats.org/drawingml/2006/table">
            <a:tbl>
              <a:tblPr firstRow="1" bandRow="1">
                <a:tableStyleId>{5C22544A-7EE6-4342-B048-85BDC9FD1C3A}</a:tableStyleId>
              </a:tblPr>
              <a:tblGrid>
                <a:gridCol w="2380932">
                  <a:extLst>
                    <a:ext uri="{9D8B030D-6E8A-4147-A177-3AD203B41FA5}">
                      <a16:colId xmlns:a16="http://schemas.microsoft.com/office/drawing/2014/main" val="539807931"/>
                    </a:ext>
                  </a:extLst>
                </a:gridCol>
                <a:gridCol w="2003689">
                  <a:extLst>
                    <a:ext uri="{9D8B030D-6E8A-4147-A177-3AD203B41FA5}">
                      <a16:colId xmlns:a16="http://schemas.microsoft.com/office/drawing/2014/main" val="313933812"/>
                    </a:ext>
                  </a:extLst>
                </a:gridCol>
                <a:gridCol w="2003689">
                  <a:extLst>
                    <a:ext uri="{9D8B030D-6E8A-4147-A177-3AD203B41FA5}">
                      <a16:colId xmlns:a16="http://schemas.microsoft.com/office/drawing/2014/main" val="1510790517"/>
                    </a:ext>
                  </a:extLst>
                </a:gridCol>
                <a:gridCol w="2003689">
                  <a:extLst>
                    <a:ext uri="{9D8B030D-6E8A-4147-A177-3AD203B41FA5}">
                      <a16:colId xmlns:a16="http://schemas.microsoft.com/office/drawing/2014/main" val="2199408664"/>
                    </a:ext>
                  </a:extLst>
                </a:gridCol>
                <a:gridCol w="2003689">
                  <a:extLst>
                    <a:ext uri="{9D8B030D-6E8A-4147-A177-3AD203B41FA5}">
                      <a16:colId xmlns:a16="http://schemas.microsoft.com/office/drawing/2014/main" val="60474204"/>
                    </a:ext>
                  </a:extLst>
                </a:gridCol>
              </a:tblGrid>
              <a:tr h="370840">
                <a:tc>
                  <a:txBody>
                    <a:bodyPr/>
                    <a:lstStyle/>
                    <a:p>
                      <a:pPr algn="ctr"/>
                      <a:r>
                        <a:rPr lang="en-IN" dirty="0"/>
                        <a:t>Data</a:t>
                      </a:r>
                    </a:p>
                  </a:txBody>
                  <a:tcPr/>
                </a:tc>
                <a:tc>
                  <a:txBody>
                    <a:bodyPr/>
                    <a:lstStyle/>
                    <a:p>
                      <a:pPr algn="ctr"/>
                      <a:r>
                        <a:rPr lang="en-IN" dirty="0"/>
                        <a:t>Available From</a:t>
                      </a:r>
                    </a:p>
                  </a:txBody>
                  <a:tcPr/>
                </a:tc>
                <a:tc>
                  <a:txBody>
                    <a:bodyPr/>
                    <a:lstStyle/>
                    <a:p>
                      <a:pPr algn="ctr"/>
                      <a:r>
                        <a:rPr lang="en-IN" dirty="0"/>
                        <a:t>Available Till</a:t>
                      </a:r>
                    </a:p>
                  </a:txBody>
                  <a:tcPr/>
                </a:tc>
                <a:tc>
                  <a:txBody>
                    <a:bodyPr/>
                    <a:lstStyle/>
                    <a:p>
                      <a:pPr algn="ctr"/>
                      <a:r>
                        <a:rPr lang="en-IN" dirty="0"/>
                        <a:t>Frequency</a:t>
                      </a:r>
                    </a:p>
                  </a:txBody>
                  <a:tcPr/>
                </a:tc>
                <a:tc>
                  <a:txBody>
                    <a:bodyPr/>
                    <a:lstStyle/>
                    <a:p>
                      <a:pPr algn="ctr"/>
                      <a:r>
                        <a:rPr lang="en-IN" dirty="0"/>
                        <a:t>Treatment Performed</a:t>
                      </a:r>
                    </a:p>
                  </a:txBody>
                  <a:tcPr/>
                </a:tc>
                <a:extLst>
                  <a:ext uri="{0D108BD9-81ED-4DB2-BD59-A6C34878D82A}">
                    <a16:rowId xmlns:a16="http://schemas.microsoft.com/office/drawing/2014/main" val="3604635466"/>
                  </a:ext>
                </a:extLst>
              </a:tr>
              <a:tr h="370840">
                <a:tc>
                  <a:txBody>
                    <a:bodyPr/>
                    <a:lstStyle/>
                    <a:p>
                      <a:pPr algn="ctr"/>
                      <a:r>
                        <a:rPr lang="en-IN" dirty="0"/>
                        <a:t>DCS BA_106</a:t>
                      </a:r>
                    </a:p>
                  </a:txBody>
                  <a:tcPr/>
                </a:tc>
                <a:tc>
                  <a:txBody>
                    <a:bodyPr/>
                    <a:lstStyle/>
                    <a:p>
                      <a:pPr algn="ctr"/>
                      <a:r>
                        <a:rPr lang="en-IN" dirty="0"/>
                        <a:t>06-01-2021</a:t>
                      </a:r>
                    </a:p>
                  </a:txBody>
                  <a:tcPr/>
                </a:tc>
                <a:tc>
                  <a:txBody>
                    <a:bodyPr/>
                    <a:lstStyle/>
                    <a:p>
                      <a:pPr algn="ctr"/>
                      <a:r>
                        <a:rPr lang="en-IN" dirty="0"/>
                        <a:t>02-05-2022</a:t>
                      </a:r>
                    </a:p>
                  </a:txBody>
                  <a:tcPr/>
                </a:tc>
                <a:tc>
                  <a:txBody>
                    <a:bodyPr/>
                    <a:lstStyle/>
                    <a:p>
                      <a:pPr algn="ctr"/>
                      <a:r>
                        <a:rPr lang="en-IN" dirty="0"/>
                        <a:t>Hourly Basis</a:t>
                      </a:r>
                    </a:p>
                  </a:txBody>
                  <a:tcPr/>
                </a:tc>
                <a:tc rowSpan="2">
                  <a:txBody>
                    <a:bodyPr/>
                    <a:lstStyle/>
                    <a:p>
                      <a:pPr algn="ctr"/>
                      <a:r>
                        <a:rPr lang="en-IN" dirty="0"/>
                        <a:t>Samples/ Records having naphtha feed as nearly zero are dropped from the sample space.</a:t>
                      </a:r>
                    </a:p>
                  </a:txBody>
                  <a:tcPr/>
                </a:tc>
                <a:extLst>
                  <a:ext uri="{0D108BD9-81ED-4DB2-BD59-A6C34878D82A}">
                    <a16:rowId xmlns:a16="http://schemas.microsoft.com/office/drawing/2014/main" val="3843958145"/>
                  </a:ext>
                </a:extLst>
              </a:tr>
              <a:tr h="370840">
                <a:tc>
                  <a:txBody>
                    <a:bodyPr/>
                    <a:lstStyle/>
                    <a:p>
                      <a:pPr algn="ctr"/>
                      <a:r>
                        <a:rPr lang="en-IN" dirty="0"/>
                        <a:t>DCS Additional BA_106</a:t>
                      </a:r>
                    </a:p>
                  </a:txBody>
                  <a:tcPr/>
                </a:tc>
                <a:tc>
                  <a:txBody>
                    <a:bodyPr/>
                    <a:lstStyle/>
                    <a:p>
                      <a:pPr algn="ctr"/>
                      <a:r>
                        <a:rPr lang="en-IN" dirty="0"/>
                        <a:t>06-01-2021</a:t>
                      </a:r>
                    </a:p>
                  </a:txBody>
                  <a:tcPr/>
                </a:tc>
                <a:tc>
                  <a:txBody>
                    <a:bodyPr/>
                    <a:lstStyle/>
                    <a:p>
                      <a:pPr algn="ctr"/>
                      <a:r>
                        <a:rPr lang="en-IN" dirty="0"/>
                        <a:t>02-05-2022</a:t>
                      </a:r>
                    </a:p>
                  </a:txBody>
                  <a:tcPr/>
                </a:tc>
                <a:tc>
                  <a:txBody>
                    <a:bodyPr/>
                    <a:lstStyle/>
                    <a:p>
                      <a:pPr algn="ctr"/>
                      <a:r>
                        <a:rPr lang="en-IN" dirty="0"/>
                        <a:t>Hourly Basis</a:t>
                      </a:r>
                    </a:p>
                  </a:txBody>
                  <a:tcPr/>
                </a:tc>
                <a:tc vMerge="1">
                  <a:txBody>
                    <a:bodyPr/>
                    <a:lstStyle/>
                    <a:p>
                      <a:pPr algn="ctr"/>
                      <a:endParaRPr lang="en-IN" dirty="0"/>
                    </a:p>
                  </a:txBody>
                  <a:tcPr/>
                </a:tc>
                <a:extLst>
                  <a:ext uri="{0D108BD9-81ED-4DB2-BD59-A6C34878D82A}">
                    <a16:rowId xmlns:a16="http://schemas.microsoft.com/office/drawing/2014/main" val="3494911893"/>
                  </a:ext>
                </a:extLst>
              </a:tr>
            </a:tbl>
          </a:graphicData>
        </a:graphic>
      </p:graphicFrame>
      <p:sp>
        <p:nvSpPr>
          <p:cNvPr id="13" name="TextBox 12">
            <a:extLst>
              <a:ext uri="{FF2B5EF4-FFF2-40B4-BE49-F238E27FC236}">
                <a16:creationId xmlns:a16="http://schemas.microsoft.com/office/drawing/2014/main" id="{CADA24A1-4F8E-3B0D-D289-3C91B8DC62C5}"/>
              </a:ext>
            </a:extLst>
          </p:cNvPr>
          <p:cNvSpPr txBox="1"/>
          <p:nvPr/>
        </p:nvSpPr>
        <p:spPr>
          <a:xfrm>
            <a:off x="892954" y="5554649"/>
            <a:ext cx="10395688" cy="369332"/>
          </a:xfrm>
          <a:prstGeom prst="rect">
            <a:avLst/>
          </a:prstGeom>
          <a:noFill/>
        </p:spPr>
        <p:txBody>
          <a:bodyPr wrap="square" rtlCol="0">
            <a:spAutoFit/>
          </a:bodyPr>
          <a:lstStyle/>
          <a:p>
            <a:r>
              <a:rPr lang="en-IN" b="1" dirty="0"/>
              <a:t>NOTE: Now the sample space is not continuous time series data as offline records are dropped.</a:t>
            </a:r>
          </a:p>
        </p:txBody>
      </p:sp>
      <p:sp>
        <p:nvSpPr>
          <p:cNvPr id="17" name="TextBox 16">
            <a:extLst>
              <a:ext uri="{FF2B5EF4-FFF2-40B4-BE49-F238E27FC236}">
                <a16:creationId xmlns:a16="http://schemas.microsoft.com/office/drawing/2014/main" id="{F2DE5A00-BF21-306F-DF82-168E3C32A2EF}"/>
              </a:ext>
            </a:extLst>
          </p:cNvPr>
          <p:cNvSpPr txBox="1"/>
          <p:nvPr/>
        </p:nvSpPr>
        <p:spPr>
          <a:xfrm>
            <a:off x="892954" y="4735347"/>
            <a:ext cx="1039568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Dimensions of the available dataset – The dataset has 11553 samples/records and 71 features/variables</a:t>
            </a:r>
          </a:p>
        </p:txBody>
      </p:sp>
    </p:spTree>
    <p:extLst>
      <p:ext uri="{BB962C8B-B14F-4D97-AF65-F5344CB8AC3E}">
        <p14:creationId xmlns:p14="http://schemas.microsoft.com/office/powerpoint/2010/main" val="4184990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D7D1E88-CA14-522E-06F8-F4B1CE8FE6D3}"/>
              </a:ext>
            </a:extLst>
          </p:cNvPr>
          <p:cNvSpPr txBox="1"/>
          <p:nvPr/>
        </p:nvSpPr>
        <p:spPr>
          <a:xfrm>
            <a:off x="2534113" y="203843"/>
            <a:ext cx="6754852"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3200" dirty="0">
                <a:solidFill>
                  <a:prstClr val="black"/>
                </a:solidFill>
                <a:latin typeface="Calibri" panose="020F0502020204030204"/>
              </a:rPr>
              <a:t>Historical Furnace Run Length Analysis</a:t>
            </a:r>
            <a:endParaRPr kumimoji="0" lang="en-IN"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3236A2EE-F85E-F50A-B7E8-B6C00A5114E0}"/>
              </a:ext>
            </a:extLst>
          </p:cNvPr>
          <p:cNvSpPr txBox="1"/>
          <p:nvPr/>
        </p:nvSpPr>
        <p:spPr>
          <a:xfrm>
            <a:off x="546409" y="1158612"/>
            <a:ext cx="2486723" cy="1754326"/>
          </a:xfrm>
          <a:prstGeom prst="rect">
            <a:avLst/>
          </a:prstGeom>
          <a:noFill/>
        </p:spPr>
        <p:txBody>
          <a:bodyPr wrap="square" rtlCol="0">
            <a:spAutoFit/>
          </a:bodyPr>
          <a:lstStyle/>
          <a:p>
            <a:r>
              <a:rPr lang="en-US" dirty="0"/>
              <a:t>The sample space is consist of 15 active run information. Average run length for the historical samples is 32 days. </a:t>
            </a:r>
            <a:endParaRPr lang="en-IN" dirty="0"/>
          </a:p>
        </p:txBody>
      </p:sp>
      <p:graphicFrame>
        <p:nvGraphicFramePr>
          <p:cNvPr id="14" name="Chart 13">
            <a:extLst>
              <a:ext uri="{FF2B5EF4-FFF2-40B4-BE49-F238E27FC236}">
                <a16:creationId xmlns:a16="http://schemas.microsoft.com/office/drawing/2014/main" id="{C1B271EE-3C01-F8F2-BA7E-ECAAAFBAD93C}"/>
              </a:ext>
            </a:extLst>
          </p:cNvPr>
          <p:cNvGraphicFramePr/>
          <p:nvPr>
            <p:extLst>
              <p:ext uri="{D42A27DB-BD31-4B8C-83A1-F6EECF244321}">
                <p14:modId xmlns:p14="http://schemas.microsoft.com/office/powerpoint/2010/main" val="834249226"/>
              </p:ext>
            </p:extLst>
          </p:nvPr>
        </p:nvGraphicFramePr>
        <p:xfrm>
          <a:off x="3501484" y="1158612"/>
          <a:ext cx="8297745"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55971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EDC5B0-9BFA-AA44-683E-61A5D2FBB5F0}"/>
              </a:ext>
            </a:extLst>
          </p:cNvPr>
          <p:cNvSpPr txBox="1"/>
          <p:nvPr/>
        </p:nvSpPr>
        <p:spPr>
          <a:xfrm>
            <a:off x="3182745" y="191797"/>
            <a:ext cx="548175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black"/>
                </a:solidFill>
                <a:effectLst/>
                <a:uLnTx/>
                <a:uFillTx/>
                <a:latin typeface="Calibri" panose="020F0502020204030204"/>
                <a:ea typeface="+mn-ea"/>
                <a:cs typeface="+mn-cs"/>
              </a:rPr>
              <a:t>New Feature/Variable Creation </a:t>
            </a:r>
          </a:p>
        </p:txBody>
      </p:sp>
      <p:sp>
        <p:nvSpPr>
          <p:cNvPr id="6" name="TextBox 5">
            <a:extLst>
              <a:ext uri="{FF2B5EF4-FFF2-40B4-BE49-F238E27FC236}">
                <a16:creationId xmlns:a16="http://schemas.microsoft.com/office/drawing/2014/main" id="{DFB2118C-2C70-0EC3-A587-55E251C3FC0B}"/>
              </a:ext>
            </a:extLst>
          </p:cNvPr>
          <p:cNvSpPr txBox="1"/>
          <p:nvPr/>
        </p:nvSpPr>
        <p:spPr>
          <a:xfrm>
            <a:off x="669073" y="1193180"/>
            <a:ext cx="11017405" cy="2031325"/>
          </a:xfrm>
          <a:prstGeom prst="rect">
            <a:avLst/>
          </a:prstGeom>
          <a:noFill/>
        </p:spPr>
        <p:txBody>
          <a:bodyPr wrap="square" rtlCol="0">
            <a:spAutoFit/>
          </a:bodyPr>
          <a:lstStyle/>
          <a:p>
            <a:pPr marL="285750" indent="-285750">
              <a:buFont typeface="Arial" panose="020B0604020202020204" pitchFamily="34" charset="0"/>
              <a:buChar char="•"/>
            </a:pPr>
            <a:r>
              <a:rPr lang="en-US" dirty="0"/>
              <a:t>Our primary concern is to predict the furnace run length. In other words, how long the furnace is going to run from today.</a:t>
            </a:r>
          </a:p>
          <a:p>
            <a:pPr marL="285750" indent="-285750">
              <a:buFont typeface="Arial" panose="020B0604020202020204" pitchFamily="34" charset="0"/>
              <a:buChar char="•"/>
            </a:pPr>
            <a:r>
              <a:rPr lang="en-US" dirty="0"/>
              <a:t>Since, we had no direct information about the furnace run length in the sample dataset, we have derived relative run length for each cycle until the furnace is taken in offline mode.</a:t>
            </a:r>
          </a:p>
          <a:p>
            <a:pPr marL="285750" indent="-285750">
              <a:buFont typeface="Arial" panose="020B0604020202020204" pitchFamily="34" charset="0"/>
              <a:buChar char="•"/>
            </a:pPr>
            <a:r>
              <a:rPr lang="en-US" dirty="0"/>
              <a:t>The new feature is introduced as ‘Run Length’ in the feature space.</a:t>
            </a:r>
          </a:p>
          <a:p>
            <a:pPr marL="285750" indent="-285750">
              <a:buFont typeface="Arial" panose="020B0604020202020204" pitchFamily="34" charset="0"/>
              <a:buChar char="•"/>
            </a:pPr>
            <a:r>
              <a:rPr lang="en-US" dirty="0"/>
              <a:t>E.g. if total run length of one cycle is 40 and today the furnace is running on 5</a:t>
            </a:r>
            <a:r>
              <a:rPr lang="en-US" baseline="30000" dirty="0"/>
              <a:t>th</a:t>
            </a:r>
            <a:r>
              <a:rPr lang="en-US" dirty="0"/>
              <a:t> day, the relative run length will be 35 days.  </a:t>
            </a:r>
            <a:endParaRPr lang="en-IN" dirty="0"/>
          </a:p>
        </p:txBody>
      </p:sp>
    </p:spTree>
    <p:extLst>
      <p:ext uri="{BB962C8B-B14F-4D97-AF65-F5344CB8AC3E}">
        <p14:creationId xmlns:p14="http://schemas.microsoft.com/office/powerpoint/2010/main" val="2727465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7180B42-888D-D31F-5BBC-82A7E96ED3F8}"/>
              </a:ext>
            </a:extLst>
          </p:cNvPr>
          <p:cNvSpPr txBox="1"/>
          <p:nvPr/>
        </p:nvSpPr>
        <p:spPr>
          <a:xfrm>
            <a:off x="3048930" y="181540"/>
            <a:ext cx="609414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black"/>
                </a:solidFill>
                <a:effectLst/>
                <a:uLnTx/>
                <a:uFillTx/>
                <a:latin typeface="Calibri" panose="020F0502020204030204"/>
                <a:ea typeface="+mn-ea"/>
                <a:cs typeface="+mn-cs"/>
              </a:rPr>
              <a:t>Feature Space Correlation Analysis</a:t>
            </a:r>
          </a:p>
        </p:txBody>
      </p:sp>
      <p:sp>
        <p:nvSpPr>
          <p:cNvPr id="8" name="TextBox 7">
            <a:extLst>
              <a:ext uri="{FF2B5EF4-FFF2-40B4-BE49-F238E27FC236}">
                <a16:creationId xmlns:a16="http://schemas.microsoft.com/office/drawing/2014/main" id="{57B00F55-3A2D-0BDC-1544-1B2029EFD941}"/>
              </a:ext>
            </a:extLst>
          </p:cNvPr>
          <p:cNvSpPr txBox="1"/>
          <p:nvPr/>
        </p:nvSpPr>
        <p:spPr>
          <a:xfrm>
            <a:off x="512956" y="1460810"/>
            <a:ext cx="11363093" cy="2308324"/>
          </a:xfrm>
          <a:prstGeom prst="rect">
            <a:avLst/>
          </a:prstGeom>
          <a:noFill/>
        </p:spPr>
        <p:txBody>
          <a:bodyPr wrap="square" rtlCol="0">
            <a:spAutoFit/>
          </a:bodyPr>
          <a:lstStyle/>
          <a:p>
            <a:r>
              <a:rPr lang="en-IN" b="1" dirty="0"/>
              <a:t>Correlations computation and further treatment are carried out for the following features</a:t>
            </a:r>
          </a:p>
          <a:p>
            <a:endParaRPr lang="en-IN" b="1" dirty="0"/>
          </a:p>
          <a:p>
            <a:pPr marL="342900" indent="-342900">
              <a:buFont typeface="+mj-lt"/>
              <a:buAutoNum type="arabicPeriod"/>
            </a:pPr>
            <a:r>
              <a:rPr lang="en-IN" dirty="0"/>
              <a:t>Naphtha Feed from Coil 1 to 6 and Total Naphtha Feed</a:t>
            </a:r>
          </a:p>
          <a:p>
            <a:pPr marL="342900" indent="-342900">
              <a:buFont typeface="+mj-lt"/>
              <a:buAutoNum type="arabicPeriod"/>
            </a:pPr>
            <a:r>
              <a:rPr lang="en-IN" dirty="0"/>
              <a:t>COT from Coil 1 to 6 and Average COT</a:t>
            </a:r>
          </a:p>
          <a:p>
            <a:pPr marL="342900" indent="-342900">
              <a:buFont typeface="+mj-lt"/>
              <a:buAutoNum type="arabicPeriod"/>
            </a:pPr>
            <a:r>
              <a:rPr lang="en-IN" dirty="0"/>
              <a:t>CIT from Coil 1 to 6 and Average CIT</a:t>
            </a:r>
          </a:p>
          <a:p>
            <a:pPr marL="342900" indent="-342900">
              <a:buFont typeface="+mj-lt"/>
              <a:buAutoNum type="arabicPeriod"/>
            </a:pPr>
            <a:r>
              <a:rPr lang="en-IN" dirty="0"/>
              <a:t>Dilution Steam Ratio from Coil 1 to 6 and Total Dilution Steam Ratio</a:t>
            </a:r>
          </a:p>
          <a:p>
            <a:pPr marL="342900" indent="-342900">
              <a:buFont typeface="+mj-lt"/>
              <a:buAutoNum type="arabicPeriod"/>
            </a:pPr>
            <a:r>
              <a:rPr lang="en-IN" dirty="0"/>
              <a:t>CIP from coil 1 to 6 and Maximum CIP</a:t>
            </a:r>
          </a:p>
          <a:p>
            <a:pPr marL="342900" indent="-342900">
              <a:buFont typeface="+mj-lt"/>
              <a:buAutoNum type="arabicPeriod"/>
            </a:pPr>
            <a:r>
              <a:rPr lang="en-IN" dirty="0"/>
              <a:t>Feed Temp 1 and </a:t>
            </a:r>
            <a:r>
              <a:rPr lang="en-IN"/>
              <a:t>2   </a:t>
            </a:r>
            <a:endParaRPr lang="en-IN" dirty="0"/>
          </a:p>
        </p:txBody>
      </p:sp>
    </p:spTree>
    <p:extLst>
      <p:ext uri="{BB962C8B-B14F-4D97-AF65-F5344CB8AC3E}">
        <p14:creationId xmlns:p14="http://schemas.microsoft.com/office/powerpoint/2010/main" val="4050697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2406</TotalTime>
  <Words>394</Words>
  <Application>Microsoft Office PowerPoint</Application>
  <PresentationFormat>Widescreen</PresentationFormat>
  <Paragraphs>54</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Sabyasachi Bhadra</dc:creator>
  <cp:lastModifiedBy>Sabyasachi Bhadra</cp:lastModifiedBy>
  <cp:revision>7</cp:revision>
  <dcterms:created xsi:type="dcterms:W3CDTF">2022-11-09T15:34:09Z</dcterms:created>
  <dcterms:modified xsi:type="dcterms:W3CDTF">2022-11-12T18:58:49Z</dcterms:modified>
</cp:coreProperties>
</file>