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6" r:id="rId5"/>
    <p:sldId id="267" r:id="rId6"/>
    <p:sldId id="259" r:id="rId7"/>
    <p:sldId id="260" r:id="rId8"/>
    <p:sldId id="261" r:id="rId9"/>
    <p:sldId id="262" r:id="rId10"/>
    <p:sldId id="263" r:id="rId11"/>
    <p:sldId id="264" r:id="rId12"/>
    <p:sldId id="265" r:id="rId13"/>
    <p:sldId id="268" r:id="rId14"/>
    <p:sldId id="269"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65" autoAdjust="0"/>
  </p:normalViewPr>
  <p:slideViewPr>
    <p:cSldViewPr snapToGrid="0">
      <p:cViewPr>
        <p:scale>
          <a:sx n="57" d="100"/>
          <a:sy n="57" d="100"/>
        </p:scale>
        <p:origin x="10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Historical Run Duration</a:t>
            </a:r>
          </a:p>
        </c:rich>
      </c:tx>
      <c:layout>
        <c:manualLayout>
          <c:xMode val="edge"/>
          <c:yMode val="edge"/>
          <c:x val="0.35810777506418912"/>
          <c:y val="0"/>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1223965065207477"/>
          <c:y val="0.12195711602133885"/>
          <c:w val="0.86594924283645747"/>
          <c:h val="0.74873654350784058"/>
        </c:manualLayout>
      </c:layout>
      <c:barChart>
        <c:barDir val="col"/>
        <c:grouping val="clustered"/>
        <c:varyColors val="0"/>
        <c:ser>
          <c:idx val="0"/>
          <c:order val="0"/>
          <c:tx>
            <c:strRef>
              <c:f>Sheet1!$B$1</c:f>
              <c:strCache>
                <c:ptCount val="1"/>
                <c:pt idx="0">
                  <c:v>RunDurationDays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Sheet1!$A$2:$A$16</c:f>
              <c:strCache>
                <c:ptCount val="15"/>
                <c:pt idx="0">
                  <c:v>Run 1</c:v>
                </c:pt>
                <c:pt idx="1">
                  <c:v>Run 2</c:v>
                </c:pt>
                <c:pt idx="2">
                  <c:v>Run 3</c:v>
                </c:pt>
                <c:pt idx="3">
                  <c:v>Run 4</c:v>
                </c:pt>
                <c:pt idx="4">
                  <c:v>Run 5</c:v>
                </c:pt>
                <c:pt idx="5">
                  <c:v>Run 6</c:v>
                </c:pt>
                <c:pt idx="6">
                  <c:v>Run 7</c:v>
                </c:pt>
                <c:pt idx="7">
                  <c:v>Run 8</c:v>
                </c:pt>
                <c:pt idx="8">
                  <c:v>Run 9</c:v>
                </c:pt>
                <c:pt idx="9">
                  <c:v>Run 10</c:v>
                </c:pt>
                <c:pt idx="10">
                  <c:v>Run 11</c:v>
                </c:pt>
                <c:pt idx="11">
                  <c:v>Run 12</c:v>
                </c:pt>
                <c:pt idx="12">
                  <c:v>Run 13</c:v>
                </c:pt>
                <c:pt idx="13">
                  <c:v>Run 14</c:v>
                </c:pt>
                <c:pt idx="14">
                  <c:v>Run 15</c:v>
                </c:pt>
              </c:strCache>
            </c:strRef>
          </c:cat>
          <c:val>
            <c:numRef>
              <c:f>Sheet1!$B$2:$B$16</c:f>
              <c:numCache>
                <c:formatCode>General</c:formatCode>
                <c:ptCount val="15"/>
                <c:pt idx="0">
                  <c:v>29.208333333333329</c:v>
                </c:pt>
                <c:pt idx="1">
                  <c:v>37.25</c:v>
                </c:pt>
                <c:pt idx="2">
                  <c:v>41.958333333333343</c:v>
                </c:pt>
                <c:pt idx="3">
                  <c:v>41.666666666666657</c:v>
                </c:pt>
                <c:pt idx="4">
                  <c:v>42.375</c:v>
                </c:pt>
                <c:pt idx="5">
                  <c:v>32.25</c:v>
                </c:pt>
                <c:pt idx="6">
                  <c:v>33.25</c:v>
                </c:pt>
                <c:pt idx="7">
                  <c:v>20.583333333333329</c:v>
                </c:pt>
                <c:pt idx="8">
                  <c:v>42</c:v>
                </c:pt>
                <c:pt idx="9">
                  <c:v>39.375</c:v>
                </c:pt>
                <c:pt idx="10">
                  <c:v>27.958333333333329</c:v>
                </c:pt>
                <c:pt idx="11">
                  <c:v>26.541666666666671</c:v>
                </c:pt>
                <c:pt idx="12">
                  <c:v>13.66666666666667</c:v>
                </c:pt>
                <c:pt idx="13">
                  <c:v>28.333333333333329</c:v>
                </c:pt>
                <c:pt idx="14">
                  <c:v>24.958333333333329</c:v>
                </c:pt>
              </c:numCache>
            </c:numRef>
          </c:val>
          <c:extLst>
            <c:ext xmlns:c16="http://schemas.microsoft.com/office/drawing/2014/chart" uri="{C3380CC4-5D6E-409C-BE32-E72D297353CC}">
              <c16:uniqueId val="{00000000-5974-4263-9407-50A31B35AB4C}"/>
            </c:ext>
          </c:extLst>
        </c:ser>
        <c:dLbls>
          <c:showLegendKey val="0"/>
          <c:showVal val="0"/>
          <c:showCatName val="0"/>
          <c:showSerName val="0"/>
          <c:showPercent val="0"/>
          <c:showBubbleSize val="0"/>
        </c:dLbls>
        <c:gapWidth val="100"/>
        <c:overlap val="-24"/>
        <c:axId val="1604508431"/>
        <c:axId val="1604503439"/>
      </c:barChart>
      <c:catAx>
        <c:axId val="1604508431"/>
        <c:scaling>
          <c:orientation val="minMax"/>
        </c:scaling>
        <c:delete val="0"/>
        <c:axPos val="b"/>
        <c:numFmt formatCode="General" sourceLinked="1"/>
        <c:majorTickMark val="none"/>
        <c:minorTickMark val="none"/>
        <c:tickLblPos val="nextTo"/>
        <c:spPr>
          <a:noFill/>
          <a:ln w="9525" cap="flat" cmpd="sng" algn="ctr">
            <a:solidFill>
              <a:schemeClr val="tx1">
                <a:alpha val="98000"/>
              </a:schemeClr>
            </a:solidFill>
            <a:round/>
          </a:ln>
          <a:effectLst/>
        </c:spPr>
        <c:txPr>
          <a:bodyPr rot="2700000" spcFirstLastPara="1" vertOverflow="ellipsis"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04503439"/>
        <c:crosses val="autoZero"/>
        <c:auto val="1"/>
        <c:lblAlgn val="ctr"/>
        <c:lblOffset val="100"/>
        <c:noMultiLvlLbl val="0"/>
      </c:catAx>
      <c:valAx>
        <c:axId val="1604503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b" anchorCtr="0"/>
              <a:lstStyle/>
              <a:p>
                <a:pPr>
                  <a:defRPr sz="1197" b="0" i="0" u="none" strike="noStrike" kern="1200" cap="all" baseline="0">
                    <a:solidFill>
                      <a:schemeClr val="tx1"/>
                    </a:solidFill>
                    <a:latin typeface="+mn-lt"/>
                    <a:ea typeface="+mn-ea"/>
                    <a:cs typeface="+mn-cs"/>
                  </a:defRPr>
                </a:pPr>
                <a:r>
                  <a:rPr lang="en-US" dirty="0">
                    <a:solidFill>
                      <a:schemeClr val="tx1"/>
                    </a:solidFill>
                  </a:rPr>
                  <a:t>Number</a:t>
                </a:r>
                <a:r>
                  <a:rPr lang="en-US" baseline="0" dirty="0">
                    <a:solidFill>
                      <a:schemeClr val="tx1"/>
                    </a:solidFill>
                  </a:rPr>
                  <a:t> of days</a:t>
                </a:r>
                <a:endParaRPr lang="en-IN" dirty="0">
                  <a:solidFill>
                    <a:schemeClr val="tx1"/>
                  </a:solidFill>
                </a:endParaRPr>
              </a:p>
            </c:rich>
          </c:tx>
          <c:layout>
            <c:manualLayout>
              <c:xMode val="edge"/>
              <c:yMode val="edge"/>
              <c:x val="2.3437451982436196E-2"/>
              <c:y val="0.40970039310406048"/>
            </c:manualLayout>
          </c:layout>
          <c:overlay val="0"/>
          <c:spPr>
            <a:solidFill>
              <a:schemeClr val="bg1"/>
            </a:solidFill>
            <a:ln>
              <a:solidFill>
                <a:schemeClr val="tx1"/>
              </a:solidFill>
            </a:ln>
            <a:effectLst/>
          </c:spPr>
          <c:txPr>
            <a:bodyPr rot="-5400000" spcFirstLastPara="1" vertOverflow="ellipsis" vert="horz" wrap="square" anchor="b" anchorCtr="0"/>
            <a:lstStyle/>
            <a:p>
              <a:pPr>
                <a:defRPr sz="1197" b="0" i="0" u="none" strike="noStrike" kern="1200" cap="all"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0450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Naphtha</a:t>
            </a:r>
            <a:r>
              <a:rPr lang="en-US" baseline="0" dirty="0"/>
              <a:t> Feed Correlation Plot</a:t>
            </a:r>
            <a:endParaRPr lang="en-US" dirty="0"/>
          </a:p>
        </c:rich>
      </c:tx>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NpahthaFeedCoil1</c:v>
                </c:pt>
                <c:pt idx="1">
                  <c:v>NpahthaFeedCoil2</c:v>
                </c:pt>
                <c:pt idx="2">
                  <c:v>NpahthaFeedCoil3</c:v>
                </c:pt>
                <c:pt idx="3">
                  <c:v>NpahthaFeedCoil4</c:v>
                </c:pt>
                <c:pt idx="4">
                  <c:v>NpahthaFeedCoil5</c:v>
                </c:pt>
                <c:pt idx="5">
                  <c:v>NpahthaFeedCoil6</c:v>
                </c:pt>
                <c:pt idx="6">
                  <c:v>Total_Naphtha_Feed</c:v>
                </c:pt>
              </c:strCache>
            </c:strRef>
          </c:cat>
          <c:val>
            <c:numRef>
              <c:f>Sheet1!$B$2:$B$8</c:f>
              <c:numCache>
                <c:formatCode>General</c:formatCode>
                <c:ptCount val="7"/>
                <c:pt idx="0">
                  <c:v>0.97442271625170396</c:v>
                </c:pt>
                <c:pt idx="1">
                  <c:v>0.97442271625170396</c:v>
                </c:pt>
                <c:pt idx="2">
                  <c:v>0.97326127833380538</c:v>
                </c:pt>
                <c:pt idx="3">
                  <c:v>0.95104449549809622</c:v>
                </c:pt>
                <c:pt idx="4">
                  <c:v>0.95458436078615316</c:v>
                </c:pt>
                <c:pt idx="5">
                  <c:v>0.91579244267578419</c:v>
                </c:pt>
                <c:pt idx="6">
                  <c:v>1</c:v>
                </c:pt>
              </c:numCache>
            </c:numRef>
          </c:val>
          <c:extLst>
            <c:ext xmlns:c16="http://schemas.microsoft.com/office/drawing/2014/chart" uri="{C3380CC4-5D6E-409C-BE32-E72D297353CC}">
              <c16:uniqueId val="{00000000-AE8B-44C3-8670-0BFE3C6E3C9B}"/>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total Naphtha</a:t>
                </a:r>
                <a:endParaRPr lang="en-IN" dirty="0"/>
              </a:p>
            </c:rich>
          </c:tx>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COT</a:t>
            </a:r>
            <a:r>
              <a:rPr lang="en-US" baseline="0" dirty="0"/>
              <a:t> Correlation Plot</a:t>
            </a:r>
            <a:endParaRPr lang="en-US" dirty="0"/>
          </a:p>
        </c:rich>
      </c:tx>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Avg_COT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COT1</c:v>
                </c:pt>
                <c:pt idx="1">
                  <c:v>COT2</c:v>
                </c:pt>
                <c:pt idx="2">
                  <c:v>COT3</c:v>
                </c:pt>
                <c:pt idx="3">
                  <c:v>COT4</c:v>
                </c:pt>
                <c:pt idx="4">
                  <c:v>COT5</c:v>
                </c:pt>
                <c:pt idx="5">
                  <c:v>COT6</c:v>
                </c:pt>
                <c:pt idx="6">
                  <c:v>Avg_COT</c:v>
                </c:pt>
              </c:strCache>
            </c:strRef>
          </c:cat>
          <c:val>
            <c:numRef>
              <c:f>Sheet1!$B$2:$B$8</c:f>
              <c:numCache>
                <c:formatCode>General</c:formatCode>
                <c:ptCount val="7"/>
                <c:pt idx="0">
                  <c:v>0.9972195625061524</c:v>
                </c:pt>
                <c:pt idx="1">
                  <c:v>0.99743706221426365</c:v>
                </c:pt>
                <c:pt idx="2">
                  <c:v>0.99868858987811404</c:v>
                </c:pt>
                <c:pt idx="3">
                  <c:v>0.99171515605431992</c:v>
                </c:pt>
                <c:pt idx="4">
                  <c:v>0.99862100169394608</c:v>
                </c:pt>
                <c:pt idx="5">
                  <c:v>0.99891354966094748</c:v>
                </c:pt>
                <c:pt idx="6">
                  <c:v>1</c:v>
                </c:pt>
              </c:numCache>
            </c:numRef>
          </c:val>
          <c:extLst>
            <c:ext xmlns:c16="http://schemas.microsoft.com/office/drawing/2014/chart" uri="{C3380CC4-5D6E-409C-BE32-E72D297353CC}">
              <c16:uniqueId val="{00000000-D7D3-407C-93AF-EFB7CE9985C1}"/>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Average Cot</a:t>
                </a:r>
                <a:endParaRPr lang="en-IN" dirty="0"/>
              </a:p>
            </c:rich>
          </c:tx>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DS Ratio</a:t>
            </a:r>
            <a:r>
              <a:rPr lang="en-US" baseline="0" dirty="0"/>
              <a:t> Correlation Plot</a:t>
            </a:r>
            <a:endParaRPr lang="en-US" dirty="0"/>
          </a:p>
        </c:rich>
      </c:tx>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Total_Ds_Ratio</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DSRatioCoil1</c:v>
                </c:pt>
                <c:pt idx="1">
                  <c:v>DSRatioCoil2</c:v>
                </c:pt>
                <c:pt idx="2">
                  <c:v>DSRatioCoil3</c:v>
                </c:pt>
                <c:pt idx="3">
                  <c:v>DSRatioCoil4</c:v>
                </c:pt>
                <c:pt idx="4">
                  <c:v>DSRatioCoil5</c:v>
                </c:pt>
                <c:pt idx="5">
                  <c:v>DSRatioCoil6</c:v>
                </c:pt>
                <c:pt idx="6">
                  <c:v>Total_Ds_Ratio</c:v>
                </c:pt>
              </c:strCache>
            </c:strRef>
          </c:cat>
          <c:val>
            <c:numRef>
              <c:f>Sheet1!$B$2:$B$8</c:f>
              <c:numCache>
                <c:formatCode>General</c:formatCode>
                <c:ptCount val="7"/>
                <c:pt idx="0">
                  <c:v>0.97656662243270453</c:v>
                </c:pt>
                <c:pt idx="1">
                  <c:v>0.9699058180082526</c:v>
                </c:pt>
                <c:pt idx="2">
                  <c:v>0.98166582436527439</c:v>
                </c:pt>
                <c:pt idx="3">
                  <c:v>0.95329013296311771</c:v>
                </c:pt>
                <c:pt idx="4">
                  <c:v>0.96194049120392988</c:v>
                </c:pt>
                <c:pt idx="5">
                  <c:v>0.94119444362225324</c:v>
                </c:pt>
                <c:pt idx="6">
                  <c:v>1</c:v>
                </c:pt>
              </c:numCache>
            </c:numRef>
          </c:val>
          <c:extLst>
            <c:ext xmlns:c16="http://schemas.microsoft.com/office/drawing/2014/chart" uri="{C3380CC4-5D6E-409C-BE32-E72D297353CC}">
              <c16:uniqueId val="{00000000-08C4-4286-AEEE-93534E6FEFE7}"/>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Total DS  Ratio</a:t>
                </a:r>
                <a:endParaRPr lang="en-IN" dirty="0"/>
              </a:p>
            </c:rich>
          </c:tx>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CIT</a:t>
            </a:r>
            <a:r>
              <a:rPr lang="en-US" baseline="0" dirty="0"/>
              <a:t> Correlation Plot</a:t>
            </a:r>
            <a:endParaRPr lang="en-US" dirty="0"/>
          </a:p>
        </c:rich>
      </c:tx>
      <c:layout>
        <c:manualLayout>
          <c:xMode val="edge"/>
          <c:yMode val="edge"/>
          <c:x val="0.29905845240536288"/>
          <c:y val="0"/>
        </c:manualLayout>
      </c:layout>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Avg_CIT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CrossOverTemp_Coil1</c:v>
                </c:pt>
                <c:pt idx="1">
                  <c:v>CrossOverTemp_Coil2</c:v>
                </c:pt>
                <c:pt idx="2">
                  <c:v>CrossOverTemp_Coil3</c:v>
                </c:pt>
                <c:pt idx="3">
                  <c:v>CrossOverTemp_Coil4</c:v>
                </c:pt>
                <c:pt idx="4">
                  <c:v>CrossOverTemp_Coil5</c:v>
                </c:pt>
                <c:pt idx="5">
                  <c:v>CrossOverTemp_Coil6</c:v>
                </c:pt>
                <c:pt idx="6">
                  <c:v>Avg_CIT</c:v>
                </c:pt>
              </c:strCache>
            </c:strRef>
          </c:cat>
          <c:val>
            <c:numRef>
              <c:f>Sheet1!$B$2:$B$8</c:f>
              <c:numCache>
                <c:formatCode>General</c:formatCode>
                <c:ptCount val="7"/>
                <c:pt idx="0">
                  <c:v>0.89999950126360173</c:v>
                </c:pt>
                <c:pt idx="1">
                  <c:v>0.96508189996548954</c:v>
                </c:pt>
                <c:pt idx="2">
                  <c:v>0.90599704542532922</c:v>
                </c:pt>
                <c:pt idx="3">
                  <c:v>0.92743748911976576</c:v>
                </c:pt>
                <c:pt idx="4">
                  <c:v>0.93881619696534657</c:v>
                </c:pt>
                <c:pt idx="5">
                  <c:v>0.91266856888534353</c:v>
                </c:pt>
                <c:pt idx="6">
                  <c:v>1</c:v>
                </c:pt>
              </c:numCache>
            </c:numRef>
          </c:val>
          <c:extLst>
            <c:ext xmlns:c16="http://schemas.microsoft.com/office/drawing/2014/chart" uri="{C3380CC4-5D6E-409C-BE32-E72D297353CC}">
              <c16:uniqueId val="{00000000-B4A3-46E6-8842-01EDFB676EDA}"/>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average CIT </a:t>
                </a:r>
                <a:endParaRPr lang="en-IN" dirty="0"/>
              </a:p>
            </c:rich>
          </c:tx>
          <c:layout>
            <c:manualLayout>
              <c:xMode val="edge"/>
              <c:yMode val="edge"/>
              <c:x val="0.31700086273413935"/>
              <c:y val="0.89037296603270022"/>
            </c:manualLayout>
          </c:layout>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CIP</a:t>
            </a:r>
            <a:r>
              <a:rPr lang="en-US" baseline="0" dirty="0"/>
              <a:t> Correlation Plot</a:t>
            </a:r>
            <a:endParaRPr lang="en-US" dirty="0"/>
          </a:p>
        </c:rich>
      </c:tx>
      <c:layout>
        <c:manualLayout>
          <c:xMode val="edge"/>
          <c:yMode val="edge"/>
          <c:x val="0.29905845240536288"/>
          <c:y val="0"/>
        </c:manualLayout>
      </c:layout>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8.3867879696270811E-2"/>
          <c:y val="0.17561469868054563"/>
          <c:w val="0.88796573580495874"/>
          <c:h val="0.65492442796806738"/>
        </c:manualLayout>
      </c:layout>
      <c:barChart>
        <c:barDir val="col"/>
        <c:grouping val="clustered"/>
        <c:varyColors val="0"/>
        <c:ser>
          <c:idx val="0"/>
          <c:order val="0"/>
          <c:tx>
            <c:strRef>
              <c:f>Sheet1!$B$1</c:f>
              <c:strCache>
                <c:ptCount val="1"/>
                <c:pt idx="0">
                  <c:v>Max_CIP</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CIP1</c:v>
                </c:pt>
                <c:pt idx="1">
                  <c:v>CIP2</c:v>
                </c:pt>
                <c:pt idx="2">
                  <c:v>CIP3</c:v>
                </c:pt>
                <c:pt idx="3">
                  <c:v>CIP4</c:v>
                </c:pt>
                <c:pt idx="4">
                  <c:v>CIP5</c:v>
                </c:pt>
                <c:pt idx="5">
                  <c:v>CIP6</c:v>
                </c:pt>
                <c:pt idx="6">
                  <c:v>Max_CIP</c:v>
                </c:pt>
              </c:strCache>
            </c:strRef>
          </c:cat>
          <c:val>
            <c:numRef>
              <c:f>Sheet1!$B$2:$B$8</c:f>
              <c:numCache>
                <c:formatCode>General</c:formatCode>
                <c:ptCount val="7"/>
                <c:pt idx="0">
                  <c:v>0.82031289374246363</c:v>
                </c:pt>
                <c:pt idx="1">
                  <c:v>0.86776000073361648</c:v>
                </c:pt>
                <c:pt idx="2">
                  <c:v>0.96770299833678985</c:v>
                </c:pt>
                <c:pt idx="3">
                  <c:v>0.80864640166300417</c:v>
                </c:pt>
                <c:pt idx="4">
                  <c:v>0.76741951337006598</c:v>
                </c:pt>
                <c:pt idx="5">
                  <c:v>0.92083878096658178</c:v>
                </c:pt>
                <c:pt idx="6">
                  <c:v>1</c:v>
                </c:pt>
              </c:numCache>
            </c:numRef>
          </c:val>
          <c:extLst>
            <c:ext xmlns:c16="http://schemas.microsoft.com/office/drawing/2014/chart" uri="{C3380CC4-5D6E-409C-BE32-E72D297353CC}">
              <c16:uniqueId val="{00000000-823C-4DC2-8117-8FF73965B0B6}"/>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Maximum cip</a:t>
                </a:r>
                <a:endParaRPr lang="en-IN" dirty="0"/>
              </a:p>
            </c:rich>
          </c:tx>
          <c:layout>
            <c:manualLayout>
              <c:xMode val="edge"/>
              <c:yMode val="edge"/>
              <c:x val="0.31187970191618114"/>
              <c:y val="0.91544285292492833"/>
            </c:manualLayout>
          </c:layout>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baseline="0" dirty="0"/>
              <a:t>Feed Temp Correlation Plot</a:t>
            </a:r>
            <a:endParaRPr lang="en-US" dirty="0"/>
          </a:p>
        </c:rich>
      </c:tx>
      <c:layout>
        <c:manualLayout>
          <c:xMode val="edge"/>
          <c:yMode val="edge"/>
          <c:x val="0.15853967415739478"/>
          <c:y val="2.0185860470070247E-2"/>
        </c:manualLayout>
      </c:layout>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9.2511572837683159E-2"/>
          <c:y val="0.17561461119783064"/>
          <c:w val="0.86463251040223366"/>
          <c:h val="0.53331973168040869"/>
        </c:manualLayout>
      </c:layout>
      <c:barChart>
        <c:barDir val="col"/>
        <c:grouping val="clustered"/>
        <c:varyColors val="0"/>
        <c:ser>
          <c:idx val="0"/>
          <c:order val="0"/>
          <c:tx>
            <c:strRef>
              <c:f>Sheet1!$B$1</c:f>
              <c:strCache>
                <c:ptCount val="1"/>
                <c:pt idx="0">
                  <c:v>Feed Temp</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2"/>
                <c:pt idx="0">
                  <c:v>Feed Temp1</c:v>
                </c:pt>
                <c:pt idx="1">
                  <c:v>Feed Temp2</c:v>
                </c:pt>
              </c:strCache>
            </c:strRef>
          </c:cat>
          <c:val>
            <c:numRef>
              <c:f>Sheet1!$B$2:$B$8</c:f>
              <c:numCache>
                <c:formatCode>General</c:formatCode>
                <c:ptCount val="7"/>
                <c:pt idx="0">
                  <c:v>1</c:v>
                </c:pt>
                <c:pt idx="1">
                  <c:v>9.6866870575433764E-2</c:v>
                </c:pt>
              </c:numCache>
            </c:numRef>
          </c:val>
          <c:extLst>
            <c:ext xmlns:c16="http://schemas.microsoft.com/office/drawing/2014/chart" uri="{C3380CC4-5D6E-409C-BE32-E72D297353CC}">
              <c16:uniqueId val="{00000000-572F-4FB5-8155-72C9749F354C}"/>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Feed temp 1</a:t>
                </a:r>
                <a:endParaRPr lang="en-IN" dirty="0"/>
              </a:p>
            </c:rich>
          </c:tx>
          <c:layout>
            <c:manualLayout>
              <c:xMode val="edge"/>
              <c:yMode val="edge"/>
              <c:x val="0.21890478186477214"/>
              <c:y val="0.90656168205668508"/>
            </c:manualLayout>
          </c:layout>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dirty="0"/>
              <a:t>TMT</a:t>
            </a:r>
            <a:r>
              <a:rPr lang="en-US" baseline="0" dirty="0"/>
              <a:t> Correlation Plot</a:t>
            </a:r>
            <a:endParaRPr lang="en-US" dirty="0"/>
          </a:p>
        </c:rich>
      </c:tx>
      <c:overlay val="0"/>
      <c:spPr>
        <a:noFill/>
        <a:ln>
          <a:solidFill>
            <a:schemeClr val="tx1"/>
          </a:solid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 TMT</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Sheet1!$A$2:$A$8</c:f>
              <c:strCache>
                <c:ptCount val="7"/>
                <c:pt idx="0">
                  <c:v>Max TMT</c:v>
                </c:pt>
                <c:pt idx="1">
                  <c:v>Coil 1</c:v>
                </c:pt>
                <c:pt idx="2">
                  <c:v>Coil 2</c:v>
                </c:pt>
                <c:pt idx="3">
                  <c:v>Coil 3</c:v>
                </c:pt>
                <c:pt idx="4">
                  <c:v>Coil 4</c:v>
                </c:pt>
                <c:pt idx="5">
                  <c:v>Coil 5</c:v>
                </c:pt>
                <c:pt idx="6">
                  <c:v>Coil 6</c:v>
                </c:pt>
              </c:strCache>
            </c:strRef>
          </c:cat>
          <c:val>
            <c:numRef>
              <c:f>Sheet1!$B$2:$B$8</c:f>
              <c:numCache>
                <c:formatCode>General</c:formatCode>
                <c:ptCount val="7"/>
                <c:pt idx="0">
                  <c:v>1</c:v>
                </c:pt>
                <c:pt idx="1">
                  <c:v>0.98873573664182757</c:v>
                </c:pt>
                <c:pt idx="2">
                  <c:v>0.98785547390690343</c:v>
                </c:pt>
                <c:pt idx="3">
                  <c:v>0.9907922725893713</c:v>
                </c:pt>
                <c:pt idx="4">
                  <c:v>0.98763416313538888</c:v>
                </c:pt>
                <c:pt idx="5">
                  <c:v>0.98947296768802551</c:v>
                </c:pt>
                <c:pt idx="6">
                  <c:v>0.99278896286545326</c:v>
                </c:pt>
              </c:numCache>
            </c:numRef>
          </c:val>
          <c:extLst>
            <c:ext xmlns:c16="http://schemas.microsoft.com/office/drawing/2014/chart" uri="{C3380CC4-5D6E-409C-BE32-E72D297353CC}">
              <c16:uniqueId val="{00000000-AE8B-44C3-8670-0BFE3C6E3C9B}"/>
            </c:ext>
          </c:extLst>
        </c:ser>
        <c:dLbls>
          <c:showLegendKey val="0"/>
          <c:showVal val="0"/>
          <c:showCatName val="0"/>
          <c:showSerName val="0"/>
          <c:showPercent val="0"/>
          <c:showBubbleSize val="0"/>
        </c:dLbls>
        <c:gapWidth val="100"/>
        <c:overlap val="-24"/>
        <c:axId val="1122707280"/>
        <c:axId val="1122707696"/>
      </c:barChart>
      <c:catAx>
        <c:axId val="1122707280"/>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r>
                  <a:rPr lang="en-IN" dirty="0"/>
                  <a:t>Correlations</a:t>
                </a:r>
                <a:r>
                  <a:rPr lang="en-IN" baseline="0" dirty="0"/>
                  <a:t> with </a:t>
                </a:r>
                <a:r>
                  <a:rPr lang="en-IN" baseline="0" dirty="0" err="1"/>
                  <a:t>tMT</a:t>
                </a:r>
                <a:endParaRPr lang="en-IN" dirty="0"/>
              </a:p>
            </c:rich>
          </c:tx>
          <c:overlay val="0"/>
          <c:spPr>
            <a:noFill/>
            <a:ln>
              <a:solidFill>
                <a:schemeClr val="tx1"/>
              </a:solidFill>
            </a:ln>
            <a:effectLst/>
          </c:spPr>
          <c:txPr>
            <a:bodyPr rot="0" spcFirstLastPara="1" vertOverflow="ellipsis" vert="horz" wrap="square" anchor="ctr" anchorCtr="1"/>
            <a:lstStyle/>
            <a:p>
              <a:pPr>
                <a:defRPr sz="1197"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696"/>
        <c:crosses val="autoZero"/>
        <c:auto val="1"/>
        <c:lblAlgn val="ctr"/>
        <c:lblOffset val="100"/>
        <c:noMultiLvlLbl val="0"/>
      </c:catAx>
      <c:valAx>
        <c:axId val="1122707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12270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 TMT</c:v>
                </c:pt>
              </c:strCache>
            </c:strRef>
          </c:tx>
          <c:spPr>
            <a:solidFill>
              <a:schemeClr val="accent1"/>
            </a:solidFill>
            <a:ln>
              <a:noFill/>
            </a:ln>
            <a:effectLst/>
          </c:spPr>
          <c:invertIfNegative val="0"/>
          <c:cat>
            <c:strRef>
              <c:f>Sheet1!$A$2:$A$23</c:f>
              <c:strCache>
                <c:ptCount val="22"/>
                <c:pt idx="0">
                  <c:v>CrossOverTemp_Coil3</c:v>
                </c:pt>
                <c:pt idx="1">
                  <c:v>BFW Rate</c:v>
                </c:pt>
                <c:pt idx="2">
                  <c:v>Feed Temp1</c:v>
                </c:pt>
                <c:pt idx="3">
                  <c:v>Feed Temp2</c:v>
                </c:pt>
                <c:pt idx="4">
                  <c:v>CrossOverTemp_Coil1</c:v>
                </c:pt>
                <c:pt idx="5">
                  <c:v>CrossOverTemp_Coil5</c:v>
                </c:pt>
                <c:pt idx="6">
                  <c:v>CrossOverTemp_Coil2</c:v>
                </c:pt>
                <c:pt idx="7">
                  <c:v>CrossOverTemp_Coil4</c:v>
                </c:pt>
                <c:pt idx="8">
                  <c:v>DS Temp</c:v>
                </c:pt>
                <c:pt idx="9">
                  <c:v>Ground_Fuel_Gas_Flow</c:v>
                </c:pt>
                <c:pt idx="10">
                  <c:v>Wall_Fuel_Gas_Flow</c:v>
                </c:pt>
                <c:pt idx="11">
                  <c:v>CrossOverTemp_Coil6</c:v>
                </c:pt>
                <c:pt idx="12">
                  <c:v>Total_Ds_Ratio</c:v>
                </c:pt>
                <c:pt idx="13">
                  <c:v>Total_Naphtha_Feed</c:v>
                </c:pt>
                <c:pt idx="14">
                  <c:v>O2</c:v>
                </c:pt>
                <c:pt idx="15">
                  <c:v>CIP1</c:v>
                </c:pt>
                <c:pt idx="16">
                  <c:v>Avg_COT</c:v>
                </c:pt>
                <c:pt idx="17">
                  <c:v>CIP6</c:v>
                </c:pt>
                <c:pt idx="18">
                  <c:v>CIP4</c:v>
                </c:pt>
                <c:pt idx="19">
                  <c:v>CIP3</c:v>
                </c:pt>
                <c:pt idx="20">
                  <c:v>CIP5</c:v>
                </c:pt>
                <c:pt idx="21">
                  <c:v>CIP2</c:v>
                </c:pt>
              </c:strCache>
            </c:strRef>
          </c:cat>
          <c:val>
            <c:numRef>
              <c:f>Sheet1!$B$2:$B$23</c:f>
              <c:numCache>
                <c:formatCode>General</c:formatCode>
                <c:ptCount val="22"/>
                <c:pt idx="0">
                  <c:v>1.830378137478007E-2</c:v>
                </c:pt>
                <c:pt idx="1">
                  <c:v>2.431726545046459E-2</c:v>
                </c:pt>
                <c:pt idx="2">
                  <c:v>4.767828225790921E-2</c:v>
                </c:pt>
                <c:pt idx="3">
                  <c:v>5.7289381795746712E-2</c:v>
                </c:pt>
                <c:pt idx="4">
                  <c:v>0.1257937332864679</c:v>
                </c:pt>
                <c:pt idx="5">
                  <c:v>0.14016206546248339</c:v>
                </c:pt>
                <c:pt idx="6">
                  <c:v>0.15432637679499789</c:v>
                </c:pt>
                <c:pt idx="7">
                  <c:v>0.1790542329577795</c:v>
                </c:pt>
                <c:pt idx="8">
                  <c:v>0.21582950512501611</c:v>
                </c:pt>
                <c:pt idx="9">
                  <c:v>0.27983345309733298</c:v>
                </c:pt>
                <c:pt idx="10">
                  <c:v>0.31581926722642811</c:v>
                </c:pt>
                <c:pt idx="11">
                  <c:v>0.33165610700531573</c:v>
                </c:pt>
                <c:pt idx="12">
                  <c:v>0.36734305378657361</c:v>
                </c:pt>
                <c:pt idx="13">
                  <c:v>0.38275144040653819</c:v>
                </c:pt>
                <c:pt idx="14">
                  <c:v>0.4018559214750263</c:v>
                </c:pt>
                <c:pt idx="15">
                  <c:v>0.42904365915435999</c:v>
                </c:pt>
                <c:pt idx="16">
                  <c:v>0.44613291462655291</c:v>
                </c:pt>
                <c:pt idx="17">
                  <c:v>0.51093429607076624</c:v>
                </c:pt>
                <c:pt idx="18">
                  <c:v>0.55032703186440779</c:v>
                </c:pt>
                <c:pt idx="19">
                  <c:v>0.61421627024409031</c:v>
                </c:pt>
                <c:pt idx="20">
                  <c:v>0.63263954710313142</c:v>
                </c:pt>
                <c:pt idx="21">
                  <c:v>0.64934506786153068</c:v>
                </c:pt>
              </c:numCache>
            </c:numRef>
          </c:val>
          <c:extLst>
            <c:ext xmlns:c16="http://schemas.microsoft.com/office/drawing/2014/chart" uri="{C3380CC4-5D6E-409C-BE32-E72D297353CC}">
              <c16:uniqueId val="{00000000-1421-4E8F-9127-7BDC1FBE5F5D}"/>
            </c:ext>
          </c:extLst>
        </c:ser>
        <c:dLbls>
          <c:showLegendKey val="0"/>
          <c:showVal val="0"/>
          <c:showCatName val="0"/>
          <c:showSerName val="0"/>
          <c:showPercent val="0"/>
          <c:showBubbleSize val="0"/>
        </c:dLbls>
        <c:gapWidth val="219"/>
        <c:overlap val="-27"/>
        <c:axId val="1412139855"/>
        <c:axId val="1412144431"/>
      </c:barChart>
      <c:catAx>
        <c:axId val="1412139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2144431"/>
        <c:crosses val="autoZero"/>
        <c:auto val="1"/>
        <c:lblAlgn val="ctr"/>
        <c:lblOffset val="100"/>
        <c:noMultiLvlLbl val="0"/>
      </c:catAx>
      <c:valAx>
        <c:axId val="14121444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2139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B41AD-19D4-43EF-8FC9-CEF8A7140931}" type="datetimeFigureOut">
              <a:rPr lang="en-IN" smtClean="0"/>
              <a:t>26-12-2022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6833F-8840-4ABA-BD8D-BB7BC53415F8}" type="slidenum">
              <a:rPr lang="en-IN" smtClean="0"/>
              <a:t>‹#›</a:t>
            </a:fld>
            <a:endParaRPr lang="en-IN"/>
          </a:p>
        </p:txBody>
      </p:sp>
    </p:spTree>
    <p:extLst>
      <p:ext uri="{BB962C8B-B14F-4D97-AF65-F5344CB8AC3E}">
        <p14:creationId xmlns:p14="http://schemas.microsoft.com/office/powerpoint/2010/main" val="321403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C6833F-8840-4ABA-BD8D-BB7BC53415F8}" type="slidenum">
              <a:rPr lang="en-IN" smtClean="0"/>
              <a:t>3</a:t>
            </a:fld>
            <a:endParaRPr lang="en-IN"/>
          </a:p>
        </p:txBody>
      </p:sp>
    </p:spTree>
    <p:extLst>
      <p:ext uri="{BB962C8B-B14F-4D97-AF65-F5344CB8AC3E}">
        <p14:creationId xmlns:p14="http://schemas.microsoft.com/office/powerpoint/2010/main" val="112823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C71C-3B43-0460-70A9-C49516A9F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9F51BE-EEB6-846E-0FE6-CD2E6CF71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396B6A-4378-C296-86C0-A82DD4E6A582}"/>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5" name="Footer Placeholder 4">
            <a:extLst>
              <a:ext uri="{FF2B5EF4-FFF2-40B4-BE49-F238E27FC236}">
                <a16:creationId xmlns:a16="http://schemas.microsoft.com/office/drawing/2014/main" id="{86718537-8E33-4F72-B756-28BEEDEF8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92C682-C505-425E-086B-72BC9E651E73}"/>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5471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7D57-E455-20E8-E256-49C3054ED7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AADEB-1FC2-87BA-C39F-9487904DA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5703F-D65E-1034-719F-4F42BBF239DE}"/>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5" name="Footer Placeholder 4">
            <a:extLst>
              <a:ext uri="{FF2B5EF4-FFF2-40B4-BE49-F238E27FC236}">
                <a16:creationId xmlns:a16="http://schemas.microsoft.com/office/drawing/2014/main" id="{35BF18E4-2686-D99D-41C8-E6D81D8A9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B0B2D-1488-0A0C-6306-CB98585DB8E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75133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E79272-03A0-2802-B96D-57BCA8E91F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C379B6-41AB-AA78-FB91-21031B103A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350EB-0FC2-ACB2-3711-C38D58E4B540}"/>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5" name="Footer Placeholder 4">
            <a:extLst>
              <a:ext uri="{FF2B5EF4-FFF2-40B4-BE49-F238E27FC236}">
                <a16:creationId xmlns:a16="http://schemas.microsoft.com/office/drawing/2014/main" id="{EF815517-6F9F-A72E-F81A-6FEBA776CB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BC14D-4B23-BCC8-C079-E2733F54A472}"/>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8059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37F1-135B-6D2C-0356-FB8F6FA75C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5DC992-138E-0798-49F0-9B56508AFE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84707B-F3EA-9C35-97FC-B156EBA82AD3}"/>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5" name="Footer Placeholder 4">
            <a:extLst>
              <a:ext uri="{FF2B5EF4-FFF2-40B4-BE49-F238E27FC236}">
                <a16:creationId xmlns:a16="http://schemas.microsoft.com/office/drawing/2014/main" id="{5AE2165D-E6AF-8984-5C28-14F91E7CB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D773F-F6FA-5F62-1870-F27596AC767E}"/>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4214672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D3BF-AA67-EB37-F6B1-03C926D947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AA368D-6E33-9C62-74C2-78B85F8FB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0509E-CCA5-BB8A-747B-11BE31F04F72}"/>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5" name="Footer Placeholder 4">
            <a:extLst>
              <a:ext uri="{FF2B5EF4-FFF2-40B4-BE49-F238E27FC236}">
                <a16:creationId xmlns:a16="http://schemas.microsoft.com/office/drawing/2014/main" id="{B92C64EF-D30D-343E-2408-2EDCE17EE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9149FA-0E61-43D9-7F59-CC860918CCE9}"/>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116943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8059-C8C1-2A42-72C8-3CEAE3E9D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AB313D-8E11-BA2E-686C-7A2B8BB61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3CA6DA-41AA-0C12-2545-082471A64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7F560D-88B6-A9F0-8FE3-4A6ACACF1D52}"/>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6" name="Footer Placeholder 5">
            <a:extLst>
              <a:ext uri="{FF2B5EF4-FFF2-40B4-BE49-F238E27FC236}">
                <a16:creationId xmlns:a16="http://schemas.microsoft.com/office/drawing/2014/main" id="{D6DADA46-5D16-0284-622B-C8344D2BDE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4357E-97C2-A024-304B-21ACCD930C3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414179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B41D9-2615-76C4-04CF-327A2FDD88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68357C-5884-1734-007F-C59FF39B3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032EBC-034A-8EB7-AA65-FEB8D8A4A2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48E2C8-73D3-48B6-3E95-D978A3AD3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B38DB-9407-29A0-90F5-61DBB6E6E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76240C-11B5-1ED3-C015-EA8C0F7224DA}"/>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8" name="Footer Placeholder 7">
            <a:extLst>
              <a:ext uri="{FF2B5EF4-FFF2-40B4-BE49-F238E27FC236}">
                <a16:creationId xmlns:a16="http://schemas.microsoft.com/office/drawing/2014/main" id="{CC7E20B0-6C6B-5541-08D8-70166115AD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D96350-CE36-C5EB-4749-05A3630324B9}"/>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173415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3AB3-1B2D-9388-1A88-60496172A6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215BE1-A649-D6A7-5ED6-6F9369B16321}"/>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4" name="Footer Placeholder 3">
            <a:extLst>
              <a:ext uri="{FF2B5EF4-FFF2-40B4-BE49-F238E27FC236}">
                <a16:creationId xmlns:a16="http://schemas.microsoft.com/office/drawing/2014/main" id="{9B76E27F-575A-891F-A291-5DB6CEA371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CC12F4-72C5-578A-9EFB-605821E9C2DE}"/>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64607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A38578-C5C6-4FAE-D683-CB5C2384E43F}"/>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3" name="Footer Placeholder 2">
            <a:extLst>
              <a:ext uri="{FF2B5EF4-FFF2-40B4-BE49-F238E27FC236}">
                <a16:creationId xmlns:a16="http://schemas.microsoft.com/office/drawing/2014/main" id="{F82728DD-45C3-F7E2-7D0A-9094FBE1D8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DA2187-4674-BC92-03F8-BAD72F28ED3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82882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A62F-81EF-B7E5-594F-06B07B2DB7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B93B7B-554C-519D-C422-E486464F6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DC2FE1-4CC5-CE6C-FAB0-703A28CC6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C105F-8C7F-959E-B890-1A4F6D787A04}"/>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6" name="Footer Placeholder 5">
            <a:extLst>
              <a:ext uri="{FF2B5EF4-FFF2-40B4-BE49-F238E27FC236}">
                <a16:creationId xmlns:a16="http://schemas.microsoft.com/office/drawing/2014/main" id="{D486B1FF-4341-2DAC-FDDD-A052357EB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D2EEA-1FF4-5AEA-7EB8-0F1AE0A1C5FF}"/>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390598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164D-F7B8-A107-7160-F232CEB5A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F374BF-9802-C5E4-0519-92094464E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C8275E-3774-866D-0510-034ACEB41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73D04-FA01-9277-4A57-B56AB676551F}"/>
              </a:ext>
            </a:extLst>
          </p:cNvPr>
          <p:cNvSpPr>
            <a:spLocks noGrp="1"/>
          </p:cNvSpPr>
          <p:nvPr>
            <p:ph type="dt" sz="half" idx="10"/>
          </p:nvPr>
        </p:nvSpPr>
        <p:spPr/>
        <p:txBody>
          <a:bodyPr/>
          <a:lstStyle/>
          <a:p>
            <a:fld id="{59175997-4A2A-46F6-9283-8A96DC235D15}" type="datetimeFigureOut">
              <a:rPr lang="en-IN" smtClean="0"/>
              <a:t>26-12-2022</a:t>
            </a:fld>
            <a:endParaRPr lang="en-IN"/>
          </a:p>
        </p:txBody>
      </p:sp>
      <p:sp>
        <p:nvSpPr>
          <p:cNvPr id="6" name="Footer Placeholder 5">
            <a:extLst>
              <a:ext uri="{FF2B5EF4-FFF2-40B4-BE49-F238E27FC236}">
                <a16:creationId xmlns:a16="http://schemas.microsoft.com/office/drawing/2014/main" id="{811B2049-62D8-4886-4643-73A9044507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104F8-DAD3-C683-1B04-E11559FBB9EC}"/>
              </a:ext>
            </a:extLst>
          </p:cNvPr>
          <p:cNvSpPr>
            <a:spLocks noGrp="1"/>
          </p:cNvSpPr>
          <p:nvPr>
            <p:ph type="sldNum" sz="quarter" idx="12"/>
          </p:nvPr>
        </p:nvSpPr>
        <p:spPr/>
        <p:txBody>
          <a:bodyPr/>
          <a:lstStyle/>
          <a:p>
            <a:fld id="{9C439BAA-C2C0-4592-A5B7-DB9EE55BAD83}" type="slidenum">
              <a:rPr lang="en-IN" smtClean="0"/>
              <a:t>‹#›</a:t>
            </a:fld>
            <a:endParaRPr lang="en-IN"/>
          </a:p>
        </p:txBody>
      </p:sp>
    </p:spTree>
    <p:extLst>
      <p:ext uri="{BB962C8B-B14F-4D97-AF65-F5344CB8AC3E}">
        <p14:creationId xmlns:p14="http://schemas.microsoft.com/office/powerpoint/2010/main" val="386885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14CC0-487D-06E4-F073-00552F4A1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413C3-EA36-900B-0950-40C475E12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449B66-22FB-C0D4-E4F4-C2A0DD7960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75997-4A2A-46F6-9283-8A96DC235D15}" type="datetimeFigureOut">
              <a:rPr lang="en-IN" smtClean="0"/>
              <a:t>26-12-2022</a:t>
            </a:fld>
            <a:endParaRPr lang="en-IN"/>
          </a:p>
        </p:txBody>
      </p:sp>
      <p:sp>
        <p:nvSpPr>
          <p:cNvPr id="5" name="Footer Placeholder 4">
            <a:extLst>
              <a:ext uri="{FF2B5EF4-FFF2-40B4-BE49-F238E27FC236}">
                <a16:creationId xmlns:a16="http://schemas.microsoft.com/office/drawing/2014/main" id="{87992328-CB36-276E-F9A3-D4430EBAC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DD3F4F-D4F4-543E-3952-B4155AE3B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39BAA-C2C0-4592-A5B7-DB9EE55BAD83}" type="slidenum">
              <a:rPr lang="en-IN" smtClean="0"/>
              <a:t>‹#›</a:t>
            </a:fld>
            <a:endParaRPr lang="en-IN"/>
          </a:p>
        </p:txBody>
      </p:sp>
    </p:spTree>
    <p:extLst>
      <p:ext uri="{BB962C8B-B14F-4D97-AF65-F5344CB8AC3E}">
        <p14:creationId xmlns:p14="http://schemas.microsoft.com/office/powerpoint/2010/main" val="8753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3849F-606E-C616-E2A4-40291D86B8AE}"/>
              </a:ext>
            </a:extLst>
          </p:cNvPr>
          <p:cNvSpPr txBox="1"/>
          <p:nvPr/>
        </p:nvSpPr>
        <p:spPr>
          <a:xfrm>
            <a:off x="4516244" y="301084"/>
            <a:ext cx="2609385" cy="584775"/>
          </a:xfrm>
          <a:prstGeom prst="rect">
            <a:avLst/>
          </a:prstGeom>
          <a:noFill/>
        </p:spPr>
        <p:txBody>
          <a:bodyPr wrap="square" rtlCol="0">
            <a:spAutoFit/>
          </a:bodyPr>
          <a:lstStyle/>
          <a:p>
            <a:r>
              <a:rPr lang="en-IN" sz="3200" dirty="0"/>
              <a:t>Data Available</a:t>
            </a:r>
          </a:p>
        </p:txBody>
      </p:sp>
      <p:graphicFrame>
        <p:nvGraphicFramePr>
          <p:cNvPr id="4" name="Table 3">
            <a:extLst>
              <a:ext uri="{FF2B5EF4-FFF2-40B4-BE49-F238E27FC236}">
                <a16:creationId xmlns:a16="http://schemas.microsoft.com/office/drawing/2014/main" id="{DC46BAD0-FDD5-429A-663E-F25E36D53621}"/>
              </a:ext>
            </a:extLst>
          </p:cNvPr>
          <p:cNvGraphicFramePr>
            <a:graphicFrameLocks noGrp="1"/>
          </p:cNvGraphicFramePr>
          <p:nvPr>
            <p:extLst>
              <p:ext uri="{D42A27DB-BD31-4B8C-83A1-F6EECF244321}">
                <p14:modId xmlns:p14="http://schemas.microsoft.com/office/powerpoint/2010/main" val="3656848313"/>
              </p:ext>
            </p:extLst>
          </p:nvPr>
        </p:nvGraphicFramePr>
        <p:xfrm>
          <a:off x="970410" y="1490221"/>
          <a:ext cx="10966181" cy="2612560"/>
        </p:xfrm>
        <a:graphic>
          <a:graphicData uri="http://schemas.openxmlformats.org/drawingml/2006/table">
            <a:tbl>
              <a:tblPr firstRow="1" bandRow="1"/>
              <a:tblGrid>
                <a:gridCol w="2384609">
                  <a:extLst>
                    <a:ext uri="{9D8B030D-6E8A-4147-A177-3AD203B41FA5}">
                      <a16:colId xmlns:a16="http://schemas.microsoft.com/office/drawing/2014/main" val="473893888"/>
                    </a:ext>
                  </a:extLst>
                </a:gridCol>
                <a:gridCol w="2145393">
                  <a:extLst>
                    <a:ext uri="{9D8B030D-6E8A-4147-A177-3AD203B41FA5}">
                      <a16:colId xmlns:a16="http://schemas.microsoft.com/office/drawing/2014/main" val="741362703"/>
                    </a:ext>
                  </a:extLst>
                </a:gridCol>
                <a:gridCol w="2145393">
                  <a:extLst>
                    <a:ext uri="{9D8B030D-6E8A-4147-A177-3AD203B41FA5}">
                      <a16:colId xmlns:a16="http://schemas.microsoft.com/office/drawing/2014/main" val="1967050437"/>
                    </a:ext>
                  </a:extLst>
                </a:gridCol>
                <a:gridCol w="2145393">
                  <a:extLst>
                    <a:ext uri="{9D8B030D-6E8A-4147-A177-3AD203B41FA5}">
                      <a16:colId xmlns:a16="http://schemas.microsoft.com/office/drawing/2014/main" val="2932495995"/>
                    </a:ext>
                  </a:extLst>
                </a:gridCol>
                <a:gridCol w="2145393">
                  <a:extLst>
                    <a:ext uri="{9D8B030D-6E8A-4147-A177-3AD203B41FA5}">
                      <a16:colId xmlns:a16="http://schemas.microsoft.com/office/drawing/2014/main" val="3603604881"/>
                    </a:ext>
                  </a:extLst>
                </a:gridCol>
              </a:tblGrid>
              <a:tr h="8312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Data​</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Collected From​</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Collected Till​</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Collection Frequency​</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a:r>
                        <a:rPr lang="en-US" dirty="0">
                          <a:effectLst/>
                        </a:rPr>
                        <a:t>% Missing data​</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31919816"/>
                  </a:ext>
                </a:extLst>
              </a:tr>
              <a:tr h="831269">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lvl="0" algn="l">
                        <a:buNone/>
                      </a:pPr>
                      <a:r>
                        <a:rPr lang="en-US" sz="1800" b="0" i="0" u="none" strike="noStrike" noProof="0" dirty="0">
                          <a:effectLst/>
                          <a:latin typeface="Calibri"/>
                        </a:rPr>
                        <a:t>DCS BA_106</a:t>
                      </a:r>
                      <a:endParaRPr lang="en-US" dirty="0">
                        <a:effectLst/>
                      </a:endParaRP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 06-01-2021</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31-05-2022​</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dirty="0">
                          <a:effectLst/>
                        </a:rPr>
                        <a:t>Hourly basis</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NA</a:t>
                      </a:r>
                      <a:br>
                        <a:rPr lang="en-US" dirty="0">
                          <a:effectLst/>
                        </a:rPr>
                      </a:br>
                      <a:r>
                        <a:rPr lang="en-US" dirty="0">
                          <a:effectLst/>
                        </a:rPr>
                        <a:t>​</a:t>
                      </a:r>
                    </a:p>
                  </a:txBody>
                  <a:tcPr marL="93278" marR="93278"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3600421367"/>
                  </a:ext>
                </a:extLst>
              </a:tr>
              <a:tr h="475011">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dirty="0">
                          <a:effectLst/>
                        </a:rPr>
                        <a:t>DCS Additional BA_106</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06-01-2021</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31-05-2022</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a:r>
                        <a:rPr lang="en-US" dirty="0">
                          <a:effectLst/>
                        </a:rPr>
                        <a:t>Hourly basis</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effectLst/>
                        </a:rPr>
                        <a:t>NA</a:t>
                      </a:r>
                    </a:p>
                  </a:txBody>
                  <a:tcPr marL="93278" marR="93278"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4154260463"/>
                  </a:ext>
                </a:extLst>
              </a:tr>
              <a:tr h="475011">
                <a:tc>
                  <a:txBody>
                    <a:bodyPr/>
                    <a:lstStyle/>
                    <a:p>
                      <a:pPr algn="l"/>
                      <a:r>
                        <a:rPr lang="en-US" dirty="0">
                          <a:effectLst/>
                        </a:rPr>
                        <a:t>TMT </a:t>
                      </a:r>
                    </a:p>
                  </a:txBody>
                  <a:tcPr marL="93278" marR="93278"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p>
                      <a:pPr algn="ctr"/>
                      <a:r>
                        <a:rPr lang="en-US" dirty="0">
                          <a:effectLst/>
                        </a:rPr>
                        <a:t>07-01-2021</a:t>
                      </a:r>
                    </a:p>
                  </a:txBody>
                  <a:tcPr marL="93278" marR="9327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p>
                      <a:pPr algn="ctr"/>
                      <a:r>
                        <a:rPr lang="en-US" dirty="0">
                          <a:effectLst/>
                        </a:rPr>
                        <a:t>13-06-2022</a:t>
                      </a:r>
                    </a:p>
                  </a:txBody>
                  <a:tcPr marL="93278" marR="9327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p>
                      <a:pPr algn="l"/>
                      <a:r>
                        <a:rPr lang="en-US" dirty="0">
                          <a:effectLst/>
                        </a:rPr>
                        <a:t>Daily basis</a:t>
                      </a:r>
                    </a:p>
                  </a:txBody>
                  <a:tcPr marL="93278" marR="9327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p>
                      <a:pPr algn="ctr"/>
                      <a:endParaRPr lang="en-US" dirty="0">
                        <a:effectLst/>
                      </a:endParaRPr>
                    </a:p>
                  </a:txBody>
                  <a:tcPr marL="93278" marR="93278"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09876037"/>
                  </a:ext>
                </a:extLst>
              </a:tr>
            </a:tbl>
          </a:graphicData>
        </a:graphic>
      </p:graphicFrame>
      <p:sp>
        <p:nvSpPr>
          <p:cNvPr id="5" name="TextBox 4">
            <a:extLst>
              <a:ext uri="{FF2B5EF4-FFF2-40B4-BE49-F238E27FC236}">
                <a16:creationId xmlns:a16="http://schemas.microsoft.com/office/drawing/2014/main" id="{801B606A-09B0-76DF-9032-295F383F7453}"/>
              </a:ext>
            </a:extLst>
          </p:cNvPr>
          <p:cNvSpPr txBox="1"/>
          <p:nvPr/>
        </p:nvSpPr>
        <p:spPr>
          <a:xfrm>
            <a:off x="970410" y="4137102"/>
            <a:ext cx="10966181" cy="369332"/>
          </a:xfrm>
          <a:prstGeom prst="rect">
            <a:avLst/>
          </a:prstGeom>
          <a:noFill/>
        </p:spPr>
        <p:txBody>
          <a:bodyPr wrap="square" rtlCol="0">
            <a:spAutoFit/>
          </a:bodyPr>
          <a:lstStyle/>
          <a:p>
            <a:r>
              <a:rPr lang="en-IN" dirty="0"/>
              <a:t>Dimensions of the available dataset – The dataset has 12384 samples/records and 71 features/variables</a:t>
            </a:r>
          </a:p>
        </p:txBody>
      </p:sp>
    </p:spTree>
    <p:extLst>
      <p:ext uri="{BB962C8B-B14F-4D97-AF65-F5344CB8AC3E}">
        <p14:creationId xmlns:p14="http://schemas.microsoft.com/office/powerpoint/2010/main" val="242346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CEB48D9-F6AE-2CE9-1387-F0E795C8E9F3}"/>
              </a:ext>
            </a:extLst>
          </p:cNvPr>
          <p:cNvSpPr txBox="1"/>
          <p:nvPr/>
        </p:nvSpPr>
        <p:spPr>
          <a:xfrm>
            <a:off x="2745987" y="159237"/>
            <a:ext cx="698902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solidFill>
                  <a:prstClr val="black"/>
                </a:solidFill>
                <a:latin typeface="Calibri" panose="020F0502020204030204"/>
              </a:rPr>
              <a:t>Dilution Steam Ratio</a:t>
            </a: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 Correlation Analysis</a:t>
            </a:r>
          </a:p>
        </p:txBody>
      </p:sp>
      <p:graphicFrame>
        <p:nvGraphicFramePr>
          <p:cNvPr id="12" name="Chart 11">
            <a:extLst>
              <a:ext uri="{FF2B5EF4-FFF2-40B4-BE49-F238E27FC236}">
                <a16:creationId xmlns:a16="http://schemas.microsoft.com/office/drawing/2014/main" id="{B9EA8E68-1B10-2ABB-6344-E443AE589272}"/>
              </a:ext>
            </a:extLst>
          </p:cNvPr>
          <p:cNvGraphicFramePr/>
          <p:nvPr>
            <p:extLst>
              <p:ext uri="{D42A27DB-BD31-4B8C-83A1-F6EECF244321}">
                <p14:modId xmlns:p14="http://schemas.microsoft.com/office/powerpoint/2010/main" val="1345509180"/>
              </p:ext>
            </p:extLst>
          </p:nvPr>
        </p:nvGraphicFramePr>
        <p:xfrm>
          <a:off x="615796" y="936038"/>
          <a:ext cx="4959813" cy="35460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C26340D5-E314-3EA9-AEA8-17500EAF76E3}"/>
              </a:ext>
            </a:extLst>
          </p:cNvPr>
          <p:cNvSpPr txBox="1"/>
          <p:nvPr/>
        </p:nvSpPr>
        <p:spPr>
          <a:xfrm>
            <a:off x="615796" y="4674151"/>
            <a:ext cx="11204496"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sample dataset consists of 6 columns (individual </a:t>
            </a:r>
            <a:r>
              <a:rPr lang="en-IN" dirty="0">
                <a:solidFill>
                  <a:prstClr val="black"/>
                </a:solidFill>
                <a:latin typeface="Calibri" panose="020F0502020204030204"/>
              </a:rPr>
              <a:t>Dilution Steam</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coils). Each columns are highly correlated to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Total DS Ratio  is computed across all the columns.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Since Total DS Ratio is highly correlated with all individual columns. Hence</a:t>
            </a: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individual DS Ratio columns are dropped and replaced with Total DS Ratio.</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3" name="Picture 2">
            <a:extLst>
              <a:ext uri="{FF2B5EF4-FFF2-40B4-BE49-F238E27FC236}">
                <a16:creationId xmlns:a16="http://schemas.microsoft.com/office/drawing/2014/main" id="{EA0C8073-D809-FBDC-3E6D-4BB8FFF0E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345" y="936038"/>
            <a:ext cx="5341435" cy="3546087"/>
          </a:xfrm>
          <a:prstGeom prst="rect">
            <a:avLst/>
          </a:prstGeom>
        </p:spPr>
      </p:pic>
    </p:spTree>
    <p:extLst>
      <p:ext uri="{BB962C8B-B14F-4D97-AF65-F5344CB8AC3E}">
        <p14:creationId xmlns:p14="http://schemas.microsoft.com/office/powerpoint/2010/main" val="325510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387E8C-0049-D3D0-0632-27B428E5DF92}"/>
              </a:ext>
            </a:extLst>
          </p:cNvPr>
          <p:cNvSpPr txBox="1"/>
          <p:nvPr/>
        </p:nvSpPr>
        <p:spPr>
          <a:xfrm>
            <a:off x="2636334" y="118176"/>
            <a:ext cx="762278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Cross Over Temperature Correlation Analysis</a:t>
            </a:r>
          </a:p>
        </p:txBody>
      </p:sp>
      <p:graphicFrame>
        <p:nvGraphicFramePr>
          <p:cNvPr id="6" name="Chart 5">
            <a:extLst>
              <a:ext uri="{FF2B5EF4-FFF2-40B4-BE49-F238E27FC236}">
                <a16:creationId xmlns:a16="http://schemas.microsoft.com/office/drawing/2014/main" id="{1090AD8D-9FA0-C6A8-D6E3-47470FD4E4DE}"/>
              </a:ext>
            </a:extLst>
          </p:cNvPr>
          <p:cNvGraphicFramePr/>
          <p:nvPr>
            <p:extLst>
              <p:ext uri="{D42A27DB-BD31-4B8C-83A1-F6EECF244321}">
                <p14:modId xmlns:p14="http://schemas.microsoft.com/office/powerpoint/2010/main" val="2435208729"/>
              </p:ext>
            </p:extLst>
          </p:nvPr>
        </p:nvGraphicFramePr>
        <p:xfrm>
          <a:off x="615796" y="936038"/>
          <a:ext cx="4959813" cy="3546087"/>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82896E1D-34C3-043C-071A-114124DEA19A}"/>
              </a:ext>
            </a:extLst>
          </p:cNvPr>
          <p:cNvSpPr txBox="1"/>
          <p:nvPr/>
        </p:nvSpPr>
        <p:spPr>
          <a:xfrm>
            <a:off x="615796" y="4708499"/>
            <a:ext cx="10960408"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sample dataset consists of 6 columns (individual CIT coils). Each columns are moderately correlated to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prstClr val="black"/>
                </a:solidFill>
                <a:latin typeface="Calibri" panose="020F0502020204030204"/>
              </a:rPr>
              <a:t>Average Cross Over Temperature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is computed across all the columns.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Since </a:t>
            </a:r>
            <a:r>
              <a:rPr lang="en-IN" dirty="0">
                <a:solidFill>
                  <a:prstClr val="black"/>
                </a:solidFill>
                <a:latin typeface="Calibri" panose="020F0502020204030204"/>
              </a:rPr>
              <a:t>Average Cross Over Temperature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is highly correlated with all individual columns. Hence</a:t>
            </a: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average CIT column is not considered as feature.</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3" name="Picture 2">
            <a:extLst>
              <a:ext uri="{FF2B5EF4-FFF2-40B4-BE49-F238E27FC236}">
                <a16:creationId xmlns:a16="http://schemas.microsoft.com/office/drawing/2014/main" id="{430F30A8-4B94-E28A-C83E-5B134AFF1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393" y="936038"/>
            <a:ext cx="5136992" cy="3167611"/>
          </a:xfrm>
          <a:prstGeom prst="rect">
            <a:avLst/>
          </a:prstGeom>
        </p:spPr>
      </p:pic>
    </p:spTree>
    <p:extLst>
      <p:ext uri="{BB962C8B-B14F-4D97-AF65-F5344CB8AC3E}">
        <p14:creationId xmlns:p14="http://schemas.microsoft.com/office/powerpoint/2010/main" val="238230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8B958D-3A0C-EBA2-9A32-DC95A7A653A0}"/>
              </a:ext>
            </a:extLst>
          </p:cNvPr>
          <p:cNvSpPr txBox="1"/>
          <p:nvPr/>
        </p:nvSpPr>
        <p:spPr>
          <a:xfrm>
            <a:off x="2824046" y="247552"/>
            <a:ext cx="769155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Coil Inlet Pressure Correlation Analysis</a:t>
            </a:r>
          </a:p>
        </p:txBody>
      </p:sp>
      <p:graphicFrame>
        <p:nvGraphicFramePr>
          <p:cNvPr id="6" name="Chart 5">
            <a:extLst>
              <a:ext uri="{FF2B5EF4-FFF2-40B4-BE49-F238E27FC236}">
                <a16:creationId xmlns:a16="http://schemas.microsoft.com/office/drawing/2014/main" id="{EE7925B1-89FC-4D92-E369-9E7193CDFF0B}"/>
              </a:ext>
            </a:extLst>
          </p:cNvPr>
          <p:cNvGraphicFramePr/>
          <p:nvPr>
            <p:extLst>
              <p:ext uri="{D42A27DB-BD31-4B8C-83A1-F6EECF244321}">
                <p14:modId xmlns:p14="http://schemas.microsoft.com/office/powerpoint/2010/main" val="4194350469"/>
              </p:ext>
            </p:extLst>
          </p:nvPr>
        </p:nvGraphicFramePr>
        <p:xfrm>
          <a:off x="615796" y="912393"/>
          <a:ext cx="4959813" cy="3546087"/>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F66292E9-DC2D-E7A4-FA69-A4FBC9C7C514}"/>
              </a:ext>
            </a:extLst>
          </p:cNvPr>
          <p:cNvSpPr txBox="1"/>
          <p:nvPr/>
        </p:nvSpPr>
        <p:spPr>
          <a:xfrm>
            <a:off x="615796" y="4538546"/>
            <a:ext cx="10814204" cy="258532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The sample dataset consists of 6 columns (individual CIP coils). Though not all the columns are highly correlated to each other, they are having correlation value greater than 0.75. This implies those individual column samples can be considered as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Maximum CIP  is computed across all the columns.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Since maximum CIP is highly correlated with all individual columns. Hence</a:t>
            </a: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max CIP column is not considered as useful feature.</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3" name="Picture 2">
            <a:extLst>
              <a:ext uri="{FF2B5EF4-FFF2-40B4-BE49-F238E27FC236}">
                <a16:creationId xmlns:a16="http://schemas.microsoft.com/office/drawing/2014/main" id="{6D959AD6-605A-E474-9A8C-425D8463F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776" y="912393"/>
            <a:ext cx="5252224" cy="3546087"/>
          </a:xfrm>
          <a:prstGeom prst="rect">
            <a:avLst/>
          </a:prstGeom>
        </p:spPr>
      </p:pic>
    </p:spTree>
    <p:extLst>
      <p:ext uri="{BB962C8B-B14F-4D97-AF65-F5344CB8AC3E}">
        <p14:creationId xmlns:p14="http://schemas.microsoft.com/office/powerpoint/2010/main" val="2967268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DCF86-A62E-6A8D-9AC8-45088288B33D}"/>
              </a:ext>
            </a:extLst>
          </p:cNvPr>
          <p:cNvSpPr txBox="1"/>
          <p:nvPr/>
        </p:nvSpPr>
        <p:spPr>
          <a:xfrm>
            <a:off x="2580423" y="222152"/>
            <a:ext cx="769155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Feed Temperature Correlation Analysis</a:t>
            </a:r>
          </a:p>
        </p:txBody>
      </p:sp>
      <p:graphicFrame>
        <p:nvGraphicFramePr>
          <p:cNvPr id="3" name="Chart 2">
            <a:extLst>
              <a:ext uri="{FF2B5EF4-FFF2-40B4-BE49-F238E27FC236}">
                <a16:creationId xmlns:a16="http://schemas.microsoft.com/office/drawing/2014/main" id="{25F79754-2C97-0FCB-13C5-715918DF4A1C}"/>
              </a:ext>
            </a:extLst>
          </p:cNvPr>
          <p:cNvGraphicFramePr/>
          <p:nvPr>
            <p:extLst>
              <p:ext uri="{D42A27DB-BD31-4B8C-83A1-F6EECF244321}">
                <p14:modId xmlns:p14="http://schemas.microsoft.com/office/powerpoint/2010/main" val="868224577"/>
              </p:ext>
            </p:extLst>
          </p:nvPr>
        </p:nvGraphicFramePr>
        <p:xfrm>
          <a:off x="1109134" y="912393"/>
          <a:ext cx="3809999" cy="2779074"/>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73E037D7-D483-C6C9-B369-F6352F4FF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667" y="912393"/>
            <a:ext cx="3505200" cy="2779074"/>
          </a:xfrm>
          <a:prstGeom prst="rect">
            <a:avLst/>
          </a:prstGeom>
        </p:spPr>
      </p:pic>
      <p:sp>
        <p:nvSpPr>
          <p:cNvPr id="6" name="TextBox 5">
            <a:extLst>
              <a:ext uri="{FF2B5EF4-FFF2-40B4-BE49-F238E27FC236}">
                <a16:creationId xmlns:a16="http://schemas.microsoft.com/office/drawing/2014/main" id="{A8D1BDD8-FFA1-167C-A1F0-F44AD193C0AE}"/>
              </a:ext>
            </a:extLst>
          </p:cNvPr>
          <p:cNvSpPr txBox="1"/>
          <p:nvPr/>
        </p:nvSpPr>
        <p:spPr>
          <a:xfrm>
            <a:off x="514196" y="4132145"/>
            <a:ext cx="10814204"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The sample dataset is having 2 feed temperature columns.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Since, there is no significant correlation between feed temp 1 and feed temp 2. Hence individual feed  temp columns can be considered as features.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Maximum CIP  is computed across all the columns.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Since maximum CIP is highly correlated with all individual columns. Hence</a:t>
            </a: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individual CIP columns are dropped and replaced with Average Cross Over Temperature. </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14615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56A1EE-9B0B-DDBB-A28D-5217A34DB4BD}"/>
              </a:ext>
            </a:extLst>
          </p:cNvPr>
          <p:cNvSpPr txBox="1"/>
          <p:nvPr/>
        </p:nvSpPr>
        <p:spPr>
          <a:xfrm>
            <a:off x="1834055" y="76245"/>
            <a:ext cx="8523889"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Correlation between final independent variables </a:t>
            </a:r>
          </a:p>
        </p:txBody>
      </p:sp>
      <p:pic>
        <p:nvPicPr>
          <p:cNvPr id="7" name="Picture 6">
            <a:extLst>
              <a:ext uri="{FF2B5EF4-FFF2-40B4-BE49-F238E27FC236}">
                <a16:creationId xmlns:a16="http://schemas.microsoft.com/office/drawing/2014/main" id="{4100EE57-B8C9-13CB-9457-D5FA86B59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848" y="661020"/>
            <a:ext cx="11130455" cy="5750290"/>
          </a:xfrm>
          <a:prstGeom prst="rect">
            <a:avLst/>
          </a:prstGeom>
        </p:spPr>
      </p:pic>
    </p:spTree>
    <p:extLst>
      <p:ext uri="{BB962C8B-B14F-4D97-AF65-F5344CB8AC3E}">
        <p14:creationId xmlns:p14="http://schemas.microsoft.com/office/powerpoint/2010/main" val="385779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F2BD8-5316-76DD-859B-3288ECD1D834}"/>
              </a:ext>
            </a:extLst>
          </p:cNvPr>
          <p:cNvSpPr txBox="1"/>
          <p:nvPr/>
        </p:nvSpPr>
        <p:spPr>
          <a:xfrm>
            <a:off x="608789" y="653221"/>
            <a:ext cx="10814204"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 From the above heat map it can be observed that some of the sample dataset columns are </a:t>
            </a:r>
            <a:r>
              <a:rPr kumimoji="0" lang="en-IN" b="0" i="0" u="none" strike="noStrike" kern="1200" cap="none" spc="0" normalizeH="0" baseline="0" noProof="0" dirty="0">
                <a:ln>
                  <a:noFill/>
                </a:ln>
                <a:solidFill>
                  <a:prstClr val="black"/>
                </a:solidFill>
                <a:effectLst/>
                <a:uLnTx/>
                <a:uFillTx/>
                <a:latin typeface="Calibri" panose="020F0502020204030204"/>
                <a:ea typeface="+mn-ea"/>
                <a:cs typeface="+mn-cs"/>
              </a:rPr>
              <a:t>moderately correlated and some of them are poorly correlated.  Also, it can be observed that Total DS ratio is highly correlated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With Total Naphtha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rPr>
              <a:t>Treatment:</a:t>
            </a:r>
          </a:p>
          <a:p>
            <a:pPr marL="742950" lvl="1" indent="-285750">
              <a:buFont typeface="Arial" panose="020B0604020202020204" pitchFamily="34" charset="0"/>
              <a:buChar char="•"/>
              <a:defRPr/>
            </a:pPr>
            <a:r>
              <a:rPr lang="en-IN" dirty="0">
                <a:solidFill>
                  <a:prstClr val="black"/>
                </a:solidFill>
                <a:latin typeface="Calibri" panose="020F0502020204030204"/>
              </a:rPr>
              <a:t>VIF (Variation inflation factor) will be performed to further identify the multicollinearity in the sample independent variables.</a:t>
            </a:r>
          </a:p>
        </p:txBody>
      </p:sp>
    </p:spTree>
    <p:extLst>
      <p:ext uri="{BB962C8B-B14F-4D97-AF65-F5344CB8AC3E}">
        <p14:creationId xmlns:p14="http://schemas.microsoft.com/office/powerpoint/2010/main" val="386717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CD9B1D-170E-39FE-4739-A601CE5D1208}"/>
              </a:ext>
            </a:extLst>
          </p:cNvPr>
          <p:cNvSpPr txBox="1"/>
          <p:nvPr/>
        </p:nvSpPr>
        <p:spPr>
          <a:xfrm>
            <a:off x="3779912" y="198906"/>
            <a:ext cx="435509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TMT Correlation Analysis</a:t>
            </a:r>
          </a:p>
        </p:txBody>
      </p:sp>
      <p:graphicFrame>
        <p:nvGraphicFramePr>
          <p:cNvPr id="11" name="Chart 10">
            <a:extLst>
              <a:ext uri="{FF2B5EF4-FFF2-40B4-BE49-F238E27FC236}">
                <a16:creationId xmlns:a16="http://schemas.microsoft.com/office/drawing/2014/main" id="{D554FA0F-5286-CC99-42EA-6E94CD7D8F5A}"/>
              </a:ext>
            </a:extLst>
          </p:cNvPr>
          <p:cNvGraphicFramePr/>
          <p:nvPr>
            <p:extLst>
              <p:ext uri="{D42A27DB-BD31-4B8C-83A1-F6EECF244321}">
                <p14:modId xmlns:p14="http://schemas.microsoft.com/office/powerpoint/2010/main" val="3344084915"/>
              </p:ext>
            </p:extLst>
          </p:nvPr>
        </p:nvGraphicFramePr>
        <p:xfrm>
          <a:off x="381621" y="947854"/>
          <a:ext cx="4959813" cy="323385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D3DFC9C-DA65-F0F5-FC5A-A725F2E3844D}"/>
              </a:ext>
            </a:extLst>
          </p:cNvPr>
          <p:cNvSpPr txBox="1"/>
          <p:nvPr/>
        </p:nvSpPr>
        <p:spPr>
          <a:xfrm>
            <a:off x="281260" y="4627756"/>
            <a:ext cx="11394067" cy="2308324"/>
          </a:xfrm>
          <a:prstGeom prst="rect">
            <a:avLst/>
          </a:prstGeom>
          <a:noFill/>
        </p:spPr>
        <p:txBody>
          <a:bodyPr wrap="square" rtlCol="0">
            <a:spAutoFit/>
          </a:bodyPr>
          <a:lstStyle/>
          <a:p>
            <a:r>
              <a:rPr lang="en-IN" dirty="0"/>
              <a:t>The sample dataset is having 6 columns (individual TMT). Each columns are highly correlated to each other.</a:t>
            </a:r>
          </a:p>
          <a:p>
            <a:endParaRPr lang="en-IN" dirty="0"/>
          </a:p>
          <a:p>
            <a:r>
              <a:rPr lang="en-IN" b="1" dirty="0"/>
              <a:t>Treatment:</a:t>
            </a:r>
          </a:p>
          <a:p>
            <a:pPr marL="742950" lvl="1" indent="-285750">
              <a:buFont typeface="Arial" panose="020B0604020202020204" pitchFamily="34" charset="0"/>
              <a:buChar char="•"/>
            </a:pPr>
            <a:r>
              <a:rPr lang="en-IN" dirty="0"/>
              <a:t>As shutdown was usually taken when the TMT reaches  the maximum temperature of . Hence, Max TMT is computed across all the columns.</a:t>
            </a:r>
          </a:p>
          <a:p>
            <a:pPr marL="742950" lvl="1" indent="-285750">
              <a:buFont typeface="Arial" panose="020B0604020202020204" pitchFamily="34" charset="0"/>
              <a:buChar char="•"/>
            </a:pPr>
            <a:r>
              <a:rPr lang="en-IN" dirty="0"/>
              <a:t>Since Max TMT is highly correlated with all individual columns. Hence</a:t>
            </a:r>
            <a:r>
              <a:rPr lang="en-IN" b="1" dirty="0"/>
              <a:t> </a:t>
            </a:r>
            <a:r>
              <a:rPr lang="en-IN" dirty="0"/>
              <a:t>individual TMT columns are dropped and replaced with Max TMT.</a:t>
            </a:r>
            <a:endParaRPr lang="en-IN" b="1" dirty="0"/>
          </a:p>
          <a:p>
            <a:r>
              <a:rPr lang="en-IN" dirty="0"/>
              <a:t> </a:t>
            </a:r>
          </a:p>
        </p:txBody>
      </p:sp>
      <p:pic>
        <p:nvPicPr>
          <p:cNvPr id="3" name="Picture 2">
            <a:extLst>
              <a:ext uri="{FF2B5EF4-FFF2-40B4-BE49-F238E27FC236}">
                <a16:creationId xmlns:a16="http://schemas.microsoft.com/office/drawing/2014/main" id="{B25283A6-1FF2-2D3A-5AB7-4AD103F75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562" y="863770"/>
            <a:ext cx="5648265" cy="3384961"/>
          </a:xfrm>
          <a:prstGeom prst="rect">
            <a:avLst/>
          </a:prstGeom>
        </p:spPr>
      </p:pic>
    </p:spTree>
    <p:extLst>
      <p:ext uri="{BB962C8B-B14F-4D97-AF65-F5344CB8AC3E}">
        <p14:creationId xmlns:p14="http://schemas.microsoft.com/office/powerpoint/2010/main" val="195168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B3D015-C0A6-0641-5CD2-FC56ECCF3EA2}"/>
              </a:ext>
            </a:extLst>
          </p:cNvPr>
          <p:cNvSpPr txBox="1"/>
          <p:nvPr/>
        </p:nvSpPr>
        <p:spPr>
          <a:xfrm>
            <a:off x="4014952" y="238384"/>
            <a:ext cx="3594538"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Typical TMT vs Time</a:t>
            </a:r>
          </a:p>
        </p:txBody>
      </p:sp>
      <p:pic>
        <p:nvPicPr>
          <p:cNvPr id="7" name="Picture 6">
            <a:extLst>
              <a:ext uri="{FF2B5EF4-FFF2-40B4-BE49-F238E27FC236}">
                <a16:creationId xmlns:a16="http://schemas.microsoft.com/office/drawing/2014/main" id="{0551D2F5-C188-D37E-7240-382A1A744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4869" y="915467"/>
            <a:ext cx="6568966" cy="4572009"/>
          </a:xfrm>
          <a:prstGeom prst="rect">
            <a:avLst/>
          </a:prstGeom>
        </p:spPr>
      </p:pic>
      <p:sp>
        <p:nvSpPr>
          <p:cNvPr id="9" name="TextBox 8">
            <a:extLst>
              <a:ext uri="{FF2B5EF4-FFF2-40B4-BE49-F238E27FC236}">
                <a16:creationId xmlns:a16="http://schemas.microsoft.com/office/drawing/2014/main" id="{988A0A7B-A91F-AC7E-BD4D-3B1D02772882}"/>
              </a:ext>
            </a:extLst>
          </p:cNvPr>
          <p:cNvSpPr txBox="1"/>
          <p:nvPr/>
        </p:nvSpPr>
        <p:spPr>
          <a:xfrm>
            <a:off x="168165" y="1370524"/>
            <a:ext cx="4929352" cy="1200329"/>
          </a:xfrm>
          <a:prstGeom prst="rect">
            <a:avLst/>
          </a:prstGeom>
          <a:noFill/>
        </p:spPr>
        <p:txBody>
          <a:bodyPr wrap="square">
            <a:spAutoFit/>
          </a:bodyPr>
          <a:lstStyle/>
          <a:p>
            <a:pPr marL="285750" indent="-285750">
              <a:buFont typeface="Arial"/>
              <a:buChar char="•"/>
            </a:pPr>
            <a:r>
              <a:rPr lang="en-GB" dirty="0">
                <a:cs typeface="Calibri"/>
              </a:rPr>
              <a:t>The graph is for a single active run (e.g. Run 1) where the furnace is in working states. </a:t>
            </a:r>
          </a:p>
          <a:p>
            <a:pPr marL="285750" indent="-285750">
              <a:buFont typeface="Arial"/>
              <a:buChar char="•"/>
            </a:pPr>
            <a:r>
              <a:rPr lang="en-GB" dirty="0">
                <a:cs typeface="Calibri"/>
              </a:rPr>
              <a:t>TMT is gradually increasing w.r.t time until the decoking starts.</a:t>
            </a:r>
          </a:p>
        </p:txBody>
      </p:sp>
    </p:spTree>
    <p:extLst>
      <p:ext uri="{BB962C8B-B14F-4D97-AF65-F5344CB8AC3E}">
        <p14:creationId xmlns:p14="http://schemas.microsoft.com/office/powerpoint/2010/main" val="112551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0800BD-EA8E-F7EF-FC11-5446DAC2E367}"/>
              </a:ext>
            </a:extLst>
          </p:cNvPr>
          <p:cNvSpPr txBox="1"/>
          <p:nvPr/>
        </p:nvSpPr>
        <p:spPr>
          <a:xfrm>
            <a:off x="3793920" y="135451"/>
            <a:ext cx="456990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Correlation with Max TMT </a:t>
            </a:r>
          </a:p>
        </p:txBody>
      </p:sp>
      <p:graphicFrame>
        <p:nvGraphicFramePr>
          <p:cNvPr id="8" name="Chart 7">
            <a:extLst>
              <a:ext uri="{FF2B5EF4-FFF2-40B4-BE49-F238E27FC236}">
                <a16:creationId xmlns:a16="http://schemas.microsoft.com/office/drawing/2014/main" id="{D5310F6C-55AD-CE06-D937-15B4C0979D61}"/>
              </a:ext>
            </a:extLst>
          </p:cNvPr>
          <p:cNvGraphicFramePr/>
          <p:nvPr>
            <p:extLst>
              <p:ext uri="{D42A27DB-BD31-4B8C-83A1-F6EECF244321}">
                <p14:modId xmlns:p14="http://schemas.microsoft.com/office/powerpoint/2010/main" val="3884266671"/>
              </p:ext>
            </p:extLst>
          </p:nvPr>
        </p:nvGraphicFramePr>
        <p:xfrm>
          <a:off x="852182" y="703448"/>
          <a:ext cx="10207537" cy="30212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471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886A15-D51D-17C5-1928-02CCF5728451}"/>
              </a:ext>
            </a:extLst>
          </p:cNvPr>
          <p:cNvSpPr txBox="1"/>
          <p:nvPr/>
        </p:nvSpPr>
        <p:spPr>
          <a:xfrm>
            <a:off x="3392759" y="270750"/>
            <a:ext cx="49149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Active Run Data Availability</a:t>
            </a:r>
          </a:p>
        </p:txBody>
      </p:sp>
      <p:sp>
        <p:nvSpPr>
          <p:cNvPr id="10" name="TextBox 9">
            <a:extLst>
              <a:ext uri="{FF2B5EF4-FFF2-40B4-BE49-F238E27FC236}">
                <a16:creationId xmlns:a16="http://schemas.microsoft.com/office/drawing/2014/main" id="{27464E48-3685-7294-FEA2-A3D5272B5E8C}"/>
              </a:ext>
            </a:extLst>
          </p:cNvPr>
          <p:cNvSpPr txBox="1"/>
          <p:nvPr/>
        </p:nvSpPr>
        <p:spPr>
          <a:xfrm>
            <a:off x="791737" y="1449659"/>
            <a:ext cx="10671717" cy="646331"/>
          </a:xfrm>
          <a:prstGeom prst="rect">
            <a:avLst/>
          </a:prstGeom>
          <a:noFill/>
        </p:spPr>
        <p:txBody>
          <a:bodyPr wrap="square" rtlCol="0">
            <a:spAutoFit/>
          </a:bodyPr>
          <a:lstStyle/>
          <a:p>
            <a:r>
              <a:rPr lang="en-IN" dirty="0"/>
              <a:t>Based on the Naphtha Feed availability, active run state of the furnace is decided. In the sample space where feed availability is nearly zero, considered as offline state of the furnace.     </a:t>
            </a:r>
          </a:p>
        </p:txBody>
      </p:sp>
      <p:graphicFrame>
        <p:nvGraphicFramePr>
          <p:cNvPr id="11" name="Table 11">
            <a:extLst>
              <a:ext uri="{FF2B5EF4-FFF2-40B4-BE49-F238E27FC236}">
                <a16:creationId xmlns:a16="http://schemas.microsoft.com/office/drawing/2014/main" id="{4EAD55FD-E42D-6A85-361C-A751375FFE60}"/>
              </a:ext>
            </a:extLst>
          </p:cNvPr>
          <p:cNvGraphicFramePr>
            <a:graphicFrameLocks noGrp="1"/>
          </p:cNvGraphicFramePr>
          <p:nvPr>
            <p:extLst>
              <p:ext uri="{D42A27DB-BD31-4B8C-83A1-F6EECF244321}">
                <p14:modId xmlns:p14="http://schemas.microsoft.com/office/powerpoint/2010/main" val="3241696021"/>
              </p:ext>
            </p:extLst>
          </p:nvPr>
        </p:nvGraphicFramePr>
        <p:xfrm>
          <a:off x="892954" y="2459256"/>
          <a:ext cx="10395688" cy="2103120"/>
        </p:xfrm>
        <a:graphic>
          <a:graphicData uri="http://schemas.openxmlformats.org/drawingml/2006/table">
            <a:tbl>
              <a:tblPr firstRow="1" bandRow="1">
                <a:tableStyleId>{5C22544A-7EE6-4342-B048-85BDC9FD1C3A}</a:tableStyleId>
              </a:tblPr>
              <a:tblGrid>
                <a:gridCol w="2380932">
                  <a:extLst>
                    <a:ext uri="{9D8B030D-6E8A-4147-A177-3AD203B41FA5}">
                      <a16:colId xmlns:a16="http://schemas.microsoft.com/office/drawing/2014/main" val="539807931"/>
                    </a:ext>
                  </a:extLst>
                </a:gridCol>
                <a:gridCol w="2003689">
                  <a:extLst>
                    <a:ext uri="{9D8B030D-6E8A-4147-A177-3AD203B41FA5}">
                      <a16:colId xmlns:a16="http://schemas.microsoft.com/office/drawing/2014/main" val="313933812"/>
                    </a:ext>
                  </a:extLst>
                </a:gridCol>
                <a:gridCol w="2003689">
                  <a:extLst>
                    <a:ext uri="{9D8B030D-6E8A-4147-A177-3AD203B41FA5}">
                      <a16:colId xmlns:a16="http://schemas.microsoft.com/office/drawing/2014/main" val="1510790517"/>
                    </a:ext>
                  </a:extLst>
                </a:gridCol>
                <a:gridCol w="2003689">
                  <a:extLst>
                    <a:ext uri="{9D8B030D-6E8A-4147-A177-3AD203B41FA5}">
                      <a16:colId xmlns:a16="http://schemas.microsoft.com/office/drawing/2014/main" val="2199408664"/>
                    </a:ext>
                  </a:extLst>
                </a:gridCol>
                <a:gridCol w="2003689">
                  <a:extLst>
                    <a:ext uri="{9D8B030D-6E8A-4147-A177-3AD203B41FA5}">
                      <a16:colId xmlns:a16="http://schemas.microsoft.com/office/drawing/2014/main" val="60474204"/>
                    </a:ext>
                  </a:extLst>
                </a:gridCol>
              </a:tblGrid>
              <a:tr h="370840">
                <a:tc>
                  <a:txBody>
                    <a:bodyPr/>
                    <a:lstStyle/>
                    <a:p>
                      <a:pPr algn="ctr"/>
                      <a:r>
                        <a:rPr lang="en-IN" dirty="0"/>
                        <a:t>Data</a:t>
                      </a:r>
                    </a:p>
                  </a:txBody>
                  <a:tcPr/>
                </a:tc>
                <a:tc>
                  <a:txBody>
                    <a:bodyPr/>
                    <a:lstStyle/>
                    <a:p>
                      <a:pPr algn="ctr"/>
                      <a:r>
                        <a:rPr lang="en-IN" dirty="0"/>
                        <a:t>Available From</a:t>
                      </a:r>
                    </a:p>
                  </a:txBody>
                  <a:tcPr/>
                </a:tc>
                <a:tc>
                  <a:txBody>
                    <a:bodyPr/>
                    <a:lstStyle/>
                    <a:p>
                      <a:pPr algn="ctr"/>
                      <a:r>
                        <a:rPr lang="en-IN" dirty="0"/>
                        <a:t>Available Till</a:t>
                      </a:r>
                    </a:p>
                  </a:txBody>
                  <a:tcPr/>
                </a:tc>
                <a:tc>
                  <a:txBody>
                    <a:bodyPr/>
                    <a:lstStyle/>
                    <a:p>
                      <a:pPr algn="ctr"/>
                      <a:r>
                        <a:rPr lang="en-IN" dirty="0"/>
                        <a:t>Frequency</a:t>
                      </a:r>
                    </a:p>
                  </a:txBody>
                  <a:tcPr/>
                </a:tc>
                <a:tc>
                  <a:txBody>
                    <a:bodyPr/>
                    <a:lstStyle/>
                    <a:p>
                      <a:pPr algn="ctr"/>
                      <a:r>
                        <a:rPr lang="en-IN" dirty="0"/>
                        <a:t>Treatment Performed</a:t>
                      </a:r>
                    </a:p>
                  </a:txBody>
                  <a:tcPr/>
                </a:tc>
                <a:extLst>
                  <a:ext uri="{0D108BD9-81ED-4DB2-BD59-A6C34878D82A}">
                    <a16:rowId xmlns:a16="http://schemas.microsoft.com/office/drawing/2014/main" val="3604635466"/>
                  </a:ext>
                </a:extLst>
              </a:tr>
              <a:tr h="370840">
                <a:tc>
                  <a:txBody>
                    <a:bodyPr/>
                    <a:lstStyle/>
                    <a:p>
                      <a:pPr algn="ctr"/>
                      <a:r>
                        <a:rPr lang="en-IN" dirty="0"/>
                        <a:t>DCS BA_106</a:t>
                      </a:r>
                    </a:p>
                  </a:txBody>
                  <a:tcPr/>
                </a:tc>
                <a:tc>
                  <a:txBody>
                    <a:bodyPr/>
                    <a:lstStyle/>
                    <a:p>
                      <a:pPr algn="ctr"/>
                      <a:r>
                        <a:rPr lang="en-IN" dirty="0"/>
                        <a:t>06-01-2021</a:t>
                      </a:r>
                    </a:p>
                  </a:txBody>
                  <a:tcPr/>
                </a:tc>
                <a:tc>
                  <a:txBody>
                    <a:bodyPr/>
                    <a:lstStyle/>
                    <a:p>
                      <a:pPr algn="ctr"/>
                      <a:r>
                        <a:rPr lang="en-IN" dirty="0"/>
                        <a:t>02-05-2022</a:t>
                      </a:r>
                    </a:p>
                  </a:txBody>
                  <a:tcPr/>
                </a:tc>
                <a:tc>
                  <a:txBody>
                    <a:bodyPr/>
                    <a:lstStyle/>
                    <a:p>
                      <a:pPr algn="ctr"/>
                      <a:r>
                        <a:rPr lang="en-IN" dirty="0"/>
                        <a:t>Hourly Basis</a:t>
                      </a:r>
                    </a:p>
                  </a:txBody>
                  <a:tcPr/>
                </a:tc>
                <a:tc rowSpan="2">
                  <a:txBody>
                    <a:bodyPr/>
                    <a:lstStyle/>
                    <a:p>
                      <a:pPr algn="ctr"/>
                      <a:r>
                        <a:rPr lang="en-IN" dirty="0"/>
                        <a:t>Samples/ Records having naphtha feed as nearly zero are dropped from the sample space.</a:t>
                      </a:r>
                    </a:p>
                  </a:txBody>
                  <a:tcPr/>
                </a:tc>
                <a:extLst>
                  <a:ext uri="{0D108BD9-81ED-4DB2-BD59-A6C34878D82A}">
                    <a16:rowId xmlns:a16="http://schemas.microsoft.com/office/drawing/2014/main" val="3843958145"/>
                  </a:ext>
                </a:extLst>
              </a:tr>
              <a:tr h="370840">
                <a:tc>
                  <a:txBody>
                    <a:bodyPr/>
                    <a:lstStyle/>
                    <a:p>
                      <a:pPr algn="ctr"/>
                      <a:r>
                        <a:rPr lang="en-IN" dirty="0"/>
                        <a:t>DCS Additional BA_106</a:t>
                      </a:r>
                    </a:p>
                  </a:txBody>
                  <a:tcPr/>
                </a:tc>
                <a:tc>
                  <a:txBody>
                    <a:bodyPr/>
                    <a:lstStyle/>
                    <a:p>
                      <a:pPr algn="ctr"/>
                      <a:r>
                        <a:rPr lang="en-IN" dirty="0"/>
                        <a:t>06-01-2021</a:t>
                      </a:r>
                    </a:p>
                  </a:txBody>
                  <a:tcPr/>
                </a:tc>
                <a:tc>
                  <a:txBody>
                    <a:bodyPr/>
                    <a:lstStyle/>
                    <a:p>
                      <a:pPr algn="ctr"/>
                      <a:r>
                        <a:rPr lang="en-IN" dirty="0"/>
                        <a:t>02-05-2022</a:t>
                      </a:r>
                    </a:p>
                  </a:txBody>
                  <a:tcPr/>
                </a:tc>
                <a:tc>
                  <a:txBody>
                    <a:bodyPr/>
                    <a:lstStyle/>
                    <a:p>
                      <a:pPr algn="ctr"/>
                      <a:r>
                        <a:rPr lang="en-IN" dirty="0"/>
                        <a:t>Hourly Basis</a:t>
                      </a:r>
                    </a:p>
                  </a:txBody>
                  <a:tcPr/>
                </a:tc>
                <a:tc vMerge="1">
                  <a:txBody>
                    <a:bodyPr/>
                    <a:lstStyle/>
                    <a:p>
                      <a:pPr algn="ctr"/>
                      <a:endParaRPr lang="en-IN" dirty="0"/>
                    </a:p>
                  </a:txBody>
                  <a:tcPr/>
                </a:tc>
                <a:extLst>
                  <a:ext uri="{0D108BD9-81ED-4DB2-BD59-A6C34878D82A}">
                    <a16:rowId xmlns:a16="http://schemas.microsoft.com/office/drawing/2014/main" val="3494911893"/>
                  </a:ext>
                </a:extLst>
              </a:tr>
            </a:tbl>
          </a:graphicData>
        </a:graphic>
      </p:graphicFrame>
      <p:sp>
        <p:nvSpPr>
          <p:cNvPr id="13" name="TextBox 12">
            <a:extLst>
              <a:ext uri="{FF2B5EF4-FFF2-40B4-BE49-F238E27FC236}">
                <a16:creationId xmlns:a16="http://schemas.microsoft.com/office/drawing/2014/main" id="{CADA24A1-4F8E-3B0D-D289-3C91B8DC62C5}"/>
              </a:ext>
            </a:extLst>
          </p:cNvPr>
          <p:cNvSpPr txBox="1"/>
          <p:nvPr/>
        </p:nvSpPr>
        <p:spPr>
          <a:xfrm>
            <a:off x="892954" y="5554649"/>
            <a:ext cx="10395688" cy="369332"/>
          </a:xfrm>
          <a:prstGeom prst="rect">
            <a:avLst/>
          </a:prstGeom>
          <a:noFill/>
        </p:spPr>
        <p:txBody>
          <a:bodyPr wrap="square" rtlCol="0">
            <a:spAutoFit/>
          </a:bodyPr>
          <a:lstStyle/>
          <a:p>
            <a:r>
              <a:rPr lang="en-IN" b="1" dirty="0"/>
              <a:t>NOTE: Now the sample space is not continuous time series data as offline records are dropped.</a:t>
            </a:r>
          </a:p>
        </p:txBody>
      </p:sp>
      <p:sp>
        <p:nvSpPr>
          <p:cNvPr id="17" name="TextBox 16">
            <a:extLst>
              <a:ext uri="{FF2B5EF4-FFF2-40B4-BE49-F238E27FC236}">
                <a16:creationId xmlns:a16="http://schemas.microsoft.com/office/drawing/2014/main" id="{F2DE5A00-BF21-306F-DF82-168E3C32A2EF}"/>
              </a:ext>
            </a:extLst>
          </p:cNvPr>
          <p:cNvSpPr txBox="1"/>
          <p:nvPr/>
        </p:nvSpPr>
        <p:spPr>
          <a:xfrm>
            <a:off x="892954" y="4735347"/>
            <a:ext cx="1039568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Dimensions of the available dataset – The dataset has 11553 samples/records and 71 features/variables</a:t>
            </a:r>
          </a:p>
        </p:txBody>
      </p:sp>
    </p:spTree>
    <p:extLst>
      <p:ext uri="{BB962C8B-B14F-4D97-AF65-F5344CB8AC3E}">
        <p14:creationId xmlns:p14="http://schemas.microsoft.com/office/powerpoint/2010/main" val="418499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7D1E88-CA14-522E-06F8-F4B1CE8FE6D3}"/>
              </a:ext>
            </a:extLst>
          </p:cNvPr>
          <p:cNvSpPr txBox="1"/>
          <p:nvPr/>
        </p:nvSpPr>
        <p:spPr>
          <a:xfrm>
            <a:off x="2534113" y="203843"/>
            <a:ext cx="675485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solidFill>
                  <a:prstClr val="black"/>
                </a:solidFill>
                <a:latin typeface="Calibri" panose="020F0502020204030204"/>
              </a:rPr>
              <a:t>Historical Furnace Run Length Analysis</a:t>
            </a:r>
            <a:endPar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3236A2EE-F85E-F50A-B7E8-B6C00A5114E0}"/>
              </a:ext>
            </a:extLst>
          </p:cNvPr>
          <p:cNvSpPr txBox="1"/>
          <p:nvPr/>
        </p:nvSpPr>
        <p:spPr>
          <a:xfrm>
            <a:off x="546409" y="1158612"/>
            <a:ext cx="2486723" cy="1754326"/>
          </a:xfrm>
          <a:prstGeom prst="rect">
            <a:avLst/>
          </a:prstGeom>
          <a:noFill/>
        </p:spPr>
        <p:txBody>
          <a:bodyPr wrap="square" rtlCol="0">
            <a:spAutoFit/>
          </a:bodyPr>
          <a:lstStyle/>
          <a:p>
            <a:r>
              <a:rPr lang="en-US" dirty="0"/>
              <a:t>The sample space is consist of 15 active run information. Average run length for the historical samples is 32 days. </a:t>
            </a:r>
            <a:endParaRPr lang="en-IN" dirty="0"/>
          </a:p>
        </p:txBody>
      </p:sp>
      <p:graphicFrame>
        <p:nvGraphicFramePr>
          <p:cNvPr id="14" name="Chart 13">
            <a:extLst>
              <a:ext uri="{FF2B5EF4-FFF2-40B4-BE49-F238E27FC236}">
                <a16:creationId xmlns:a16="http://schemas.microsoft.com/office/drawing/2014/main" id="{C1B271EE-3C01-F8F2-BA7E-ECAAAFBAD93C}"/>
              </a:ext>
            </a:extLst>
          </p:cNvPr>
          <p:cNvGraphicFramePr/>
          <p:nvPr>
            <p:extLst>
              <p:ext uri="{D42A27DB-BD31-4B8C-83A1-F6EECF244321}">
                <p14:modId xmlns:p14="http://schemas.microsoft.com/office/powerpoint/2010/main" val="3503672877"/>
              </p:ext>
            </p:extLst>
          </p:nvPr>
        </p:nvGraphicFramePr>
        <p:xfrm>
          <a:off x="3501484" y="1158612"/>
          <a:ext cx="829774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97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319D94-EE66-D355-4F05-4D8B6ED41991}"/>
              </a:ext>
            </a:extLst>
          </p:cNvPr>
          <p:cNvSpPr txBox="1"/>
          <p:nvPr/>
        </p:nvSpPr>
        <p:spPr>
          <a:xfrm>
            <a:off x="3928016" y="191796"/>
            <a:ext cx="3275672"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TMT Data Analysis</a:t>
            </a:r>
          </a:p>
        </p:txBody>
      </p:sp>
      <p:graphicFrame>
        <p:nvGraphicFramePr>
          <p:cNvPr id="6" name="Table 6">
            <a:extLst>
              <a:ext uri="{FF2B5EF4-FFF2-40B4-BE49-F238E27FC236}">
                <a16:creationId xmlns:a16="http://schemas.microsoft.com/office/drawing/2014/main" id="{1D2B4F12-07A8-5785-54B3-83DBDC080CF7}"/>
              </a:ext>
            </a:extLst>
          </p:cNvPr>
          <p:cNvGraphicFramePr>
            <a:graphicFrameLocks noGrp="1"/>
          </p:cNvGraphicFramePr>
          <p:nvPr>
            <p:extLst>
              <p:ext uri="{D42A27DB-BD31-4B8C-83A1-F6EECF244321}">
                <p14:modId xmlns:p14="http://schemas.microsoft.com/office/powerpoint/2010/main" val="2521344479"/>
              </p:ext>
            </p:extLst>
          </p:nvPr>
        </p:nvGraphicFramePr>
        <p:xfrm>
          <a:off x="1329470" y="828313"/>
          <a:ext cx="9241884" cy="5762307"/>
        </p:xfrm>
        <a:graphic>
          <a:graphicData uri="http://schemas.openxmlformats.org/drawingml/2006/table">
            <a:tbl>
              <a:tblPr firstRow="1" bandRow="1">
                <a:tableStyleId>{5C22544A-7EE6-4342-B048-85BDC9FD1C3A}</a:tableStyleId>
              </a:tblPr>
              <a:tblGrid>
                <a:gridCol w="2310471">
                  <a:extLst>
                    <a:ext uri="{9D8B030D-6E8A-4147-A177-3AD203B41FA5}">
                      <a16:colId xmlns:a16="http://schemas.microsoft.com/office/drawing/2014/main" val="3919213361"/>
                    </a:ext>
                  </a:extLst>
                </a:gridCol>
                <a:gridCol w="2310471">
                  <a:extLst>
                    <a:ext uri="{9D8B030D-6E8A-4147-A177-3AD203B41FA5}">
                      <a16:colId xmlns:a16="http://schemas.microsoft.com/office/drawing/2014/main" val="3093538154"/>
                    </a:ext>
                  </a:extLst>
                </a:gridCol>
                <a:gridCol w="2310471">
                  <a:extLst>
                    <a:ext uri="{9D8B030D-6E8A-4147-A177-3AD203B41FA5}">
                      <a16:colId xmlns:a16="http://schemas.microsoft.com/office/drawing/2014/main" val="3978444818"/>
                    </a:ext>
                  </a:extLst>
                </a:gridCol>
                <a:gridCol w="2310471">
                  <a:extLst>
                    <a:ext uri="{9D8B030D-6E8A-4147-A177-3AD203B41FA5}">
                      <a16:colId xmlns:a16="http://schemas.microsoft.com/office/drawing/2014/main" val="1721256539"/>
                    </a:ext>
                  </a:extLst>
                </a:gridCol>
              </a:tblGrid>
              <a:tr h="794067">
                <a:tc>
                  <a:txBody>
                    <a:bodyPr/>
                    <a:lstStyle/>
                    <a:p>
                      <a:pPr algn="ctr"/>
                      <a:r>
                        <a:rPr lang="en-US" dirty="0"/>
                        <a:t>Parameters</a:t>
                      </a:r>
                      <a:endParaRPr lang="en-IN" dirty="0"/>
                    </a:p>
                  </a:txBody>
                  <a:tcPr/>
                </a:tc>
                <a:tc>
                  <a:txBody>
                    <a:bodyPr/>
                    <a:lstStyle/>
                    <a:p>
                      <a:pPr algn="ctr"/>
                      <a:r>
                        <a:rPr lang="en-US" dirty="0"/>
                        <a:t>Missing records</a:t>
                      </a:r>
                      <a:endParaRPr lang="en-IN" dirty="0"/>
                    </a:p>
                  </a:txBody>
                  <a:tcPr/>
                </a:tc>
                <a:tc>
                  <a:txBody>
                    <a:bodyPr/>
                    <a:lstStyle/>
                    <a:p>
                      <a:pPr algn="ctr"/>
                      <a:r>
                        <a:rPr lang="en-US" dirty="0"/>
                        <a:t>%</a:t>
                      </a:r>
                      <a:endParaRPr lang="en-IN" dirty="0"/>
                    </a:p>
                  </a:txBody>
                  <a:tcPr/>
                </a:tc>
                <a:tc>
                  <a:txBody>
                    <a:bodyPr/>
                    <a:lstStyle/>
                    <a:p>
                      <a:pPr algn="ctr"/>
                      <a:r>
                        <a:rPr lang="en-US" dirty="0"/>
                        <a:t>Treatment Done</a:t>
                      </a:r>
                      <a:endParaRPr lang="en-IN" dirty="0"/>
                    </a:p>
                  </a:txBody>
                  <a:tcPr/>
                </a:tc>
                <a:extLst>
                  <a:ext uri="{0D108BD9-81ED-4DB2-BD59-A6C34878D82A}">
                    <a16:rowId xmlns:a16="http://schemas.microsoft.com/office/drawing/2014/main" val="458131065"/>
                  </a:ext>
                </a:extLst>
              </a:tr>
              <a:tr h="794067">
                <a:tc>
                  <a:txBody>
                    <a:bodyPr/>
                    <a:lstStyle/>
                    <a:p>
                      <a:r>
                        <a:rPr lang="en-US" dirty="0"/>
                        <a:t>TMT Coil 1</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rowSpan="6">
                  <a:txBody>
                    <a:bodyPr/>
                    <a:lstStyle/>
                    <a:p>
                      <a:r>
                        <a:rPr lang="en-US" sz="1600" dirty="0"/>
                        <a:t>Since, TMT samples are collected on daily basis while the state of the furnace is online where as DCS  samples are stored in hourly format. Hence TMT is converted in the hourly format. Which leads to the increase in missing values. </a:t>
                      </a:r>
                    </a:p>
                    <a:p>
                      <a:endParaRPr lang="en-US" sz="1600" dirty="0"/>
                    </a:p>
                    <a:p>
                      <a:r>
                        <a:rPr lang="en-US" sz="1600" dirty="0"/>
                        <a:t>Mean or median could be used to fill the missing values which might decrease the accuracy. </a:t>
                      </a:r>
                    </a:p>
                    <a:p>
                      <a:r>
                        <a:rPr lang="en-US" sz="1600" dirty="0"/>
                        <a:t>Therefore, KNN imputation technique is used to fill those missing values.   </a:t>
                      </a:r>
                      <a:endParaRPr lang="en-IN" sz="1600" dirty="0"/>
                    </a:p>
                  </a:txBody>
                  <a:tcPr/>
                </a:tc>
                <a:extLst>
                  <a:ext uri="{0D108BD9-81ED-4DB2-BD59-A6C34878D82A}">
                    <a16:rowId xmlns:a16="http://schemas.microsoft.com/office/drawing/2014/main" val="1458280952"/>
                  </a:ext>
                </a:extLst>
              </a:tr>
              <a:tr h="794067">
                <a:tc>
                  <a:txBody>
                    <a:bodyPr/>
                    <a:lstStyle/>
                    <a:p>
                      <a:r>
                        <a:rPr lang="en-US" dirty="0"/>
                        <a:t>TMT Coil 2</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2096345452"/>
                  </a:ext>
                </a:extLst>
              </a:tr>
              <a:tr h="794067">
                <a:tc>
                  <a:txBody>
                    <a:bodyPr/>
                    <a:lstStyle/>
                    <a:p>
                      <a:r>
                        <a:rPr lang="en-US" dirty="0"/>
                        <a:t>TMT Coil 3</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1784757435"/>
                  </a:ext>
                </a:extLst>
              </a:tr>
              <a:tr h="794067">
                <a:tc>
                  <a:txBody>
                    <a:bodyPr/>
                    <a:lstStyle/>
                    <a:p>
                      <a:r>
                        <a:rPr lang="en-US" dirty="0"/>
                        <a:t>TMT Coil 4</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1394288006"/>
                  </a:ext>
                </a:extLst>
              </a:tr>
              <a:tr h="794067">
                <a:tc>
                  <a:txBody>
                    <a:bodyPr/>
                    <a:lstStyle/>
                    <a:p>
                      <a:r>
                        <a:rPr lang="en-US" dirty="0"/>
                        <a:t>TMT Coil 5</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759663118"/>
                  </a:ext>
                </a:extLst>
              </a:tr>
              <a:tr h="794067">
                <a:tc>
                  <a:txBody>
                    <a:bodyPr/>
                    <a:lstStyle/>
                    <a:p>
                      <a:r>
                        <a:rPr lang="en-US" dirty="0"/>
                        <a:t>TMT Coil 6</a:t>
                      </a:r>
                      <a:endParaRPr lang="en-IN" dirty="0"/>
                    </a:p>
                  </a:txBody>
                  <a:tcPr/>
                </a:tc>
                <a:tc>
                  <a:txBody>
                    <a:bodyPr/>
                    <a:lstStyle/>
                    <a:p>
                      <a:r>
                        <a:rPr lang="en-US" dirty="0"/>
                        <a:t>96</a:t>
                      </a:r>
                      <a:endParaRPr lang="en-IN" dirty="0"/>
                    </a:p>
                  </a:txBody>
                  <a:tcPr/>
                </a:tc>
                <a:tc>
                  <a:txBody>
                    <a:bodyPr/>
                    <a:lstStyle/>
                    <a:p>
                      <a:r>
                        <a:rPr lang="en-US" dirty="0"/>
                        <a:t>0.08</a:t>
                      </a:r>
                      <a:endParaRPr lang="en-IN" dirty="0"/>
                    </a:p>
                  </a:txBody>
                  <a:tcPr/>
                </a:tc>
                <a:tc vMerge="1">
                  <a:txBody>
                    <a:bodyPr/>
                    <a:lstStyle/>
                    <a:p>
                      <a:endParaRPr lang="en-IN" dirty="0"/>
                    </a:p>
                  </a:txBody>
                  <a:tcPr/>
                </a:tc>
                <a:extLst>
                  <a:ext uri="{0D108BD9-81ED-4DB2-BD59-A6C34878D82A}">
                    <a16:rowId xmlns:a16="http://schemas.microsoft.com/office/drawing/2014/main" val="215194762"/>
                  </a:ext>
                </a:extLst>
              </a:tr>
            </a:tbl>
          </a:graphicData>
        </a:graphic>
      </p:graphicFrame>
    </p:spTree>
    <p:extLst>
      <p:ext uri="{BB962C8B-B14F-4D97-AF65-F5344CB8AC3E}">
        <p14:creationId xmlns:p14="http://schemas.microsoft.com/office/powerpoint/2010/main" val="425791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12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EDC5B0-9BFA-AA44-683E-61A5D2FBB5F0}"/>
              </a:ext>
            </a:extLst>
          </p:cNvPr>
          <p:cNvSpPr txBox="1"/>
          <p:nvPr/>
        </p:nvSpPr>
        <p:spPr>
          <a:xfrm>
            <a:off x="3182745" y="191797"/>
            <a:ext cx="548175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New Feature/Variable Creation </a:t>
            </a:r>
          </a:p>
        </p:txBody>
      </p:sp>
      <p:sp>
        <p:nvSpPr>
          <p:cNvPr id="6" name="TextBox 5">
            <a:extLst>
              <a:ext uri="{FF2B5EF4-FFF2-40B4-BE49-F238E27FC236}">
                <a16:creationId xmlns:a16="http://schemas.microsoft.com/office/drawing/2014/main" id="{DFB2118C-2C70-0EC3-A587-55E251C3FC0B}"/>
              </a:ext>
            </a:extLst>
          </p:cNvPr>
          <p:cNvSpPr txBox="1"/>
          <p:nvPr/>
        </p:nvSpPr>
        <p:spPr>
          <a:xfrm>
            <a:off x="669073" y="1193180"/>
            <a:ext cx="1101740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Our primary concern is to predict the furnace run length. In other words, how long the furnace is going to run from today.</a:t>
            </a:r>
          </a:p>
          <a:p>
            <a:pPr marL="285750" indent="-285750">
              <a:buFont typeface="Arial" panose="020B0604020202020204" pitchFamily="34" charset="0"/>
              <a:buChar char="•"/>
            </a:pPr>
            <a:r>
              <a:rPr lang="en-US" dirty="0"/>
              <a:t>Since, we had no direct information about the furnace run length in the sample dataset, we have derived relative run length for each cycle until the furnace is taken in offline mode.</a:t>
            </a:r>
          </a:p>
          <a:p>
            <a:pPr marL="285750" indent="-285750">
              <a:buFont typeface="Arial" panose="020B0604020202020204" pitchFamily="34" charset="0"/>
              <a:buChar char="•"/>
            </a:pPr>
            <a:r>
              <a:rPr lang="en-US" dirty="0"/>
              <a:t>The new feature is introduced as ‘Run Length’ in the feature space.</a:t>
            </a:r>
          </a:p>
          <a:p>
            <a:pPr marL="285750" indent="-285750">
              <a:buFont typeface="Arial" panose="020B0604020202020204" pitchFamily="34" charset="0"/>
              <a:buChar char="•"/>
            </a:pPr>
            <a:r>
              <a:rPr lang="en-US" dirty="0"/>
              <a:t>E.g. if total run length of one cycle is 40 and today the furnace is running on 5</a:t>
            </a:r>
            <a:r>
              <a:rPr lang="en-US" baseline="30000" dirty="0"/>
              <a:t>th</a:t>
            </a:r>
            <a:r>
              <a:rPr lang="en-US" dirty="0"/>
              <a:t> day, the relative run length will be 35 days.  </a:t>
            </a:r>
            <a:endParaRPr lang="en-IN" dirty="0"/>
          </a:p>
        </p:txBody>
      </p:sp>
    </p:spTree>
    <p:extLst>
      <p:ext uri="{BB962C8B-B14F-4D97-AF65-F5344CB8AC3E}">
        <p14:creationId xmlns:p14="http://schemas.microsoft.com/office/powerpoint/2010/main" val="272746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180B42-888D-D31F-5BBC-82A7E96ED3F8}"/>
              </a:ext>
            </a:extLst>
          </p:cNvPr>
          <p:cNvSpPr txBox="1"/>
          <p:nvPr/>
        </p:nvSpPr>
        <p:spPr>
          <a:xfrm>
            <a:off x="3048930" y="181540"/>
            <a:ext cx="609414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Feature Space Correlation Analysis</a:t>
            </a:r>
          </a:p>
        </p:txBody>
      </p:sp>
      <p:sp>
        <p:nvSpPr>
          <p:cNvPr id="8" name="TextBox 7">
            <a:extLst>
              <a:ext uri="{FF2B5EF4-FFF2-40B4-BE49-F238E27FC236}">
                <a16:creationId xmlns:a16="http://schemas.microsoft.com/office/drawing/2014/main" id="{57B00F55-3A2D-0BDC-1544-1B2029EFD941}"/>
              </a:ext>
            </a:extLst>
          </p:cNvPr>
          <p:cNvSpPr txBox="1"/>
          <p:nvPr/>
        </p:nvSpPr>
        <p:spPr>
          <a:xfrm>
            <a:off x="512956" y="1460810"/>
            <a:ext cx="11363093" cy="2585323"/>
          </a:xfrm>
          <a:prstGeom prst="rect">
            <a:avLst/>
          </a:prstGeom>
          <a:noFill/>
        </p:spPr>
        <p:txBody>
          <a:bodyPr wrap="square" rtlCol="0">
            <a:spAutoFit/>
          </a:bodyPr>
          <a:lstStyle/>
          <a:p>
            <a:r>
              <a:rPr lang="en-IN" b="1" dirty="0"/>
              <a:t>Correlations computation and further treatment are carried out for the following features</a:t>
            </a:r>
          </a:p>
          <a:p>
            <a:endParaRPr lang="en-IN" b="1" dirty="0"/>
          </a:p>
          <a:p>
            <a:pPr marL="342900" indent="-342900">
              <a:buFont typeface="+mj-lt"/>
              <a:buAutoNum type="arabicPeriod"/>
            </a:pPr>
            <a:r>
              <a:rPr lang="en-IN" dirty="0"/>
              <a:t>Naphtha Feed from Coil 1 to 6 and Total Naphtha Feed</a:t>
            </a:r>
          </a:p>
          <a:p>
            <a:pPr marL="342900" indent="-342900">
              <a:buFont typeface="+mj-lt"/>
              <a:buAutoNum type="arabicPeriod"/>
            </a:pPr>
            <a:r>
              <a:rPr lang="en-IN" dirty="0"/>
              <a:t>COT from Coil 1 to 6 and Average COT</a:t>
            </a:r>
          </a:p>
          <a:p>
            <a:pPr marL="342900" indent="-342900">
              <a:buFont typeface="+mj-lt"/>
              <a:buAutoNum type="arabicPeriod"/>
            </a:pPr>
            <a:r>
              <a:rPr lang="en-IN" dirty="0"/>
              <a:t>CIT from Coil 1 to 6 and Average CIT</a:t>
            </a:r>
          </a:p>
          <a:p>
            <a:pPr marL="342900" indent="-342900">
              <a:buFont typeface="+mj-lt"/>
              <a:buAutoNum type="arabicPeriod"/>
            </a:pPr>
            <a:r>
              <a:rPr lang="en-IN" dirty="0"/>
              <a:t>Dilution Steam Ratio from Coil 1 to 6 and Total Dilution Steam Ratio</a:t>
            </a:r>
          </a:p>
          <a:p>
            <a:pPr marL="342900" indent="-342900">
              <a:buFont typeface="+mj-lt"/>
              <a:buAutoNum type="arabicPeriod"/>
            </a:pPr>
            <a:r>
              <a:rPr lang="en-IN" dirty="0"/>
              <a:t>CIP from coil 1 to 6 and Maximum CIP</a:t>
            </a:r>
          </a:p>
          <a:p>
            <a:pPr marL="342900" indent="-342900">
              <a:buFont typeface="+mj-lt"/>
              <a:buAutoNum type="arabicPeriod"/>
            </a:pPr>
            <a:r>
              <a:rPr lang="en-IN" dirty="0"/>
              <a:t>Feed Temp 1 and 2</a:t>
            </a:r>
          </a:p>
          <a:p>
            <a:pPr marL="342900" indent="-342900">
              <a:buFont typeface="+mj-lt"/>
              <a:buAutoNum type="arabicPeriod"/>
            </a:pPr>
            <a:r>
              <a:rPr lang="en-IN" dirty="0"/>
              <a:t>TMT from Coil 1 to 6 and Max TMT   </a:t>
            </a:r>
          </a:p>
        </p:txBody>
      </p:sp>
    </p:spTree>
    <p:extLst>
      <p:ext uri="{BB962C8B-B14F-4D97-AF65-F5344CB8AC3E}">
        <p14:creationId xmlns:p14="http://schemas.microsoft.com/office/powerpoint/2010/main" val="405069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CD9B1D-170E-39FE-4739-A601CE5D1208}"/>
              </a:ext>
            </a:extLst>
          </p:cNvPr>
          <p:cNvSpPr txBox="1"/>
          <p:nvPr/>
        </p:nvSpPr>
        <p:spPr>
          <a:xfrm>
            <a:off x="3048930" y="248448"/>
            <a:ext cx="609414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Naphtha Feed Correlation Analysis</a:t>
            </a:r>
          </a:p>
        </p:txBody>
      </p:sp>
      <p:graphicFrame>
        <p:nvGraphicFramePr>
          <p:cNvPr id="11" name="Chart 10">
            <a:extLst>
              <a:ext uri="{FF2B5EF4-FFF2-40B4-BE49-F238E27FC236}">
                <a16:creationId xmlns:a16="http://schemas.microsoft.com/office/drawing/2014/main" id="{D554FA0F-5286-CC99-42EA-6E94CD7D8F5A}"/>
              </a:ext>
            </a:extLst>
          </p:cNvPr>
          <p:cNvGraphicFramePr/>
          <p:nvPr>
            <p:extLst>
              <p:ext uri="{D42A27DB-BD31-4B8C-83A1-F6EECF244321}">
                <p14:modId xmlns:p14="http://schemas.microsoft.com/office/powerpoint/2010/main" val="4023488637"/>
              </p:ext>
            </p:extLst>
          </p:nvPr>
        </p:nvGraphicFramePr>
        <p:xfrm>
          <a:off x="381621" y="947854"/>
          <a:ext cx="4959813" cy="323385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D3DFC9C-DA65-F0F5-FC5A-A725F2E3844D}"/>
              </a:ext>
            </a:extLst>
          </p:cNvPr>
          <p:cNvSpPr txBox="1"/>
          <p:nvPr/>
        </p:nvSpPr>
        <p:spPr>
          <a:xfrm>
            <a:off x="281260" y="4627756"/>
            <a:ext cx="11394067" cy="2308324"/>
          </a:xfrm>
          <a:prstGeom prst="rect">
            <a:avLst/>
          </a:prstGeom>
          <a:noFill/>
        </p:spPr>
        <p:txBody>
          <a:bodyPr wrap="square" rtlCol="0">
            <a:spAutoFit/>
          </a:bodyPr>
          <a:lstStyle/>
          <a:p>
            <a:r>
              <a:rPr lang="en-IN" dirty="0"/>
              <a:t>The sample dataset is having 6 columns (individual Naphtha Feed coils). Each columns are highly correlated to each other.</a:t>
            </a:r>
          </a:p>
          <a:p>
            <a:endParaRPr lang="en-IN" dirty="0"/>
          </a:p>
          <a:p>
            <a:r>
              <a:rPr lang="en-IN" b="1" dirty="0"/>
              <a:t>Treatment:</a:t>
            </a:r>
          </a:p>
          <a:p>
            <a:pPr marL="742950" lvl="1" indent="-285750">
              <a:buFont typeface="Arial" panose="020B0604020202020204" pitchFamily="34" charset="0"/>
              <a:buChar char="•"/>
            </a:pPr>
            <a:r>
              <a:rPr lang="en-IN" dirty="0"/>
              <a:t>Total Naphtha Feed is computed across all the columns.</a:t>
            </a:r>
          </a:p>
          <a:p>
            <a:pPr marL="742950" lvl="1" indent="-285750">
              <a:buFont typeface="Arial" panose="020B0604020202020204" pitchFamily="34" charset="0"/>
              <a:buChar char="•"/>
            </a:pPr>
            <a:r>
              <a:rPr lang="en-IN" dirty="0"/>
              <a:t>Since Total Naphtha Feed is highly correlated with all individual columns. Hence</a:t>
            </a:r>
            <a:r>
              <a:rPr lang="en-IN" b="1" dirty="0"/>
              <a:t> </a:t>
            </a:r>
            <a:r>
              <a:rPr lang="en-IN" dirty="0"/>
              <a:t>individual Naphtha Feed columns are dropped and replaced with Total Naphtha Feed.</a:t>
            </a:r>
            <a:endParaRPr lang="en-IN" b="1" dirty="0"/>
          </a:p>
          <a:p>
            <a:r>
              <a:rPr lang="en-IN" dirty="0"/>
              <a:t> </a:t>
            </a:r>
          </a:p>
        </p:txBody>
      </p:sp>
      <p:pic>
        <p:nvPicPr>
          <p:cNvPr id="8" name="Picture 7">
            <a:extLst>
              <a:ext uri="{FF2B5EF4-FFF2-40B4-BE49-F238E27FC236}">
                <a16:creationId xmlns:a16="http://schemas.microsoft.com/office/drawing/2014/main" id="{4A55CF99-3150-8DE6-45BE-C188C0DEF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161" y="1158167"/>
            <a:ext cx="5309218" cy="3144644"/>
          </a:xfrm>
          <a:prstGeom prst="rect">
            <a:avLst/>
          </a:prstGeom>
        </p:spPr>
      </p:pic>
    </p:spTree>
    <p:extLst>
      <p:ext uri="{BB962C8B-B14F-4D97-AF65-F5344CB8AC3E}">
        <p14:creationId xmlns:p14="http://schemas.microsoft.com/office/powerpoint/2010/main" val="2467742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6BC91D-FEFA-DE7A-9129-AF53C0D9BD7E}"/>
              </a:ext>
            </a:extLst>
          </p:cNvPr>
          <p:cNvSpPr txBox="1"/>
          <p:nvPr/>
        </p:nvSpPr>
        <p:spPr>
          <a:xfrm>
            <a:off x="3560026" y="189571"/>
            <a:ext cx="432388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COT Correlation Analysis</a:t>
            </a:r>
          </a:p>
        </p:txBody>
      </p:sp>
      <p:graphicFrame>
        <p:nvGraphicFramePr>
          <p:cNvPr id="6" name="Chart 5">
            <a:extLst>
              <a:ext uri="{FF2B5EF4-FFF2-40B4-BE49-F238E27FC236}">
                <a16:creationId xmlns:a16="http://schemas.microsoft.com/office/drawing/2014/main" id="{94E10428-462A-0084-A3F8-6CC1709023D0}"/>
              </a:ext>
            </a:extLst>
          </p:cNvPr>
          <p:cNvGraphicFramePr/>
          <p:nvPr>
            <p:extLst>
              <p:ext uri="{D42A27DB-BD31-4B8C-83A1-F6EECF244321}">
                <p14:modId xmlns:p14="http://schemas.microsoft.com/office/powerpoint/2010/main" val="1290769531"/>
              </p:ext>
            </p:extLst>
          </p:nvPr>
        </p:nvGraphicFramePr>
        <p:xfrm>
          <a:off x="615796" y="936038"/>
          <a:ext cx="4959813" cy="3546087"/>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1A3DDDA8-DDF2-8E62-5C9E-CCF07362101C}"/>
              </a:ext>
            </a:extLst>
          </p:cNvPr>
          <p:cNvSpPr txBox="1"/>
          <p:nvPr/>
        </p:nvSpPr>
        <p:spPr>
          <a:xfrm>
            <a:off x="615796" y="4688423"/>
            <a:ext cx="10960408" cy="2031325"/>
          </a:xfrm>
          <a:prstGeom prst="rect">
            <a:avLst/>
          </a:prstGeom>
          <a:noFill/>
        </p:spPr>
        <p:txBody>
          <a:bodyPr wrap="square">
            <a:spAutoFit/>
          </a:bodyPr>
          <a:lstStyle/>
          <a:p>
            <a:r>
              <a:rPr lang="en-IN" dirty="0"/>
              <a:t>The sample dataset consists of 6 columns (individual COT coils). Each columns are highly correlated to each other.</a:t>
            </a:r>
          </a:p>
          <a:p>
            <a:endParaRPr lang="en-IN" dirty="0"/>
          </a:p>
          <a:p>
            <a:r>
              <a:rPr lang="en-IN" b="1" dirty="0"/>
              <a:t>Treatment:</a:t>
            </a:r>
          </a:p>
          <a:p>
            <a:pPr marL="742950" lvl="1" indent="-285750">
              <a:buFont typeface="Arial" panose="020B0604020202020204" pitchFamily="34" charset="0"/>
              <a:buChar char="•"/>
            </a:pPr>
            <a:r>
              <a:rPr lang="en-IN" dirty="0"/>
              <a:t>Average COT is computed across all the columns.</a:t>
            </a:r>
          </a:p>
          <a:p>
            <a:pPr marL="742950" lvl="1" indent="-285750">
              <a:buFont typeface="Arial" panose="020B0604020202020204" pitchFamily="34" charset="0"/>
              <a:buChar char="•"/>
            </a:pPr>
            <a:r>
              <a:rPr lang="en-IN" dirty="0"/>
              <a:t>Since Average COT is highly correlated with all individual columns. Hence</a:t>
            </a:r>
            <a:r>
              <a:rPr lang="en-IN" b="1" dirty="0"/>
              <a:t> </a:t>
            </a:r>
            <a:r>
              <a:rPr lang="en-IN" dirty="0"/>
              <a:t>individual COT columns are dropped and replaced with Average COT.</a:t>
            </a:r>
            <a:endParaRPr lang="en-IN" b="1" dirty="0"/>
          </a:p>
          <a:p>
            <a:r>
              <a:rPr lang="en-IN" dirty="0"/>
              <a:t> </a:t>
            </a:r>
          </a:p>
        </p:txBody>
      </p:sp>
      <p:pic>
        <p:nvPicPr>
          <p:cNvPr id="3" name="Picture 2">
            <a:extLst>
              <a:ext uri="{FF2B5EF4-FFF2-40B4-BE49-F238E27FC236}">
                <a16:creationId xmlns:a16="http://schemas.microsoft.com/office/drawing/2014/main" id="{53187004-48DD-73DD-9666-312FE6226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36038"/>
            <a:ext cx="5480204" cy="3546087"/>
          </a:xfrm>
          <a:prstGeom prst="rect">
            <a:avLst/>
          </a:prstGeom>
        </p:spPr>
      </p:pic>
    </p:spTree>
    <p:extLst>
      <p:ext uri="{BB962C8B-B14F-4D97-AF65-F5344CB8AC3E}">
        <p14:creationId xmlns:p14="http://schemas.microsoft.com/office/powerpoint/2010/main" val="1246954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15162</TotalTime>
  <Words>1185</Words>
  <Application>Microsoft Office PowerPoint</Application>
  <PresentationFormat>Widescreen</PresentationFormat>
  <Paragraphs>160</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Sabyasachi Bhadra</dc:creator>
  <cp:lastModifiedBy>Sabyasachi Bhadra</cp:lastModifiedBy>
  <cp:revision>38</cp:revision>
  <dcterms:created xsi:type="dcterms:W3CDTF">2022-11-09T15:34:09Z</dcterms:created>
  <dcterms:modified xsi:type="dcterms:W3CDTF">2022-12-28T11:56:08Z</dcterms:modified>
</cp:coreProperties>
</file>