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99" r:id="rId3"/>
    <p:sldId id="302" r:id="rId4"/>
    <p:sldId id="300" r:id="rId5"/>
    <p:sldId id="301" r:id="rId6"/>
    <p:sldId id="303" r:id="rId7"/>
    <p:sldId id="291" r:id="rId8"/>
    <p:sldId id="292" r:id="rId9"/>
    <p:sldId id="293" r:id="rId10"/>
    <p:sldId id="294" r:id="rId11"/>
    <p:sldId id="261" r:id="rId12"/>
    <p:sldId id="262" r:id="rId13"/>
    <p:sldId id="263" r:id="rId14"/>
    <p:sldId id="264" r:id="rId15"/>
    <p:sldId id="268" r:id="rId16"/>
    <p:sldId id="269" r:id="rId17"/>
    <p:sldId id="295" r:id="rId18"/>
    <p:sldId id="271" r:id="rId19"/>
    <p:sldId id="272" r:id="rId20"/>
    <p:sldId id="276" r:id="rId21"/>
    <p:sldId id="280" r:id="rId22"/>
    <p:sldId id="281" r:id="rId23"/>
    <p:sldId id="282" r:id="rId24"/>
    <p:sldId id="286" r:id="rId25"/>
    <p:sldId id="287" r:id="rId26"/>
    <p:sldId id="296" r:id="rId27"/>
    <p:sldId id="289" r:id="rId28"/>
    <p:sldId id="290" r:id="rId29"/>
    <p:sldId id="297" r:id="rId30"/>
    <p:sldId id="298" r:id="rId31"/>
    <p:sldId id="304" r:id="rId32"/>
    <p:sldId id="305" r:id="rId33"/>
    <p:sldId id="306" r:id="rId34"/>
    <p:sldId id="30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WHICH TYPE OF PLATFORMS VIEWERS ARE USING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3724266999376169E-2"/>
          <c:y val="0.16078475259523131"/>
          <c:w val="0.97255146600124764"/>
          <c:h val="0.72312463606524069"/>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Sheet1!$A$1:$A$8</c:f>
              <c:strCache>
                <c:ptCount val="8"/>
                <c:pt idx="0">
                  <c:v>ONLY FACEBOOK</c:v>
                </c:pt>
                <c:pt idx="1">
                  <c:v>FACEBOOK WITH OTHER APP</c:v>
                </c:pt>
                <c:pt idx="2">
                  <c:v>YOUTUBE WITH OTHER APP</c:v>
                </c:pt>
                <c:pt idx="3">
                  <c:v>ONLU YOUTUBE</c:v>
                </c:pt>
                <c:pt idx="4">
                  <c:v>FACEBOOK &amp; YOUTUBE</c:v>
                </c:pt>
                <c:pt idx="5">
                  <c:v>FB+YOUTUBE+FB &amp; YOUTUBE</c:v>
                </c:pt>
                <c:pt idx="6">
                  <c:v>INSTAGRAM WITH OTHER APP</c:v>
                </c:pt>
                <c:pt idx="7">
                  <c:v>ONLY INSTAGRAM</c:v>
                </c:pt>
              </c:strCache>
            </c:strRef>
          </c:cat>
          <c:val>
            <c:numRef>
              <c:f>Sheet1!$B$1:$B$8</c:f>
              <c:numCache>
                <c:formatCode>General</c:formatCode>
                <c:ptCount val="8"/>
                <c:pt idx="0">
                  <c:v>38</c:v>
                </c:pt>
                <c:pt idx="1">
                  <c:v>224</c:v>
                </c:pt>
                <c:pt idx="2">
                  <c:v>183</c:v>
                </c:pt>
                <c:pt idx="3">
                  <c:v>11</c:v>
                </c:pt>
                <c:pt idx="4">
                  <c:v>170</c:v>
                </c:pt>
                <c:pt idx="5">
                  <c:v>235</c:v>
                </c:pt>
                <c:pt idx="6">
                  <c:v>124</c:v>
                </c:pt>
                <c:pt idx="7">
                  <c:v>2</c:v>
                </c:pt>
              </c:numCache>
            </c:numRef>
          </c:val>
          <c:extLst>
            <c:ext xmlns:c16="http://schemas.microsoft.com/office/drawing/2014/chart" uri="{C3380CC4-5D6E-409C-BE32-E72D297353CC}">
              <c16:uniqueId val="{00000000-5658-4D04-804B-57C74DD463DF}"/>
            </c:ext>
          </c:extLst>
        </c:ser>
        <c:dLbls>
          <c:dLblPos val="inEnd"/>
          <c:showLegendKey val="0"/>
          <c:showVal val="1"/>
          <c:showCatName val="0"/>
          <c:showSerName val="0"/>
          <c:showPercent val="0"/>
          <c:showBubbleSize val="0"/>
        </c:dLbls>
        <c:gapWidth val="219"/>
        <c:overlap val="-27"/>
        <c:axId val="376469888"/>
        <c:axId val="376471528"/>
      </c:barChart>
      <c:catAx>
        <c:axId val="376469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471528"/>
        <c:crosses val="autoZero"/>
        <c:auto val="1"/>
        <c:lblAlgn val="ctr"/>
        <c:lblOffset val="100"/>
        <c:noMultiLvlLbl val="0"/>
      </c:catAx>
      <c:valAx>
        <c:axId val="376471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6469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WHICH</a:t>
            </a:r>
            <a:r>
              <a:rPr lang="en-IN" baseline="0" dirty="0"/>
              <a:t> TYPE OF PLATFORMS VIEWERS ARE USING MOST</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Sheet1!$A$1:$A$8</c:f>
              <c:strCache>
                <c:ptCount val="8"/>
                <c:pt idx="0">
                  <c:v>ONLY FACEBOOK</c:v>
                </c:pt>
                <c:pt idx="1">
                  <c:v>FACEBOOK WITH OTHER APP</c:v>
                </c:pt>
                <c:pt idx="2">
                  <c:v>YOUTUBE WITH OTHER APP</c:v>
                </c:pt>
                <c:pt idx="3">
                  <c:v>ONLU YOUTUBE</c:v>
                </c:pt>
                <c:pt idx="4">
                  <c:v>FACEBOOK &amp; YOUTUBE</c:v>
                </c:pt>
                <c:pt idx="5">
                  <c:v>FB+YOUTUBE+FB &amp; YOUTUBE</c:v>
                </c:pt>
                <c:pt idx="6">
                  <c:v>INSTAGRAM WITH OTHER APP</c:v>
                </c:pt>
                <c:pt idx="7">
                  <c:v>ONLY INSTAGRAM</c:v>
                </c:pt>
              </c:strCache>
            </c:strRef>
          </c:cat>
          <c:val>
            <c:numRef>
              <c:f>Sheet1!$B$1:$B$8</c:f>
              <c:numCache>
                <c:formatCode>General</c:formatCode>
                <c:ptCount val="8"/>
                <c:pt idx="0">
                  <c:v>118</c:v>
                </c:pt>
                <c:pt idx="1">
                  <c:v>163</c:v>
                </c:pt>
                <c:pt idx="2">
                  <c:v>100</c:v>
                </c:pt>
                <c:pt idx="3">
                  <c:v>58</c:v>
                </c:pt>
                <c:pt idx="4">
                  <c:v>39</c:v>
                </c:pt>
                <c:pt idx="5">
                  <c:v>224</c:v>
                </c:pt>
                <c:pt idx="6">
                  <c:v>31</c:v>
                </c:pt>
                <c:pt idx="7">
                  <c:v>11</c:v>
                </c:pt>
              </c:numCache>
            </c:numRef>
          </c:val>
          <c:extLst>
            <c:ext xmlns:c16="http://schemas.microsoft.com/office/drawing/2014/chart" uri="{C3380CC4-5D6E-409C-BE32-E72D297353CC}">
              <c16:uniqueId val="{00000000-9F51-44CF-B453-FFC523147091}"/>
            </c:ext>
          </c:extLst>
        </c:ser>
        <c:dLbls>
          <c:showLegendKey val="0"/>
          <c:showVal val="0"/>
          <c:showCatName val="0"/>
          <c:showSerName val="0"/>
          <c:showPercent val="0"/>
          <c:showBubbleSize val="0"/>
        </c:dLbls>
        <c:gapWidth val="219"/>
        <c:overlap val="-27"/>
        <c:axId val="376472184"/>
        <c:axId val="376472512"/>
      </c:barChart>
      <c:catAx>
        <c:axId val="376472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472512"/>
        <c:crosses val="autoZero"/>
        <c:auto val="1"/>
        <c:lblAlgn val="ctr"/>
        <c:lblOffset val="100"/>
        <c:noMultiLvlLbl val="0"/>
      </c:catAx>
      <c:valAx>
        <c:axId val="37647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472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WHICH</a:t>
            </a:r>
            <a:r>
              <a:rPr lang="en-IN" baseline="0" dirty="0"/>
              <a:t> TYPE OF PHONES VIEWERS ARE USING</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Sheet1!$A$1:$A$4</c:f>
              <c:strCache>
                <c:ptCount val="4"/>
                <c:pt idx="0">
                  <c:v>ANDROID</c:v>
                </c:pt>
                <c:pt idx="1">
                  <c:v>ANY OTHER </c:v>
                </c:pt>
                <c:pt idx="2">
                  <c:v>IPHONE</c:v>
                </c:pt>
                <c:pt idx="3">
                  <c:v>IPHONE &amp; ANDROID</c:v>
                </c:pt>
              </c:strCache>
            </c:strRef>
          </c:cat>
          <c:val>
            <c:numRef>
              <c:f>Sheet1!$B$1:$B$4</c:f>
              <c:numCache>
                <c:formatCode>General</c:formatCode>
                <c:ptCount val="4"/>
                <c:pt idx="0">
                  <c:v>225</c:v>
                </c:pt>
                <c:pt idx="1">
                  <c:v>3</c:v>
                </c:pt>
                <c:pt idx="2">
                  <c:v>11</c:v>
                </c:pt>
                <c:pt idx="3">
                  <c:v>2</c:v>
                </c:pt>
              </c:numCache>
            </c:numRef>
          </c:val>
          <c:extLst>
            <c:ext xmlns:c16="http://schemas.microsoft.com/office/drawing/2014/chart" uri="{C3380CC4-5D6E-409C-BE32-E72D297353CC}">
              <c16:uniqueId val="{00000000-B7AA-48E8-9931-1F84C3F7784E}"/>
            </c:ext>
          </c:extLst>
        </c:ser>
        <c:dLbls>
          <c:showLegendKey val="0"/>
          <c:showVal val="0"/>
          <c:showCatName val="0"/>
          <c:showSerName val="0"/>
          <c:showPercent val="0"/>
          <c:showBubbleSize val="0"/>
        </c:dLbls>
        <c:gapWidth val="219"/>
        <c:overlap val="-27"/>
        <c:axId val="433061448"/>
        <c:axId val="425913800"/>
      </c:barChart>
      <c:catAx>
        <c:axId val="433061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913800"/>
        <c:crosses val="autoZero"/>
        <c:auto val="1"/>
        <c:lblAlgn val="ctr"/>
        <c:lblOffset val="100"/>
        <c:noMultiLvlLbl val="0"/>
      </c:catAx>
      <c:valAx>
        <c:axId val="425913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061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YOU</a:t>
            </a:r>
            <a:r>
              <a:rPr lang="en-IN" baseline="0"/>
              <a:t> ARE USING FACEBOOK FROM</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Sheet1!$A$1:$A$4</c:f>
              <c:strCache>
                <c:ptCount val="4"/>
                <c:pt idx="0">
                  <c:v>DESKTOP</c:v>
                </c:pt>
                <c:pt idx="1">
                  <c:v>DESKTOP &amp; PHONE</c:v>
                </c:pt>
                <c:pt idx="2">
                  <c:v>PHONE</c:v>
                </c:pt>
                <c:pt idx="3">
                  <c:v>ANY OTHER</c:v>
                </c:pt>
              </c:strCache>
            </c:strRef>
          </c:cat>
          <c:val>
            <c:numRef>
              <c:f>Sheet1!$B$1:$B$4</c:f>
              <c:numCache>
                <c:formatCode>General</c:formatCode>
                <c:ptCount val="4"/>
                <c:pt idx="0">
                  <c:v>7</c:v>
                </c:pt>
                <c:pt idx="1">
                  <c:v>41</c:v>
                </c:pt>
                <c:pt idx="2">
                  <c:v>181</c:v>
                </c:pt>
                <c:pt idx="3">
                  <c:v>1</c:v>
                </c:pt>
              </c:numCache>
            </c:numRef>
          </c:val>
          <c:extLst>
            <c:ext xmlns:c16="http://schemas.microsoft.com/office/drawing/2014/chart" uri="{C3380CC4-5D6E-409C-BE32-E72D297353CC}">
              <c16:uniqueId val="{00000000-C005-4986-B4CB-2E8B85FA17F8}"/>
            </c:ext>
          </c:extLst>
        </c:ser>
        <c:dLbls>
          <c:showLegendKey val="0"/>
          <c:showVal val="0"/>
          <c:showCatName val="0"/>
          <c:showSerName val="0"/>
          <c:showPercent val="0"/>
          <c:showBubbleSize val="0"/>
        </c:dLbls>
        <c:gapWidth val="219"/>
        <c:overlap val="-27"/>
        <c:axId val="426890816"/>
        <c:axId val="425914128"/>
      </c:barChart>
      <c:catAx>
        <c:axId val="42689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914128"/>
        <c:crosses val="autoZero"/>
        <c:auto val="1"/>
        <c:lblAlgn val="ctr"/>
        <c:lblOffset val="100"/>
        <c:noMultiLvlLbl val="0"/>
      </c:catAx>
      <c:valAx>
        <c:axId val="42591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689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IN</a:t>
            </a:r>
            <a:r>
              <a:rPr lang="en-IN" baseline="0" dirty="0"/>
              <a:t> WHICH DEVICE DO VIEWERS LIKE TO SEE MOVIES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Sheet1!$A$1:$A$10</c:f>
              <c:strCache>
                <c:ptCount val="10"/>
                <c:pt idx="0">
                  <c:v>ONLY LAPTOP</c:v>
                </c:pt>
                <c:pt idx="1">
                  <c:v>ONLY PHONE</c:v>
                </c:pt>
                <c:pt idx="2">
                  <c:v>ONLY TELEVISION</c:v>
                </c:pt>
                <c:pt idx="3">
                  <c:v>TELEVISION + LAPTOP</c:v>
                </c:pt>
                <c:pt idx="4">
                  <c:v>LAPTOP + PHONE</c:v>
                </c:pt>
                <c:pt idx="5">
                  <c:v>TELEVISION + PHONE</c:v>
                </c:pt>
                <c:pt idx="6">
                  <c:v>TELEVISION + LAPTOP + PHONE</c:v>
                </c:pt>
                <c:pt idx="7">
                  <c:v>ALL LAPTOPS</c:v>
                </c:pt>
                <c:pt idx="8">
                  <c:v>ALL PHONES</c:v>
                </c:pt>
                <c:pt idx="9">
                  <c:v>ALL TELEVISION</c:v>
                </c:pt>
              </c:strCache>
            </c:strRef>
          </c:cat>
          <c:val>
            <c:numRef>
              <c:f>Sheet1!$B$1:$B$10</c:f>
              <c:numCache>
                <c:formatCode>General</c:formatCode>
                <c:ptCount val="10"/>
                <c:pt idx="0">
                  <c:v>66</c:v>
                </c:pt>
                <c:pt idx="1">
                  <c:v>20</c:v>
                </c:pt>
                <c:pt idx="2">
                  <c:v>55</c:v>
                </c:pt>
                <c:pt idx="3">
                  <c:v>22</c:v>
                </c:pt>
                <c:pt idx="4">
                  <c:v>24</c:v>
                </c:pt>
                <c:pt idx="5">
                  <c:v>24</c:v>
                </c:pt>
                <c:pt idx="6">
                  <c:v>25</c:v>
                </c:pt>
                <c:pt idx="7">
                  <c:v>137</c:v>
                </c:pt>
                <c:pt idx="8">
                  <c:v>93</c:v>
                </c:pt>
                <c:pt idx="9">
                  <c:v>126</c:v>
                </c:pt>
              </c:numCache>
            </c:numRef>
          </c:val>
          <c:extLst>
            <c:ext xmlns:c16="http://schemas.microsoft.com/office/drawing/2014/chart" uri="{C3380CC4-5D6E-409C-BE32-E72D297353CC}">
              <c16:uniqueId val="{00000000-72A0-491E-8E2A-1AAE464662EE}"/>
            </c:ext>
          </c:extLst>
        </c:ser>
        <c:dLbls>
          <c:showLegendKey val="0"/>
          <c:showVal val="0"/>
          <c:showCatName val="0"/>
          <c:showSerName val="0"/>
          <c:showPercent val="0"/>
          <c:showBubbleSize val="0"/>
        </c:dLbls>
        <c:gapWidth val="219"/>
        <c:overlap val="-27"/>
        <c:axId val="424702560"/>
        <c:axId val="424700264"/>
      </c:barChart>
      <c:catAx>
        <c:axId val="42470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700264"/>
        <c:crosses val="autoZero"/>
        <c:auto val="1"/>
        <c:lblAlgn val="ctr"/>
        <c:lblOffset val="100"/>
        <c:noMultiLvlLbl val="0"/>
      </c:catAx>
      <c:valAx>
        <c:axId val="424700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702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WHAT</a:t>
            </a:r>
            <a:r>
              <a:rPr lang="en-IN" baseline="0" dirty="0"/>
              <a:t> DO VIEWERS DO IF THEY LIKE A VIDEO ON FACEBOOK</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Sheet1!$A$1:$A$5</c:f>
              <c:strCache>
                <c:ptCount val="5"/>
                <c:pt idx="0">
                  <c:v>LIKE</c:v>
                </c:pt>
                <c:pt idx="1">
                  <c:v>LIKE,SHARE</c:v>
                </c:pt>
                <c:pt idx="2">
                  <c:v>SHARE</c:v>
                </c:pt>
                <c:pt idx="3">
                  <c:v>NONE OF THEM </c:v>
                </c:pt>
                <c:pt idx="4">
                  <c:v>ALL SHARE</c:v>
                </c:pt>
              </c:strCache>
            </c:strRef>
          </c:cat>
          <c:val>
            <c:numRef>
              <c:f>Sheet1!$B$1:$B$5</c:f>
              <c:numCache>
                <c:formatCode>General</c:formatCode>
                <c:ptCount val="5"/>
                <c:pt idx="0">
                  <c:v>67</c:v>
                </c:pt>
                <c:pt idx="1">
                  <c:v>90</c:v>
                </c:pt>
                <c:pt idx="2">
                  <c:v>20</c:v>
                </c:pt>
                <c:pt idx="3">
                  <c:v>11</c:v>
                </c:pt>
                <c:pt idx="4">
                  <c:v>110</c:v>
                </c:pt>
              </c:numCache>
            </c:numRef>
          </c:val>
          <c:extLst>
            <c:ext xmlns:c16="http://schemas.microsoft.com/office/drawing/2014/chart" uri="{C3380CC4-5D6E-409C-BE32-E72D297353CC}">
              <c16:uniqueId val="{00000000-F991-46DC-B4CB-49A5E0C1014D}"/>
            </c:ext>
          </c:extLst>
        </c:ser>
        <c:dLbls>
          <c:showLegendKey val="0"/>
          <c:showVal val="0"/>
          <c:showCatName val="0"/>
          <c:showSerName val="0"/>
          <c:showPercent val="0"/>
          <c:showBubbleSize val="0"/>
        </c:dLbls>
        <c:gapWidth val="219"/>
        <c:overlap val="-27"/>
        <c:axId val="424702232"/>
        <c:axId val="424707480"/>
      </c:barChart>
      <c:catAx>
        <c:axId val="424702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707480"/>
        <c:crosses val="autoZero"/>
        <c:auto val="1"/>
        <c:lblAlgn val="ctr"/>
        <c:lblOffset val="100"/>
        <c:noMultiLvlLbl val="0"/>
      </c:catAx>
      <c:valAx>
        <c:axId val="424707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702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HAVE</a:t>
            </a:r>
            <a:r>
              <a:rPr lang="en-IN" baseline="0" dirty="0"/>
              <a:t> VIEWERS SEEN ANY MOVIE TRAILOR AT FACEBOOK</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Sheet1!$A$1:$A$2</c:f>
              <c:strCache>
                <c:ptCount val="2"/>
                <c:pt idx="0">
                  <c:v>YES</c:v>
                </c:pt>
                <c:pt idx="1">
                  <c:v>NO</c:v>
                </c:pt>
              </c:strCache>
            </c:strRef>
          </c:cat>
          <c:val>
            <c:numRef>
              <c:f>Sheet1!$B$1:$B$2</c:f>
              <c:numCache>
                <c:formatCode>General</c:formatCode>
                <c:ptCount val="2"/>
                <c:pt idx="0">
                  <c:v>172</c:v>
                </c:pt>
                <c:pt idx="1">
                  <c:v>62</c:v>
                </c:pt>
              </c:numCache>
            </c:numRef>
          </c:val>
          <c:extLst>
            <c:ext xmlns:c16="http://schemas.microsoft.com/office/drawing/2014/chart" uri="{C3380CC4-5D6E-409C-BE32-E72D297353CC}">
              <c16:uniqueId val="{00000000-40FA-47A6-B905-9D8870E2E8CA}"/>
            </c:ext>
          </c:extLst>
        </c:ser>
        <c:dLbls>
          <c:showLegendKey val="0"/>
          <c:showVal val="0"/>
          <c:showCatName val="0"/>
          <c:showSerName val="0"/>
          <c:showPercent val="0"/>
          <c:showBubbleSize val="0"/>
        </c:dLbls>
        <c:gapWidth val="219"/>
        <c:overlap val="-27"/>
        <c:axId val="433067024"/>
        <c:axId val="433067352"/>
      </c:barChart>
      <c:catAx>
        <c:axId val="43306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067352"/>
        <c:crosses val="autoZero"/>
        <c:auto val="1"/>
        <c:lblAlgn val="ctr"/>
        <c:lblOffset val="100"/>
        <c:noMultiLvlLbl val="0"/>
      </c:catAx>
      <c:valAx>
        <c:axId val="433067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067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HAVE VIEWERS SEEN ANY PROMOTIONAL VIDEO OF ZEE BANGLA CINEMA AT FACEBOOK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Sheet1!$A$1:$A$2</c:f>
              <c:strCache>
                <c:ptCount val="2"/>
                <c:pt idx="0">
                  <c:v>YES</c:v>
                </c:pt>
                <c:pt idx="1">
                  <c:v>NO</c:v>
                </c:pt>
              </c:strCache>
            </c:strRef>
          </c:cat>
          <c:val>
            <c:numRef>
              <c:f>Sheet1!$B$1:$B$2</c:f>
              <c:numCache>
                <c:formatCode>General</c:formatCode>
                <c:ptCount val="2"/>
                <c:pt idx="0">
                  <c:v>95</c:v>
                </c:pt>
                <c:pt idx="1">
                  <c:v>137</c:v>
                </c:pt>
              </c:numCache>
            </c:numRef>
          </c:val>
          <c:extLst>
            <c:ext xmlns:c16="http://schemas.microsoft.com/office/drawing/2014/chart" uri="{C3380CC4-5D6E-409C-BE32-E72D297353CC}">
              <c16:uniqueId val="{00000000-1392-4073-B982-D3D4B21E20B4}"/>
            </c:ext>
          </c:extLst>
        </c:ser>
        <c:dLbls>
          <c:showLegendKey val="0"/>
          <c:showVal val="0"/>
          <c:showCatName val="0"/>
          <c:showSerName val="0"/>
          <c:showPercent val="0"/>
          <c:showBubbleSize val="0"/>
        </c:dLbls>
        <c:gapWidth val="219"/>
        <c:overlap val="-27"/>
        <c:axId val="375790200"/>
        <c:axId val="375790528"/>
      </c:barChart>
      <c:catAx>
        <c:axId val="375790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90528"/>
        <c:crosses val="autoZero"/>
        <c:auto val="1"/>
        <c:lblAlgn val="ctr"/>
        <c:lblOffset val="100"/>
        <c:noMultiLvlLbl val="0"/>
      </c:catAx>
      <c:valAx>
        <c:axId val="37579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90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6D3B3-3600-47C6-B784-BC007ABA3762}" type="datetimeFigureOut">
              <a:rPr lang="en-IN" smtClean="0"/>
              <a:t>07-09-2018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02893-4484-49B7-A95D-75ED85434588}" type="slidenum">
              <a:rPr lang="en-IN" smtClean="0"/>
              <a:t>‹#›</a:t>
            </a:fld>
            <a:endParaRPr lang="en-IN"/>
          </a:p>
        </p:txBody>
      </p:sp>
    </p:spTree>
    <p:extLst>
      <p:ext uri="{BB962C8B-B14F-4D97-AF65-F5344CB8AC3E}">
        <p14:creationId xmlns:p14="http://schemas.microsoft.com/office/powerpoint/2010/main" val="283657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1FBD3F1-BEAE-43BB-B4E7-9EB9355E6203}" type="datetime1">
              <a:rPr lang="en-IN" smtClean="0"/>
              <a:t>07-09-2018</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28B2CBE-7A29-4277-A7E4-9FBB018EDD28}"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812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A3799-7B9E-4F28-A1BF-10AA45722BE8}" type="datetime1">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15449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8C791-567F-4CB6-A9BE-D9C385CB2858}" type="datetime1">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137792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FC3EA-8460-4CFB-8987-59EAFA2B4A5D}" type="datetime1">
              <a:rPr lang="en-IN" smtClean="0"/>
              <a:t>07-09-2018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102753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0FFD1D4-0C76-4507-B225-366E8AE1DC09}" type="datetime1">
              <a:rPr lang="en-IN" smtClean="0"/>
              <a:t>07-09-2018</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28B2CBE-7A29-4277-A7E4-9FBB018EDD28}"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949603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67BBA-8989-4A8F-B957-254DBF508AD4}" type="datetime1">
              <a:rPr lang="en-IN" smtClean="0"/>
              <a:t>07-09-2018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109742373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D6CBE3-9640-4A8D-B529-69C5A9F986D7}" type="datetime1">
              <a:rPr lang="en-IN" smtClean="0"/>
              <a:t>07-09-2018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395294653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B9BAD-B568-4771-801B-2DA92A56DB37}" type="datetime1">
              <a:rPr lang="en-IN" smtClean="0"/>
              <a:t>07-09-2018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39973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2E587-4C2F-476E-8391-4683F3D1BF57}" type="datetime1">
              <a:rPr lang="en-IN" smtClean="0"/>
              <a:t>07-09-2018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190022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6F2CD207-3D08-4BB9-879B-AAA973952AC7}" type="datetime1">
              <a:rPr lang="en-IN" smtClean="0"/>
              <a:t>07-09-2018</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F28B2CBE-7A29-4277-A7E4-9FBB018EDD28}"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776431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382071ED-3267-40AC-A29A-E7BEF672F72D}" type="datetime1">
              <a:rPr lang="en-IN" smtClean="0"/>
              <a:t>07-09-2018</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F28B2CBE-7A29-4277-A7E4-9FBB018EDD28}" type="slidenum">
              <a:rPr lang="en-IN" smtClean="0"/>
              <a:t>‹#›</a:t>
            </a:fld>
            <a:endParaRPr lang="en-IN"/>
          </a:p>
        </p:txBody>
      </p:sp>
    </p:spTree>
    <p:extLst>
      <p:ext uri="{BB962C8B-B14F-4D97-AF65-F5344CB8AC3E}">
        <p14:creationId xmlns:p14="http://schemas.microsoft.com/office/powerpoint/2010/main" val="106338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D9D5D28-F171-4260-81B4-E52A9A1362A1}" type="datetime1">
              <a:rPr lang="en-IN" smtClean="0"/>
              <a:t>07-09-2018</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28B2CBE-7A29-4277-A7E4-9FBB018EDD28}"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0418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zeebanglacinema.com/" TargetMode="External"/><Relationship Id="rId1" Type="http://schemas.openxmlformats.org/officeDocument/2006/relationships/slideLayout" Target="../slideLayouts/slideLayout2.xml"/><Relationship Id="rId5" Type="http://schemas.openxmlformats.org/officeDocument/2006/relationships/hyperlink" Target="http://www.zeeentertainment.com/" TargetMode="External"/><Relationship Id="rId4" Type="http://schemas.openxmlformats.org/officeDocument/2006/relationships/hyperlink" Target="http://www.wikipidea.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8A53-DB9E-4636-8B10-87249EFEAA5C}"/>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id="{E781E346-F3BE-4010-BECB-48FCA31E6F6E}"/>
              </a:ext>
            </a:extLst>
          </p:cNvPr>
          <p:cNvSpPr>
            <a:spLocks noGrp="1"/>
          </p:cNvSpPr>
          <p:nvPr>
            <p:ph type="subTitle" idx="1"/>
          </p:nvPr>
        </p:nvSpPr>
        <p:spPr>
          <a:xfrm>
            <a:off x="1758497" y="5896035"/>
            <a:ext cx="8958470" cy="930377"/>
          </a:xfrm>
        </p:spPr>
        <p:txBody>
          <a:bodyPr>
            <a:normAutofit fontScale="55000" lnSpcReduction="20000"/>
          </a:bodyPr>
          <a:lstStyle/>
          <a:p>
            <a:r>
              <a:rPr lang="en-IN" dirty="0"/>
              <a:t>MEDIA CONSUMTION PATTERN AT FACEBOOK FOR THE AGE GROUP 18-25</a:t>
            </a:r>
          </a:p>
          <a:p>
            <a:r>
              <a:rPr lang="en-IN" dirty="0"/>
              <a:t>Name-sabyasachi singha</a:t>
            </a:r>
          </a:p>
          <a:p>
            <a:r>
              <a:rPr lang="en-IN" dirty="0"/>
              <a:t>Roll-10400917065</a:t>
            </a:r>
          </a:p>
          <a:p>
            <a:r>
              <a:rPr lang="en-IN" dirty="0"/>
              <a:t>Registration no - 171040710100</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3354B05E-0683-4D0D-957F-BB4F76F4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870" y="2295000"/>
            <a:ext cx="4707197" cy="2268000"/>
          </a:xfrm>
          <a:prstGeom prst="rect">
            <a:avLst/>
          </a:prstGeom>
        </p:spPr>
      </p:pic>
      <p:sp>
        <p:nvSpPr>
          <p:cNvPr id="4" name="Slide Number Placeholder 3">
            <a:extLst>
              <a:ext uri="{FF2B5EF4-FFF2-40B4-BE49-F238E27FC236}">
                <a16:creationId xmlns:a16="http://schemas.microsoft.com/office/drawing/2014/main" id="{4B0FEE7D-6EED-4988-86CB-5FE4ADE51302}"/>
              </a:ext>
            </a:extLst>
          </p:cNvPr>
          <p:cNvSpPr>
            <a:spLocks noGrp="1"/>
          </p:cNvSpPr>
          <p:nvPr>
            <p:ph type="sldNum" sz="quarter" idx="12"/>
          </p:nvPr>
        </p:nvSpPr>
        <p:spPr/>
        <p:txBody>
          <a:bodyPr/>
          <a:lstStyle/>
          <a:p>
            <a:r>
              <a:rPr lang="en-IN" dirty="0"/>
              <a:t> </a:t>
            </a:r>
          </a:p>
        </p:txBody>
      </p:sp>
    </p:spTree>
    <p:extLst>
      <p:ext uri="{BB962C8B-B14F-4D97-AF65-F5344CB8AC3E}">
        <p14:creationId xmlns:p14="http://schemas.microsoft.com/office/powerpoint/2010/main" val="281249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F027-D3E8-462E-9F22-C696A40D0E6A}"/>
              </a:ext>
            </a:extLst>
          </p:cNvPr>
          <p:cNvSpPr>
            <a:spLocks noGrp="1"/>
          </p:cNvSpPr>
          <p:nvPr>
            <p:ph type="title"/>
          </p:nvPr>
        </p:nvSpPr>
        <p:spPr/>
        <p:txBody>
          <a:bodyPr/>
          <a:lstStyle/>
          <a:p>
            <a:pPr algn="ctr"/>
            <a:r>
              <a:rPr lang="en-IN" dirty="0"/>
              <a:t>VIEWERS ARE USING FACEBOOK FROM</a:t>
            </a:r>
          </a:p>
        </p:txBody>
      </p:sp>
      <p:graphicFrame>
        <p:nvGraphicFramePr>
          <p:cNvPr id="4" name="Content Placeholder 3">
            <a:extLst>
              <a:ext uri="{FF2B5EF4-FFF2-40B4-BE49-F238E27FC236}">
                <a16:creationId xmlns:a16="http://schemas.microsoft.com/office/drawing/2014/main" id="{D954B68F-3668-48C7-95CB-F73EFF4777CB}"/>
              </a:ext>
            </a:extLst>
          </p:cNvPr>
          <p:cNvGraphicFramePr>
            <a:graphicFrameLocks noGrp="1"/>
          </p:cNvGraphicFramePr>
          <p:nvPr>
            <p:ph idx="1"/>
          </p:nvPr>
        </p:nvGraphicFramePr>
        <p:xfrm>
          <a:off x="1250950" y="2286000"/>
          <a:ext cx="10179050"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6C494CDE-9525-44B6-BE0F-3B16F36211BD}"/>
              </a:ext>
            </a:extLst>
          </p:cNvPr>
          <p:cNvSpPr>
            <a:spLocks noGrp="1"/>
          </p:cNvSpPr>
          <p:nvPr>
            <p:ph type="sldNum" sz="quarter" idx="12"/>
          </p:nvPr>
        </p:nvSpPr>
        <p:spPr/>
        <p:txBody>
          <a:bodyPr/>
          <a:lstStyle/>
          <a:p>
            <a:fld id="{F28B2CBE-7A29-4277-A7E4-9FBB018EDD28}" type="slidenum">
              <a:rPr lang="en-IN" smtClean="0"/>
              <a:t>10</a:t>
            </a:fld>
            <a:endParaRPr lang="en-IN"/>
          </a:p>
        </p:txBody>
      </p:sp>
    </p:spTree>
    <p:extLst>
      <p:ext uri="{BB962C8B-B14F-4D97-AF65-F5344CB8AC3E}">
        <p14:creationId xmlns:p14="http://schemas.microsoft.com/office/powerpoint/2010/main" val="110788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B3E-26ED-4F75-85F6-B7FBF84E80CB}"/>
              </a:ext>
            </a:extLst>
          </p:cNvPr>
          <p:cNvSpPr>
            <a:spLocks noGrp="1"/>
          </p:cNvSpPr>
          <p:nvPr>
            <p:ph type="title"/>
          </p:nvPr>
        </p:nvSpPr>
        <p:spPr/>
        <p:txBody>
          <a:bodyPr>
            <a:normAutofit fontScale="90000"/>
          </a:bodyPr>
          <a:lstStyle/>
          <a:p>
            <a:pPr algn="ctr"/>
            <a:r>
              <a:rPr lang="en-IN" dirty="0"/>
              <a:t>HOW FREQUENTLY VIEWERS COME ON FACEBOOK (HOW MANY TIMES IN A DAY)</a:t>
            </a:r>
          </a:p>
        </p:txBody>
      </p:sp>
      <p:sp>
        <p:nvSpPr>
          <p:cNvPr id="4" name="Slide Number Placeholder 3">
            <a:extLst>
              <a:ext uri="{FF2B5EF4-FFF2-40B4-BE49-F238E27FC236}">
                <a16:creationId xmlns:a16="http://schemas.microsoft.com/office/drawing/2014/main" id="{97C58B5E-5258-464F-8458-882263E1EF85}"/>
              </a:ext>
            </a:extLst>
          </p:cNvPr>
          <p:cNvSpPr>
            <a:spLocks noGrp="1"/>
          </p:cNvSpPr>
          <p:nvPr>
            <p:ph type="sldNum" sz="quarter" idx="12"/>
          </p:nvPr>
        </p:nvSpPr>
        <p:spPr/>
        <p:txBody>
          <a:bodyPr/>
          <a:lstStyle/>
          <a:p>
            <a:fld id="{F28B2CBE-7A29-4277-A7E4-9FBB018EDD28}" type="slidenum">
              <a:rPr lang="en-IN" smtClean="0"/>
              <a:t>11</a:t>
            </a:fld>
            <a:endParaRPr lang="en-IN"/>
          </a:p>
        </p:txBody>
      </p:sp>
      <p:graphicFrame>
        <p:nvGraphicFramePr>
          <p:cNvPr id="5" name="Table 4">
            <a:extLst>
              <a:ext uri="{FF2B5EF4-FFF2-40B4-BE49-F238E27FC236}">
                <a16:creationId xmlns:a16="http://schemas.microsoft.com/office/drawing/2014/main" id="{3BD3D5F5-EAA8-4543-A535-C3F4FD510FC2}"/>
              </a:ext>
            </a:extLst>
          </p:cNvPr>
          <p:cNvGraphicFramePr>
            <a:graphicFrameLocks noGrp="1"/>
          </p:cNvGraphicFramePr>
          <p:nvPr>
            <p:extLst>
              <p:ext uri="{D42A27DB-BD31-4B8C-83A1-F6EECF244321}">
                <p14:modId xmlns:p14="http://schemas.microsoft.com/office/powerpoint/2010/main" val="1786936696"/>
              </p:ext>
            </p:extLst>
          </p:nvPr>
        </p:nvGraphicFramePr>
        <p:xfrm>
          <a:off x="2032000" y="2402692"/>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17249496"/>
                    </a:ext>
                  </a:extLst>
                </a:gridCol>
                <a:gridCol w="1625600">
                  <a:extLst>
                    <a:ext uri="{9D8B030D-6E8A-4147-A177-3AD203B41FA5}">
                      <a16:colId xmlns:a16="http://schemas.microsoft.com/office/drawing/2014/main" val="1000838073"/>
                    </a:ext>
                  </a:extLst>
                </a:gridCol>
                <a:gridCol w="1625600">
                  <a:extLst>
                    <a:ext uri="{9D8B030D-6E8A-4147-A177-3AD203B41FA5}">
                      <a16:colId xmlns:a16="http://schemas.microsoft.com/office/drawing/2014/main" val="345276110"/>
                    </a:ext>
                  </a:extLst>
                </a:gridCol>
                <a:gridCol w="1625600">
                  <a:extLst>
                    <a:ext uri="{9D8B030D-6E8A-4147-A177-3AD203B41FA5}">
                      <a16:colId xmlns:a16="http://schemas.microsoft.com/office/drawing/2014/main" val="2557720205"/>
                    </a:ext>
                  </a:extLst>
                </a:gridCol>
                <a:gridCol w="1625600">
                  <a:extLst>
                    <a:ext uri="{9D8B030D-6E8A-4147-A177-3AD203B41FA5}">
                      <a16:colId xmlns:a16="http://schemas.microsoft.com/office/drawing/2014/main" val="2472063841"/>
                    </a:ext>
                  </a:extLst>
                </a:gridCol>
              </a:tblGrid>
              <a:tr h="370840">
                <a:tc>
                  <a:txBody>
                    <a:bodyPr/>
                    <a:lstStyle/>
                    <a:p>
                      <a:pPr algn="ctr"/>
                      <a:endParaRPr lang="en-IN" sz="1400" dirty="0"/>
                    </a:p>
                  </a:txBody>
                  <a:tcPr/>
                </a:tc>
                <a:tc>
                  <a:txBody>
                    <a:bodyPr/>
                    <a:lstStyle/>
                    <a:p>
                      <a:pPr algn="ctr"/>
                      <a:r>
                        <a:rPr lang="en-IN" sz="1400" dirty="0"/>
                        <a:t>MASTER</a:t>
                      </a:r>
                    </a:p>
                  </a:txBody>
                  <a:tcPr/>
                </a:tc>
                <a:tc>
                  <a:txBody>
                    <a:bodyPr/>
                    <a:lstStyle/>
                    <a:p>
                      <a:pPr algn="ctr"/>
                      <a:r>
                        <a:rPr lang="en-IN" sz="1400" dirty="0"/>
                        <a:t>HOWRAH</a:t>
                      </a:r>
                    </a:p>
                  </a:txBody>
                  <a:tcPr/>
                </a:tc>
                <a:tc>
                  <a:txBody>
                    <a:bodyPr/>
                    <a:lstStyle/>
                    <a:p>
                      <a:pPr algn="ctr"/>
                      <a:r>
                        <a:rPr lang="en-IN" sz="1400" dirty="0"/>
                        <a:t>KOLKATA</a:t>
                      </a:r>
                    </a:p>
                  </a:txBody>
                  <a:tcPr/>
                </a:tc>
                <a:tc>
                  <a:txBody>
                    <a:bodyPr/>
                    <a:lstStyle/>
                    <a:p>
                      <a:pPr algn="ctr"/>
                      <a:r>
                        <a:rPr lang="en-IN" sz="1400" dirty="0"/>
                        <a:t>NORTH 24 PGS</a:t>
                      </a:r>
                    </a:p>
                  </a:txBody>
                  <a:tcPr/>
                </a:tc>
                <a:extLst>
                  <a:ext uri="{0D108BD9-81ED-4DB2-BD59-A6C34878D82A}">
                    <a16:rowId xmlns:a16="http://schemas.microsoft.com/office/drawing/2014/main" val="915390153"/>
                  </a:ext>
                </a:extLst>
              </a:tr>
              <a:tr h="370840">
                <a:tc>
                  <a:txBody>
                    <a:bodyPr/>
                    <a:lstStyle/>
                    <a:p>
                      <a:pPr algn="ctr"/>
                      <a:r>
                        <a:rPr lang="en-IN" sz="1400" dirty="0"/>
                        <a:t>SAMPLE</a:t>
                      </a:r>
                    </a:p>
                  </a:txBody>
                  <a:tcPr/>
                </a:tc>
                <a:tc>
                  <a:txBody>
                    <a:bodyPr/>
                    <a:lstStyle/>
                    <a:p>
                      <a:pPr algn="ctr"/>
                      <a:r>
                        <a:rPr lang="en-IN" sz="1400" dirty="0"/>
                        <a:t>216</a:t>
                      </a:r>
                    </a:p>
                  </a:txBody>
                  <a:tcPr/>
                </a:tc>
                <a:tc>
                  <a:txBody>
                    <a:bodyPr/>
                    <a:lstStyle/>
                    <a:p>
                      <a:pPr algn="ctr"/>
                      <a:r>
                        <a:rPr lang="en-IN" sz="1400" dirty="0"/>
                        <a:t>54</a:t>
                      </a:r>
                    </a:p>
                  </a:txBody>
                  <a:tcPr/>
                </a:tc>
                <a:tc>
                  <a:txBody>
                    <a:bodyPr/>
                    <a:lstStyle/>
                    <a:p>
                      <a:pPr algn="ctr"/>
                      <a:r>
                        <a:rPr lang="en-IN" sz="1400" dirty="0"/>
                        <a:t>80</a:t>
                      </a:r>
                    </a:p>
                  </a:txBody>
                  <a:tcPr/>
                </a:tc>
                <a:tc>
                  <a:txBody>
                    <a:bodyPr/>
                    <a:lstStyle/>
                    <a:p>
                      <a:pPr algn="ctr"/>
                      <a:r>
                        <a:rPr lang="en-IN" sz="1400" dirty="0"/>
                        <a:t>82</a:t>
                      </a:r>
                    </a:p>
                  </a:txBody>
                  <a:tcPr/>
                </a:tc>
                <a:extLst>
                  <a:ext uri="{0D108BD9-81ED-4DB2-BD59-A6C34878D82A}">
                    <a16:rowId xmlns:a16="http://schemas.microsoft.com/office/drawing/2014/main" val="826314274"/>
                  </a:ext>
                </a:extLst>
              </a:tr>
              <a:tr h="370840">
                <a:tc>
                  <a:txBody>
                    <a:bodyPr/>
                    <a:lstStyle/>
                    <a:p>
                      <a:pPr algn="ctr"/>
                      <a:r>
                        <a:rPr lang="en-IN" sz="1400" dirty="0"/>
                        <a:t>AVERAGE</a:t>
                      </a:r>
                    </a:p>
                  </a:txBody>
                  <a:tcPr/>
                </a:tc>
                <a:tc>
                  <a:txBody>
                    <a:bodyPr/>
                    <a:lstStyle/>
                    <a:p>
                      <a:pPr algn="ctr"/>
                      <a:r>
                        <a:rPr lang="en-IN" sz="1400" dirty="0"/>
                        <a:t>6-7</a:t>
                      </a:r>
                    </a:p>
                  </a:txBody>
                  <a:tcPr/>
                </a:tc>
                <a:tc>
                  <a:txBody>
                    <a:bodyPr/>
                    <a:lstStyle/>
                    <a:p>
                      <a:pPr algn="ctr"/>
                      <a:r>
                        <a:rPr lang="en-IN" sz="1400" dirty="0"/>
                        <a:t>7-8</a:t>
                      </a:r>
                    </a:p>
                  </a:txBody>
                  <a:tcPr/>
                </a:tc>
                <a:tc>
                  <a:txBody>
                    <a:bodyPr/>
                    <a:lstStyle/>
                    <a:p>
                      <a:pPr algn="ctr"/>
                      <a:r>
                        <a:rPr lang="en-IN" sz="1400" dirty="0"/>
                        <a:t>7-8</a:t>
                      </a:r>
                    </a:p>
                  </a:txBody>
                  <a:tcPr/>
                </a:tc>
                <a:tc>
                  <a:txBody>
                    <a:bodyPr/>
                    <a:lstStyle/>
                    <a:p>
                      <a:pPr algn="ctr"/>
                      <a:r>
                        <a:rPr lang="en-IN" sz="1400" dirty="0"/>
                        <a:t>5-6</a:t>
                      </a:r>
                    </a:p>
                  </a:txBody>
                  <a:tcPr/>
                </a:tc>
                <a:extLst>
                  <a:ext uri="{0D108BD9-81ED-4DB2-BD59-A6C34878D82A}">
                    <a16:rowId xmlns:a16="http://schemas.microsoft.com/office/drawing/2014/main" val="1516936972"/>
                  </a:ext>
                </a:extLst>
              </a:tr>
            </a:tbl>
          </a:graphicData>
        </a:graphic>
      </p:graphicFrame>
    </p:spTree>
    <p:extLst>
      <p:ext uri="{BB962C8B-B14F-4D97-AF65-F5344CB8AC3E}">
        <p14:creationId xmlns:p14="http://schemas.microsoft.com/office/powerpoint/2010/main" val="38701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E092-1D6B-4BB5-B619-B3A2191354C1}"/>
              </a:ext>
            </a:extLst>
          </p:cNvPr>
          <p:cNvSpPr>
            <a:spLocks noGrp="1"/>
          </p:cNvSpPr>
          <p:nvPr>
            <p:ph type="title"/>
          </p:nvPr>
        </p:nvSpPr>
        <p:spPr/>
        <p:txBody>
          <a:bodyPr/>
          <a:lstStyle/>
          <a:p>
            <a:pPr algn="ctr"/>
            <a:r>
              <a:rPr lang="en-IN" dirty="0"/>
              <a:t>HOW MANY FRIENDS DO VIEWERS HAVE IN FACEBOOK</a:t>
            </a:r>
          </a:p>
        </p:txBody>
      </p:sp>
      <p:sp>
        <p:nvSpPr>
          <p:cNvPr id="4" name="Slide Number Placeholder 3">
            <a:extLst>
              <a:ext uri="{FF2B5EF4-FFF2-40B4-BE49-F238E27FC236}">
                <a16:creationId xmlns:a16="http://schemas.microsoft.com/office/drawing/2014/main" id="{D9D0F81A-A094-4E11-838A-BE3CA4725C48}"/>
              </a:ext>
            </a:extLst>
          </p:cNvPr>
          <p:cNvSpPr>
            <a:spLocks noGrp="1"/>
          </p:cNvSpPr>
          <p:nvPr>
            <p:ph type="sldNum" sz="quarter" idx="12"/>
          </p:nvPr>
        </p:nvSpPr>
        <p:spPr/>
        <p:txBody>
          <a:bodyPr/>
          <a:lstStyle/>
          <a:p>
            <a:fld id="{F28B2CBE-7A29-4277-A7E4-9FBB018EDD28}" type="slidenum">
              <a:rPr lang="en-IN" smtClean="0"/>
              <a:t>12</a:t>
            </a:fld>
            <a:endParaRPr lang="en-IN"/>
          </a:p>
        </p:txBody>
      </p:sp>
      <p:graphicFrame>
        <p:nvGraphicFramePr>
          <p:cNvPr id="5" name="Table 4">
            <a:extLst>
              <a:ext uri="{FF2B5EF4-FFF2-40B4-BE49-F238E27FC236}">
                <a16:creationId xmlns:a16="http://schemas.microsoft.com/office/drawing/2014/main" id="{400570F0-D577-431C-8754-42471C219C00}"/>
              </a:ext>
            </a:extLst>
          </p:cNvPr>
          <p:cNvGraphicFramePr>
            <a:graphicFrameLocks noGrp="1"/>
          </p:cNvGraphicFramePr>
          <p:nvPr>
            <p:extLst>
              <p:ext uri="{D42A27DB-BD31-4B8C-83A1-F6EECF244321}">
                <p14:modId xmlns:p14="http://schemas.microsoft.com/office/powerpoint/2010/main" val="2560104561"/>
              </p:ext>
            </p:extLst>
          </p:nvPr>
        </p:nvGraphicFramePr>
        <p:xfrm>
          <a:off x="2138018" y="2694962"/>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595374399"/>
                    </a:ext>
                  </a:extLst>
                </a:gridCol>
                <a:gridCol w="1625600">
                  <a:extLst>
                    <a:ext uri="{9D8B030D-6E8A-4147-A177-3AD203B41FA5}">
                      <a16:colId xmlns:a16="http://schemas.microsoft.com/office/drawing/2014/main" val="2713986886"/>
                    </a:ext>
                  </a:extLst>
                </a:gridCol>
                <a:gridCol w="1625600">
                  <a:extLst>
                    <a:ext uri="{9D8B030D-6E8A-4147-A177-3AD203B41FA5}">
                      <a16:colId xmlns:a16="http://schemas.microsoft.com/office/drawing/2014/main" val="2265931320"/>
                    </a:ext>
                  </a:extLst>
                </a:gridCol>
                <a:gridCol w="1625600">
                  <a:extLst>
                    <a:ext uri="{9D8B030D-6E8A-4147-A177-3AD203B41FA5}">
                      <a16:colId xmlns:a16="http://schemas.microsoft.com/office/drawing/2014/main" val="4261770941"/>
                    </a:ext>
                  </a:extLst>
                </a:gridCol>
                <a:gridCol w="1625600">
                  <a:extLst>
                    <a:ext uri="{9D8B030D-6E8A-4147-A177-3AD203B41FA5}">
                      <a16:colId xmlns:a16="http://schemas.microsoft.com/office/drawing/2014/main" val="74815774"/>
                    </a:ext>
                  </a:extLst>
                </a:gridCol>
              </a:tblGrid>
              <a:tr h="370840">
                <a:tc>
                  <a:txBody>
                    <a:bodyPr/>
                    <a:lstStyle/>
                    <a:p>
                      <a:pPr algn="ctr"/>
                      <a:endParaRPr lang="en-IN" sz="1400" dirty="0"/>
                    </a:p>
                  </a:txBody>
                  <a:tcPr/>
                </a:tc>
                <a:tc>
                  <a:txBody>
                    <a:bodyPr/>
                    <a:lstStyle/>
                    <a:p>
                      <a:pPr algn="ctr"/>
                      <a:r>
                        <a:rPr lang="en-IN" sz="1400" dirty="0"/>
                        <a:t>MASTER</a:t>
                      </a:r>
                    </a:p>
                  </a:txBody>
                  <a:tcPr/>
                </a:tc>
                <a:tc>
                  <a:txBody>
                    <a:bodyPr/>
                    <a:lstStyle/>
                    <a:p>
                      <a:pPr algn="ctr"/>
                      <a:r>
                        <a:rPr lang="en-IN" sz="1400" dirty="0"/>
                        <a:t>HOWRAH</a:t>
                      </a:r>
                    </a:p>
                  </a:txBody>
                  <a:tcPr/>
                </a:tc>
                <a:tc>
                  <a:txBody>
                    <a:bodyPr/>
                    <a:lstStyle/>
                    <a:p>
                      <a:pPr algn="ctr"/>
                      <a:r>
                        <a:rPr lang="en-IN" sz="1400" dirty="0"/>
                        <a:t>KOLKATA</a:t>
                      </a:r>
                    </a:p>
                  </a:txBody>
                  <a:tcPr/>
                </a:tc>
                <a:tc>
                  <a:txBody>
                    <a:bodyPr/>
                    <a:lstStyle/>
                    <a:p>
                      <a:pPr algn="ctr"/>
                      <a:r>
                        <a:rPr lang="en-IN" sz="1400" dirty="0"/>
                        <a:t>NORTH 24 PGS</a:t>
                      </a:r>
                    </a:p>
                  </a:txBody>
                  <a:tcPr/>
                </a:tc>
                <a:extLst>
                  <a:ext uri="{0D108BD9-81ED-4DB2-BD59-A6C34878D82A}">
                    <a16:rowId xmlns:a16="http://schemas.microsoft.com/office/drawing/2014/main" val="2001752050"/>
                  </a:ext>
                </a:extLst>
              </a:tr>
              <a:tr h="370840">
                <a:tc>
                  <a:txBody>
                    <a:bodyPr/>
                    <a:lstStyle/>
                    <a:p>
                      <a:pPr algn="ctr"/>
                      <a:r>
                        <a:rPr lang="en-IN" sz="1400" dirty="0"/>
                        <a:t>SAMPLE</a:t>
                      </a:r>
                    </a:p>
                  </a:txBody>
                  <a:tcPr/>
                </a:tc>
                <a:tc>
                  <a:txBody>
                    <a:bodyPr/>
                    <a:lstStyle/>
                    <a:p>
                      <a:pPr algn="ctr"/>
                      <a:r>
                        <a:rPr lang="en-IN" sz="1400" dirty="0"/>
                        <a:t>229</a:t>
                      </a:r>
                    </a:p>
                  </a:txBody>
                  <a:tcPr/>
                </a:tc>
                <a:tc>
                  <a:txBody>
                    <a:bodyPr/>
                    <a:lstStyle/>
                    <a:p>
                      <a:pPr algn="ctr"/>
                      <a:r>
                        <a:rPr lang="en-IN" sz="1400" dirty="0"/>
                        <a:t>57</a:t>
                      </a:r>
                    </a:p>
                  </a:txBody>
                  <a:tcPr/>
                </a:tc>
                <a:tc>
                  <a:txBody>
                    <a:bodyPr/>
                    <a:lstStyle/>
                    <a:p>
                      <a:pPr algn="ctr"/>
                      <a:r>
                        <a:rPr lang="en-IN" sz="1400" dirty="0"/>
                        <a:t>90</a:t>
                      </a:r>
                    </a:p>
                  </a:txBody>
                  <a:tcPr/>
                </a:tc>
                <a:tc>
                  <a:txBody>
                    <a:bodyPr/>
                    <a:lstStyle/>
                    <a:p>
                      <a:pPr algn="ctr"/>
                      <a:r>
                        <a:rPr lang="en-IN" sz="1400" dirty="0"/>
                        <a:t>82</a:t>
                      </a:r>
                    </a:p>
                  </a:txBody>
                  <a:tcPr/>
                </a:tc>
                <a:extLst>
                  <a:ext uri="{0D108BD9-81ED-4DB2-BD59-A6C34878D82A}">
                    <a16:rowId xmlns:a16="http://schemas.microsoft.com/office/drawing/2014/main" val="1272232040"/>
                  </a:ext>
                </a:extLst>
              </a:tr>
              <a:tr h="370840">
                <a:tc>
                  <a:txBody>
                    <a:bodyPr/>
                    <a:lstStyle/>
                    <a:p>
                      <a:pPr algn="ctr"/>
                      <a:r>
                        <a:rPr lang="en-IN" sz="1400" dirty="0"/>
                        <a:t>AVERAGE</a:t>
                      </a:r>
                    </a:p>
                  </a:txBody>
                  <a:tcPr/>
                </a:tc>
                <a:tc>
                  <a:txBody>
                    <a:bodyPr/>
                    <a:lstStyle/>
                    <a:p>
                      <a:pPr algn="ctr"/>
                      <a:r>
                        <a:rPr lang="en-IN" sz="1400" dirty="0"/>
                        <a:t>800</a:t>
                      </a:r>
                    </a:p>
                  </a:txBody>
                  <a:tcPr/>
                </a:tc>
                <a:tc>
                  <a:txBody>
                    <a:bodyPr/>
                    <a:lstStyle/>
                    <a:p>
                      <a:pPr algn="ctr"/>
                      <a:r>
                        <a:rPr lang="en-IN" sz="1400" dirty="0"/>
                        <a:t>630</a:t>
                      </a:r>
                    </a:p>
                  </a:txBody>
                  <a:tcPr/>
                </a:tc>
                <a:tc>
                  <a:txBody>
                    <a:bodyPr/>
                    <a:lstStyle/>
                    <a:p>
                      <a:pPr algn="ctr"/>
                      <a:r>
                        <a:rPr lang="en-IN" sz="1400" dirty="0"/>
                        <a:t>824</a:t>
                      </a:r>
                    </a:p>
                  </a:txBody>
                  <a:tcPr/>
                </a:tc>
                <a:tc>
                  <a:txBody>
                    <a:bodyPr/>
                    <a:lstStyle/>
                    <a:p>
                      <a:pPr algn="ctr"/>
                      <a:r>
                        <a:rPr lang="en-IN" sz="1400" dirty="0"/>
                        <a:t>900</a:t>
                      </a:r>
                    </a:p>
                  </a:txBody>
                  <a:tcPr/>
                </a:tc>
                <a:extLst>
                  <a:ext uri="{0D108BD9-81ED-4DB2-BD59-A6C34878D82A}">
                    <a16:rowId xmlns:a16="http://schemas.microsoft.com/office/drawing/2014/main" val="382468260"/>
                  </a:ext>
                </a:extLst>
              </a:tr>
            </a:tbl>
          </a:graphicData>
        </a:graphic>
      </p:graphicFrame>
    </p:spTree>
    <p:extLst>
      <p:ext uri="{BB962C8B-B14F-4D97-AF65-F5344CB8AC3E}">
        <p14:creationId xmlns:p14="http://schemas.microsoft.com/office/powerpoint/2010/main" val="287553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EA82-22FE-4F32-ACE9-02C67EB516B2}"/>
              </a:ext>
            </a:extLst>
          </p:cNvPr>
          <p:cNvSpPr>
            <a:spLocks noGrp="1"/>
          </p:cNvSpPr>
          <p:nvPr>
            <p:ph type="title"/>
          </p:nvPr>
        </p:nvSpPr>
        <p:spPr/>
        <p:txBody>
          <a:bodyPr/>
          <a:lstStyle/>
          <a:p>
            <a:pPr algn="ctr"/>
            <a:r>
              <a:rPr lang="en-IN" dirty="0"/>
              <a:t>DO VIEWERS WATCH MOVIES</a:t>
            </a:r>
          </a:p>
        </p:txBody>
      </p:sp>
      <p:sp>
        <p:nvSpPr>
          <p:cNvPr id="3" name="Content Placeholder 2">
            <a:extLst>
              <a:ext uri="{FF2B5EF4-FFF2-40B4-BE49-F238E27FC236}">
                <a16:creationId xmlns:a16="http://schemas.microsoft.com/office/drawing/2014/main" id="{DC19742A-F78D-4DD5-88D6-86F408937F31}"/>
              </a:ext>
            </a:extLst>
          </p:cNvPr>
          <p:cNvSpPr>
            <a:spLocks noGrp="1"/>
          </p:cNvSpPr>
          <p:nvPr>
            <p:ph idx="1"/>
          </p:nvPr>
        </p:nvSpPr>
        <p:spPr/>
        <p:txBody>
          <a:bodyPr>
            <a:normAutofit/>
          </a:bodyPr>
          <a:lstStyle/>
          <a:p>
            <a:endParaRPr lang="en-IN" sz="1600" dirty="0">
              <a:solidFill>
                <a:srgbClr val="C00000"/>
              </a:solidFill>
            </a:endParaRPr>
          </a:p>
          <a:p>
            <a:endParaRPr lang="en-IN" sz="1600" dirty="0">
              <a:solidFill>
                <a:srgbClr val="C00000"/>
              </a:solidFill>
            </a:endParaRPr>
          </a:p>
          <a:p>
            <a:endParaRPr lang="en-IN" sz="1600" dirty="0">
              <a:solidFill>
                <a:srgbClr val="C00000"/>
              </a:solidFill>
            </a:endParaRPr>
          </a:p>
          <a:p>
            <a:endParaRPr lang="en-IN" sz="1600" dirty="0">
              <a:solidFill>
                <a:srgbClr val="C00000"/>
              </a:solidFill>
            </a:endParaRPr>
          </a:p>
          <a:p>
            <a:endParaRPr lang="en-IN" sz="1600" dirty="0">
              <a:solidFill>
                <a:srgbClr val="C00000"/>
              </a:solidFill>
            </a:endParaRPr>
          </a:p>
          <a:p>
            <a:endParaRPr lang="en-IN" sz="1600" dirty="0">
              <a:solidFill>
                <a:srgbClr val="C00000"/>
              </a:solidFill>
            </a:endParaRPr>
          </a:p>
          <a:p>
            <a:endParaRPr lang="en-IN" sz="1600" dirty="0">
              <a:solidFill>
                <a:srgbClr val="C00000"/>
              </a:solidFill>
            </a:endParaRPr>
          </a:p>
          <a:p>
            <a:endParaRPr lang="en-IN" sz="1600" dirty="0">
              <a:solidFill>
                <a:srgbClr val="C00000"/>
              </a:solidFill>
            </a:endParaRPr>
          </a:p>
          <a:p>
            <a:r>
              <a:rPr lang="en-IN" sz="1600" dirty="0">
                <a:solidFill>
                  <a:srgbClr val="C00000"/>
                </a:solidFill>
              </a:rPr>
              <a:t>99.16 % people love to watch movies.</a:t>
            </a:r>
          </a:p>
        </p:txBody>
      </p:sp>
      <p:sp>
        <p:nvSpPr>
          <p:cNvPr id="4" name="Slide Number Placeholder 3">
            <a:extLst>
              <a:ext uri="{FF2B5EF4-FFF2-40B4-BE49-F238E27FC236}">
                <a16:creationId xmlns:a16="http://schemas.microsoft.com/office/drawing/2014/main" id="{D7568869-23D7-46CB-8DB0-8B2D0E6BD7DC}"/>
              </a:ext>
            </a:extLst>
          </p:cNvPr>
          <p:cNvSpPr>
            <a:spLocks noGrp="1"/>
          </p:cNvSpPr>
          <p:nvPr>
            <p:ph type="sldNum" sz="quarter" idx="12"/>
          </p:nvPr>
        </p:nvSpPr>
        <p:spPr/>
        <p:txBody>
          <a:bodyPr/>
          <a:lstStyle/>
          <a:p>
            <a:fld id="{F28B2CBE-7A29-4277-A7E4-9FBB018EDD28}" type="slidenum">
              <a:rPr lang="en-IN" smtClean="0"/>
              <a:t>13</a:t>
            </a:fld>
            <a:endParaRPr lang="en-IN"/>
          </a:p>
        </p:txBody>
      </p:sp>
      <p:graphicFrame>
        <p:nvGraphicFramePr>
          <p:cNvPr id="5" name="Table 4">
            <a:extLst>
              <a:ext uri="{FF2B5EF4-FFF2-40B4-BE49-F238E27FC236}">
                <a16:creationId xmlns:a16="http://schemas.microsoft.com/office/drawing/2014/main" id="{CBA4CE55-033D-4D15-888E-C66B40A4FDCB}"/>
              </a:ext>
            </a:extLst>
          </p:cNvPr>
          <p:cNvGraphicFramePr>
            <a:graphicFrameLocks noGrp="1"/>
          </p:cNvGraphicFramePr>
          <p:nvPr>
            <p:extLst>
              <p:ext uri="{D42A27DB-BD31-4B8C-83A1-F6EECF244321}">
                <p14:modId xmlns:p14="http://schemas.microsoft.com/office/powerpoint/2010/main" val="2885303756"/>
              </p:ext>
            </p:extLst>
          </p:nvPr>
        </p:nvGraphicFramePr>
        <p:xfrm>
          <a:off x="1892300" y="2104909"/>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92091448"/>
                    </a:ext>
                  </a:extLst>
                </a:gridCol>
                <a:gridCol w="1625600">
                  <a:extLst>
                    <a:ext uri="{9D8B030D-6E8A-4147-A177-3AD203B41FA5}">
                      <a16:colId xmlns:a16="http://schemas.microsoft.com/office/drawing/2014/main" val="246595920"/>
                    </a:ext>
                  </a:extLst>
                </a:gridCol>
                <a:gridCol w="1625600">
                  <a:extLst>
                    <a:ext uri="{9D8B030D-6E8A-4147-A177-3AD203B41FA5}">
                      <a16:colId xmlns:a16="http://schemas.microsoft.com/office/drawing/2014/main" val="3988573441"/>
                    </a:ext>
                  </a:extLst>
                </a:gridCol>
                <a:gridCol w="1625600">
                  <a:extLst>
                    <a:ext uri="{9D8B030D-6E8A-4147-A177-3AD203B41FA5}">
                      <a16:colId xmlns:a16="http://schemas.microsoft.com/office/drawing/2014/main" val="3323105532"/>
                    </a:ext>
                  </a:extLst>
                </a:gridCol>
                <a:gridCol w="1625600">
                  <a:extLst>
                    <a:ext uri="{9D8B030D-6E8A-4147-A177-3AD203B41FA5}">
                      <a16:colId xmlns:a16="http://schemas.microsoft.com/office/drawing/2014/main" val="166312931"/>
                    </a:ext>
                  </a:extLst>
                </a:gridCol>
              </a:tblGrid>
              <a:tr h="370840">
                <a:tc>
                  <a:txBody>
                    <a:bodyPr/>
                    <a:lstStyle/>
                    <a:p>
                      <a:pPr algn="ctr"/>
                      <a:endParaRPr lang="en-IN" sz="1400" dirty="0"/>
                    </a:p>
                  </a:txBody>
                  <a:tcPr/>
                </a:tc>
                <a:tc>
                  <a:txBody>
                    <a:bodyPr/>
                    <a:lstStyle/>
                    <a:p>
                      <a:pPr algn="ctr"/>
                      <a:r>
                        <a:rPr lang="en-IN" sz="1400" dirty="0"/>
                        <a:t>MASTER</a:t>
                      </a:r>
                    </a:p>
                  </a:txBody>
                  <a:tcPr/>
                </a:tc>
                <a:tc>
                  <a:txBody>
                    <a:bodyPr/>
                    <a:lstStyle/>
                    <a:p>
                      <a:pPr algn="ctr"/>
                      <a:r>
                        <a:rPr lang="en-IN" sz="1400" dirty="0"/>
                        <a:t>HOWRAH</a:t>
                      </a:r>
                    </a:p>
                  </a:txBody>
                  <a:tcPr/>
                </a:tc>
                <a:tc>
                  <a:txBody>
                    <a:bodyPr/>
                    <a:lstStyle/>
                    <a:p>
                      <a:pPr algn="ctr"/>
                      <a:r>
                        <a:rPr lang="en-IN" sz="1400" dirty="0"/>
                        <a:t>KOLKATA</a:t>
                      </a:r>
                    </a:p>
                  </a:txBody>
                  <a:tcPr/>
                </a:tc>
                <a:tc>
                  <a:txBody>
                    <a:bodyPr/>
                    <a:lstStyle/>
                    <a:p>
                      <a:pPr algn="ctr"/>
                      <a:r>
                        <a:rPr lang="en-IN" sz="1400" dirty="0"/>
                        <a:t>NORTH 24 PGS</a:t>
                      </a:r>
                    </a:p>
                  </a:txBody>
                  <a:tcPr/>
                </a:tc>
                <a:extLst>
                  <a:ext uri="{0D108BD9-81ED-4DB2-BD59-A6C34878D82A}">
                    <a16:rowId xmlns:a16="http://schemas.microsoft.com/office/drawing/2014/main" val="2669158365"/>
                  </a:ext>
                </a:extLst>
              </a:tr>
              <a:tr h="370840">
                <a:tc>
                  <a:txBody>
                    <a:bodyPr/>
                    <a:lstStyle/>
                    <a:p>
                      <a:pPr algn="ctr"/>
                      <a:r>
                        <a:rPr lang="en-IN" sz="1400" dirty="0"/>
                        <a:t>TOTAL SAMPLE</a:t>
                      </a:r>
                    </a:p>
                  </a:txBody>
                  <a:tcPr/>
                </a:tc>
                <a:tc>
                  <a:txBody>
                    <a:bodyPr/>
                    <a:lstStyle/>
                    <a:p>
                      <a:pPr algn="ctr"/>
                      <a:r>
                        <a:rPr lang="en-IN" sz="1400" dirty="0"/>
                        <a:t>238</a:t>
                      </a:r>
                    </a:p>
                  </a:txBody>
                  <a:tcPr/>
                </a:tc>
                <a:tc>
                  <a:txBody>
                    <a:bodyPr/>
                    <a:lstStyle/>
                    <a:p>
                      <a:pPr algn="ctr"/>
                      <a:r>
                        <a:rPr lang="en-IN" sz="1400" dirty="0"/>
                        <a:t>61</a:t>
                      </a:r>
                    </a:p>
                  </a:txBody>
                  <a:tcPr/>
                </a:tc>
                <a:tc>
                  <a:txBody>
                    <a:bodyPr/>
                    <a:lstStyle/>
                    <a:p>
                      <a:pPr algn="ctr"/>
                      <a:r>
                        <a:rPr lang="en-IN" sz="1400" dirty="0"/>
                        <a:t>91</a:t>
                      </a:r>
                    </a:p>
                  </a:txBody>
                  <a:tcPr/>
                </a:tc>
                <a:tc>
                  <a:txBody>
                    <a:bodyPr/>
                    <a:lstStyle/>
                    <a:p>
                      <a:pPr algn="ctr"/>
                      <a:r>
                        <a:rPr lang="en-IN" sz="1400" dirty="0"/>
                        <a:t>84</a:t>
                      </a:r>
                    </a:p>
                  </a:txBody>
                  <a:tcPr/>
                </a:tc>
                <a:extLst>
                  <a:ext uri="{0D108BD9-81ED-4DB2-BD59-A6C34878D82A}">
                    <a16:rowId xmlns:a16="http://schemas.microsoft.com/office/drawing/2014/main" val="710023698"/>
                  </a:ext>
                </a:extLst>
              </a:tr>
              <a:tr h="370840">
                <a:tc>
                  <a:txBody>
                    <a:bodyPr/>
                    <a:lstStyle/>
                    <a:p>
                      <a:pPr algn="ctr"/>
                      <a:r>
                        <a:rPr lang="en-IN" sz="1400" dirty="0"/>
                        <a:t>YES</a:t>
                      </a:r>
                    </a:p>
                  </a:txBody>
                  <a:tcPr/>
                </a:tc>
                <a:tc>
                  <a:txBody>
                    <a:bodyPr/>
                    <a:lstStyle/>
                    <a:p>
                      <a:pPr algn="ctr"/>
                      <a:r>
                        <a:rPr lang="en-IN" sz="1400" dirty="0"/>
                        <a:t>236</a:t>
                      </a:r>
                    </a:p>
                  </a:txBody>
                  <a:tcPr/>
                </a:tc>
                <a:tc>
                  <a:txBody>
                    <a:bodyPr/>
                    <a:lstStyle/>
                    <a:p>
                      <a:pPr algn="ctr"/>
                      <a:r>
                        <a:rPr lang="en-IN" sz="1400" dirty="0"/>
                        <a:t>60</a:t>
                      </a:r>
                    </a:p>
                  </a:txBody>
                  <a:tcPr/>
                </a:tc>
                <a:tc>
                  <a:txBody>
                    <a:bodyPr/>
                    <a:lstStyle/>
                    <a:p>
                      <a:pPr algn="ctr"/>
                      <a:r>
                        <a:rPr lang="en-IN" sz="1400" dirty="0"/>
                        <a:t>91</a:t>
                      </a:r>
                    </a:p>
                  </a:txBody>
                  <a:tcPr/>
                </a:tc>
                <a:tc>
                  <a:txBody>
                    <a:bodyPr/>
                    <a:lstStyle/>
                    <a:p>
                      <a:pPr algn="ctr"/>
                      <a:r>
                        <a:rPr lang="en-IN" sz="1400" dirty="0"/>
                        <a:t>84</a:t>
                      </a:r>
                    </a:p>
                  </a:txBody>
                  <a:tcPr/>
                </a:tc>
                <a:extLst>
                  <a:ext uri="{0D108BD9-81ED-4DB2-BD59-A6C34878D82A}">
                    <a16:rowId xmlns:a16="http://schemas.microsoft.com/office/drawing/2014/main" val="3395018489"/>
                  </a:ext>
                </a:extLst>
              </a:tr>
              <a:tr h="370840">
                <a:tc>
                  <a:txBody>
                    <a:bodyPr/>
                    <a:lstStyle/>
                    <a:p>
                      <a:pPr algn="ctr"/>
                      <a:r>
                        <a:rPr lang="en-IN" sz="1400" dirty="0"/>
                        <a:t>NO</a:t>
                      </a:r>
                    </a:p>
                  </a:txBody>
                  <a:tcPr/>
                </a:tc>
                <a:tc>
                  <a:txBody>
                    <a:bodyPr/>
                    <a:lstStyle/>
                    <a:p>
                      <a:pPr algn="ctr"/>
                      <a:r>
                        <a:rPr lang="en-IN" sz="1400" dirty="0"/>
                        <a:t>1</a:t>
                      </a:r>
                    </a:p>
                  </a:txBody>
                  <a:tcPr/>
                </a:tc>
                <a:tc>
                  <a:txBody>
                    <a:bodyPr/>
                    <a:lstStyle/>
                    <a:p>
                      <a:pPr algn="ctr"/>
                      <a:r>
                        <a:rPr lang="en-IN" sz="1400" dirty="0"/>
                        <a:t>1</a:t>
                      </a:r>
                    </a:p>
                  </a:txBody>
                  <a:tcPr/>
                </a:tc>
                <a:tc>
                  <a:txBody>
                    <a:bodyPr/>
                    <a:lstStyle/>
                    <a:p>
                      <a:pPr algn="ctr"/>
                      <a:r>
                        <a:rPr lang="en-IN" sz="1400" dirty="0"/>
                        <a:t>0</a:t>
                      </a:r>
                    </a:p>
                  </a:txBody>
                  <a:tcPr/>
                </a:tc>
                <a:tc>
                  <a:txBody>
                    <a:bodyPr/>
                    <a:lstStyle/>
                    <a:p>
                      <a:pPr algn="ctr"/>
                      <a:r>
                        <a:rPr lang="en-IN" sz="1400" dirty="0"/>
                        <a:t>0</a:t>
                      </a:r>
                    </a:p>
                  </a:txBody>
                  <a:tcPr/>
                </a:tc>
                <a:extLst>
                  <a:ext uri="{0D108BD9-81ED-4DB2-BD59-A6C34878D82A}">
                    <a16:rowId xmlns:a16="http://schemas.microsoft.com/office/drawing/2014/main" val="2811499582"/>
                  </a:ext>
                </a:extLst>
              </a:tr>
            </a:tbl>
          </a:graphicData>
        </a:graphic>
      </p:graphicFrame>
    </p:spTree>
    <p:extLst>
      <p:ext uri="{BB962C8B-B14F-4D97-AF65-F5344CB8AC3E}">
        <p14:creationId xmlns:p14="http://schemas.microsoft.com/office/powerpoint/2010/main" val="189309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AE3D-2A14-4D38-9594-CD21D9AFC3D1}"/>
              </a:ext>
            </a:extLst>
          </p:cNvPr>
          <p:cNvSpPr>
            <a:spLocks noGrp="1"/>
          </p:cNvSpPr>
          <p:nvPr>
            <p:ph type="title"/>
          </p:nvPr>
        </p:nvSpPr>
        <p:spPr/>
        <p:txBody>
          <a:bodyPr/>
          <a:lstStyle/>
          <a:p>
            <a:pPr algn="ctr"/>
            <a:r>
              <a:rPr lang="en-IN" dirty="0"/>
              <a:t>MENTION WHAT VIEWERS HAVE SEEN LAST</a:t>
            </a:r>
          </a:p>
        </p:txBody>
      </p:sp>
      <p:sp>
        <p:nvSpPr>
          <p:cNvPr id="3" name="Content Placeholder 2">
            <a:extLst>
              <a:ext uri="{FF2B5EF4-FFF2-40B4-BE49-F238E27FC236}">
                <a16:creationId xmlns:a16="http://schemas.microsoft.com/office/drawing/2014/main" id="{845A88F2-C005-450B-BED1-2E1B3DC9AC7A}"/>
              </a:ext>
            </a:extLst>
          </p:cNvPr>
          <p:cNvSpPr>
            <a:spLocks noGrp="1"/>
          </p:cNvSpPr>
          <p:nvPr>
            <p:ph idx="1"/>
          </p:nvPr>
        </p:nvSpPr>
        <p:spPr>
          <a:xfrm>
            <a:off x="1251678" y="2286001"/>
            <a:ext cx="10178322" cy="3664225"/>
          </a:xfrm>
        </p:spPr>
        <p:txBody>
          <a:bodyPr>
            <a:normAutofit fontScale="92500" lnSpcReduction="20000"/>
          </a:bodyPr>
          <a:lstStyle/>
          <a:p>
            <a:r>
              <a:rPr lang="en-IN" sz="1400" dirty="0"/>
              <a:t>TOTAL  SAMPLE = 239</a:t>
            </a:r>
          </a:p>
          <a:p>
            <a:r>
              <a:rPr lang="en-IN" sz="1400" dirty="0"/>
              <a:t>AMONG THEM 224 (93.72%)   VIEWERS ARE USING FACEBOOK AND YOUTUBE MOSTLY.</a:t>
            </a:r>
          </a:p>
          <a:p>
            <a:r>
              <a:rPr lang="en-IN" sz="1400" dirty="0"/>
              <a:t>AMONG 224 VIEWERS  223 ( 99.55% ) VIEWERS ARE WATCH MOVIES.</a:t>
            </a:r>
          </a:p>
          <a:p>
            <a:r>
              <a:rPr lang="en-IN" sz="1400" dirty="0"/>
              <a:t>AMONG 223 VIEWERS  122 ( 54.70% ) VIEWERS HAVE SEEN BENGALI MOVIES &amp; 89 (39.91%) HAVE SEEN HINDI OR ENGLISH MOVIES.</a:t>
            </a:r>
          </a:p>
          <a:p>
            <a:endParaRPr lang="en-IN" sz="1400" dirty="0"/>
          </a:p>
          <a:p>
            <a:r>
              <a:rPr lang="en-IN" sz="1400" dirty="0"/>
              <a:t>IF WE CONSIDER THOSE VIEWERS WHO LIKE TO SEE VIDEOES THEN WE WILL GET, </a:t>
            </a:r>
          </a:p>
          <a:p>
            <a:r>
              <a:rPr lang="en-IN" sz="1400" dirty="0"/>
              <a:t> AMONG 223 VIEWERS 178 (79.82%) VIEWERS LIKE TO SEE VIDEOES AT FACEBOOK.</a:t>
            </a:r>
          </a:p>
          <a:p>
            <a:r>
              <a:rPr lang="en-IN" sz="1400" dirty="0"/>
              <a:t>AMONG THIS 178 VIEWERS 91 (51.12%) VIEWERS WATCHED BENGALI MOVIES AND 76 ( 42.70% ) VIEWERS  WATCHED HINDI AND ENGLISH MOVIES.</a:t>
            </a:r>
          </a:p>
          <a:p>
            <a:endParaRPr lang="en-IN" sz="1400" dirty="0"/>
          </a:p>
          <a:p>
            <a:r>
              <a:rPr lang="en-IN" sz="1400" dirty="0">
                <a:solidFill>
                  <a:srgbClr val="C00000"/>
                </a:solidFill>
              </a:rPr>
              <a:t>AMONG 239 VIEWERS 51.05 %  VIEWERS HAVE SEEN BENGALI MOVIES.  ALL ARE USING FACEBOOK AND YOUTUBE. SOME OF THEM LIKE TO SEE VIDEOS AND SOME OF THEM DON’T LIKE TO SEE VIDEOS.</a:t>
            </a:r>
          </a:p>
          <a:p>
            <a:r>
              <a:rPr lang="en-IN" sz="1400" dirty="0">
                <a:solidFill>
                  <a:srgbClr val="C00000"/>
                </a:solidFill>
              </a:rPr>
              <a:t>AMONG 239 VIEWERS 38.07 % VIEWERS HAVE SEEN BENGALI MOVIES ANDTHEY ARE USING FACEBOOK AND YOUTUBE AND THEY ALSO LOVE TO SEE  VIDEOS.</a:t>
            </a:r>
          </a:p>
          <a:p>
            <a:endParaRPr lang="en-IN" sz="1400" dirty="0"/>
          </a:p>
        </p:txBody>
      </p:sp>
      <p:sp>
        <p:nvSpPr>
          <p:cNvPr id="4" name="Slide Number Placeholder 3">
            <a:extLst>
              <a:ext uri="{FF2B5EF4-FFF2-40B4-BE49-F238E27FC236}">
                <a16:creationId xmlns:a16="http://schemas.microsoft.com/office/drawing/2014/main" id="{C540326C-6DB6-43A7-BDEF-76744B582841}"/>
              </a:ext>
            </a:extLst>
          </p:cNvPr>
          <p:cNvSpPr>
            <a:spLocks noGrp="1"/>
          </p:cNvSpPr>
          <p:nvPr>
            <p:ph type="sldNum" sz="quarter" idx="12"/>
          </p:nvPr>
        </p:nvSpPr>
        <p:spPr/>
        <p:txBody>
          <a:bodyPr/>
          <a:lstStyle/>
          <a:p>
            <a:fld id="{F28B2CBE-7A29-4277-A7E4-9FBB018EDD28}" type="slidenum">
              <a:rPr lang="en-IN" smtClean="0"/>
              <a:t>14</a:t>
            </a:fld>
            <a:endParaRPr lang="en-IN"/>
          </a:p>
        </p:txBody>
      </p:sp>
    </p:spTree>
    <p:extLst>
      <p:ext uri="{BB962C8B-B14F-4D97-AF65-F5344CB8AC3E}">
        <p14:creationId xmlns:p14="http://schemas.microsoft.com/office/powerpoint/2010/main" val="194161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F168-CC52-445C-89B2-2242A55BD8D3}"/>
              </a:ext>
            </a:extLst>
          </p:cNvPr>
          <p:cNvSpPr>
            <a:spLocks noGrp="1"/>
          </p:cNvSpPr>
          <p:nvPr>
            <p:ph type="title"/>
          </p:nvPr>
        </p:nvSpPr>
        <p:spPr>
          <a:xfrm>
            <a:off x="1251678" y="382385"/>
            <a:ext cx="10178322" cy="59602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1CBF9C4-42F9-4D7A-8CBD-ED04AC2C0021}"/>
              </a:ext>
            </a:extLst>
          </p:cNvPr>
          <p:cNvSpPr>
            <a:spLocks noGrp="1"/>
          </p:cNvSpPr>
          <p:nvPr>
            <p:ph idx="1"/>
          </p:nvPr>
        </p:nvSpPr>
        <p:spPr>
          <a:xfrm>
            <a:off x="1251678" y="583096"/>
            <a:ext cx="10178322" cy="5565913"/>
          </a:xfrm>
        </p:spPr>
        <p:txBody>
          <a:bodyPr>
            <a:normAutofit lnSpcReduction="10000"/>
          </a:bodyPr>
          <a:lstStyle/>
          <a:p>
            <a:r>
              <a:rPr lang="en-IN" sz="1400" dirty="0"/>
              <a:t>TOTAL  SAMPLE = 239</a:t>
            </a:r>
          </a:p>
          <a:p>
            <a:r>
              <a:rPr lang="en-IN" sz="1400" dirty="0"/>
              <a:t>AMONG THEM 224 (93.72%)   VIEWERS ARE USING FACEBOOK AND YOUTUBE MOSTLY.</a:t>
            </a:r>
          </a:p>
          <a:p>
            <a:r>
              <a:rPr lang="en-IN" sz="1400" dirty="0"/>
              <a:t>AMONG 224 VIEWERS  223 ( 99.55% ) VIEWERS ARE WATCH MOVIES.</a:t>
            </a:r>
          </a:p>
          <a:p>
            <a:r>
              <a:rPr lang="en-IN" sz="1400" dirty="0"/>
              <a:t>AMONG 223 VIEWERS  122 ( 54.70% ) VIEWERS HAVE SEEN BENGALI MOVIES</a:t>
            </a:r>
          </a:p>
          <a:p>
            <a:pPr marL="0" indent="0">
              <a:buNone/>
            </a:pPr>
            <a:endParaRPr lang="en-IN" sz="1400" dirty="0"/>
          </a:p>
          <a:p>
            <a:pPr marL="0" indent="0">
              <a:buNone/>
            </a:pPr>
            <a:endParaRPr lang="en-IN" sz="1400" dirty="0"/>
          </a:p>
          <a:p>
            <a:pPr marL="0" indent="0">
              <a:buNone/>
            </a:pPr>
            <a:r>
              <a:rPr lang="en-IN" sz="1400" dirty="0"/>
              <a:t>      MOVIE NAME          NO OF LAST SEEN                                               MOVIE NAME         NO OF LAST SEEN         </a:t>
            </a:r>
          </a:p>
          <a:p>
            <a:pPr marL="0" indent="0">
              <a:buNone/>
            </a:pPr>
            <a:r>
              <a:rPr lang="en-IN" sz="1400" dirty="0"/>
              <a:t>   AMAR APONJON                      1                                                       AMAZON ABHIJAN                   11</a:t>
            </a:r>
          </a:p>
          <a:p>
            <a:pPr marL="0" indent="0">
              <a:buNone/>
            </a:pPr>
            <a:r>
              <a:rPr lang="en-IN" sz="1400" dirty="0"/>
              <a:t>   APUR PANCHALI                      1                                                       BAKSHO RAHASYA                    1</a:t>
            </a:r>
          </a:p>
          <a:p>
            <a:pPr marL="0" indent="0">
              <a:buNone/>
            </a:pPr>
            <a:r>
              <a:rPr lang="en-IN" sz="1400" dirty="0"/>
              <a:t>   BISORJON                                3                                                       BOJHENA SE BOJHENA              1</a:t>
            </a:r>
          </a:p>
          <a:p>
            <a:pPr marL="0" indent="0">
              <a:buNone/>
            </a:pPr>
            <a:r>
              <a:rPr lang="en-IN" sz="1400" dirty="0"/>
              <a:t>   BOLO DUGGA MAI KI             3                                                        BOSS 2                                       2</a:t>
            </a:r>
          </a:p>
          <a:p>
            <a:pPr marL="0" indent="0">
              <a:buNone/>
            </a:pPr>
            <a:r>
              <a:rPr lang="en-IN" sz="1400" dirty="0"/>
              <a:t>   BYOMKESH                              3                                                        BYOMKESH O AGNIBAN           1</a:t>
            </a:r>
          </a:p>
          <a:p>
            <a:pPr marL="0" indent="0">
              <a:buNone/>
            </a:pPr>
            <a:r>
              <a:rPr lang="en-IN" sz="1400" dirty="0"/>
              <a:t>   COCKPIT                                 2                                                        DRISTOKON                              5</a:t>
            </a:r>
          </a:p>
          <a:p>
            <a:pPr marL="0" indent="0">
              <a:buNone/>
            </a:pPr>
            <a:r>
              <a:rPr lang="en-IN" sz="1400" dirty="0"/>
              <a:t>   HAAMI                                    16                                                       GANGSTAR                                1</a:t>
            </a:r>
          </a:p>
          <a:p>
            <a:pPr marL="0" indent="0">
              <a:buNone/>
            </a:pPr>
            <a:r>
              <a:rPr lang="en-IN" sz="1400" dirty="0"/>
              <a:t>   GHARE &amp; BAIRE                       2                                                        GUPTODHONER SONDHANE  4</a:t>
            </a:r>
          </a:p>
          <a:p>
            <a:pPr marL="0" indent="0">
              <a:buNone/>
            </a:pPr>
            <a:r>
              <a:rPr lang="en-IN" sz="1400" dirty="0"/>
              <a:t>   </a:t>
            </a:r>
          </a:p>
          <a:p>
            <a:pPr marL="0" indent="0">
              <a:buNone/>
            </a:pPr>
            <a:r>
              <a:rPr lang="en-IN" sz="1400" dirty="0"/>
              <a:t>                                                       </a:t>
            </a:r>
          </a:p>
          <a:p>
            <a:pPr marL="0" indent="0">
              <a:buNone/>
            </a:pPr>
            <a:r>
              <a:rPr lang="en-IN" sz="1400" dirty="0"/>
              <a:t>                   </a:t>
            </a:r>
          </a:p>
        </p:txBody>
      </p:sp>
      <p:cxnSp>
        <p:nvCxnSpPr>
          <p:cNvPr id="5" name="Straight Connector 4">
            <a:extLst>
              <a:ext uri="{FF2B5EF4-FFF2-40B4-BE49-F238E27FC236}">
                <a16:creationId xmlns:a16="http://schemas.microsoft.com/office/drawing/2014/main" id="{6AB75371-7A65-4F1A-BE5A-1C2CE5391101}"/>
              </a:ext>
            </a:extLst>
          </p:cNvPr>
          <p:cNvCxnSpPr>
            <a:cxnSpLocks/>
          </p:cNvCxnSpPr>
          <p:nvPr/>
        </p:nvCxnSpPr>
        <p:spPr>
          <a:xfrm>
            <a:off x="6400800" y="2359090"/>
            <a:ext cx="0" cy="3419061"/>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AA5F5B5-A39A-492C-8719-176510B897B9}"/>
              </a:ext>
            </a:extLst>
          </p:cNvPr>
          <p:cNvSpPr>
            <a:spLocks noGrp="1"/>
          </p:cNvSpPr>
          <p:nvPr>
            <p:ph type="sldNum" sz="quarter" idx="12"/>
          </p:nvPr>
        </p:nvSpPr>
        <p:spPr/>
        <p:txBody>
          <a:bodyPr/>
          <a:lstStyle/>
          <a:p>
            <a:fld id="{F28B2CBE-7A29-4277-A7E4-9FBB018EDD28}" type="slidenum">
              <a:rPr lang="en-IN" smtClean="0"/>
              <a:t>15</a:t>
            </a:fld>
            <a:endParaRPr lang="en-IN"/>
          </a:p>
        </p:txBody>
      </p:sp>
      <p:graphicFrame>
        <p:nvGraphicFramePr>
          <p:cNvPr id="6" name="Table 5">
            <a:extLst>
              <a:ext uri="{FF2B5EF4-FFF2-40B4-BE49-F238E27FC236}">
                <a16:creationId xmlns:a16="http://schemas.microsoft.com/office/drawing/2014/main" id="{F571229C-615B-4843-9AA1-2565AB733CAB}"/>
              </a:ext>
            </a:extLst>
          </p:cNvPr>
          <p:cNvGraphicFramePr>
            <a:graphicFrameLocks noGrp="1"/>
          </p:cNvGraphicFramePr>
          <p:nvPr>
            <p:extLst>
              <p:ext uri="{D42A27DB-BD31-4B8C-83A1-F6EECF244321}">
                <p14:modId xmlns:p14="http://schemas.microsoft.com/office/powerpoint/2010/main" val="3250734160"/>
              </p:ext>
            </p:extLst>
          </p:nvPr>
        </p:nvGraphicFramePr>
        <p:xfrm>
          <a:off x="1245712" y="2399840"/>
          <a:ext cx="4850288" cy="3337560"/>
        </p:xfrm>
        <a:graphic>
          <a:graphicData uri="http://schemas.openxmlformats.org/drawingml/2006/table">
            <a:tbl>
              <a:tblPr firstRow="1" bandRow="1">
                <a:tableStyleId>{5C22544A-7EE6-4342-B048-85BDC9FD1C3A}</a:tableStyleId>
              </a:tblPr>
              <a:tblGrid>
                <a:gridCol w="2425144">
                  <a:extLst>
                    <a:ext uri="{9D8B030D-6E8A-4147-A177-3AD203B41FA5}">
                      <a16:colId xmlns:a16="http://schemas.microsoft.com/office/drawing/2014/main" val="1300199173"/>
                    </a:ext>
                  </a:extLst>
                </a:gridCol>
                <a:gridCol w="2425144">
                  <a:extLst>
                    <a:ext uri="{9D8B030D-6E8A-4147-A177-3AD203B41FA5}">
                      <a16:colId xmlns:a16="http://schemas.microsoft.com/office/drawing/2014/main" val="425092841"/>
                    </a:ext>
                  </a:extLst>
                </a:gridCol>
              </a:tblGrid>
              <a:tr h="370840">
                <a:tc>
                  <a:txBody>
                    <a:bodyPr/>
                    <a:lstStyle/>
                    <a:p>
                      <a:pPr algn="ctr"/>
                      <a:r>
                        <a:rPr lang="en-IN" sz="1400" dirty="0"/>
                        <a:t>MOVIE NAME</a:t>
                      </a:r>
                    </a:p>
                  </a:txBody>
                  <a:tcPr/>
                </a:tc>
                <a:tc>
                  <a:txBody>
                    <a:bodyPr/>
                    <a:lstStyle/>
                    <a:p>
                      <a:pPr algn="ctr"/>
                      <a:r>
                        <a:rPr lang="en-IN" sz="1400" dirty="0"/>
                        <a:t>NO OF LAST SEEN</a:t>
                      </a:r>
                    </a:p>
                  </a:txBody>
                  <a:tcPr/>
                </a:tc>
                <a:extLst>
                  <a:ext uri="{0D108BD9-81ED-4DB2-BD59-A6C34878D82A}">
                    <a16:rowId xmlns:a16="http://schemas.microsoft.com/office/drawing/2014/main" val="3955736574"/>
                  </a:ext>
                </a:extLst>
              </a:tr>
              <a:tr h="370840">
                <a:tc>
                  <a:txBody>
                    <a:bodyPr/>
                    <a:lstStyle/>
                    <a:p>
                      <a:pPr algn="ctr"/>
                      <a:r>
                        <a:rPr lang="en-IN" sz="1400" dirty="0"/>
                        <a:t>AMAR APONJON</a:t>
                      </a:r>
                    </a:p>
                  </a:txBody>
                  <a:tcPr/>
                </a:tc>
                <a:tc>
                  <a:txBody>
                    <a:bodyPr/>
                    <a:lstStyle/>
                    <a:p>
                      <a:pPr algn="ctr"/>
                      <a:r>
                        <a:rPr lang="en-IN" sz="1400" dirty="0"/>
                        <a:t>1</a:t>
                      </a:r>
                    </a:p>
                  </a:txBody>
                  <a:tcPr/>
                </a:tc>
                <a:extLst>
                  <a:ext uri="{0D108BD9-81ED-4DB2-BD59-A6C34878D82A}">
                    <a16:rowId xmlns:a16="http://schemas.microsoft.com/office/drawing/2014/main" val="1875689499"/>
                  </a:ext>
                </a:extLst>
              </a:tr>
              <a:tr h="370840">
                <a:tc>
                  <a:txBody>
                    <a:bodyPr/>
                    <a:lstStyle/>
                    <a:p>
                      <a:pPr algn="ctr"/>
                      <a:r>
                        <a:rPr lang="en-IN" sz="1400" dirty="0"/>
                        <a:t>APUR PANCHALI</a:t>
                      </a:r>
                    </a:p>
                  </a:txBody>
                  <a:tcPr/>
                </a:tc>
                <a:tc>
                  <a:txBody>
                    <a:bodyPr/>
                    <a:lstStyle/>
                    <a:p>
                      <a:pPr algn="ctr"/>
                      <a:r>
                        <a:rPr lang="en-IN" sz="1400" dirty="0"/>
                        <a:t>1</a:t>
                      </a:r>
                    </a:p>
                  </a:txBody>
                  <a:tcPr/>
                </a:tc>
                <a:extLst>
                  <a:ext uri="{0D108BD9-81ED-4DB2-BD59-A6C34878D82A}">
                    <a16:rowId xmlns:a16="http://schemas.microsoft.com/office/drawing/2014/main" val="2460591550"/>
                  </a:ext>
                </a:extLst>
              </a:tr>
              <a:tr h="370840">
                <a:tc>
                  <a:txBody>
                    <a:bodyPr/>
                    <a:lstStyle/>
                    <a:p>
                      <a:pPr algn="ctr"/>
                      <a:r>
                        <a:rPr lang="en-IN" sz="1400" dirty="0"/>
                        <a:t>BISORJON</a:t>
                      </a:r>
                    </a:p>
                  </a:txBody>
                  <a:tcPr/>
                </a:tc>
                <a:tc>
                  <a:txBody>
                    <a:bodyPr/>
                    <a:lstStyle/>
                    <a:p>
                      <a:pPr algn="ctr"/>
                      <a:r>
                        <a:rPr lang="en-IN" sz="1400" dirty="0"/>
                        <a:t>3</a:t>
                      </a:r>
                    </a:p>
                  </a:txBody>
                  <a:tcPr/>
                </a:tc>
                <a:extLst>
                  <a:ext uri="{0D108BD9-81ED-4DB2-BD59-A6C34878D82A}">
                    <a16:rowId xmlns:a16="http://schemas.microsoft.com/office/drawing/2014/main" val="774749094"/>
                  </a:ext>
                </a:extLst>
              </a:tr>
              <a:tr h="370840">
                <a:tc>
                  <a:txBody>
                    <a:bodyPr/>
                    <a:lstStyle/>
                    <a:p>
                      <a:pPr algn="ctr"/>
                      <a:r>
                        <a:rPr lang="en-IN" sz="1400" dirty="0"/>
                        <a:t>BOLO DUGGA MAI KI</a:t>
                      </a:r>
                    </a:p>
                  </a:txBody>
                  <a:tcPr/>
                </a:tc>
                <a:tc>
                  <a:txBody>
                    <a:bodyPr/>
                    <a:lstStyle/>
                    <a:p>
                      <a:pPr algn="ctr"/>
                      <a:r>
                        <a:rPr lang="en-IN" sz="1400" dirty="0"/>
                        <a:t>3</a:t>
                      </a:r>
                    </a:p>
                  </a:txBody>
                  <a:tcPr/>
                </a:tc>
                <a:extLst>
                  <a:ext uri="{0D108BD9-81ED-4DB2-BD59-A6C34878D82A}">
                    <a16:rowId xmlns:a16="http://schemas.microsoft.com/office/drawing/2014/main" val="2923757391"/>
                  </a:ext>
                </a:extLst>
              </a:tr>
              <a:tr h="370840">
                <a:tc>
                  <a:txBody>
                    <a:bodyPr/>
                    <a:lstStyle/>
                    <a:p>
                      <a:pPr algn="ctr"/>
                      <a:r>
                        <a:rPr lang="en-IN" sz="1400" dirty="0"/>
                        <a:t>BYOMKESH</a:t>
                      </a:r>
                    </a:p>
                  </a:txBody>
                  <a:tcPr/>
                </a:tc>
                <a:tc>
                  <a:txBody>
                    <a:bodyPr/>
                    <a:lstStyle/>
                    <a:p>
                      <a:pPr algn="ctr"/>
                      <a:r>
                        <a:rPr lang="en-IN" sz="1400" dirty="0"/>
                        <a:t>3</a:t>
                      </a:r>
                    </a:p>
                  </a:txBody>
                  <a:tcPr/>
                </a:tc>
                <a:extLst>
                  <a:ext uri="{0D108BD9-81ED-4DB2-BD59-A6C34878D82A}">
                    <a16:rowId xmlns:a16="http://schemas.microsoft.com/office/drawing/2014/main" val="4260401471"/>
                  </a:ext>
                </a:extLst>
              </a:tr>
              <a:tr h="370840">
                <a:tc>
                  <a:txBody>
                    <a:bodyPr/>
                    <a:lstStyle/>
                    <a:p>
                      <a:pPr algn="ctr"/>
                      <a:r>
                        <a:rPr lang="en-IN" sz="1400" dirty="0"/>
                        <a:t>COCKPIT</a:t>
                      </a:r>
                    </a:p>
                  </a:txBody>
                  <a:tcPr/>
                </a:tc>
                <a:tc>
                  <a:txBody>
                    <a:bodyPr/>
                    <a:lstStyle/>
                    <a:p>
                      <a:pPr algn="ctr"/>
                      <a:r>
                        <a:rPr lang="en-IN" sz="1400" dirty="0"/>
                        <a:t>2</a:t>
                      </a:r>
                    </a:p>
                  </a:txBody>
                  <a:tcPr/>
                </a:tc>
                <a:extLst>
                  <a:ext uri="{0D108BD9-81ED-4DB2-BD59-A6C34878D82A}">
                    <a16:rowId xmlns:a16="http://schemas.microsoft.com/office/drawing/2014/main" val="3162645369"/>
                  </a:ext>
                </a:extLst>
              </a:tr>
              <a:tr h="370840">
                <a:tc>
                  <a:txBody>
                    <a:bodyPr/>
                    <a:lstStyle/>
                    <a:p>
                      <a:pPr algn="ctr"/>
                      <a:r>
                        <a:rPr lang="en-IN" sz="1400" dirty="0"/>
                        <a:t>HAAMI</a:t>
                      </a:r>
                    </a:p>
                  </a:txBody>
                  <a:tcPr/>
                </a:tc>
                <a:tc>
                  <a:txBody>
                    <a:bodyPr/>
                    <a:lstStyle/>
                    <a:p>
                      <a:pPr algn="ctr"/>
                      <a:r>
                        <a:rPr lang="en-IN" sz="1400" dirty="0"/>
                        <a:t>16</a:t>
                      </a:r>
                    </a:p>
                  </a:txBody>
                  <a:tcPr/>
                </a:tc>
                <a:extLst>
                  <a:ext uri="{0D108BD9-81ED-4DB2-BD59-A6C34878D82A}">
                    <a16:rowId xmlns:a16="http://schemas.microsoft.com/office/drawing/2014/main" val="899154673"/>
                  </a:ext>
                </a:extLst>
              </a:tr>
              <a:tr h="370840">
                <a:tc>
                  <a:txBody>
                    <a:bodyPr/>
                    <a:lstStyle/>
                    <a:p>
                      <a:pPr algn="ctr"/>
                      <a:r>
                        <a:rPr lang="en-IN" sz="1400" dirty="0"/>
                        <a:t>GHARE &amp; BAIRE</a:t>
                      </a:r>
                    </a:p>
                  </a:txBody>
                  <a:tcPr/>
                </a:tc>
                <a:tc>
                  <a:txBody>
                    <a:bodyPr/>
                    <a:lstStyle/>
                    <a:p>
                      <a:pPr algn="ctr"/>
                      <a:r>
                        <a:rPr lang="en-IN" sz="1400" dirty="0"/>
                        <a:t>2</a:t>
                      </a:r>
                    </a:p>
                  </a:txBody>
                  <a:tcPr/>
                </a:tc>
                <a:extLst>
                  <a:ext uri="{0D108BD9-81ED-4DB2-BD59-A6C34878D82A}">
                    <a16:rowId xmlns:a16="http://schemas.microsoft.com/office/drawing/2014/main" val="1085904323"/>
                  </a:ext>
                </a:extLst>
              </a:tr>
            </a:tbl>
          </a:graphicData>
        </a:graphic>
      </p:graphicFrame>
      <p:graphicFrame>
        <p:nvGraphicFramePr>
          <p:cNvPr id="7" name="Table 6">
            <a:extLst>
              <a:ext uri="{FF2B5EF4-FFF2-40B4-BE49-F238E27FC236}">
                <a16:creationId xmlns:a16="http://schemas.microsoft.com/office/drawing/2014/main" id="{56ECF512-F839-4976-90E4-BC643DAB065D}"/>
              </a:ext>
            </a:extLst>
          </p:cNvPr>
          <p:cNvGraphicFramePr>
            <a:graphicFrameLocks noGrp="1"/>
          </p:cNvGraphicFramePr>
          <p:nvPr>
            <p:extLst>
              <p:ext uri="{D42A27DB-BD31-4B8C-83A1-F6EECF244321}">
                <p14:modId xmlns:p14="http://schemas.microsoft.com/office/powerpoint/2010/main" val="659752044"/>
              </p:ext>
            </p:extLst>
          </p:nvPr>
        </p:nvGraphicFramePr>
        <p:xfrm>
          <a:off x="6669173" y="2399840"/>
          <a:ext cx="4850284" cy="3337560"/>
        </p:xfrm>
        <a:graphic>
          <a:graphicData uri="http://schemas.openxmlformats.org/drawingml/2006/table">
            <a:tbl>
              <a:tblPr firstRow="1" bandRow="1">
                <a:tableStyleId>{5C22544A-7EE6-4342-B048-85BDC9FD1C3A}</a:tableStyleId>
              </a:tblPr>
              <a:tblGrid>
                <a:gridCol w="2425142">
                  <a:extLst>
                    <a:ext uri="{9D8B030D-6E8A-4147-A177-3AD203B41FA5}">
                      <a16:colId xmlns:a16="http://schemas.microsoft.com/office/drawing/2014/main" val="2057465017"/>
                    </a:ext>
                  </a:extLst>
                </a:gridCol>
                <a:gridCol w="2425142">
                  <a:extLst>
                    <a:ext uri="{9D8B030D-6E8A-4147-A177-3AD203B41FA5}">
                      <a16:colId xmlns:a16="http://schemas.microsoft.com/office/drawing/2014/main" val="646645893"/>
                    </a:ext>
                  </a:extLst>
                </a:gridCol>
              </a:tblGrid>
              <a:tr h="370840">
                <a:tc>
                  <a:txBody>
                    <a:bodyPr/>
                    <a:lstStyle/>
                    <a:p>
                      <a:pPr algn="ctr"/>
                      <a:r>
                        <a:rPr lang="en-IN" sz="1200" dirty="0"/>
                        <a:t>MOVIE NAME</a:t>
                      </a:r>
                    </a:p>
                  </a:txBody>
                  <a:tcPr/>
                </a:tc>
                <a:tc>
                  <a:txBody>
                    <a:bodyPr/>
                    <a:lstStyle/>
                    <a:p>
                      <a:pPr algn="ctr"/>
                      <a:r>
                        <a:rPr lang="en-IN" sz="1200" dirty="0"/>
                        <a:t>NO OF LAST SEEN</a:t>
                      </a:r>
                    </a:p>
                  </a:txBody>
                  <a:tcPr/>
                </a:tc>
                <a:extLst>
                  <a:ext uri="{0D108BD9-81ED-4DB2-BD59-A6C34878D82A}">
                    <a16:rowId xmlns:a16="http://schemas.microsoft.com/office/drawing/2014/main" val="4239533064"/>
                  </a:ext>
                </a:extLst>
              </a:tr>
              <a:tr h="370840">
                <a:tc>
                  <a:txBody>
                    <a:bodyPr/>
                    <a:lstStyle/>
                    <a:p>
                      <a:pPr algn="ctr"/>
                      <a:r>
                        <a:rPr lang="en-IN" sz="1200" dirty="0"/>
                        <a:t>AMAZON ABHIJAN</a:t>
                      </a:r>
                    </a:p>
                  </a:txBody>
                  <a:tcPr/>
                </a:tc>
                <a:tc>
                  <a:txBody>
                    <a:bodyPr/>
                    <a:lstStyle/>
                    <a:p>
                      <a:pPr algn="ctr"/>
                      <a:r>
                        <a:rPr lang="en-IN" sz="1200" dirty="0"/>
                        <a:t>11</a:t>
                      </a:r>
                    </a:p>
                  </a:txBody>
                  <a:tcPr/>
                </a:tc>
                <a:extLst>
                  <a:ext uri="{0D108BD9-81ED-4DB2-BD59-A6C34878D82A}">
                    <a16:rowId xmlns:a16="http://schemas.microsoft.com/office/drawing/2014/main" val="1351879287"/>
                  </a:ext>
                </a:extLst>
              </a:tr>
              <a:tr h="370840">
                <a:tc>
                  <a:txBody>
                    <a:bodyPr/>
                    <a:lstStyle/>
                    <a:p>
                      <a:pPr algn="ctr"/>
                      <a:r>
                        <a:rPr lang="en-IN" sz="1200" dirty="0"/>
                        <a:t>BAKSHO RAHASYA</a:t>
                      </a:r>
                    </a:p>
                  </a:txBody>
                  <a:tcPr/>
                </a:tc>
                <a:tc>
                  <a:txBody>
                    <a:bodyPr/>
                    <a:lstStyle/>
                    <a:p>
                      <a:pPr algn="ctr"/>
                      <a:r>
                        <a:rPr lang="en-IN" sz="1200" dirty="0"/>
                        <a:t>1</a:t>
                      </a:r>
                    </a:p>
                  </a:txBody>
                  <a:tcPr/>
                </a:tc>
                <a:extLst>
                  <a:ext uri="{0D108BD9-81ED-4DB2-BD59-A6C34878D82A}">
                    <a16:rowId xmlns:a16="http://schemas.microsoft.com/office/drawing/2014/main" val="1585722757"/>
                  </a:ext>
                </a:extLst>
              </a:tr>
              <a:tr h="370840">
                <a:tc>
                  <a:txBody>
                    <a:bodyPr/>
                    <a:lstStyle/>
                    <a:p>
                      <a:pPr algn="ctr"/>
                      <a:r>
                        <a:rPr lang="en-IN" sz="1200" dirty="0"/>
                        <a:t>BOJHENA SE BOJHENA</a:t>
                      </a:r>
                    </a:p>
                  </a:txBody>
                  <a:tcPr/>
                </a:tc>
                <a:tc>
                  <a:txBody>
                    <a:bodyPr/>
                    <a:lstStyle/>
                    <a:p>
                      <a:pPr algn="ctr"/>
                      <a:r>
                        <a:rPr lang="en-IN" sz="1200" dirty="0"/>
                        <a:t>1</a:t>
                      </a:r>
                    </a:p>
                  </a:txBody>
                  <a:tcPr/>
                </a:tc>
                <a:extLst>
                  <a:ext uri="{0D108BD9-81ED-4DB2-BD59-A6C34878D82A}">
                    <a16:rowId xmlns:a16="http://schemas.microsoft.com/office/drawing/2014/main" val="2964188875"/>
                  </a:ext>
                </a:extLst>
              </a:tr>
              <a:tr h="370840">
                <a:tc>
                  <a:txBody>
                    <a:bodyPr/>
                    <a:lstStyle/>
                    <a:p>
                      <a:pPr algn="ctr"/>
                      <a:r>
                        <a:rPr lang="en-IN" sz="1200" dirty="0"/>
                        <a:t>BOSS 2</a:t>
                      </a:r>
                    </a:p>
                  </a:txBody>
                  <a:tcPr/>
                </a:tc>
                <a:tc>
                  <a:txBody>
                    <a:bodyPr/>
                    <a:lstStyle/>
                    <a:p>
                      <a:pPr algn="ctr"/>
                      <a:r>
                        <a:rPr lang="en-IN" sz="1200" dirty="0"/>
                        <a:t>2</a:t>
                      </a:r>
                    </a:p>
                  </a:txBody>
                  <a:tcPr/>
                </a:tc>
                <a:extLst>
                  <a:ext uri="{0D108BD9-81ED-4DB2-BD59-A6C34878D82A}">
                    <a16:rowId xmlns:a16="http://schemas.microsoft.com/office/drawing/2014/main" val="2171157753"/>
                  </a:ext>
                </a:extLst>
              </a:tr>
              <a:tr h="370840">
                <a:tc>
                  <a:txBody>
                    <a:bodyPr/>
                    <a:lstStyle/>
                    <a:p>
                      <a:pPr algn="ctr"/>
                      <a:r>
                        <a:rPr lang="en-IN" sz="1200" dirty="0"/>
                        <a:t>BYOMKESH O AGNIBAN</a:t>
                      </a:r>
                    </a:p>
                  </a:txBody>
                  <a:tcPr/>
                </a:tc>
                <a:tc>
                  <a:txBody>
                    <a:bodyPr/>
                    <a:lstStyle/>
                    <a:p>
                      <a:pPr algn="ctr"/>
                      <a:r>
                        <a:rPr lang="en-IN" sz="1200" dirty="0"/>
                        <a:t>1</a:t>
                      </a:r>
                    </a:p>
                  </a:txBody>
                  <a:tcPr/>
                </a:tc>
                <a:extLst>
                  <a:ext uri="{0D108BD9-81ED-4DB2-BD59-A6C34878D82A}">
                    <a16:rowId xmlns:a16="http://schemas.microsoft.com/office/drawing/2014/main" val="441413471"/>
                  </a:ext>
                </a:extLst>
              </a:tr>
              <a:tr h="370840">
                <a:tc>
                  <a:txBody>
                    <a:bodyPr/>
                    <a:lstStyle/>
                    <a:p>
                      <a:pPr algn="ctr"/>
                      <a:r>
                        <a:rPr lang="en-IN" sz="1200" dirty="0"/>
                        <a:t>DRISTIKON</a:t>
                      </a:r>
                    </a:p>
                  </a:txBody>
                  <a:tcPr/>
                </a:tc>
                <a:tc>
                  <a:txBody>
                    <a:bodyPr/>
                    <a:lstStyle/>
                    <a:p>
                      <a:pPr algn="ctr"/>
                      <a:r>
                        <a:rPr lang="en-IN" sz="1200" dirty="0"/>
                        <a:t>5</a:t>
                      </a:r>
                    </a:p>
                  </a:txBody>
                  <a:tcPr/>
                </a:tc>
                <a:extLst>
                  <a:ext uri="{0D108BD9-81ED-4DB2-BD59-A6C34878D82A}">
                    <a16:rowId xmlns:a16="http://schemas.microsoft.com/office/drawing/2014/main" val="1262004988"/>
                  </a:ext>
                </a:extLst>
              </a:tr>
              <a:tr h="370840">
                <a:tc>
                  <a:txBody>
                    <a:bodyPr/>
                    <a:lstStyle/>
                    <a:p>
                      <a:pPr algn="ctr"/>
                      <a:r>
                        <a:rPr lang="en-IN" sz="1200" dirty="0"/>
                        <a:t>GANGSTAR</a:t>
                      </a:r>
                    </a:p>
                  </a:txBody>
                  <a:tcPr/>
                </a:tc>
                <a:tc>
                  <a:txBody>
                    <a:bodyPr/>
                    <a:lstStyle/>
                    <a:p>
                      <a:pPr algn="ctr"/>
                      <a:r>
                        <a:rPr lang="en-IN" sz="1200" dirty="0"/>
                        <a:t>1</a:t>
                      </a:r>
                    </a:p>
                  </a:txBody>
                  <a:tcPr/>
                </a:tc>
                <a:extLst>
                  <a:ext uri="{0D108BD9-81ED-4DB2-BD59-A6C34878D82A}">
                    <a16:rowId xmlns:a16="http://schemas.microsoft.com/office/drawing/2014/main" val="1899591960"/>
                  </a:ext>
                </a:extLst>
              </a:tr>
              <a:tr h="370840">
                <a:tc>
                  <a:txBody>
                    <a:bodyPr/>
                    <a:lstStyle/>
                    <a:p>
                      <a:pPr algn="ctr"/>
                      <a:r>
                        <a:rPr lang="en-IN" sz="1200" dirty="0"/>
                        <a:t>GUPTODHONER SONDHANE</a:t>
                      </a:r>
                    </a:p>
                  </a:txBody>
                  <a:tcPr/>
                </a:tc>
                <a:tc>
                  <a:txBody>
                    <a:bodyPr/>
                    <a:lstStyle/>
                    <a:p>
                      <a:pPr algn="ctr"/>
                      <a:r>
                        <a:rPr lang="en-IN" sz="1200" dirty="0"/>
                        <a:t>4</a:t>
                      </a:r>
                    </a:p>
                  </a:txBody>
                  <a:tcPr/>
                </a:tc>
                <a:extLst>
                  <a:ext uri="{0D108BD9-81ED-4DB2-BD59-A6C34878D82A}">
                    <a16:rowId xmlns:a16="http://schemas.microsoft.com/office/drawing/2014/main" val="1774215958"/>
                  </a:ext>
                </a:extLst>
              </a:tr>
            </a:tbl>
          </a:graphicData>
        </a:graphic>
      </p:graphicFrame>
    </p:spTree>
    <p:extLst>
      <p:ext uri="{BB962C8B-B14F-4D97-AF65-F5344CB8AC3E}">
        <p14:creationId xmlns:p14="http://schemas.microsoft.com/office/powerpoint/2010/main" val="6125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FE54-0EB1-474E-9EFE-2CF67D468DC6}"/>
              </a:ext>
            </a:extLst>
          </p:cNvPr>
          <p:cNvSpPr>
            <a:spLocks noGrp="1"/>
          </p:cNvSpPr>
          <p:nvPr>
            <p:ph type="title"/>
          </p:nvPr>
        </p:nvSpPr>
        <p:spPr>
          <a:xfrm>
            <a:off x="1251678" y="382385"/>
            <a:ext cx="10178322" cy="59602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19F064F3-134C-4BB7-BCCA-0035AD224083}"/>
              </a:ext>
            </a:extLst>
          </p:cNvPr>
          <p:cNvSpPr>
            <a:spLocks noGrp="1"/>
          </p:cNvSpPr>
          <p:nvPr>
            <p:ph idx="1"/>
          </p:nvPr>
        </p:nvSpPr>
        <p:spPr>
          <a:xfrm>
            <a:off x="1251678" y="848139"/>
            <a:ext cx="10178322" cy="5194852"/>
          </a:xfrm>
        </p:spPr>
        <p:txBody>
          <a:bodyPr/>
          <a:lstStyle/>
          <a:p>
            <a:pPr marL="0" indent="0">
              <a:buNone/>
            </a:pPr>
            <a:r>
              <a:rPr lang="en-IN" sz="1400" dirty="0"/>
              <a:t>        MOVIE NAME          NO OF LAST SEEN           %                           MOVIE NAME                      NO OF LAST SEEN           % </a:t>
            </a:r>
          </a:p>
          <a:p>
            <a:pPr marL="0" indent="0">
              <a:buNone/>
            </a:pPr>
            <a:r>
              <a:rPr lang="en-IN" sz="1400" dirty="0"/>
              <a:t> HARIPADA BANDWALA              1                                                     JAKHER DHON                                 2</a:t>
            </a:r>
          </a:p>
          <a:p>
            <a:pPr marL="0" indent="0">
              <a:buNone/>
            </a:pPr>
            <a:r>
              <a:rPr lang="en-IN" sz="1400" dirty="0"/>
              <a:t> JATISWAR                                    1                                                     JIO PAGLA                                         4</a:t>
            </a:r>
          </a:p>
          <a:p>
            <a:pPr marL="0" indent="0">
              <a:buNone/>
            </a:pPr>
            <a:r>
              <a:rPr lang="en-IN" sz="1400" dirty="0"/>
              <a:t> KELOR KIRTI                                3                                                    KI KORE TOKE BOLBO                       1</a:t>
            </a:r>
          </a:p>
          <a:p>
            <a:pPr marL="0" indent="0">
              <a:buNone/>
            </a:pPr>
            <a:r>
              <a:rPr lang="en-IN" sz="1400" dirty="0"/>
              <a:t> MAYURAKHSHI                            2                                                    MEGHNAD BODH ROHOSYO           1</a:t>
            </a:r>
          </a:p>
          <a:p>
            <a:pPr marL="0" indent="0">
              <a:buNone/>
            </a:pPr>
            <a:r>
              <a:rPr lang="en-IN" sz="1400" dirty="0"/>
              <a:t> MISHOR ROHOSYO                     1                                                    ONE                                                   1</a:t>
            </a:r>
          </a:p>
          <a:p>
            <a:pPr marL="0" indent="0">
              <a:buNone/>
            </a:pPr>
            <a:r>
              <a:rPr lang="en-IN" sz="1400" dirty="0"/>
              <a:t> CHANDER PAHAR                       1                                                    PAGLU 2                                             2</a:t>
            </a:r>
          </a:p>
          <a:p>
            <a:pPr marL="0" indent="0">
              <a:buNone/>
            </a:pPr>
            <a:r>
              <a:rPr lang="en-IN" sz="1400" dirty="0"/>
              <a:t> POSTO                                         3                                                    POWER                                              1</a:t>
            </a:r>
          </a:p>
          <a:p>
            <a:pPr marL="0" indent="0">
              <a:buNone/>
            </a:pPr>
            <a:r>
              <a:rPr lang="en-IN" sz="1400" dirty="0"/>
              <a:t> PRAKTON                                    3                                                    PREM BY CHANCE                             1</a:t>
            </a:r>
          </a:p>
          <a:p>
            <a:pPr marL="0" indent="0">
              <a:buNone/>
            </a:pPr>
            <a:r>
              <a:rPr lang="en-IN" sz="1400" dirty="0"/>
              <a:t> PROLOY                                       2                                                    RAJA RANI RAJI                                  2</a:t>
            </a:r>
          </a:p>
          <a:p>
            <a:pPr marL="0" indent="0">
              <a:buNone/>
            </a:pPr>
            <a:r>
              <a:rPr lang="en-IN" sz="1400" dirty="0"/>
              <a:t> RATER RAJANI GANDHA             1                                                    SAMANTARAL                                    1</a:t>
            </a:r>
          </a:p>
          <a:p>
            <a:pPr marL="0" indent="0">
              <a:buNone/>
            </a:pPr>
            <a:r>
              <a:rPr lang="en-IN" sz="1400" dirty="0"/>
              <a:t> UMA                                            21                                                   TOTAL DADGIRI                                 3</a:t>
            </a:r>
          </a:p>
          <a:p>
            <a:pPr marL="0" indent="0">
              <a:buNone/>
            </a:pPr>
            <a:r>
              <a:rPr lang="en-IN" sz="1400" dirty="0"/>
              <a:t> YETI ABHIJAN                                5                                                    ZULFIQAR                                         2</a:t>
            </a:r>
          </a:p>
        </p:txBody>
      </p:sp>
      <p:cxnSp>
        <p:nvCxnSpPr>
          <p:cNvPr id="5" name="Straight Connector 4">
            <a:extLst>
              <a:ext uri="{FF2B5EF4-FFF2-40B4-BE49-F238E27FC236}">
                <a16:creationId xmlns:a16="http://schemas.microsoft.com/office/drawing/2014/main" id="{4FD3E10B-1F1B-4256-B95C-7A67C6F7C768}"/>
              </a:ext>
            </a:extLst>
          </p:cNvPr>
          <p:cNvCxnSpPr/>
          <p:nvPr/>
        </p:nvCxnSpPr>
        <p:spPr>
          <a:xfrm>
            <a:off x="6334539" y="848139"/>
            <a:ext cx="0" cy="4744279"/>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88FC76B-E1C0-46CE-9B89-144CB9AEFD8A}"/>
              </a:ext>
            </a:extLst>
          </p:cNvPr>
          <p:cNvSpPr>
            <a:spLocks noGrp="1"/>
          </p:cNvSpPr>
          <p:nvPr>
            <p:ph type="sldNum" sz="quarter" idx="12"/>
          </p:nvPr>
        </p:nvSpPr>
        <p:spPr/>
        <p:txBody>
          <a:bodyPr/>
          <a:lstStyle/>
          <a:p>
            <a:fld id="{F28B2CBE-7A29-4277-A7E4-9FBB018EDD28}" type="slidenum">
              <a:rPr lang="en-IN" smtClean="0"/>
              <a:t>16</a:t>
            </a:fld>
            <a:endParaRPr lang="en-IN"/>
          </a:p>
        </p:txBody>
      </p:sp>
      <p:graphicFrame>
        <p:nvGraphicFramePr>
          <p:cNvPr id="6" name="Table 5">
            <a:extLst>
              <a:ext uri="{FF2B5EF4-FFF2-40B4-BE49-F238E27FC236}">
                <a16:creationId xmlns:a16="http://schemas.microsoft.com/office/drawing/2014/main" id="{8CE4A8F1-6088-4079-BEFB-29D7FC02B06B}"/>
              </a:ext>
            </a:extLst>
          </p:cNvPr>
          <p:cNvGraphicFramePr>
            <a:graphicFrameLocks noGrp="1"/>
          </p:cNvGraphicFramePr>
          <p:nvPr>
            <p:extLst>
              <p:ext uri="{D42A27DB-BD31-4B8C-83A1-F6EECF244321}">
                <p14:modId xmlns:p14="http://schemas.microsoft.com/office/powerpoint/2010/main" val="3961122041"/>
              </p:ext>
            </p:extLst>
          </p:nvPr>
        </p:nvGraphicFramePr>
        <p:xfrm>
          <a:off x="1251678" y="771498"/>
          <a:ext cx="4611756" cy="4820920"/>
        </p:xfrm>
        <a:graphic>
          <a:graphicData uri="http://schemas.openxmlformats.org/drawingml/2006/table">
            <a:tbl>
              <a:tblPr firstRow="1" bandRow="1">
                <a:tableStyleId>{5C22544A-7EE6-4342-B048-85BDC9FD1C3A}</a:tableStyleId>
              </a:tblPr>
              <a:tblGrid>
                <a:gridCol w="2305878">
                  <a:extLst>
                    <a:ext uri="{9D8B030D-6E8A-4147-A177-3AD203B41FA5}">
                      <a16:colId xmlns:a16="http://schemas.microsoft.com/office/drawing/2014/main" val="1558167363"/>
                    </a:ext>
                  </a:extLst>
                </a:gridCol>
                <a:gridCol w="2305878">
                  <a:extLst>
                    <a:ext uri="{9D8B030D-6E8A-4147-A177-3AD203B41FA5}">
                      <a16:colId xmlns:a16="http://schemas.microsoft.com/office/drawing/2014/main" val="4229146178"/>
                    </a:ext>
                  </a:extLst>
                </a:gridCol>
              </a:tblGrid>
              <a:tr h="370840">
                <a:tc>
                  <a:txBody>
                    <a:bodyPr/>
                    <a:lstStyle/>
                    <a:p>
                      <a:pPr algn="ctr"/>
                      <a:r>
                        <a:rPr lang="en-IN" sz="1100" dirty="0"/>
                        <a:t>MOVIE NAME</a:t>
                      </a:r>
                    </a:p>
                  </a:txBody>
                  <a:tcPr/>
                </a:tc>
                <a:tc>
                  <a:txBody>
                    <a:bodyPr/>
                    <a:lstStyle/>
                    <a:p>
                      <a:pPr algn="ctr"/>
                      <a:r>
                        <a:rPr lang="en-IN" sz="1100" dirty="0"/>
                        <a:t>NO OF LAST SEEN</a:t>
                      </a:r>
                    </a:p>
                  </a:txBody>
                  <a:tcPr/>
                </a:tc>
                <a:extLst>
                  <a:ext uri="{0D108BD9-81ED-4DB2-BD59-A6C34878D82A}">
                    <a16:rowId xmlns:a16="http://schemas.microsoft.com/office/drawing/2014/main" val="258958402"/>
                  </a:ext>
                </a:extLst>
              </a:tr>
              <a:tr h="370840">
                <a:tc>
                  <a:txBody>
                    <a:bodyPr/>
                    <a:lstStyle/>
                    <a:p>
                      <a:pPr algn="ctr"/>
                      <a:r>
                        <a:rPr lang="en-IN" sz="1100" dirty="0"/>
                        <a:t>HARIPADA BANDWALA</a:t>
                      </a:r>
                    </a:p>
                  </a:txBody>
                  <a:tcPr/>
                </a:tc>
                <a:tc>
                  <a:txBody>
                    <a:bodyPr/>
                    <a:lstStyle/>
                    <a:p>
                      <a:pPr algn="ctr"/>
                      <a:r>
                        <a:rPr lang="en-IN" sz="1100" dirty="0"/>
                        <a:t>1</a:t>
                      </a:r>
                    </a:p>
                  </a:txBody>
                  <a:tcPr/>
                </a:tc>
                <a:extLst>
                  <a:ext uri="{0D108BD9-81ED-4DB2-BD59-A6C34878D82A}">
                    <a16:rowId xmlns:a16="http://schemas.microsoft.com/office/drawing/2014/main" val="196674969"/>
                  </a:ext>
                </a:extLst>
              </a:tr>
              <a:tr h="370840">
                <a:tc>
                  <a:txBody>
                    <a:bodyPr/>
                    <a:lstStyle/>
                    <a:p>
                      <a:pPr algn="ctr"/>
                      <a:r>
                        <a:rPr lang="en-IN" sz="1100" dirty="0"/>
                        <a:t>JATISWAR</a:t>
                      </a:r>
                    </a:p>
                  </a:txBody>
                  <a:tcPr/>
                </a:tc>
                <a:tc>
                  <a:txBody>
                    <a:bodyPr/>
                    <a:lstStyle/>
                    <a:p>
                      <a:pPr algn="ctr"/>
                      <a:r>
                        <a:rPr lang="en-IN" sz="1100" dirty="0"/>
                        <a:t>1</a:t>
                      </a:r>
                    </a:p>
                  </a:txBody>
                  <a:tcPr/>
                </a:tc>
                <a:extLst>
                  <a:ext uri="{0D108BD9-81ED-4DB2-BD59-A6C34878D82A}">
                    <a16:rowId xmlns:a16="http://schemas.microsoft.com/office/drawing/2014/main" val="2422833160"/>
                  </a:ext>
                </a:extLst>
              </a:tr>
              <a:tr h="370840">
                <a:tc>
                  <a:txBody>
                    <a:bodyPr/>
                    <a:lstStyle/>
                    <a:p>
                      <a:pPr algn="ctr"/>
                      <a:r>
                        <a:rPr lang="en-IN" sz="1100" dirty="0"/>
                        <a:t>KELOR KIRTI</a:t>
                      </a:r>
                    </a:p>
                  </a:txBody>
                  <a:tcPr/>
                </a:tc>
                <a:tc>
                  <a:txBody>
                    <a:bodyPr/>
                    <a:lstStyle/>
                    <a:p>
                      <a:pPr algn="ctr"/>
                      <a:r>
                        <a:rPr lang="en-IN" sz="1100" dirty="0"/>
                        <a:t>3</a:t>
                      </a:r>
                    </a:p>
                  </a:txBody>
                  <a:tcPr/>
                </a:tc>
                <a:extLst>
                  <a:ext uri="{0D108BD9-81ED-4DB2-BD59-A6C34878D82A}">
                    <a16:rowId xmlns:a16="http://schemas.microsoft.com/office/drawing/2014/main" val="4231877378"/>
                  </a:ext>
                </a:extLst>
              </a:tr>
              <a:tr h="370840">
                <a:tc>
                  <a:txBody>
                    <a:bodyPr/>
                    <a:lstStyle/>
                    <a:p>
                      <a:pPr algn="ctr"/>
                      <a:r>
                        <a:rPr lang="en-IN" sz="1100" dirty="0"/>
                        <a:t>MAYURAKHSHI</a:t>
                      </a:r>
                    </a:p>
                  </a:txBody>
                  <a:tcPr/>
                </a:tc>
                <a:tc>
                  <a:txBody>
                    <a:bodyPr/>
                    <a:lstStyle/>
                    <a:p>
                      <a:pPr algn="ctr"/>
                      <a:r>
                        <a:rPr lang="en-IN" sz="1100" dirty="0"/>
                        <a:t>2</a:t>
                      </a:r>
                    </a:p>
                  </a:txBody>
                  <a:tcPr/>
                </a:tc>
                <a:extLst>
                  <a:ext uri="{0D108BD9-81ED-4DB2-BD59-A6C34878D82A}">
                    <a16:rowId xmlns:a16="http://schemas.microsoft.com/office/drawing/2014/main" val="191673447"/>
                  </a:ext>
                </a:extLst>
              </a:tr>
              <a:tr h="370840">
                <a:tc>
                  <a:txBody>
                    <a:bodyPr/>
                    <a:lstStyle/>
                    <a:p>
                      <a:pPr algn="ctr"/>
                      <a:r>
                        <a:rPr lang="en-IN" sz="1100" dirty="0"/>
                        <a:t>MISHOR ROHOSYO</a:t>
                      </a:r>
                    </a:p>
                  </a:txBody>
                  <a:tcPr/>
                </a:tc>
                <a:tc>
                  <a:txBody>
                    <a:bodyPr/>
                    <a:lstStyle/>
                    <a:p>
                      <a:pPr algn="ctr"/>
                      <a:r>
                        <a:rPr lang="en-IN" sz="1100" dirty="0"/>
                        <a:t>1</a:t>
                      </a:r>
                    </a:p>
                  </a:txBody>
                  <a:tcPr/>
                </a:tc>
                <a:extLst>
                  <a:ext uri="{0D108BD9-81ED-4DB2-BD59-A6C34878D82A}">
                    <a16:rowId xmlns:a16="http://schemas.microsoft.com/office/drawing/2014/main" val="3389627808"/>
                  </a:ext>
                </a:extLst>
              </a:tr>
              <a:tr h="370840">
                <a:tc>
                  <a:txBody>
                    <a:bodyPr/>
                    <a:lstStyle/>
                    <a:p>
                      <a:pPr algn="ctr"/>
                      <a:r>
                        <a:rPr lang="en-IN" sz="1100" dirty="0"/>
                        <a:t>CHANDER PAHAR</a:t>
                      </a:r>
                    </a:p>
                  </a:txBody>
                  <a:tcPr/>
                </a:tc>
                <a:tc>
                  <a:txBody>
                    <a:bodyPr/>
                    <a:lstStyle/>
                    <a:p>
                      <a:pPr algn="ctr"/>
                      <a:r>
                        <a:rPr lang="en-IN" sz="1100" dirty="0"/>
                        <a:t>1</a:t>
                      </a:r>
                    </a:p>
                  </a:txBody>
                  <a:tcPr/>
                </a:tc>
                <a:extLst>
                  <a:ext uri="{0D108BD9-81ED-4DB2-BD59-A6C34878D82A}">
                    <a16:rowId xmlns:a16="http://schemas.microsoft.com/office/drawing/2014/main" val="2537469043"/>
                  </a:ext>
                </a:extLst>
              </a:tr>
              <a:tr h="370840">
                <a:tc>
                  <a:txBody>
                    <a:bodyPr/>
                    <a:lstStyle/>
                    <a:p>
                      <a:pPr algn="ctr"/>
                      <a:r>
                        <a:rPr lang="en-IN" sz="1100" dirty="0"/>
                        <a:t>POSTO</a:t>
                      </a:r>
                    </a:p>
                  </a:txBody>
                  <a:tcPr/>
                </a:tc>
                <a:tc>
                  <a:txBody>
                    <a:bodyPr/>
                    <a:lstStyle/>
                    <a:p>
                      <a:pPr algn="ctr"/>
                      <a:r>
                        <a:rPr lang="en-IN" sz="1100" dirty="0"/>
                        <a:t>3</a:t>
                      </a:r>
                    </a:p>
                  </a:txBody>
                  <a:tcPr/>
                </a:tc>
                <a:extLst>
                  <a:ext uri="{0D108BD9-81ED-4DB2-BD59-A6C34878D82A}">
                    <a16:rowId xmlns:a16="http://schemas.microsoft.com/office/drawing/2014/main" val="691553361"/>
                  </a:ext>
                </a:extLst>
              </a:tr>
              <a:tr h="370840">
                <a:tc>
                  <a:txBody>
                    <a:bodyPr/>
                    <a:lstStyle/>
                    <a:p>
                      <a:pPr algn="ctr"/>
                      <a:r>
                        <a:rPr lang="en-IN" sz="1100" dirty="0"/>
                        <a:t>PRAKTON</a:t>
                      </a:r>
                    </a:p>
                  </a:txBody>
                  <a:tcPr/>
                </a:tc>
                <a:tc>
                  <a:txBody>
                    <a:bodyPr/>
                    <a:lstStyle/>
                    <a:p>
                      <a:pPr algn="ctr"/>
                      <a:r>
                        <a:rPr lang="en-IN" sz="1100" dirty="0"/>
                        <a:t>3</a:t>
                      </a:r>
                    </a:p>
                  </a:txBody>
                  <a:tcPr/>
                </a:tc>
                <a:extLst>
                  <a:ext uri="{0D108BD9-81ED-4DB2-BD59-A6C34878D82A}">
                    <a16:rowId xmlns:a16="http://schemas.microsoft.com/office/drawing/2014/main" val="1286184321"/>
                  </a:ext>
                </a:extLst>
              </a:tr>
              <a:tr h="370840">
                <a:tc>
                  <a:txBody>
                    <a:bodyPr/>
                    <a:lstStyle/>
                    <a:p>
                      <a:pPr algn="ctr"/>
                      <a:r>
                        <a:rPr lang="en-IN" sz="1100" dirty="0"/>
                        <a:t>PROLOY</a:t>
                      </a:r>
                    </a:p>
                  </a:txBody>
                  <a:tcPr/>
                </a:tc>
                <a:tc>
                  <a:txBody>
                    <a:bodyPr/>
                    <a:lstStyle/>
                    <a:p>
                      <a:pPr algn="ctr"/>
                      <a:r>
                        <a:rPr lang="en-IN" sz="1100" dirty="0"/>
                        <a:t>2</a:t>
                      </a:r>
                    </a:p>
                  </a:txBody>
                  <a:tcPr/>
                </a:tc>
                <a:extLst>
                  <a:ext uri="{0D108BD9-81ED-4DB2-BD59-A6C34878D82A}">
                    <a16:rowId xmlns:a16="http://schemas.microsoft.com/office/drawing/2014/main" val="1449549795"/>
                  </a:ext>
                </a:extLst>
              </a:tr>
              <a:tr h="370840">
                <a:tc>
                  <a:txBody>
                    <a:bodyPr/>
                    <a:lstStyle/>
                    <a:p>
                      <a:pPr algn="ctr"/>
                      <a:r>
                        <a:rPr lang="en-IN" sz="1100" dirty="0"/>
                        <a:t>RATER RAJANI GANDHA</a:t>
                      </a:r>
                    </a:p>
                  </a:txBody>
                  <a:tcPr/>
                </a:tc>
                <a:tc>
                  <a:txBody>
                    <a:bodyPr/>
                    <a:lstStyle/>
                    <a:p>
                      <a:pPr algn="ctr"/>
                      <a:r>
                        <a:rPr lang="en-IN" sz="1100" dirty="0"/>
                        <a:t>1</a:t>
                      </a:r>
                    </a:p>
                  </a:txBody>
                  <a:tcPr/>
                </a:tc>
                <a:extLst>
                  <a:ext uri="{0D108BD9-81ED-4DB2-BD59-A6C34878D82A}">
                    <a16:rowId xmlns:a16="http://schemas.microsoft.com/office/drawing/2014/main" val="4024024781"/>
                  </a:ext>
                </a:extLst>
              </a:tr>
              <a:tr h="370840">
                <a:tc>
                  <a:txBody>
                    <a:bodyPr/>
                    <a:lstStyle/>
                    <a:p>
                      <a:pPr algn="ctr"/>
                      <a:r>
                        <a:rPr lang="en-IN" sz="1100" dirty="0"/>
                        <a:t>UMA</a:t>
                      </a:r>
                    </a:p>
                  </a:txBody>
                  <a:tcPr/>
                </a:tc>
                <a:tc>
                  <a:txBody>
                    <a:bodyPr/>
                    <a:lstStyle/>
                    <a:p>
                      <a:pPr algn="ctr"/>
                      <a:r>
                        <a:rPr lang="en-IN" sz="1100" dirty="0"/>
                        <a:t>21</a:t>
                      </a:r>
                    </a:p>
                  </a:txBody>
                  <a:tcPr/>
                </a:tc>
                <a:extLst>
                  <a:ext uri="{0D108BD9-81ED-4DB2-BD59-A6C34878D82A}">
                    <a16:rowId xmlns:a16="http://schemas.microsoft.com/office/drawing/2014/main" val="2712662862"/>
                  </a:ext>
                </a:extLst>
              </a:tr>
              <a:tr h="370840">
                <a:tc>
                  <a:txBody>
                    <a:bodyPr/>
                    <a:lstStyle/>
                    <a:p>
                      <a:pPr algn="ctr"/>
                      <a:r>
                        <a:rPr lang="en-IN" sz="1100" dirty="0"/>
                        <a:t>YETI ABHIJAN</a:t>
                      </a:r>
                    </a:p>
                  </a:txBody>
                  <a:tcPr/>
                </a:tc>
                <a:tc>
                  <a:txBody>
                    <a:bodyPr/>
                    <a:lstStyle/>
                    <a:p>
                      <a:pPr algn="ctr"/>
                      <a:r>
                        <a:rPr lang="en-IN" sz="1100" dirty="0"/>
                        <a:t>5</a:t>
                      </a:r>
                    </a:p>
                  </a:txBody>
                  <a:tcPr/>
                </a:tc>
                <a:extLst>
                  <a:ext uri="{0D108BD9-81ED-4DB2-BD59-A6C34878D82A}">
                    <a16:rowId xmlns:a16="http://schemas.microsoft.com/office/drawing/2014/main" val="751068050"/>
                  </a:ext>
                </a:extLst>
              </a:tr>
            </a:tbl>
          </a:graphicData>
        </a:graphic>
      </p:graphicFrame>
      <p:graphicFrame>
        <p:nvGraphicFramePr>
          <p:cNvPr id="7" name="Table 6">
            <a:extLst>
              <a:ext uri="{FF2B5EF4-FFF2-40B4-BE49-F238E27FC236}">
                <a16:creationId xmlns:a16="http://schemas.microsoft.com/office/drawing/2014/main" id="{2A4786DA-E7EC-4648-80E4-321F21BF4CE7}"/>
              </a:ext>
            </a:extLst>
          </p:cNvPr>
          <p:cNvGraphicFramePr>
            <a:graphicFrameLocks noGrp="1"/>
          </p:cNvGraphicFramePr>
          <p:nvPr>
            <p:extLst>
              <p:ext uri="{D42A27DB-BD31-4B8C-83A1-F6EECF244321}">
                <p14:modId xmlns:p14="http://schemas.microsoft.com/office/powerpoint/2010/main" val="1708876901"/>
              </p:ext>
            </p:extLst>
          </p:nvPr>
        </p:nvGraphicFramePr>
        <p:xfrm>
          <a:off x="6584130" y="771498"/>
          <a:ext cx="4845870" cy="4820920"/>
        </p:xfrm>
        <a:graphic>
          <a:graphicData uri="http://schemas.openxmlformats.org/drawingml/2006/table">
            <a:tbl>
              <a:tblPr firstRow="1" bandRow="1">
                <a:tableStyleId>{5C22544A-7EE6-4342-B048-85BDC9FD1C3A}</a:tableStyleId>
              </a:tblPr>
              <a:tblGrid>
                <a:gridCol w="2422935">
                  <a:extLst>
                    <a:ext uri="{9D8B030D-6E8A-4147-A177-3AD203B41FA5}">
                      <a16:colId xmlns:a16="http://schemas.microsoft.com/office/drawing/2014/main" val="1058734078"/>
                    </a:ext>
                  </a:extLst>
                </a:gridCol>
                <a:gridCol w="2422935">
                  <a:extLst>
                    <a:ext uri="{9D8B030D-6E8A-4147-A177-3AD203B41FA5}">
                      <a16:colId xmlns:a16="http://schemas.microsoft.com/office/drawing/2014/main" val="3474287896"/>
                    </a:ext>
                  </a:extLst>
                </a:gridCol>
              </a:tblGrid>
              <a:tr h="370840">
                <a:tc>
                  <a:txBody>
                    <a:bodyPr/>
                    <a:lstStyle/>
                    <a:p>
                      <a:pPr algn="ctr"/>
                      <a:r>
                        <a:rPr lang="en-IN" sz="1200" dirty="0"/>
                        <a:t>MOVIE NAME</a:t>
                      </a:r>
                    </a:p>
                  </a:txBody>
                  <a:tcPr/>
                </a:tc>
                <a:tc>
                  <a:txBody>
                    <a:bodyPr/>
                    <a:lstStyle/>
                    <a:p>
                      <a:pPr algn="ctr"/>
                      <a:r>
                        <a:rPr lang="en-IN" sz="1200" dirty="0"/>
                        <a:t>NO OF LAST SEEN</a:t>
                      </a:r>
                    </a:p>
                  </a:txBody>
                  <a:tcPr/>
                </a:tc>
                <a:extLst>
                  <a:ext uri="{0D108BD9-81ED-4DB2-BD59-A6C34878D82A}">
                    <a16:rowId xmlns:a16="http://schemas.microsoft.com/office/drawing/2014/main" val="3126852009"/>
                  </a:ext>
                </a:extLst>
              </a:tr>
              <a:tr h="370840">
                <a:tc>
                  <a:txBody>
                    <a:bodyPr/>
                    <a:lstStyle/>
                    <a:p>
                      <a:pPr algn="ctr"/>
                      <a:r>
                        <a:rPr lang="en-IN" sz="1200" dirty="0"/>
                        <a:t>JAKHER DHON</a:t>
                      </a:r>
                    </a:p>
                  </a:txBody>
                  <a:tcPr/>
                </a:tc>
                <a:tc>
                  <a:txBody>
                    <a:bodyPr/>
                    <a:lstStyle/>
                    <a:p>
                      <a:pPr algn="ctr"/>
                      <a:r>
                        <a:rPr lang="en-IN" sz="1200" dirty="0"/>
                        <a:t>2</a:t>
                      </a:r>
                    </a:p>
                  </a:txBody>
                  <a:tcPr/>
                </a:tc>
                <a:extLst>
                  <a:ext uri="{0D108BD9-81ED-4DB2-BD59-A6C34878D82A}">
                    <a16:rowId xmlns:a16="http://schemas.microsoft.com/office/drawing/2014/main" val="2726780547"/>
                  </a:ext>
                </a:extLst>
              </a:tr>
              <a:tr h="370840">
                <a:tc>
                  <a:txBody>
                    <a:bodyPr/>
                    <a:lstStyle/>
                    <a:p>
                      <a:pPr algn="ctr"/>
                      <a:r>
                        <a:rPr lang="en-IN" sz="1200" dirty="0"/>
                        <a:t>JIO PAGLA</a:t>
                      </a:r>
                    </a:p>
                  </a:txBody>
                  <a:tcPr/>
                </a:tc>
                <a:tc>
                  <a:txBody>
                    <a:bodyPr/>
                    <a:lstStyle/>
                    <a:p>
                      <a:pPr algn="ctr"/>
                      <a:r>
                        <a:rPr lang="en-IN" sz="1200" dirty="0"/>
                        <a:t>4</a:t>
                      </a:r>
                    </a:p>
                  </a:txBody>
                  <a:tcPr/>
                </a:tc>
                <a:extLst>
                  <a:ext uri="{0D108BD9-81ED-4DB2-BD59-A6C34878D82A}">
                    <a16:rowId xmlns:a16="http://schemas.microsoft.com/office/drawing/2014/main" val="1051080553"/>
                  </a:ext>
                </a:extLst>
              </a:tr>
              <a:tr h="370840">
                <a:tc>
                  <a:txBody>
                    <a:bodyPr/>
                    <a:lstStyle/>
                    <a:p>
                      <a:pPr algn="ctr"/>
                      <a:r>
                        <a:rPr lang="en-IN" sz="1200" dirty="0"/>
                        <a:t>KI KORE TOKE BOLBO</a:t>
                      </a:r>
                    </a:p>
                  </a:txBody>
                  <a:tcPr/>
                </a:tc>
                <a:tc>
                  <a:txBody>
                    <a:bodyPr/>
                    <a:lstStyle/>
                    <a:p>
                      <a:pPr algn="ctr"/>
                      <a:r>
                        <a:rPr lang="en-IN" sz="1200" dirty="0"/>
                        <a:t>1</a:t>
                      </a:r>
                    </a:p>
                  </a:txBody>
                  <a:tcPr/>
                </a:tc>
                <a:extLst>
                  <a:ext uri="{0D108BD9-81ED-4DB2-BD59-A6C34878D82A}">
                    <a16:rowId xmlns:a16="http://schemas.microsoft.com/office/drawing/2014/main" val="3569665986"/>
                  </a:ext>
                </a:extLst>
              </a:tr>
              <a:tr h="370840">
                <a:tc>
                  <a:txBody>
                    <a:bodyPr/>
                    <a:lstStyle/>
                    <a:p>
                      <a:pPr algn="ctr"/>
                      <a:r>
                        <a:rPr lang="en-IN" sz="1200" dirty="0"/>
                        <a:t>MEGHNAD BODH ROHOSYO</a:t>
                      </a:r>
                    </a:p>
                  </a:txBody>
                  <a:tcPr/>
                </a:tc>
                <a:tc>
                  <a:txBody>
                    <a:bodyPr/>
                    <a:lstStyle/>
                    <a:p>
                      <a:pPr algn="ctr"/>
                      <a:r>
                        <a:rPr lang="en-IN" sz="1200" dirty="0"/>
                        <a:t>1</a:t>
                      </a:r>
                    </a:p>
                  </a:txBody>
                  <a:tcPr/>
                </a:tc>
                <a:extLst>
                  <a:ext uri="{0D108BD9-81ED-4DB2-BD59-A6C34878D82A}">
                    <a16:rowId xmlns:a16="http://schemas.microsoft.com/office/drawing/2014/main" val="1153727924"/>
                  </a:ext>
                </a:extLst>
              </a:tr>
              <a:tr h="370840">
                <a:tc>
                  <a:txBody>
                    <a:bodyPr/>
                    <a:lstStyle/>
                    <a:p>
                      <a:pPr algn="ctr"/>
                      <a:r>
                        <a:rPr lang="en-IN" sz="1200" dirty="0"/>
                        <a:t>ONE</a:t>
                      </a:r>
                    </a:p>
                  </a:txBody>
                  <a:tcPr/>
                </a:tc>
                <a:tc>
                  <a:txBody>
                    <a:bodyPr/>
                    <a:lstStyle/>
                    <a:p>
                      <a:pPr algn="ctr"/>
                      <a:r>
                        <a:rPr lang="en-IN" sz="1200" dirty="0"/>
                        <a:t>1</a:t>
                      </a:r>
                    </a:p>
                  </a:txBody>
                  <a:tcPr/>
                </a:tc>
                <a:extLst>
                  <a:ext uri="{0D108BD9-81ED-4DB2-BD59-A6C34878D82A}">
                    <a16:rowId xmlns:a16="http://schemas.microsoft.com/office/drawing/2014/main" val="3710057779"/>
                  </a:ext>
                </a:extLst>
              </a:tr>
              <a:tr h="370840">
                <a:tc>
                  <a:txBody>
                    <a:bodyPr/>
                    <a:lstStyle/>
                    <a:p>
                      <a:pPr algn="ctr"/>
                      <a:r>
                        <a:rPr lang="en-IN" sz="1200" dirty="0"/>
                        <a:t>PAGLU 2</a:t>
                      </a:r>
                    </a:p>
                  </a:txBody>
                  <a:tcPr/>
                </a:tc>
                <a:tc>
                  <a:txBody>
                    <a:bodyPr/>
                    <a:lstStyle/>
                    <a:p>
                      <a:pPr algn="ctr"/>
                      <a:r>
                        <a:rPr lang="en-IN" sz="1200" dirty="0"/>
                        <a:t>2</a:t>
                      </a:r>
                    </a:p>
                  </a:txBody>
                  <a:tcPr/>
                </a:tc>
                <a:extLst>
                  <a:ext uri="{0D108BD9-81ED-4DB2-BD59-A6C34878D82A}">
                    <a16:rowId xmlns:a16="http://schemas.microsoft.com/office/drawing/2014/main" val="1710098423"/>
                  </a:ext>
                </a:extLst>
              </a:tr>
              <a:tr h="370840">
                <a:tc>
                  <a:txBody>
                    <a:bodyPr/>
                    <a:lstStyle/>
                    <a:p>
                      <a:pPr algn="ctr"/>
                      <a:r>
                        <a:rPr lang="en-IN" sz="1200" dirty="0"/>
                        <a:t>POWER</a:t>
                      </a:r>
                    </a:p>
                  </a:txBody>
                  <a:tcPr/>
                </a:tc>
                <a:tc>
                  <a:txBody>
                    <a:bodyPr/>
                    <a:lstStyle/>
                    <a:p>
                      <a:pPr algn="ctr"/>
                      <a:r>
                        <a:rPr lang="en-IN" sz="1200" dirty="0"/>
                        <a:t>1</a:t>
                      </a:r>
                    </a:p>
                  </a:txBody>
                  <a:tcPr/>
                </a:tc>
                <a:extLst>
                  <a:ext uri="{0D108BD9-81ED-4DB2-BD59-A6C34878D82A}">
                    <a16:rowId xmlns:a16="http://schemas.microsoft.com/office/drawing/2014/main" val="3621079292"/>
                  </a:ext>
                </a:extLst>
              </a:tr>
              <a:tr h="370840">
                <a:tc>
                  <a:txBody>
                    <a:bodyPr/>
                    <a:lstStyle/>
                    <a:p>
                      <a:pPr algn="ctr"/>
                      <a:r>
                        <a:rPr lang="en-IN" sz="1200" dirty="0"/>
                        <a:t>PREM BY CHANCE</a:t>
                      </a:r>
                    </a:p>
                  </a:txBody>
                  <a:tcPr/>
                </a:tc>
                <a:tc>
                  <a:txBody>
                    <a:bodyPr/>
                    <a:lstStyle/>
                    <a:p>
                      <a:pPr algn="ctr"/>
                      <a:r>
                        <a:rPr lang="en-IN" sz="1200" dirty="0"/>
                        <a:t>1</a:t>
                      </a:r>
                    </a:p>
                  </a:txBody>
                  <a:tcPr/>
                </a:tc>
                <a:extLst>
                  <a:ext uri="{0D108BD9-81ED-4DB2-BD59-A6C34878D82A}">
                    <a16:rowId xmlns:a16="http://schemas.microsoft.com/office/drawing/2014/main" val="1496912836"/>
                  </a:ext>
                </a:extLst>
              </a:tr>
              <a:tr h="370840">
                <a:tc>
                  <a:txBody>
                    <a:bodyPr/>
                    <a:lstStyle/>
                    <a:p>
                      <a:pPr algn="ctr"/>
                      <a:r>
                        <a:rPr lang="en-IN" sz="1200" dirty="0"/>
                        <a:t>RAJA RANI RAJI</a:t>
                      </a:r>
                    </a:p>
                  </a:txBody>
                  <a:tcPr/>
                </a:tc>
                <a:tc>
                  <a:txBody>
                    <a:bodyPr/>
                    <a:lstStyle/>
                    <a:p>
                      <a:pPr algn="ctr"/>
                      <a:r>
                        <a:rPr lang="en-IN" sz="1200" dirty="0"/>
                        <a:t>2</a:t>
                      </a:r>
                    </a:p>
                  </a:txBody>
                  <a:tcPr/>
                </a:tc>
                <a:extLst>
                  <a:ext uri="{0D108BD9-81ED-4DB2-BD59-A6C34878D82A}">
                    <a16:rowId xmlns:a16="http://schemas.microsoft.com/office/drawing/2014/main" val="3606728996"/>
                  </a:ext>
                </a:extLst>
              </a:tr>
              <a:tr h="370840">
                <a:tc>
                  <a:txBody>
                    <a:bodyPr/>
                    <a:lstStyle/>
                    <a:p>
                      <a:pPr algn="ctr"/>
                      <a:r>
                        <a:rPr lang="en-IN" sz="1200" dirty="0"/>
                        <a:t>SAMANTARAL</a:t>
                      </a:r>
                    </a:p>
                  </a:txBody>
                  <a:tcPr/>
                </a:tc>
                <a:tc>
                  <a:txBody>
                    <a:bodyPr/>
                    <a:lstStyle/>
                    <a:p>
                      <a:pPr algn="ctr"/>
                      <a:r>
                        <a:rPr lang="en-IN" sz="1200" dirty="0"/>
                        <a:t>1</a:t>
                      </a:r>
                    </a:p>
                  </a:txBody>
                  <a:tcPr/>
                </a:tc>
                <a:extLst>
                  <a:ext uri="{0D108BD9-81ED-4DB2-BD59-A6C34878D82A}">
                    <a16:rowId xmlns:a16="http://schemas.microsoft.com/office/drawing/2014/main" val="3962468350"/>
                  </a:ext>
                </a:extLst>
              </a:tr>
              <a:tr h="370840">
                <a:tc>
                  <a:txBody>
                    <a:bodyPr/>
                    <a:lstStyle/>
                    <a:p>
                      <a:pPr algn="ctr"/>
                      <a:r>
                        <a:rPr lang="en-IN" sz="1200" dirty="0"/>
                        <a:t>TOTAL DADAGIRI</a:t>
                      </a:r>
                    </a:p>
                  </a:txBody>
                  <a:tcPr/>
                </a:tc>
                <a:tc>
                  <a:txBody>
                    <a:bodyPr/>
                    <a:lstStyle/>
                    <a:p>
                      <a:pPr algn="ctr"/>
                      <a:r>
                        <a:rPr lang="en-IN" sz="1200" dirty="0"/>
                        <a:t>3</a:t>
                      </a:r>
                    </a:p>
                  </a:txBody>
                  <a:tcPr/>
                </a:tc>
                <a:extLst>
                  <a:ext uri="{0D108BD9-81ED-4DB2-BD59-A6C34878D82A}">
                    <a16:rowId xmlns:a16="http://schemas.microsoft.com/office/drawing/2014/main" val="2643572353"/>
                  </a:ext>
                </a:extLst>
              </a:tr>
              <a:tr h="370840">
                <a:tc>
                  <a:txBody>
                    <a:bodyPr/>
                    <a:lstStyle/>
                    <a:p>
                      <a:pPr algn="ctr"/>
                      <a:r>
                        <a:rPr lang="en-IN" sz="1200" dirty="0"/>
                        <a:t>ZULFIQAR</a:t>
                      </a:r>
                    </a:p>
                  </a:txBody>
                  <a:tcPr/>
                </a:tc>
                <a:tc>
                  <a:txBody>
                    <a:bodyPr/>
                    <a:lstStyle/>
                    <a:p>
                      <a:pPr algn="ctr"/>
                      <a:r>
                        <a:rPr lang="en-IN" sz="1200" dirty="0"/>
                        <a:t>2</a:t>
                      </a:r>
                    </a:p>
                  </a:txBody>
                  <a:tcPr/>
                </a:tc>
                <a:extLst>
                  <a:ext uri="{0D108BD9-81ED-4DB2-BD59-A6C34878D82A}">
                    <a16:rowId xmlns:a16="http://schemas.microsoft.com/office/drawing/2014/main" val="452822104"/>
                  </a:ext>
                </a:extLst>
              </a:tr>
            </a:tbl>
          </a:graphicData>
        </a:graphic>
      </p:graphicFrame>
    </p:spTree>
    <p:extLst>
      <p:ext uri="{BB962C8B-B14F-4D97-AF65-F5344CB8AC3E}">
        <p14:creationId xmlns:p14="http://schemas.microsoft.com/office/powerpoint/2010/main" val="269343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D522-D4FD-4C44-8152-D9DA3CFE23E4}"/>
              </a:ext>
            </a:extLst>
          </p:cNvPr>
          <p:cNvSpPr>
            <a:spLocks noGrp="1"/>
          </p:cNvSpPr>
          <p:nvPr>
            <p:ph type="title"/>
          </p:nvPr>
        </p:nvSpPr>
        <p:spPr/>
        <p:txBody>
          <a:bodyPr/>
          <a:lstStyle/>
          <a:p>
            <a:pPr algn="ctr"/>
            <a:r>
              <a:rPr lang="en-IN" dirty="0"/>
              <a:t>IN WHICH DEVICE DO VIEWERS LIKE TO WATCH MOVIES</a:t>
            </a:r>
          </a:p>
        </p:txBody>
      </p:sp>
      <p:graphicFrame>
        <p:nvGraphicFramePr>
          <p:cNvPr id="4" name="Content Placeholder 3">
            <a:extLst>
              <a:ext uri="{FF2B5EF4-FFF2-40B4-BE49-F238E27FC236}">
                <a16:creationId xmlns:a16="http://schemas.microsoft.com/office/drawing/2014/main" id="{669CA391-F8F9-4CFF-8826-E1B880B43AED}"/>
              </a:ext>
            </a:extLst>
          </p:cNvPr>
          <p:cNvGraphicFramePr>
            <a:graphicFrameLocks noGrp="1"/>
          </p:cNvGraphicFramePr>
          <p:nvPr>
            <p:ph idx="1"/>
            <p:extLst>
              <p:ext uri="{D42A27DB-BD31-4B8C-83A1-F6EECF244321}">
                <p14:modId xmlns:p14="http://schemas.microsoft.com/office/powerpoint/2010/main" val="4073634775"/>
              </p:ext>
            </p:extLst>
          </p:nvPr>
        </p:nvGraphicFramePr>
        <p:xfrm>
          <a:off x="1250950" y="2286000"/>
          <a:ext cx="10179050"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1EEEE17C-6E0E-4E8E-81B6-616276B5BD51}"/>
              </a:ext>
            </a:extLst>
          </p:cNvPr>
          <p:cNvSpPr>
            <a:spLocks noGrp="1"/>
          </p:cNvSpPr>
          <p:nvPr>
            <p:ph type="sldNum" sz="quarter" idx="12"/>
          </p:nvPr>
        </p:nvSpPr>
        <p:spPr/>
        <p:txBody>
          <a:bodyPr/>
          <a:lstStyle/>
          <a:p>
            <a:fld id="{F28B2CBE-7A29-4277-A7E4-9FBB018EDD28}" type="slidenum">
              <a:rPr lang="en-IN" smtClean="0"/>
              <a:t>17</a:t>
            </a:fld>
            <a:endParaRPr lang="en-IN"/>
          </a:p>
        </p:txBody>
      </p:sp>
    </p:spTree>
    <p:extLst>
      <p:ext uri="{BB962C8B-B14F-4D97-AF65-F5344CB8AC3E}">
        <p14:creationId xmlns:p14="http://schemas.microsoft.com/office/powerpoint/2010/main" val="325711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779A-8BD5-444F-964A-9161EED6B39C}"/>
              </a:ext>
            </a:extLst>
          </p:cNvPr>
          <p:cNvSpPr>
            <a:spLocks noGrp="1"/>
          </p:cNvSpPr>
          <p:nvPr>
            <p:ph type="title"/>
          </p:nvPr>
        </p:nvSpPr>
        <p:spPr/>
        <p:txBody>
          <a:bodyPr/>
          <a:lstStyle/>
          <a:p>
            <a:pPr algn="ctr"/>
            <a:r>
              <a:rPr lang="en-IN" dirty="0"/>
              <a:t>DO VIEWERS WATCH BENGALI MOVIES</a:t>
            </a:r>
          </a:p>
        </p:txBody>
      </p:sp>
      <p:sp>
        <p:nvSpPr>
          <p:cNvPr id="3" name="Content Placeholder 2">
            <a:extLst>
              <a:ext uri="{FF2B5EF4-FFF2-40B4-BE49-F238E27FC236}">
                <a16:creationId xmlns:a16="http://schemas.microsoft.com/office/drawing/2014/main" id="{B13FA839-0B0F-4AA6-B186-DB2043A93C74}"/>
              </a:ext>
            </a:extLst>
          </p:cNvPr>
          <p:cNvSpPr>
            <a:spLocks noGrp="1"/>
          </p:cNvSpPr>
          <p:nvPr>
            <p:ph idx="1"/>
          </p:nvPr>
        </p:nvSpPr>
        <p:spPr>
          <a:xfrm>
            <a:off x="1251678" y="1874517"/>
            <a:ext cx="10178322" cy="4005076"/>
          </a:xfrm>
        </p:spPr>
        <p:txBody>
          <a:bodyPr/>
          <a:lstStyle/>
          <a:p>
            <a:pPr marL="0" indent="0">
              <a:buNone/>
            </a:pPr>
            <a:r>
              <a:rPr lang="en-IN" dirty="0"/>
              <a:t>                                              </a:t>
            </a:r>
            <a:endParaRPr lang="en-IN" sz="1400" dirty="0"/>
          </a:p>
          <a:p>
            <a:pPr marL="0" indent="0">
              <a:buNone/>
            </a:pPr>
            <a:endParaRPr lang="en-IN" sz="1400" dirty="0"/>
          </a:p>
          <a:p>
            <a:pPr marL="0" indent="0">
              <a:buNone/>
            </a:pPr>
            <a:endParaRPr lang="en-IN" sz="1400" dirty="0"/>
          </a:p>
          <a:p>
            <a:pPr marL="0" indent="0">
              <a:buNone/>
            </a:pPr>
            <a:endParaRPr lang="en-IN" sz="1400" dirty="0"/>
          </a:p>
          <a:p>
            <a:endParaRPr lang="en-IN" sz="1400" dirty="0">
              <a:solidFill>
                <a:srgbClr val="C00000"/>
              </a:solidFill>
            </a:endParaRPr>
          </a:p>
          <a:p>
            <a:endParaRPr lang="en-IN" sz="1400" dirty="0">
              <a:solidFill>
                <a:srgbClr val="C00000"/>
              </a:solidFill>
            </a:endParaRPr>
          </a:p>
          <a:p>
            <a:pPr marL="0" indent="0">
              <a:buNone/>
            </a:pPr>
            <a:endParaRPr lang="en-IN" sz="1400" dirty="0">
              <a:solidFill>
                <a:srgbClr val="C00000"/>
              </a:solidFill>
            </a:endParaRPr>
          </a:p>
          <a:p>
            <a:endParaRPr lang="en-IN" sz="1400" dirty="0">
              <a:solidFill>
                <a:srgbClr val="C00000"/>
              </a:solidFill>
            </a:endParaRPr>
          </a:p>
          <a:p>
            <a:endParaRPr lang="en-IN" sz="1400" dirty="0">
              <a:solidFill>
                <a:srgbClr val="C00000"/>
              </a:solidFill>
            </a:endParaRPr>
          </a:p>
          <a:p>
            <a:r>
              <a:rPr lang="en-IN" sz="1400" dirty="0">
                <a:solidFill>
                  <a:srgbClr val="C00000"/>
                </a:solidFill>
              </a:rPr>
              <a:t>WE HAVE GOTTEN 85.71 % VIEWERS WATCH BENGALI MOVIES.</a:t>
            </a:r>
          </a:p>
        </p:txBody>
      </p:sp>
      <p:sp>
        <p:nvSpPr>
          <p:cNvPr id="4" name="Slide Number Placeholder 3">
            <a:extLst>
              <a:ext uri="{FF2B5EF4-FFF2-40B4-BE49-F238E27FC236}">
                <a16:creationId xmlns:a16="http://schemas.microsoft.com/office/drawing/2014/main" id="{5E6FE632-3D32-4F04-8A0D-E2D74F5D0A12}"/>
              </a:ext>
            </a:extLst>
          </p:cNvPr>
          <p:cNvSpPr>
            <a:spLocks noGrp="1"/>
          </p:cNvSpPr>
          <p:nvPr>
            <p:ph type="sldNum" sz="quarter" idx="12"/>
          </p:nvPr>
        </p:nvSpPr>
        <p:spPr/>
        <p:txBody>
          <a:bodyPr/>
          <a:lstStyle/>
          <a:p>
            <a:fld id="{F28B2CBE-7A29-4277-A7E4-9FBB018EDD28}" type="slidenum">
              <a:rPr lang="en-IN" smtClean="0"/>
              <a:t>18</a:t>
            </a:fld>
            <a:endParaRPr lang="en-IN"/>
          </a:p>
        </p:txBody>
      </p:sp>
      <p:graphicFrame>
        <p:nvGraphicFramePr>
          <p:cNvPr id="5" name="Table 4">
            <a:extLst>
              <a:ext uri="{FF2B5EF4-FFF2-40B4-BE49-F238E27FC236}">
                <a16:creationId xmlns:a16="http://schemas.microsoft.com/office/drawing/2014/main" id="{B657518B-7B67-431B-9F83-55C80F9FB692}"/>
              </a:ext>
            </a:extLst>
          </p:cNvPr>
          <p:cNvGraphicFramePr>
            <a:graphicFrameLocks noGrp="1"/>
          </p:cNvGraphicFramePr>
          <p:nvPr>
            <p:extLst>
              <p:ext uri="{D42A27DB-BD31-4B8C-83A1-F6EECF244321}">
                <p14:modId xmlns:p14="http://schemas.microsoft.com/office/powerpoint/2010/main" val="3455814421"/>
              </p:ext>
            </p:extLst>
          </p:nvPr>
        </p:nvGraphicFramePr>
        <p:xfrm>
          <a:off x="2073639" y="1964853"/>
          <a:ext cx="8534400" cy="148336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840417845"/>
                    </a:ext>
                  </a:extLst>
                </a:gridCol>
                <a:gridCol w="1422400">
                  <a:extLst>
                    <a:ext uri="{9D8B030D-6E8A-4147-A177-3AD203B41FA5}">
                      <a16:colId xmlns:a16="http://schemas.microsoft.com/office/drawing/2014/main" val="3866873482"/>
                    </a:ext>
                  </a:extLst>
                </a:gridCol>
                <a:gridCol w="1422400">
                  <a:extLst>
                    <a:ext uri="{9D8B030D-6E8A-4147-A177-3AD203B41FA5}">
                      <a16:colId xmlns:a16="http://schemas.microsoft.com/office/drawing/2014/main" val="2247330008"/>
                    </a:ext>
                  </a:extLst>
                </a:gridCol>
                <a:gridCol w="1422400">
                  <a:extLst>
                    <a:ext uri="{9D8B030D-6E8A-4147-A177-3AD203B41FA5}">
                      <a16:colId xmlns:a16="http://schemas.microsoft.com/office/drawing/2014/main" val="1807877933"/>
                    </a:ext>
                  </a:extLst>
                </a:gridCol>
                <a:gridCol w="1422400">
                  <a:extLst>
                    <a:ext uri="{9D8B030D-6E8A-4147-A177-3AD203B41FA5}">
                      <a16:colId xmlns:a16="http://schemas.microsoft.com/office/drawing/2014/main" val="1180924438"/>
                    </a:ext>
                  </a:extLst>
                </a:gridCol>
                <a:gridCol w="1422400">
                  <a:extLst>
                    <a:ext uri="{9D8B030D-6E8A-4147-A177-3AD203B41FA5}">
                      <a16:colId xmlns:a16="http://schemas.microsoft.com/office/drawing/2014/main" val="1947472590"/>
                    </a:ext>
                  </a:extLst>
                </a:gridCol>
              </a:tblGrid>
              <a:tr h="370840">
                <a:tc>
                  <a:txBody>
                    <a:bodyPr/>
                    <a:lstStyle/>
                    <a:p>
                      <a:pPr algn="ctr"/>
                      <a:endParaRPr lang="en-IN" sz="1200" dirty="0"/>
                    </a:p>
                  </a:txBody>
                  <a:tcPr/>
                </a:tc>
                <a:tc>
                  <a:txBody>
                    <a:bodyPr/>
                    <a:lstStyle/>
                    <a:p>
                      <a:pPr algn="ctr"/>
                      <a:r>
                        <a:rPr lang="en-IN" sz="1200" dirty="0"/>
                        <a:t>MASTER</a:t>
                      </a:r>
                    </a:p>
                  </a:txBody>
                  <a:tcPr/>
                </a:tc>
                <a:tc>
                  <a:txBody>
                    <a:bodyPr/>
                    <a:lstStyle/>
                    <a:p>
                      <a:pPr algn="ctr"/>
                      <a:r>
                        <a:rPr lang="en-IN" sz="1200" dirty="0"/>
                        <a:t>HOWRAH</a:t>
                      </a:r>
                    </a:p>
                  </a:txBody>
                  <a:tcPr/>
                </a:tc>
                <a:tc>
                  <a:txBody>
                    <a:bodyPr/>
                    <a:lstStyle/>
                    <a:p>
                      <a:pPr algn="ctr"/>
                      <a:r>
                        <a:rPr lang="en-IN" sz="1200" dirty="0"/>
                        <a:t>KOLKATA</a:t>
                      </a:r>
                    </a:p>
                  </a:txBody>
                  <a:tcPr/>
                </a:tc>
                <a:tc>
                  <a:txBody>
                    <a:bodyPr/>
                    <a:lstStyle/>
                    <a:p>
                      <a:pPr algn="ctr"/>
                      <a:r>
                        <a:rPr lang="en-IN" sz="1200" dirty="0"/>
                        <a:t>NORTH 24 PGS</a:t>
                      </a:r>
                    </a:p>
                  </a:txBody>
                  <a:tcPr/>
                </a:tc>
                <a:tc>
                  <a:txBody>
                    <a:bodyPr/>
                    <a:lstStyle/>
                    <a:p>
                      <a:pPr algn="ctr"/>
                      <a:r>
                        <a:rPr lang="en-IN" sz="1200" dirty="0"/>
                        <a:t>% (MASTER)</a:t>
                      </a:r>
                    </a:p>
                  </a:txBody>
                  <a:tcPr/>
                </a:tc>
                <a:extLst>
                  <a:ext uri="{0D108BD9-81ED-4DB2-BD59-A6C34878D82A}">
                    <a16:rowId xmlns:a16="http://schemas.microsoft.com/office/drawing/2014/main" val="2240670857"/>
                  </a:ext>
                </a:extLst>
              </a:tr>
              <a:tr h="370840">
                <a:tc>
                  <a:txBody>
                    <a:bodyPr/>
                    <a:lstStyle/>
                    <a:p>
                      <a:pPr algn="ctr"/>
                      <a:r>
                        <a:rPr lang="en-IN" sz="1200" dirty="0"/>
                        <a:t>TOTAL SAMPLE</a:t>
                      </a:r>
                    </a:p>
                  </a:txBody>
                  <a:tcPr/>
                </a:tc>
                <a:tc>
                  <a:txBody>
                    <a:bodyPr/>
                    <a:lstStyle/>
                    <a:p>
                      <a:pPr algn="ctr"/>
                      <a:r>
                        <a:rPr lang="en-IN" sz="1200" dirty="0"/>
                        <a:t>238</a:t>
                      </a:r>
                    </a:p>
                  </a:txBody>
                  <a:tcPr/>
                </a:tc>
                <a:tc>
                  <a:txBody>
                    <a:bodyPr/>
                    <a:lstStyle/>
                    <a:p>
                      <a:pPr algn="ctr"/>
                      <a:r>
                        <a:rPr lang="en-IN" sz="1200" dirty="0"/>
                        <a:t>61</a:t>
                      </a:r>
                    </a:p>
                  </a:txBody>
                  <a:tcPr/>
                </a:tc>
                <a:tc>
                  <a:txBody>
                    <a:bodyPr/>
                    <a:lstStyle/>
                    <a:p>
                      <a:pPr algn="ctr"/>
                      <a:r>
                        <a:rPr lang="en-IN" sz="1200" dirty="0"/>
                        <a:t>92</a:t>
                      </a:r>
                    </a:p>
                  </a:txBody>
                  <a:tcPr/>
                </a:tc>
                <a:tc>
                  <a:txBody>
                    <a:bodyPr/>
                    <a:lstStyle/>
                    <a:p>
                      <a:pPr algn="ctr"/>
                      <a:r>
                        <a:rPr lang="en-IN" sz="1200" dirty="0"/>
                        <a:t>84</a:t>
                      </a:r>
                    </a:p>
                  </a:txBody>
                  <a:tcPr/>
                </a:tc>
                <a:tc>
                  <a:txBody>
                    <a:bodyPr/>
                    <a:lstStyle/>
                    <a:p>
                      <a:pPr algn="ctr"/>
                      <a:endParaRPr lang="en-IN" sz="1200" dirty="0"/>
                    </a:p>
                  </a:txBody>
                  <a:tcPr/>
                </a:tc>
                <a:extLst>
                  <a:ext uri="{0D108BD9-81ED-4DB2-BD59-A6C34878D82A}">
                    <a16:rowId xmlns:a16="http://schemas.microsoft.com/office/drawing/2014/main" val="2746873937"/>
                  </a:ext>
                </a:extLst>
              </a:tr>
              <a:tr h="370840">
                <a:tc>
                  <a:txBody>
                    <a:bodyPr/>
                    <a:lstStyle/>
                    <a:p>
                      <a:pPr algn="ctr"/>
                      <a:r>
                        <a:rPr lang="en-IN" sz="1200" dirty="0"/>
                        <a:t>YES</a:t>
                      </a:r>
                    </a:p>
                  </a:txBody>
                  <a:tcPr/>
                </a:tc>
                <a:tc>
                  <a:txBody>
                    <a:bodyPr/>
                    <a:lstStyle/>
                    <a:p>
                      <a:pPr algn="ctr"/>
                      <a:r>
                        <a:rPr lang="en-IN" sz="1200" dirty="0"/>
                        <a:t>204</a:t>
                      </a:r>
                    </a:p>
                  </a:txBody>
                  <a:tcPr/>
                </a:tc>
                <a:tc>
                  <a:txBody>
                    <a:bodyPr/>
                    <a:lstStyle/>
                    <a:p>
                      <a:pPr algn="ctr"/>
                      <a:r>
                        <a:rPr lang="en-IN" sz="1200" dirty="0"/>
                        <a:t>56</a:t>
                      </a:r>
                    </a:p>
                  </a:txBody>
                  <a:tcPr/>
                </a:tc>
                <a:tc>
                  <a:txBody>
                    <a:bodyPr/>
                    <a:lstStyle/>
                    <a:p>
                      <a:pPr algn="ctr"/>
                      <a:r>
                        <a:rPr lang="en-IN" sz="1200" dirty="0"/>
                        <a:t>73</a:t>
                      </a:r>
                    </a:p>
                  </a:txBody>
                  <a:tcPr/>
                </a:tc>
                <a:tc>
                  <a:txBody>
                    <a:bodyPr/>
                    <a:lstStyle/>
                    <a:p>
                      <a:pPr algn="ctr"/>
                      <a:r>
                        <a:rPr lang="en-IN" sz="1200" dirty="0"/>
                        <a:t>75</a:t>
                      </a:r>
                    </a:p>
                  </a:txBody>
                  <a:tcPr/>
                </a:tc>
                <a:tc>
                  <a:txBody>
                    <a:bodyPr/>
                    <a:lstStyle/>
                    <a:p>
                      <a:pPr algn="ctr"/>
                      <a:r>
                        <a:rPr lang="en-IN" sz="1200" dirty="0"/>
                        <a:t>85.71</a:t>
                      </a:r>
                    </a:p>
                  </a:txBody>
                  <a:tcPr/>
                </a:tc>
                <a:extLst>
                  <a:ext uri="{0D108BD9-81ED-4DB2-BD59-A6C34878D82A}">
                    <a16:rowId xmlns:a16="http://schemas.microsoft.com/office/drawing/2014/main" val="1851382151"/>
                  </a:ext>
                </a:extLst>
              </a:tr>
              <a:tr h="370840">
                <a:tc>
                  <a:txBody>
                    <a:bodyPr/>
                    <a:lstStyle/>
                    <a:p>
                      <a:pPr algn="ctr"/>
                      <a:r>
                        <a:rPr lang="en-IN" sz="1200" dirty="0"/>
                        <a:t>NO</a:t>
                      </a:r>
                    </a:p>
                  </a:txBody>
                  <a:tcPr/>
                </a:tc>
                <a:tc>
                  <a:txBody>
                    <a:bodyPr/>
                    <a:lstStyle/>
                    <a:p>
                      <a:pPr algn="ctr"/>
                      <a:r>
                        <a:rPr lang="en-IN" sz="1200" dirty="0"/>
                        <a:t>33</a:t>
                      </a:r>
                    </a:p>
                  </a:txBody>
                  <a:tcPr/>
                </a:tc>
                <a:tc>
                  <a:txBody>
                    <a:bodyPr/>
                    <a:lstStyle/>
                    <a:p>
                      <a:pPr algn="ctr"/>
                      <a:r>
                        <a:rPr lang="en-IN" sz="1200" dirty="0"/>
                        <a:t>5</a:t>
                      </a:r>
                    </a:p>
                  </a:txBody>
                  <a:tcPr/>
                </a:tc>
                <a:tc>
                  <a:txBody>
                    <a:bodyPr/>
                    <a:lstStyle/>
                    <a:p>
                      <a:pPr algn="ctr"/>
                      <a:r>
                        <a:rPr lang="en-IN" sz="1200" dirty="0"/>
                        <a:t>19</a:t>
                      </a:r>
                    </a:p>
                  </a:txBody>
                  <a:tcPr/>
                </a:tc>
                <a:tc>
                  <a:txBody>
                    <a:bodyPr/>
                    <a:lstStyle/>
                    <a:p>
                      <a:pPr algn="ctr"/>
                      <a:r>
                        <a:rPr lang="en-IN" sz="1200" dirty="0"/>
                        <a:t>9</a:t>
                      </a:r>
                    </a:p>
                  </a:txBody>
                  <a:tcPr/>
                </a:tc>
                <a:tc>
                  <a:txBody>
                    <a:bodyPr/>
                    <a:lstStyle/>
                    <a:p>
                      <a:pPr algn="ctr"/>
                      <a:r>
                        <a:rPr lang="en-IN" sz="1200" dirty="0"/>
                        <a:t>13.87</a:t>
                      </a:r>
                    </a:p>
                  </a:txBody>
                  <a:tcPr/>
                </a:tc>
                <a:extLst>
                  <a:ext uri="{0D108BD9-81ED-4DB2-BD59-A6C34878D82A}">
                    <a16:rowId xmlns:a16="http://schemas.microsoft.com/office/drawing/2014/main" val="776519996"/>
                  </a:ext>
                </a:extLst>
              </a:tr>
            </a:tbl>
          </a:graphicData>
        </a:graphic>
      </p:graphicFrame>
    </p:spTree>
    <p:extLst>
      <p:ext uri="{BB962C8B-B14F-4D97-AF65-F5344CB8AC3E}">
        <p14:creationId xmlns:p14="http://schemas.microsoft.com/office/powerpoint/2010/main" val="88693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B24-B5BD-4834-91EF-BE84D83CBBD7}"/>
              </a:ext>
            </a:extLst>
          </p:cNvPr>
          <p:cNvSpPr>
            <a:spLocks noGrp="1"/>
          </p:cNvSpPr>
          <p:nvPr>
            <p:ph type="title"/>
          </p:nvPr>
        </p:nvSpPr>
        <p:spPr/>
        <p:txBody>
          <a:bodyPr/>
          <a:lstStyle/>
          <a:p>
            <a:pPr algn="ctr"/>
            <a:r>
              <a:rPr lang="en-IN" dirty="0"/>
              <a:t>WHO IS VIEWERS FAVOURITTE MOVIE STAR</a:t>
            </a:r>
          </a:p>
        </p:txBody>
      </p:sp>
      <p:sp>
        <p:nvSpPr>
          <p:cNvPr id="3" name="Content Placeholder 2">
            <a:extLst>
              <a:ext uri="{FF2B5EF4-FFF2-40B4-BE49-F238E27FC236}">
                <a16:creationId xmlns:a16="http://schemas.microsoft.com/office/drawing/2014/main" id="{5BB6B35D-40AF-4AD2-8A75-C707BB5869A4}"/>
              </a:ext>
            </a:extLst>
          </p:cNvPr>
          <p:cNvSpPr>
            <a:spLocks noGrp="1"/>
          </p:cNvSpPr>
          <p:nvPr>
            <p:ph idx="1"/>
          </p:nvPr>
        </p:nvSpPr>
        <p:spPr/>
        <p:txBody>
          <a:bodyPr/>
          <a:lstStyle/>
          <a:p>
            <a:r>
              <a:rPr lang="en-IN" sz="1400" dirty="0"/>
              <a:t>TOTAL  SAMPLE = 239</a:t>
            </a:r>
          </a:p>
          <a:p>
            <a:r>
              <a:rPr lang="en-IN" sz="1400" dirty="0"/>
              <a:t>AMONG THEM 224 (93.72%)   VIEWERS ARE USING FACEBOOK AND YOUTUBE MOSTLY.</a:t>
            </a:r>
          </a:p>
          <a:p>
            <a:r>
              <a:rPr lang="en-IN" sz="1400" dirty="0"/>
              <a:t>AMONG 224 VIEWERS  223 ( 99.55% ) VIEWERS ARE WATCH MOVIES.</a:t>
            </a:r>
          </a:p>
          <a:p>
            <a:r>
              <a:rPr lang="en-IN" sz="1400" dirty="0"/>
              <a:t>AMONG 223 VIEWERS 222 ( 99.55 % ) VIEWERS WATCH BENGALI MOVIES.</a:t>
            </a:r>
          </a:p>
          <a:p>
            <a:r>
              <a:rPr lang="en-IN" sz="1400" dirty="0"/>
              <a:t>AMONG 222 VIEWERS 127 ( 57.21 % ) VIEWERS MENTIONES BENGALI MOVIE’S ACTOR/ACTRESS NAMES AS THEIR FAVOURITE MOVIE STAR.</a:t>
            </a:r>
          </a:p>
          <a:p>
            <a:pPr marL="0" indent="0">
              <a:buNone/>
            </a:pPr>
            <a:endParaRPr lang="en-IN" sz="1400" dirty="0"/>
          </a:p>
          <a:p>
            <a:r>
              <a:rPr lang="en-IN" sz="1400" dirty="0">
                <a:solidFill>
                  <a:srgbClr val="C00000"/>
                </a:solidFill>
              </a:rPr>
              <a:t>AMONG TOTAL SAMPLE 53.14 % VIEWERS MENTIONED BENGALI MOVIE’S ACTOR OR ACTRESS NAMES AS THEIR FAVOURITE MOVIE STAR.</a:t>
            </a:r>
          </a:p>
        </p:txBody>
      </p:sp>
      <p:sp>
        <p:nvSpPr>
          <p:cNvPr id="4" name="Slide Number Placeholder 3">
            <a:extLst>
              <a:ext uri="{FF2B5EF4-FFF2-40B4-BE49-F238E27FC236}">
                <a16:creationId xmlns:a16="http://schemas.microsoft.com/office/drawing/2014/main" id="{E726A39A-39A5-4781-814A-495E73F54FCA}"/>
              </a:ext>
            </a:extLst>
          </p:cNvPr>
          <p:cNvSpPr>
            <a:spLocks noGrp="1"/>
          </p:cNvSpPr>
          <p:nvPr>
            <p:ph type="sldNum" sz="quarter" idx="12"/>
          </p:nvPr>
        </p:nvSpPr>
        <p:spPr/>
        <p:txBody>
          <a:bodyPr/>
          <a:lstStyle/>
          <a:p>
            <a:fld id="{F28B2CBE-7A29-4277-A7E4-9FBB018EDD28}" type="slidenum">
              <a:rPr lang="en-IN" smtClean="0"/>
              <a:t>19</a:t>
            </a:fld>
            <a:endParaRPr lang="en-IN"/>
          </a:p>
        </p:txBody>
      </p:sp>
    </p:spTree>
    <p:extLst>
      <p:ext uri="{BB962C8B-B14F-4D97-AF65-F5344CB8AC3E}">
        <p14:creationId xmlns:p14="http://schemas.microsoft.com/office/powerpoint/2010/main" val="370633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84B9-11ED-4515-A43F-7C46B61DA06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1048F6E5-F8B6-42DA-B4F2-90B63D99500B}"/>
              </a:ext>
            </a:extLst>
          </p:cNvPr>
          <p:cNvSpPr>
            <a:spLocks noGrp="1"/>
          </p:cNvSpPr>
          <p:nvPr>
            <p:ph idx="1"/>
          </p:nvPr>
        </p:nvSpPr>
        <p:spPr/>
        <p:txBody>
          <a:bodyPr>
            <a:normAutofit fontScale="92500" lnSpcReduction="10000"/>
          </a:bodyPr>
          <a:lstStyle/>
          <a:p>
            <a:r>
              <a:rPr lang="en-IN" b="1" dirty="0">
                <a:latin typeface="Calibri" panose="020F0502020204030204" pitchFamily="34" charset="0"/>
                <a:cs typeface="Calibri" panose="020F0502020204030204" pitchFamily="34" charset="0"/>
              </a:rPr>
              <a:t>What Is Marketing?</a:t>
            </a:r>
          </a:p>
          <a:p>
            <a:pPr marL="0" indent="0">
              <a:buNone/>
            </a:pPr>
            <a:r>
              <a:rPr lang="en-IN" sz="1600" dirty="0"/>
              <a:t>The term "marketing" covers a lot of different activities -- all associated with selling your company's products and services. Advertising is the most obvious marketing activity, but so is consumer research, which better matches your product to consumer wants and needs. Product design, also, is a form of marketing, as it helps match your company's products and services to known customer needs.</a:t>
            </a:r>
          </a:p>
          <a:p>
            <a:r>
              <a:rPr lang="en-IN" b="1" dirty="0">
                <a:latin typeface="Calibri" panose="020F0502020204030204" pitchFamily="34" charset="0"/>
                <a:cs typeface="Calibri" panose="020F0502020204030204" pitchFamily="34" charset="0"/>
              </a:rPr>
              <a:t>What is marketing Research?</a:t>
            </a:r>
          </a:p>
          <a:p>
            <a:pPr marL="0" indent="0">
              <a:buNone/>
            </a:pPr>
            <a:r>
              <a:rPr lang="en-IN" sz="1700" b="1" dirty="0"/>
              <a:t>Marketing research</a:t>
            </a:r>
            <a:r>
              <a:rPr lang="en-IN" sz="1700" dirty="0"/>
              <a:t> is "the process or set of processes that links the producers, customers, and end users to the marketer through information used to identify and define marketing opportunities and problems; generate, refine, and evaluate marketing actions; monitor marketing performance; and improve understanding of marketing as a process. Marketing research specifies the information required to address these issues, designs the method for collecting information, manages and implements the data collection process, analyses the results, and communicates the findings and their implications." </a:t>
            </a:r>
          </a:p>
          <a:p>
            <a:pPr marL="0" indent="0">
              <a:buNone/>
            </a:pPr>
            <a:endParaRPr lang="en-IN" b="1" dirty="0">
              <a:latin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78D02500-1D81-4FF9-BC25-BD5050D1D548}"/>
              </a:ext>
            </a:extLst>
          </p:cNvPr>
          <p:cNvSpPr>
            <a:spLocks noGrp="1"/>
          </p:cNvSpPr>
          <p:nvPr>
            <p:ph type="sldNum" sz="quarter" idx="12"/>
          </p:nvPr>
        </p:nvSpPr>
        <p:spPr/>
        <p:txBody>
          <a:bodyPr/>
          <a:lstStyle/>
          <a:p>
            <a:fld id="{F28B2CBE-7A29-4277-A7E4-9FBB018EDD28}" type="slidenum">
              <a:rPr lang="en-IN" smtClean="0"/>
              <a:t>2</a:t>
            </a:fld>
            <a:endParaRPr lang="en-IN"/>
          </a:p>
        </p:txBody>
      </p:sp>
    </p:spTree>
    <p:extLst>
      <p:ext uri="{BB962C8B-B14F-4D97-AF65-F5344CB8AC3E}">
        <p14:creationId xmlns:p14="http://schemas.microsoft.com/office/powerpoint/2010/main" val="299994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D965-6F66-4D8F-A1B5-20219FEAE197}"/>
              </a:ext>
            </a:extLst>
          </p:cNvPr>
          <p:cNvSpPr>
            <a:spLocks noGrp="1"/>
          </p:cNvSpPr>
          <p:nvPr>
            <p:ph type="title"/>
          </p:nvPr>
        </p:nvSpPr>
        <p:spPr/>
        <p:txBody>
          <a:bodyPr/>
          <a:lstStyle/>
          <a:p>
            <a:pPr algn="ctr"/>
            <a:r>
              <a:rPr lang="en-IN" dirty="0"/>
              <a:t>FAVOURITE MOVIE STAR</a:t>
            </a:r>
          </a:p>
        </p:txBody>
      </p:sp>
      <p:sp>
        <p:nvSpPr>
          <p:cNvPr id="3" name="Content Placeholder 2">
            <a:extLst>
              <a:ext uri="{FF2B5EF4-FFF2-40B4-BE49-F238E27FC236}">
                <a16:creationId xmlns:a16="http://schemas.microsoft.com/office/drawing/2014/main" id="{F3864887-4613-4DDA-8CC0-C65C62CFC09E}"/>
              </a:ext>
            </a:extLst>
          </p:cNvPr>
          <p:cNvSpPr>
            <a:spLocks noGrp="1"/>
          </p:cNvSpPr>
          <p:nvPr>
            <p:ph idx="1"/>
          </p:nvPr>
        </p:nvSpPr>
        <p:spPr>
          <a:xfrm>
            <a:off x="1251678" y="1537253"/>
            <a:ext cx="10178322" cy="4342340"/>
          </a:xfrm>
        </p:spPr>
        <p:txBody>
          <a:bodyPr/>
          <a:lstStyle/>
          <a:p>
            <a:pPr marL="0" indent="0">
              <a:buNone/>
            </a:pPr>
            <a:r>
              <a:rPr lang="en-IN" dirty="0"/>
              <a:t>  </a:t>
            </a:r>
            <a:r>
              <a:rPr lang="en-IN" sz="1400" dirty="0"/>
              <a:t>MOVIE STAR NAMES          NO OF  VOTES                                          MOVIE STAR NAMES      NO OF VOTES             </a:t>
            </a:r>
          </a:p>
          <a:p>
            <a:pPr marL="0" indent="0">
              <a:buNone/>
            </a:pPr>
            <a:r>
              <a:rPr lang="en-IN" sz="1400" dirty="0"/>
              <a:t>    ABIR CHATERJEE                      35                                                      JISHU SENGUPTA                   5</a:t>
            </a:r>
          </a:p>
          <a:p>
            <a:pPr marL="0" indent="0">
              <a:buNone/>
            </a:pPr>
            <a:r>
              <a:rPr lang="en-IN" sz="1400" dirty="0"/>
              <a:t>    PARAMBRATA CHATERJEE       20                                                      PRASENJEET CHATERJEE       13</a:t>
            </a:r>
          </a:p>
          <a:p>
            <a:pPr marL="0" indent="0">
              <a:buNone/>
            </a:pPr>
            <a:r>
              <a:rPr lang="en-IN" sz="1400" dirty="0"/>
              <a:t>    SWASTIKA MUKHERJEE             2                                                      ANKUSH HAZRA                  11</a:t>
            </a:r>
          </a:p>
          <a:p>
            <a:pPr marL="0" indent="0">
              <a:buNone/>
            </a:pPr>
            <a:r>
              <a:rPr lang="en-IN" sz="1400" dirty="0"/>
              <a:t>    NUSRAT JAHAN                        3                                                      JEET                                       15</a:t>
            </a:r>
          </a:p>
          <a:p>
            <a:pPr marL="0" indent="0">
              <a:buNone/>
            </a:pPr>
            <a:r>
              <a:rPr lang="en-IN" sz="1400" dirty="0"/>
              <a:t>    ARJUN CHAKRABORTY            2                                                      DEV                                       16</a:t>
            </a:r>
          </a:p>
          <a:p>
            <a:pPr marL="0" indent="0">
              <a:buNone/>
            </a:pPr>
            <a:r>
              <a:rPr lang="en-IN" sz="1400" dirty="0"/>
              <a:t>    KANGKANA SEN SHARMA       2                                                      KOYEL MALLICK                     8</a:t>
            </a:r>
          </a:p>
          <a:p>
            <a:pPr marL="0" indent="0">
              <a:buNone/>
            </a:pPr>
            <a:r>
              <a:rPr lang="en-IN" sz="1400" dirty="0"/>
              <a:t>    MIMI CHAKRABORTY               5                                                      SAYANTIKA BANERJEE            2</a:t>
            </a:r>
          </a:p>
          <a:p>
            <a:pPr marL="0" indent="0">
              <a:buNone/>
            </a:pPr>
            <a:r>
              <a:rPr lang="en-IN" sz="1400" dirty="0"/>
              <a:t>    PARNO MITRA                          2                                                      ROBI GHOSH                          1</a:t>
            </a:r>
          </a:p>
          <a:p>
            <a:pPr marL="0" indent="0">
              <a:buNone/>
            </a:pPr>
            <a:r>
              <a:rPr lang="en-IN" sz="1400" dirty="0"/>
              <a:t>    SUBHASHREE GANGULY          4                                                      SOHAM CHAKRABORTY        4</a:t>
            </a:r>
          </a:p>
          <a:p>
            <a:pPr marL="0" indent="0">
              <a:buNone/>
            </a:pPr>
            <a:r>
              <a:rPr lang="en-IN" sz="1400" dirty="0"/>
              <a:t>    SOUMITRA CHATERJEE            4                                                       SWASWOTO CHATERJEE        3</a:t>
            </a:r>
          </a:p>
          <a:p>
            <a:pPr marL="0" indent="0">
              <a:buNone/>
            </a:pPr>
            <a:r>
              <a:rPr lang="en-IN" sz="1400" dirty="0"/>
              <a:t>    UTTAM KUMAR                        1                                                       YASH DAS GUPTA                   8</a:t>
            </a:r>
          </a:p>
        </p:txBody>
      </p:sp>
      <p:cxnSp>
        <p:nvCxnSpPr>
          <p:cNvPr id="5" name="Straight Connector 4">
            <a:extLst>
              <a:ext uri="{FF2B5EF4-FFF2-40B4-BE49-F238E27FC236}">
                <a16:creationId xmlns:a16="http://schemas.microsoft.com/office/drawing/2014/main" id="{622CCAE2-AA2B-4095-819F-583B10B8AA94}"/>
              </a:ext>
            </a:extLst>
          </p:cNvPr>
          <p:cNvCxnSpPr/>
          <p:nvPr/>
        </p:nvCxnSpPr>
        <p:spPr>
          <a:xfrm>
            <a:off x="6308035" y="1762539"/>
            <a:ext cx="0" cy="3922644"/>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E3EB4A5-8B50-4ADB-B7EE-934D375DA3DD}"/>
              </a:ext>
            </a:extLst>
          </p:cNvPr>
          <p:cNvSpPr>
            <a:spLocks noGrp="1"/>
          </p:cNvSpPr>
          <p:nvPr>
            <p:ph type="sldNum" sz="quarter" idx="12"/>
          </p:nvPr>
        </p:nvSpPr>
        <p:spPr/>
        <p:txBody>
          <a:bodyPr/>
          <a:lstStyle/>
          <a:p>
            <a:fld id="{F28B2CBE-7A29-4277-A7E4-9FBB018EDD28}" type="slidenum">
              <a:rPr lang="en-IN" smtClean="0"/>
              <a:t>20</a:t>
            </a:fld>
            <a:endParaRPr lang="en-IN" dirty="0"/>
          </a:p>
        </p:txBody>
      </p:sp>
      <p:graphicFrame>
        <p:nvGraphicFramePr>
          <p:cNvPr id="6" name="Table 5">
            <a:extLst>
              <a:ext uri="{FF2B5EF4-FFF2-40B4-BE49-F238E27FC236}">
                <a16:creationId xmlns:a16="http://schemas.microsoft.com/office/drawing/2014/main" id="{55687CB4-EE92-47CA-8901-B23556F5704F}"/>
              </a:ext>
            </a:extLst>
          </p:cNvPr>
          <p:cNvGraphicFramePr>
            <a:graphicFrameLocks noGrp="1"/>
          </p:cNvGraphicFramePr>
          <p:nvPr>
            <p:extLst>
              <p:ext uri="{D42A27DB-BD31-4B8C-83A1-F6EECF244321}">
                <p14:modId xmlns:p14="http://schemas.microsoft.com/office/powerpoint/2010/main" val="3054631048"/>
              </p:ext>
            </p:extLst>
          </p:nvPr>
        </p:nvGraphicFramePr>
        <p:xfrm>
          <a:off x="1251677" y="1483383"/>
          <a:ext cx="4733888" cy="4450080"/>
        </p:xfrm>
        <a:graphic>
          <a:graphicData uri="http://schemas.openxmlformats.org/drawingml/2006/table">
            <a:tbl>
              <a:tblPr firstRow="1" bandRow="1">
                <a:tableStyleId>{5C22544A-7EE6-4342-B048-85BDC9FD1C3A}</a:tableStyleId>
              </a:tblPr>
              <a:tblGrid>
                <a:gridCol w="2366944">
                  <a:extLst>
                    <a:ext uri="{9D8B030D-6E8A-4147-A177-3AD203B41FA5}">
                      <a16:colId xmlns:a16="http://schemas.microsoft.com/office/drawing/2014/main" val="1749373938"/>
                    </a:ext>
                  </a:extLst>
                </a:gridCol>
                <a:gridCol w="2366944">
                  <a:extLst>
                    <a:ext uri="{9D8B030D-6E8A-4147-A177-3AD203B41FA5}">
                      <a16:colId xmlns:a16="http://schemas.microsoft.com/office/drawing/2014/main" val="1984800678"/>
                    </a:ext>
                  </a:extLst>
                </a:gridCol>
              </a:tblGrid>
              <a:tr h="370840">
                <a:tc>
                  <a:txBody>
                    <a:bodyPr/>
                    <a:lstStyle/>
                    <a:p>
                      <a:pPr algn="ctr"/>
                      <a:r>
                        <a:rPr lang="en-IN" sz="1400" dirty="0"/>
                        <a:t>MOVIE STAR NAMES</a:t>
                      </a:r>
                    </a:p>
                  </a:txBody>
                  <a:tcPr/>
                </a:tc>
                <a:tc>
                  <a:txBody>
                    <a:bodyPr/>
                    <a:lstStyle/>
                    <a:p>
                      <a:pPr algn="ctr"/>
                      <a:r>
                        <a:rPr lang="en-IN" sz="1400" dirty="0"/>
                        <a:t>NO OF VOTES</a:t>
                      </a:r>
                    </a:p>
                  </a:txBody>
                  <a:tcPr/>
                </a:tc>
                <a:extLst>
                  <a:ext uri="{0D108BD9-81ED-4DB2-BD59-A6C34878D82A}">
                    <a16:rowId xmlns:a16="http://schemas.microsoft.com/office/drawing/2014/main" val="296130599"/>
                  </a:ext>
                </a:extLst>
              </a:tr>
              <a:tr h="370840">
                <a:tc>
                  <a:txBody>
                    <a:bodyPr/>
                    <a:lstStyle/>
                    <a:p>
                      <a:pPr algn="ctr"/>
                      <a:r>
                        <a:rPr lang="en-IN" sz="1400" dirty="0"/>
                        <a:t>ABIR CHATERJEE</a:t>
                      </a:r>
                    </a:p>
                  </a:txBody>
                  <a:tcPr/>
                </a:tc>
                <a:tc>
                  <a:txBody>
                    <a:bodyPr/>
                    <a:lstStyle/>
                    <a:p>
                      <a:pPr algn="ctr"/>
                      <a:r>
                        <a:rPr lang="en-IN" sz="1400" dirty="0"/>
                        <a:t>35</a:t>
                      </a:r>
                    </a:p>
                  </a:txBody>
                  <a:tcPr/>
                </a:tc>
                <a:extLst>
                  <a:ext uri="{0D108BD9-81ED-4DB2-BD59-A6C34878D82A}">
                    <a16:rowId xmlns:a16="http://schemas.microsoft.com/office/drawing/2014/main" val="734640917"/>
                  </a:ext>
                </a:extLst>
              </a:tr>
              <a:tr h="370840">
                <a:tc>
                  <a:txBody>
                    <a:bodyPr/>
                    <a:lstStyle/>
                    <a:p>
                      <a:pPr algn="ctr"/>
                      <a:r>
                        <a:rPr lang="en-IN" sz="1400" dirty="0"/>
                        <a:t>PARAMBRATA CHATERJEE</a:t>
                      </a:r>
                    </a:p>
                  </a:txBody>
                  <a:tcPr/>
                </a:tc>
                <a:tc>
                  <a:txBody>
                    <a:bodyPr/>
                    <a:lstStyle/>
                    <a:p>
                      <a:pPr algn="ctr"/>
                      <a:r>
                        <a:rPr lang="en-IN" sz="1400" dirty="0"/>
                        <a:t>20</a:t>
                      </a:r>
                    </a:p>
                  </a:txBody>
                  <a:tcPr/>
                </a:tc>
                <a:extLst>
                  <a:ext uri="{0D108BD9-81ED-4DB2-BD59-A6C34878D82A}">
                    <a16:rowId xmlns:a16="http://schemas.microsoft.com/office/drawing/2014/main" val="3099470430"/>
                  </a:ext>
                </a:extLst>
              </a:tr>
              <a:tr h="370840">
                <a:tc>
                  <a:txBody>
                    <a:bodyPr/>
                    <a:lstStyle/>
                    <a:p>
                      <a:pPr algn="ctr"/>
                      <a:r>
                        <a:rPr lang="en-IN" sz="1400" dirty="0"/>
                        <a:t>SWASTIKA MUKHERJEE</a:t>
                      </a:r>
                    </a:p>
                  </a:txBody>
                  <a:tcPr/>
                </a:tc>
                <a:tc>
                  <a:txBody>
                    <a:bodyPr/>
                    <a:lstStyle/>
                    <a:p>
                      <a:pPr algn="ctr"/>
                      <a:r>
                        <a:rPr lang="en-IN" sz="1400" dirty="0"/>
                        <a:t>2</a:t>
                      </a:r>
                    </a:p>
                  </a:txBody>
                  <a:tcPr/>
                </a:tc>
                <a:extLst>
                  <a:ext uri="{0D108BD9-81ED-4DB2-BD59-A6C34878D82A}">
                    <a16:rowId xmlns:a16="http://schemas.microsoft.com/office/drawing/2014/main" val="522585606"/>
                  </a:ext>
                </a:extLst>
              </a:tr>
              <a:tr h="370840">
                <a:tc>
                  <a:txBody>
                    <a:bodyPr/>
                    <a:lstStyle/>
                    <a:p>
                      <a:pPr algn="ctr"/>
                      <a:r>
                        <a:rPr lang="en-IN" sz="1400" dirty="0"/>
                        <a:t>NUSRAT JAHAN</a:t>
                      </a:r>
                    </a:p>
                  </a:txBody>
                  <a:tcPr/>
                </a:tc>
                <a:tc>
                  <a:txBody>
                    <a:bodyPr/>
                    <a:lstStyle/>
                    <a:p>
                      <a:pPr algn="ctr"/>
                      <a:r>
                        <a:rPr lang="en-IN" sz="1400" dirty="0"/>
                        <a:t>3</a:t>
                      </a:r>
                    </a:p>
                  </a:txBody>
                  <a:tcPr/>
                </a:tc>
                <a:extLst>
                  <a:ext uri="{0D108BD9-81ED-4DB2-BD59-A6C34878D82A}">
                    <a16:rowId xmlns:a16="http://schemas.microsoft.com/office/drawing/2014/main" val="245579181"/>
                  </a:ext>
                </a:extLst>
              </a:tr>
              <a:tr h="370840">
                <a:tc>
                  <a:txBody>
                    <a:bodyPr/>
                    <a:lstStyle/>
                    <a:p>
                      <a:pPr algn="ctr"/>
                      <a:r>
                        <a:rPr lang="en-IN" sz="1400" dirty="0"/>
                        <a:t>ARJUN CHAKRABORTY</a:t>
                      </a:r>
                    </a:p>
                  </a:txBody>
                  <a:tcPr/>
                </a:tc>
                <a:tc>
                  <a:txBody>
                    <a:bodyPr/>
                    <a:lstStyle/>
                    <a:p>
                      <a:pPr algn="ctr"/>
                      <a:r>
                        <a:rPr lang="en-IN" sz="1400" dirty="0"/>
                        <a:t>2</a:t>
                      </a:r>
                    </a:p>
                  </a:txBody>
                  <a:tcPr/>
                </a:tc>
                <a:extLst>
                  <a:ext uri="{0D108BD9-81ED-4DB2-BD59-A6C34878D82A}">
                    <a16:rowId xmlns:a16="http://schemas.microsoft.com/office/drawing/2014/main" val="3987914132"/>
                  </a:ext>
                </a:extLst>
              </a:tr>
              <a:tr h="370840">
                <a:tc>
                  <a:txBody>
                    <a:bodyPr/>
                    <a:lstStyle/>
                    <a:p>
                      <a:pPr algn="ctr"/>
                      <a:r>
                        <a:rPr lang="en-IN" sz="1400" dirty="0"/>
                        <a:t>KANGKANA SEN SHARMA</a:t>
                      </a:r>
                    </a:p>
                  </a:txBody>
                  <a:tcPr/>
                </a:tc>
                <a:tc>
                  <a:txBody>
                    <a:bodyPr/>
                    <a:lstStyle/>
                    <a:p>
                      <a:pPr algn="ctr"/>
                      <a:r>
                        <a:rPr lang="en-IN" sz="1400" dirty="0"/>
                        <a:t>2</a:t>
                      </a:r>
                    </a:p>
                  </a:txBody>
                  <a:tcPr/>
                </a:tc>
                <a:extLst>
                  <a:ext uri="{0D108BD9-81ED-4DB2-BD59-A6C34878D82A}">
                    <a16:rowId xmlns:a16="http://schemas.microsoft.com/office/drawing/2014/main" val="44380677"/>
                  </a:ext>
                </a:extLst>
              </a:tr>
              <a:tr h="370840">
                <a:tc>
                  <a:txBody>
                    <a:bodyPr/>
                    <a:lstStyle/>
                    <a:p>
                      <a:pPr algn="ctr"/>
                      <a:r>
                        <a:rPr lang="en-IN" sz="1400" dirty="0"/>
                        <a:t>MIMI CHAKRABORTY</a:t>
                      </a:r>
                    </a:p>
                  </a:txBody>
                  <a:tcPr/>
                </a:tc>
                <a:tc>
                  <a:txBody>
                    <a:bodyPr/>
                    <a:lstStyle/>
                    <a:p>
                      <a:pPr algn="ctr"/>
                      <a:r>
                        <a:rPr lang="en-IN" sz="1400" dirty="0"/>
                        <a:t>5</a:t>
                      </a:r>
                    </a:p>
                  </a:txBody>
                  <a:tcPr/>
                </a:tc>
                <a:extLst>
                  <a:ext uri="{0D108BD9-81ED-4DB2-BD59-A6C34878D82A}">
                    <a16:rowId xmlns:a16="http://schemas.microsoft.com/office/drawing/2014/main" val="3698904820"/>
                  </a:ext>
                </a:extLst>
              </a:tr>
              <a:tr h="370840">
                <a:tc>
                  <a:txBody>
                    <a:bodyPr/>
                    <a:lstStyle/>
                    <a:p>
                      <a:pPr algn="ctr"/>
                      <a:r>
                        <a:rPr lang="en-IN" sz="1400" dirty="0"/>
                        <a:t>PARNO MITRA</a:t>
                      </a:r>
                    </a:p>
                  </a:txBody>
                  <a:tcPr/>
                </a:tc>
                <a:tc>
                  <a:txBody>
                    <a:bodyPr/>
                    <a:lstStyle/>
                    <a:p>
                      <a:pPr algn="ctr"/>
                      <a:r>
                        <a:rPr lang="en-IN" sz="1400" dirty="0"/>
                        <a:t>2</a:t>
                      </a:r>
                    </a:p>
                  </a:txBody>
                  <a:tcPr/>
                </a:tc>
                <a:extLst>
                  <a:ext uri="{0D108BD9-81ED-4DB2-BD59-A6C34878D82A}">
                    <a16:rowId xmlns:a16="http://schemas.microsoft.com/office/drawing/2014/main" val="942893549"/>
                  </a:ext>
                </a:extLst>
              </a:tr>
              <a:tr h="370840">
                <a:tc>
                  <a:txBody>
                    <a:bodyPr/>
                    <a:lstStyle/>
                    <a:p>
                      <a:pPr algn="ctr"/>
                      <a:r>
                        <a:rPr lang="en-IN" sz="1400" dirty="0"/>
                        <a:t>SUBHASHREE GANGULY</a:t>
                      </a:r>
                    </a:p>
                  </a:txBody>
                  <a:tcPr/>
                </a:tc>
                <a:tc>
                  <a:txBody>
                    <a:bodyPr/>
                    <a:lstStyle/>
                    <a:p>
                      <a:pPr algn="ctr"/>
                      <a:r>
                        <a:rPr lang="en-IN" sz="1400" dirty="0"/>
                        <a:t>4</a:t>
                      </a:r>
                    </a:p>
                  </a:txBody>
                  <a:tcPr/>
                </a:tc>
                <a:extLst>
                  <a:ext uri="{0D108BD9-81ED-4DB2-BD59-A6C34878D82A}">
                    <a16:rowId xmlns:a16="http://schemas.microsoft.com/office/drawing/2014/main" val="4041138758"/>
                  </a:ext>
                </a:extLst>
              </a:tr>
              <a:tr h="370840">
                <a:tc>
                  <a:txBody>
                    <a:bodyPr/>
                    <a:lstStyle/>
                    <a:p>
                      <a:pPr algn="ctr"/>
                      <a:r>
                        <a:rPr lang="en-IN" sz="1400" dirty="0"/>
                        <a:t>SOUMITRA CHATERJEE</a:t>
                      </a:r>
                    </a:p>
                  </a:txBody>
                  <a:tcPr/>
                </a:tc>
                <a:tc>
                  <a:txBody>
                    <a:bodyPr/>
                    <a:lstStyle/>
                    <a:p>
                      <a:pPr algn="ctr"/>
                      <a:r>
                        <a:rPr lang="en-IN" sz="1400" dirty="0"/>
                        <a:t>4</a:t>
                      </a:r>
                    </a:p>
                  </a:txBody>
                  <a:tcPr/>
                </a:tc>
                <a:extLst>
                  <a:ext uri="{0D108BD9-81ED-4DB2-BD59-A6C34878D82A}">
                    <a16:rowId xmlns:a16="http://schemas.microsoft.com/office/drawing/2014/main" val="2611409151"/>
                  </a:ext>
                </a:extLst>
              </a:tr>
              <a:tr h="370840">
                <a:tc>
                  <a:txBody>
                    <a:bodyPr/>
                    <a:lstStyle/>
                    <a:p>
                      <a:pPr algn="ctr"/>
                      <a:r>
                        <a:rPr lang="en-IN" sz="1400" dirty="0"/>
                        <a:t>UTTAM KUMAR</a:t>
                      </a:r>
                    </a:p>
                  </a:txBody>
                  <a:tcPr/>
                </a:tc>
                <a:tc>
                  <a:txBody>
                    <a:bodyPr/>
                    <a:lstStyle/>
                    <a:p>
                      <a:pPr algn="ctr"/>
                      <a:r>
                        <a:rPr lang="en-IN" sz="1400" dirty="0"/>
                        <a:t>1</a:t>
                      </a:r>
                    </a:p>
                  </a:txBody>
                  <a:tcPr/>
                </a:tc>
                <a:extLst>
                  <a:ext uri="{0D108BD9-81ED-4DB2-BD59-A6C34878D82A}">
                    <a16:rowId xmlns:a16="http://schemas.microsoft.com/office/drawing/2014/main" val="1569837345"/>
                  </a:ext>
                </a:extLst>
              </a:tr>
            </a:tbl>
          </a:graphicData>
        </a:graphic>
      </p:graphicFrame>
      <p:graphicFrame>
        <p:nvGraphicFramePr>
          <p:cNvPr id="7" name="Table 6">
            <a:extLst>
              <a:ext uri="{FF2B5EF4-FFF2-40B4-BE49-F238E27FC236}">
                <a16:creationId xmlns:a16="http://schemas.microsoft.com/office/drawing/2014/main" id="{943AAECC-D6AA-4F54-9F84-30D6D1E89181}"/>
              </a:ext>
            </a:extLst>
          </p:cNvPr>
          <p:cNvGraphicFramePr>
            <a:graphicFrameLocks noGrp="1"/>
          </p:cNvGraphicFramePr>
          <p:nvPr>
            <p:extLst>
              <p:ext uri="{D42A27DB-BD31-4B8C-83A1-F6EECF244321}">
                <p14:modId xmlns:p14="http://schemas.microsoft.com/office/powerpoint/2010/main" val="2704917077"/>
              </p:ext>
            </p:extLst>
          </p:nvPr>
        </p:nvGraphicFramePr>
        <p:xfrm>
          <a:off x="6630506" y="1483383"/>
          <a:ext cx="5018150" cy="4450080"/>
        </p:xfrm>
        <a:graphic>
          <a:graphicData uri="http://schemas.openxmlformats.org/drawingml/2006/table">
            <a:tbl>
              <a:tblPr firstRow="1" bandRow="1">
                <a:tableStyleId>{5C22544A-7EE6-4342-B048-85BDC9FD1C3A}</a:tableStyleId>
              </a:tblPr>
              <a:tblGrid>
                <a:gridCol w="2509075">
                  <a:extLst>
                    <a:ext uri="{9D8B030D-6E8A-4147-A177-3AD203B41FA5}">
                      <a16:colId xmlns:a16="http://schemas.microsoft.com/office/drawing/2014/main" val="1680376601"/>
                    </a:ext>
                  </a:extLst>
                </a:gridCol>
                <a:gridCol w="2509075">
                  <a:extLst>
                    <a:ext uri="{9D8B030D-6E8A-4147-A177-3AD203B41FA5}">
                      <a16:colId xmlns:a16="http://schemas.microsoft.com/office/drawing/2014/main" val="2430431134"/>
                    </a:ext>
                  </a:extLst>
                </a:gridCol>
              </a:tblGrid>
              <a:tr h="370840">
                <a:tc>
                  <a:txBody>
                    <a:bodyPr/>
                    <a:lstStyle/>
                    <a:p>
                      <a:pPr algn="ctr"/>
                      <a:r>
                        <a:rPr lang="en-IN" sz="1400" dirty="0"/>
                        <a:t>MOVIE STAR NAMES</a:t>
                      </a:r>
                    </a:p>
                  </a:txBody>
                  <a:tcPr/>
                </a:tc>
                <a:tc>
                  <a:txBody>
                    <a:bodyPr/>
                    <a:lstStyle/>
                    <a:p>
                      <a:pPr algn="ctr"/>
                      <a:r>
                        <a:rPr lang="en-IN" sz="1400" dirty="0"/>
                        <a:t>NO OF VOTES</a:t>
                      </a:r>
                    </a:p>
                  </a:txBody>
                  <a:tcPr/>
                </a:tc>
                <a:extLst>
                  <a:ext uri="{0D108BD9-81ED-4DB2-BD59-A6C34878D82A}">
                    <a16:rowId xmlns:a16="http://schemas.microsoft.com/office/drawing/2014/main" val="2433768358"/>
                  </a:ext>
                </a:extLst>
              </a:tr>
              <a:tr h="370840">
                <a:tc>
                  <a:txBody>
                    <a:bodyPr/>
                    <a:lstStyle/>
                    <a:p>
                      <a:pPr algn="ctr"/>
                      <a:r>
                        <a:rPr lang="en-IN" sz="1400" dirty="0"/>
                        <a:t>JISHU SENGUPTA</a:t>
                      </a:r>
                    </a:p>
                  </a:txBody>
                  <a:tcPr/>
                </a:tc>
                <a:tc>
                  <a:txBody>
                    <a:bodyPr/>
                    <a:lstStyle/>
                    <a:p>
                      <a:pPr algn="ctr"/>
                      <a:r>
                        <a:rPr lang="en-IN" sz="1400" dirty="0"/>
                        <a:t>5</a:t>
                      </a:r>
                    </a:p>
                  </a:txBody>
                  <a:tcPr/>
                </a:tc>
                <a:extLst>
                  <a:ext uri="{0D108BD9-81ED-4DB2-BD59-A6C34878D82A}">
                    <a16:rowId xmlns:a16="http://schemas.microsoft.com/office/drawing/2014/main" val="979813196"/>
                  </a:ext>
                </a:extLst>
              </a:tr>
              <a:tr h="370840">
                <a:tc>
                  <a:txBody>
                    <a:bodyPr/>
                    <a:lstStyle/>
                    <a:p>
                      <a:pPr algn="ctr"/>
                      <a:r>
                        <a:rPr lang="en-IN" sz="1400" dirty="0"/>
                        <a:t>PRASENJEET CHATERJEE</a:t>
                      </a:r>
                    </a:p>
                  </a:txBody>
                  <a:tcPr/>
                </a:tc>
                <a:tc>
                  <a:txBody>
                    <a:bodyPr/>
                    <a:lstStyle/>
                    <a:p>
                      <a:pPr algn="ctr"/>
                      <a:r>
                        <a:rPr lang="en-IN" sz="1400" dirty="0"/>
                        <a:t>13</a:t>
                      </a:r>
                    </a:p>
                  </a:txBody>
                  <a:tcPr/>
                </a:tc>
                <a:extLst>
                  <a:ext uri="{0D108BD9-81ED-4DB2-BD59-A6C34878D82A}">
                    <a16:rowId xmlns:a16="http://schemas.microsoft.com/office/drawing/2014/main" val="2705862205"/>
                  </a:ext>
                </a:extLst>
              </a:tr>
              <a:tr h="370840">
                <a:tc>
                  <a:txBody>
                    <a:bodyPr/>
                    <a:lstStyle/>
                    <a:p>
                      <a:pPr algn="ctr"/>
                      <a:r>
                        <a:rPr lang="en-IN" sz="1400" dirty="0"/>
                        <a:t>ANKUSH HAZRA</a:t>
                      </a:r>
                    </a:p>
                  </a:txBody>
                  <a:tcPr/>
                </a:tc>
                <a:tc>
                  <a:txBody>
                    <a:bodyPr/>
                    <a:lstStyle/>
                    <a:p>
                      <a:pPr algn="ctr"/>
                      <a:r>
                        <a:rPr lang="en-IN" sz="1400" dirty="0"/>
                        <a:t>11</a:t>
                      </a:r>
                    </a:p>
                  </a:txBody>
                  <a:tcPr/>
                </a:tc>
                <a:extLst>
                  <a:ext uri="{0D108BD9-81ED-4DB2-BD59-A6C34878D82A}">
                    <a16:rowId xmlns:a16="http://schemas.microsoft.com/office/drawing/2014/main" val="2118029097"/>
                  </a:ext>
                </a:extLst>
              </a:tr>
              <a:tr h="370840">
                <a:tc>
                  <a:txBody>
                    <a:bodyPr/>
                    <a:lstStyle/>
                    <a:p>
                      <a:pPr algn="ctr"/>
                      <a:r>
                        <a:rPr lang="en-IN" sz="1400" dirty="0"/>
                        <a:t>JEET</a:t>
                      </a:r>
                    </a:p>
                  </a:txBody>
                  <a:tcPr/>
                </a:tc>
                <a:tc>
                  <a:txBody>
                    <a:bodyPr/>
                    <a:lstStyle/>
                    <a:p>
                      <a:pPr algn="ctr"/>
                      <a:r>
                        <a:rPr lang="en-IN" sz="1400" dirty="0"/>
                        <a:t>15</a:t>
                      </a:r>
                    </a:p>
                  </a:txBody>
                  <a:tcPr/>
                </a:tc>
                <a:extLst>
                  <a:ext uri="{0D108BD9-81ED-4DB2-BD59-A6C34878D82A}">
                    <a16:rowId xmlns:a16="http://schemas.microsoft.com/office/drawing/2014/main" val="2763088934"/>
                  </a:ext>
                </a:extLst>
              </a:tr>
              <a:tr h="370840">
                <a:tc>
                  <a:txBody>
                    <a:bodyPr/>
                    <a:lstStyle/>
                    <a:p>
                      <a:pPr algn="ctr"/>
                      <a:r>
                        <a:rPr lang="en-IN" sz="1400" dirty="0"/>
                        <a:t>DEV</a:t>
                      </a:r>
                    </a:p>
                  </a:txBody>
                  <a:tcPr/>
                </a:tc>
                <a:tc>
                  <a:txBody>
                    <a:bodyPr/>
                    <a:lstStyle/>
                    <a:p>
                      <a:pPr algn="ctr"/>
                      <a:r>
                        <a:rPr lang="en-IN" sz="1400" dirty="0"/>
                        <a:t>16</a:t>
                      </a:r>
                    </a:p>
                  </a:txBody>
                  <a:tcPr/>
                </a:tc>
                <a:extLst>
                  <a:ext uri="{0D108BD9-81ED-4DB2-BD59-A6C34878D82A}">
                    <a16:rowId xmlns:a16="http://schemas.microsoft.com/office/drawing/2014/main" val="2897933252"/>
                  </a:ext>
                </a:extLst>
              </a:tr>
              <a:tr h="370840">
                <a:tc>
                  <a:txBody>
                    <a:bodyPr/>
                    <a:lstStyle/>
                    <a:p>
                      <a:pPr algn="ctr"/>
                      <a:r>
                        <a:rPr lang="en-IN" sz="1400" dirty="0"/>
                        <a:t>KOYEL MALLICK</a:t>
                      </a:r>
                    </a:p>
                  </a:txBody>
                  <a:tcPr/>
                </a:tc>
                <a:tc>
                  <a:txBody>
                    <a:bodyPr/>
                    <a:lstStyle/>
                    <a:p>
                      <a:pPr algn="ctr"/>
                      <a:r>
                        <a:rPr lang="en-IN" sz="1400" dirty="0"/>
                        <a:t>8</a:t>
                      </a:r>
                    </a:p>
                  </a:txBody>
                  <a:tcPr/>
                </a:tc>
                <a:extLst>
                  <a:ext uri="{0D108BD9-81ED-4DB2-BD59-A6C34878D82A}">
                    <a16:rowId xmlns:a16="http://schemas.microsoft.com/office/drawing/2014/main" val="939847765"/>
                  </a:ext>
                </a:extLst>
              </a:tr>
              <a:tr h="370840">
                <a:tc>
                  <a:txBody>
                    <a:bodyPr/>
                    <a:lstStyle/>
                    <a:p>
                      <a:pPr algn="ctr"/>
                      <a:r>
                        <a:rPr lang="en-IN" sz="1400" dirty="0"/>
                        <a:t>SAYANTIKA BANERJEE</a:t>
                      </a:r>
                    </a:p>
                  </a:txBody>
                  <a:tcPr/>
                </a:tc>
                <a:tc>
                  <a:txBody>
                    <a:bodyPr/>
                    <a:lstStyle/>
                    <a:p>
                      <a:pPr algn="ctr"/>
                      <a:r>
                        <a:rPr lang="en-IN" sz="1400" dirty="0"/>
                        <a:t>2</a:t>
                      </a:r>
                    </a:p>
                  </a:txBody>
                  <a:tcPr/>
                </a:tc>
                <a:extLst>
                  <a:ext uri="{0D108BD9-81ED-4DB2-BD59-A6C34878D82A}">
                    <a16:rowId xmlns:a16="http://schemas.microsoft.com/office/drawing/2014/main" val="3313857384"/>
                  </a:ext>
                </a:extLst>
              </a:tr>
              <a:tr h="370840">
                <a:tc>
                  <a:txBody>
                    <a:bodyPr/>
                    <a:lstStyle/>
                    <a:p>
                      <a:pPr algn="ctr"/>
                      <a:r>
                        <a:rPr lang="en-IN" sz="1400" dirty="0"/>
                        <a:t>ROBI GHOSH</a:t>
                      </a:r>
                    </a:p>
                  </a:txBody>
                  <a:tcPr/>
                </a:tc>
                <a:tc>
                  <a:txBody>
                    <a:bodyPr/>
                    <a:lstStyle/>
                    <a:p>
                      <a:pPr algn="ctr"/>
                      <a:r>
                        <a:rPr lang="en-IN" sz="1400" dirty="0"/>
                        <a:t>1</a:t>
                      </a:r>
                    </a:p>
                  </a:txBody>
                  <a:tcPr/>
                </a:tc>
                <a:extLst>
                  <a:ext uri="{0D108BD9-81ED-4DB2-BD59-A6C34878D82A}">
                    <a16:rowId xmlns:a16="http://schemas.microsoft.com/office/drawing/2014/main" val="2202417252"/>
                  </a:ext>
                </a:extLst>
              </a:tr>
              <a:tr h="370840">
                <a:tc>
                  <a:txBody>
                    <a:bodyPr/>
                    <a:lstStyle/>
                    <a:p>
                      <a:pPr algn="ctr"/>
                      <a:r>
                        <a:rPr lang="en-IN" sz="1400" dirty="0"/>
                        <a:t>SOHAM CHAKRABORTY</a:t>
                      </a:r>
                    </a:p>
                  </a:txBody>
                  <a:tcPr/>
                </a:tc>
                <a:tc>
                  <a:txBody>
                    <a:bodyPr/>
                    <a:lstStyle/>
                    <a:p>
                      <a:pPr algn="ctr"/>
                      <a:r>
                        <a:rPr lang="en-IN" sz="1400" dirty="0"/>
                        <a:t>4</a:t>
                      </a:r>
                    </a:p>
                  </a:txBody>
                  <a:tcPr/>
                </a:tc>
                <a:extLst>
                  <a:ext uri="{0D108BD9-81ED-4DB2-BD59-A6C34878D82A}">
                    <a16:rowId xmlns:a16="http://schemas.microsoft.com/office/drawing/2014/main" val="2150095359"/>
                  </a:ext>
                </a:extLst>
              </a:tr>
              <a:tr h="370840">
                <a:tc>
                  <a:txBody>
                    <a:bodyPr/>
                    <a:lstStyle/>
                    <a:p>
                      <a:pPr algn="ctr"/>
                      <a:r>
                        <a:rPr lang="en-IN" sz="1400" dirty="0"/>
                        <a:t>SWASOTO CHATERJEE</a:t>
                      </a:r>
                    </a:p>
                  </a:txBody>
                  <a:tcPr/>
                </a:tc>
                <a:tc>
                  <a:txBody>
                    <a:bodyPr/>
                    <a:lstStyle/>
                    <a:p>
                      <a:pPr algn="ctr"/>
                      <a:r>
                        <a:rPr lang="en-IN" sz="1400" dirty="0"/>
                        <a:t>3</a:t>
                      </a:r>
                    </a:p>
                  </a:txBody>
                  <a:tcPr/>
                </a:tc>
                <a:extLst>
                  <a:ext uri="{0D108BD9-81ED-4DB2-BD59-A6C34878D82A}">
                    <a16:rowId xmlns:a16="http://schemas.microsoft.com/office/drawing/2014/main" val="2385782713"/>
                  </a:ext>
                </a:extLst>
              </a:tr>
              <a:tr h="370840">
                <a:tc>
                  <a:txBody>
                    <a:bodyPr/>
                    <a:lstStyle/>
                    <a:p>
                      <a:pPr algn="ctr"/>
                      <a:r>
                        <a:rPr lang="en-IN" sz="1400" dirty="0"/>
                        <a:t>YASH DAS GUPTA</a:t>
                      </a:r>
                    </a:p>
                  </a:txBody>
                  <a:tcPr/>
                </a:tc>
                <a:tc>
                  <a:txBody>
                    <a:bodyPr/>
                    <a:lstStyle/>
                    <a:p>
                      <a:pPr algn="ctr"/>
                      <a:r>
                        <a:rPr lang="en-IN" sz="1400" dirty="0"/>
                        <a:t>8</a:t>
                      </a:r>
                    </a:p>
                  </a:txBody>
                  <a:tcPr/>
                </a:tc>
                <a:extLst>
                  <a:ext uri="{0D108BD9-81ED-4DB2-BD59-A6C34878D82A}">
                    <a16:rowId xmlns:a16="http://schemas.microsoft.com/office/drawing/2014/main" val="3596412633"/>
                  </a:ext>
                </a:extLst>
              </a:tr>
            </a:tbl>
          </a:graphicData>
        </a:graphic>
      </p:graphicFrame>
    </p:spTree>
    <p:extLst>
      <p:ext uri="{BB962C8B-B14F-4D97-AF65-F5344CB8AC3E}">
        <p14:creationId xmlns:p14="http://schemas.microsoft.com/office/powerpoint/2010/main" val="36208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D9A3-B9EA-4C63-AA2E-150EA4BABBA0}"/>
              </a:ext>
            </a:extLst>
          </p:cNvPr>
          <p:cNvSpPr>
            <a:spLocks noGrp="1"/>
          </p:cNvSpPr>
          <p:nvPr>
            <p:ph type="title"/>
          </p:nvPr>
        </p:nvSpPr>
        <p:spPr/>
        <p:txBody>
          <a:bodyPr/>
          <a:lstStyle/>
          <a:p>
            <a:pPr algn="ctr"/>
            <a:r>
              <a:rPr lang="en-IN" dirty="0"/>
              <a:t>ARE VIEWERS FOLLOWING HIM/HER AT FACEBOOK</a:t>
            </a:r>
          </a:p>
        </p:txBody>
      </p:sp>
      <p:sp>
        <p:nvSpPr>
          <p:cNvPr id="3" name="Content Placeholder 2">
            <a:extLst>
              <a:ext uri="{FF2B5EF4-FFF2-40B4-BE49-F238E27FC236}">
                <a16:creationId xmlns:a16="http://schemas.microsoft.com/office/drawing/2014/main" id="{1866C39E-9D45-4937-AA38-0A92DACBF47A}"/>
              </a:ext>
            </a:extLst>
          </p:cNvPr>
          <p:cNvSpPr>
            <a:spLocks noGrp="1"/>
          </p:cNvSpPr>
          <p:nvPr>
            <p:ph idx="1"/>
          </p:nvPr>
        </p:nvSpPr>
        <p:spPr/>
        <p:txBody>
          <a:bodyPr/>
          <a:lstStyle/>
          <a:p>
            <a:pPr marL="0" indent="0">
              <a:buNone/>
            </a:pPr>
            <a:r>
              <a:rPr lang="en-IN" dirty="0"/>
              <a:t>                                              </a:t>
            </a: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solidFill>
                <a:srgbClr val="C00000"/>
              </a:solidFill>
            </a:endParaRPr>
          </a:p>
          <a:p>
            <a:pPr marL="0" indent="0">
              <a:buNone/>
            </a:pPr>
            <a:endParaRPr lang="en-IN" sz="1400" dirty="0">
              <a:solidFill>
                <a:srgbClr val="C00000"/>
              </a:solidFill>
            </a:endParaRPr>
          </a:p>
          <a:p>
            <a:pPr marL="0" indent="0">
              <a:buNone/>
            </a:pPr>
            <a:endParaRPr lang="en-IN" sz="1400" dirty="0">
              <a:solidFill>
                <a:srgbClr val="C00000"/>
              </a:solidFill>
            </a:endParaRPr>
          </a:p>
          <a:p>
            <a:pPr marL="0" indent="0">
              <a:buNone/>
            </a:pPr>
            <a:r>
              <a:rPr lang="en-IN" sz="1400" dirty="0">
                <a:solidFill>
                  <a:srgbClr val="C00000"/>
                </a:solidFill>
              </a:rPr>
              <a:t>               * 66.38 % VIEWERS ARE FOLLOWING THEIR FAVOURITE MOVIE STAR.</a:t>
            </a:r>
            <a:endParaRPr lang="en-IN" dirty="0">
              <a:solidFill>
                <a:srgbClr val="C00000"/>
              </a:solidFill>
            </a:endParaRPr>
          </a:p>
        </p:txBody>
      </p:sp>
      <p:sp>
        <p:nvSpPr>
          <p:cNvPr id="4" name="Slide Number Placeholder 3">
            <a:extLst>
              <a:ext uri="{FF2B5EF4-FFF2-40B4-BE49-F238E27FC236}">
                <a16:creationId xmlns:a16="http://schemas.microsoft.com/office/drawing/2014/main" id="{FE5EF01F-5DC3-4B67-A750-8958701FEFF6}"/>
              </a:ext>
            </a:extLst>
          </p:cNvPr>
          <p:cNvSpPr>
            <a:spLocks noGrp="1"/>
          </p:cNvSpPr>
          <p:nvPr>
            <p:ph type="sldNum" sz="quarter" idx="12"/>
          </p:nvPr>
        </p:nvSpPr>
        <p:spPr/>
        <p:txBody>
          <a:bodyPr/>
          <a:lstStyle/>
          <a:p>
            <a:fld id="{F28B2CBE-7A29-4277-A7E4-9FBB018EDD28}" type="slidenum">
              <a:rPr lang="en-IN" smtClean="0"/>
              <a:t>21</a:t>
            </a:fld>
            <a:endParaRPr lang="en-IN"/>
          </a:p>
        </p:txBody>
      </p:sp>
      <p:graphicFrame>
        <p:nvGraphicFramePr>
          <p:cNvPr id="5" name="Table 4">
            <a:extLst>
              <a:ext uri="{FF2B5EF4-FFF2-40B4-BE49-F238E27FC236}">
                <a16:creationId xmlns:a16="http://schemas.microsoft.com/office/drawing/2014/main" id="{F638BAA8-663D-41C4-A3E6-8EC6638BBD93}"/>
              </a:ext>
            </a:extLst>
          </p:cNvPr>
          <p:cNvGraphicFramePr>
            <a:graphicFrameLocks noGrp="1"/>
          </p:cNvGraphicFramePr>
          <p:nvPr>
            <p:extLst>
              <p:ext uri="{D42A27DB-BD31-4B8C-83A1-F6EECF244321}">
                <p14:modId xmlns:p14="http://schemas.microsoft.com/office/powerpoint/2010/main" val="3505768252"/>
              </p:ext>
            </p:extLst>
          </p:nvPr>
        </p:nvGraphicFramePr>
        <p:xfrm>
          <a:off x="2031999" y="2060956"/>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713083566"/>
                    </a:ext>
                  </a:extLst>
                </a:gridCol>
                <a:gridCol w="1354667">
                  <a:extLst>
                    <a:ext uri="{9D8B030D-6E8A-4147-A177-3AD203B41FA5}">
                      <a16:colId xmlns:a16="http://schemas.microsoft.com/office/drawing/2014/main" val="2823522917"/>
                    </a:ext>
                  </a:extLst>
                </a:gridCol>
                <a:gridCol w="1354667">
                  <a:extLst>
                    <a:ext uri="{9D8B030D-6E8A-4147-A177-3AD203B41FA5}">
                      <a16:colId xmlns:a16="http://schemas.microsoft.com/office/drawing/2014/main" val="757207221"/>
                    </a:ext>
                  </a:extLst>
                </a:gridCol>
                <a:gridCol w="1354667">
                  <a:extLst>
                    <a:ext uri="{9D8B030D-6E8A-4147-A177-3AD203B41FA5}">
                      <a16:colId xmlns:a16="http://schemas.microsoft.com/office/drawing/2014/main" val="472762653"/>
                    </a:ext>
                  </a:extLst>
                </a:gridCol>
                <a:gridCol w="1354667">
                  <a:extLst>
                    <a:ext uri="{9D8B030D-6E8A-4147-A177-3AD203B41FA5}">
                      <a16:colId xmlns:a16="http://schemas.microsoft.com/office/drawing/2014/main" val="2098129277"/>
                    </a:ext>
                  </a:extLst>
                </a:gridCol>
                <a:gridCol w="1354667">
                  <a:extLst>
                    <a:ext uri="{9D8B030D-6E8A-4147-A177-3AD203B41FA5}">
                      <a16:colId xmlns:a16="http://schemas.microsoft.com/office/drawing/2014/main" val="742714892"/>
                    </a:ext>
                  </a:extLst>
                </a:gridCol>
              </a:tblGrid>
              <a:tr h="370840">
                <a:tc>
                  <a:txBody>
                    <a:bodyPr/>
                    <a:lstStyle/>
                    <a:p>
                      <a:pPr algn="ctr"/>
                      <a:endParaRPr lang="en-IN" sz="1200" dirty="0"/>
                    </a:p>
                  </a:txBody>
                  <a:tcPr/>
                </a:tc>
                <a:tc>
                  <a:txBody>
                    <a:bodyPr/>
                    <a:lstStyle/>
                    <a:p>
                      <a:pPr algn="ctr"/>
                      <a:r>
                        <a:rPr lang="en-IN" sz="1200" dirty="0"/>
                        <a:t>MASTER</a:t>
                      </a:r>
                    </a:p>
                  </a:txBody>
                  <a:tcPr/>
                </a:tc>
                <a:tc>
                  <a:txBody>
                    <a:bodyPr/>
                    <a:lstStyle/>
                    <a:p>
                      <a:pPr algn="ctr"/>
                      <a:r>
                        <a:rPr lang="en-IN" sz="1200" dirty="0"/>
                        <a:t>HOWRAH</a:t>
                      </a:r>
                    </a:p>
                  </a:txBody>
                  <a:tcPr/>
                </a:tc>
                <a:tc>
                  <a:txBody>
                    <a:bodyPr/>
                    <a:lstStyle/>
                    <a:p>
                      <a:pPr algn="ctr"/>
                      <a:r>
                        <a:rPr lang="en-IN" sz="1200" dirty="0"/>
                        <a:t>KOLKATA</a:t>
                      </a:r>
                    </a:p>
                  </a:txBody>
                  <a:tcPr/>
                </a:tc>
                <a:tc>
                  <a:txBody>
                    <a:bodyPr/>
                    <a:lstStyle/>
                    <a:p>
                      <a:pPr algn="ctr"/>
                      <a:r>
                        <a:rPr lang="en-IN" sz="1200" dirty="0"/>
                        <a:t>NORT 24 PGS</a:t>
                      </a:r>
                    </a:p>
                  </a:txBody>
                  <a:tcPr/>
                </a:tc>
                <a:tc>
                  <a:txBody>
                    <a:bodyPr/>
                    <a:lstStyle/>
                    <a:p>
                      <a:pPr algn="ctr"/>
                      <a:r>
                        <a:rPr lang="en-IN" sz="1200" dirty="0"/>
                        <a:t>% (MASTER)</a:t>
                      </a:r>
                    </a:p>
                  </a:txBody>
                  <a:tcPr/>
                </a:tc>
                <a:extLst>
                  <a:ext uri="{0D108BD9-81ED-4DB2-BD59-A6C34878D82A}">
                    <a16:rowId xmlns:a16="http://schemas.microsoft.com/office/drawing/2014/main" val="3166230949"/>
                  </a:ext>
                </a:extLst>
              </a:tr>
              <a:tr h="370840">
                <a:tc>
                  <a:txBody>
                    <a:bodyPr/>
                    <a:lstStyle/>
                    <a:p>
                      <a:pPr algn="ctr"/>
                      <a:r>
                        <a:rPr lang="en-IN" sz="1200" dirty="0"/>
                        <a:t>TOTAL SAMPLE</a:t>
                      </a:r>
                    </a:p>
                  </a:txBody>
                  <a:tcPr/>
                </a:tc>
                <a:tc>
                  <a:txBody>
                    <a:bodyPr/>
                    <a:lstStyle/>
                    <a:p>
                      <a:pPr algn="ctr"/>
                      <a:r>
                        <a:rPr lang="en-IN" sz="1200" dirty="0"/>
                        <a:t>235</a:t>
                      </a:r>
                    </a:p>
                  </a:txBody>
                  <a:tcPr/>
                </a:tc>
                <a:tc>
                  <a:txBody>
                    <a:bodyPr/>
                    <a:lstStyle/>
                    <a:p>
                      <a:pPr algn="ctr"/>
                      <a:r>
                        <a:rPr lang="en-IN" sz="1200" dirty="0"/>
                        <a:t>60</a:t>
                      </a:r>
                    </a:p>
                  </a:txBody>
                  <a:tcPr/>
                </a:tc>
                <a:tc>
                  <a:txBody>
                    <a:bodyPr/>
                    <a:lstStyle/>
                    <a:p>
                      <a:pPr algn="ctr"/>
                      <a:r>
                        <a:rPr lang="en-IN" sz="1200" dirty="0"/>
                        <a:t>91</a:t>
                      </a:r>
                    </a:p>
                  </a:txBody>
                  <a:tcPr/>
                </a:tc>
                <a:tc>
                  <a:txBody>
                    <a:bodyPr/>
                    <a:lstStyle/>
                    <a:p>
                      <a:pPr algn="ctr"/>
                      <a:r>
                        <a:rPr lang="en-IN" sz="1200" dirty="0"/>
                        <a:t>83</a:t>
                      </a:r>
                    </a:p>
                  </a:txBody>
                  <a:tcPr/>
                </a:tc>
                <a:tc>
                  <a:txBody>
                    <a:bodyPr/>
                    <a:lstStyle/>
                    <a:p>
                      <a:pPr algn="ctr"/>
                      <a:endParaRPr lang="en-IN" sz="1200" dirty="0"/>
                    </a:p>
                  </a:txBody>
                  <a:tcPr/>
                </a:tc>
                <a:extLst>
                  <a:ext uri="{0D108BD9-81ED-4DB2-BD59-A6C34878D82A}">
                    <a16:rowId xmlns:a16="http://schemas.microsoft.com/office/drawing/2014/main" val="1490001063"/>
                  </a:ext>
                </a:extLst>
              </a:tr>
              <a:tr h="370840">
                <a:tc>
                  <a:txBody>
                    <a:bodyPr/>
                    <a:lstStyle/>
                    <a:p>
                      <a:pPr algn="ctr"/>
                      <a:r>
                        <a:rPr lang="en-IN" sz="1200" dirty="0"/>
                        <a:t>YES</a:t>
                      </a:r>
                    </a:p>
                  </a:txBody>
                  <a:tcPr/>
                </a:tc>
                <a:tc>
                  <a:txBody>
                    <a:bodyPr/>
                    <a:lstStyle/>
                    <a:p>
                      <a:pPr algn="ctr"/>
                      <a:r>
                        <a:rPr lang="en-IN" sz="1200" dirty="0"/>
                        <a:t>156</a:t>
                      </a:r>
                    </a:p>
                  </a:txBody>
                  <a:tcPr/>
                </a:tc>
                <a:tc>
                  <a:txBody>
                    <a:bodyPr/>
                    <a:lstStyle/>
                    <a:p>
                      <a:pPr algn="ctr"/>
                      <a:r>
                        <a:rPr lang="en-IN" sz="1200" dirty="0"/>
                        <a:t>39</a:t>
                      </a:r>
                    </a:p>
                  </a:txBody>
                  <a:tcPr/>
                </a:tc>
                <a:tc>
                  <a:txBody>
                    <a:bodyPr/>
                    <a:lstStyle/>
                    <a:p>
                      <a:pPr algn="ctr"/>
                      <a:r>
                        <a:rPr lang="en-IN" sz="1200" dirty="0"/>
                        <a:t>60</a:t>
                      </a:r>
                    </a:p>
                  </a:txBody>
                  <a:tcPr/>
                </a:tc>
                <a:tc>
                  <a:txBody>
                    <a:bodyPr/>
                    <a:lstStyle/>
                    <a:p>
                      <a:pPr algn="ctr"/>
                      <a:r>
                        <a:rPr lang="en-IN" sz="1200" dirty="0"/>
                        <a:t>57</a:t>
                      </a:r>
                    </a:p>
                  </a:txBody>
                  <a:tcPr/>
                </a:tc>
                <a:tc>
                  <a:txBody>
                    <a:bodyPr/>
                    <a:lstStyle/>
                    <a:p>
                      <a:pPr algn="ctr"/>
                      <a:r>
                        <a:rPr lang="en-IN" sz="1200" dirty="0"/>
                        <a:t>66.38</a:t>
                      </a:r>
                    </a:p>
                  </a:txBody>
                  <a:tcPr/>
                </a:tc>
                <a:extLst>
                  <a:ext uri="{0D108BD9-81ED-4DB2-BD59-A6C34878D82A}">
                    <a16:rowId xmlns:a16="http://schemas.microsoft.com/office/drawing/2014/main" val="2653008078"/>
                  </a:ext>
                </a:extLst>
              </a:tr>
              <a:tr h="370840">
                <a:tc>
                  <a:txBody>
                    <a:bodyPr/>
                    <a:lstStyle/>
                    <a:p>
                      <a:pPr algn="ctr"/>
                      <a:r>
                        <a:rPr lang="en-IN" sz="1200" dirty="0"/>
                        <a:t>NO</a:t>
                      </a:r>
                    </a:p>
                  </a:txBody>
                  <a:tcPr/>
                </a:tc>
                <a:tc>
                  <a:txBody>
                    <a:bodyPr/>
                    <a:lstStyle/>
                    <a:p>
                      <a:pPr algn="ctr"/>
                      <a:r>
                        <a:rPr lang="en-IN" sz="1200" dirty="0"/>
                        <a:t>78</a:t>
                      </a:r>
                    </a:p>
                  </a:txBody>
                  <a:tcPr/>
                </a:tc>
                <a:tc>
                  <a:txBody>
                    <a:bodyPr/>
                    <a:lstStyle/>
                    <a:p>
                      <a:pPr algn="ctr"/>
                      <a:r>
                        <a:rPr lang="en-IN" sz="1200" dirty="0"/>
                        <a:t>21</a:t>
                      </a:r>
                    </a:p>
                  </a:txBody>
                  <a:tcPr/>
                </a:tc>
                <a:tc>
                  <a:txBody>
                    <a:bodyPr/>
                    <a:lstStyle/>
                    <a:p>
                      <a:pPr algn="ctr"/>
                      <a:r>
                        <a:rPr lang="en-IN" sz="1200" dirty="0"/>
                        <a:t>31</a:t>
                      </a:r>
                    </a:p>
                  </a:txBody>
                  <a:tcPr/>
                </a:tc>
                <a:tc>
                  <a:txBody>
                    <a:bodyPr/>
                    <a:lstStyle/>
                    <a:p>
                      <a:pPr algn="ctr"/>
                      <a:r>
                        <a:rPr lang="en-IN" sz="1200" dirty="0"/>
                        <a:t>26</a:t>
                      </a:r>
                    </a:p>
                  </a:txBody>
                  <a:tcPr/>
                </a:tc>
                <a:tc>
                  <a:txBody>
                    <a:bodyPr/>
                    <a:lstStyle/>
                    <a:p>
                      <a:pPr algn="ctr"/>
                      <a:r>
                        <a:rPr lang="en-IN" sz="1200" dirty="0"/>
                        <a:t>33.19</a:t>
                      </a:r>
                    </a:p>
                  </a:txBody>
                  <a:tcPr/>
                </a:tc>
                <a:extLst>
                  <a:ext uri="{0D108BD9-81ED-4DB2-BD59-A6C34878D82A}">
                    <a16:rowId xmlns:a16="http://schemas.microsoft.com/office/drawing/2014/main" val="3087504636"/>
                  </a:ext>
                </a:extLst>
              </a:tr>
            </a:tbl>
          </a:graphicData>
        </a:graphic>
      </p:graphicFrame>
    </p:spTree>
    <p:extLst>
      <p:ext uri="{BB962C8B-B14F-4D97-AF65-F5344CB8AC3E}">
        <p14:creationId xmlns:p14="http://schemas.microsoft.com/office/powerpoint/2010/main" val="1841306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2868-1F83-45C7-A4A9-5C6998CBB960}"/>
              </a:ext>
            </a:extLst>
          </p:cNvPr>
          <p:cNvSpPr>
            <a:spLocks noGrp="1"/>
          </p:cNvSpPr>
          <p:nvPr>
            <p:ph type="title"/>
          </p:nvPr>
        </p:nvSpPr>
        <p:spPr/>
        <p:txBody>
          <a:bodyPr/>
          <a:lstStyle/>
          <a:p>
            <a:pPr algn="ctr"/>
            <a:r>
              <a:rPr lang="en-IN" dirty="0"/>
              <a:t>ARE YOU FOLLOWING FACEBOOK PAGE OF ANYOTHER ACTOR OR ACTRESS</a:t>
            </a:r>
          </a:p>
        </p:txBody>
      </p:sp>
      <p:sp>
        <p:nvSpPr>
          <p:cNvPr id="3" name="Content Placeholder 2">
            <a:extLst>
              <a:ext uri="{FF2B5EF4-FFF2-40B4-BE49-F238E27FC236}">
                <a16:creationId xmlns:a16="http://schemas.microsoft.com/office/drawing/2014/main" id="{B916112C-2948-4FC7-B52F-0966A8A28905}"/>
              </a:ext>
            </a:extLst>
          </p:cNvPr>
          <p:cNvSpPr>
            <a:spLocks noGrp="1"/>
          </p:cNvSpPr>
          <p:nvPr>
            <p:ph idx="1"/>
          </p:nvPr>
        </p:nvSpPr>
        <p:spPr>
          <a:xfrm>
            <a:off x="1251678" y="2014331"/>
            <a:ext cx="10178322" cy="3865262"/>
          </a:xfrm>
        </p:spPr>
        <p:txBody>
          <a:bodyPr>
            <a:normAutofit lnSpcReduction="10000"/>
          </a:bodyPr>
          <a:lstStyle/>
          <a:p>
            <a:r>
              <a:rPr lang="en-IN" sz="1400" dirty="0"/>
              <a:t>WE GOT SOME ACTOR OR ACTRESS NAMES WHOM VIEWERS ARE FOLLOWING BUT  THEY ARE NOT IN THEIR FAVOURITE MOVIE STAR LIST.</a:t>
            </a:r>
          </a:p>
          <a:p>
            <a:r>
              <a:rPr lang="en-IN" sz="1400" b="1" dirty="0"/>
              <a:t>ACTOR / ACTRESS NAMES</a:t>
            </a:r>
          </a:p>
          <a:p>
            <a:r>
              <a:rPr lang="en-IN" sz="1400" dirty="0"/>
              <a:t>GOURAB CHAKRABORTY</a:t>
            </a:r>
          </a:p>
          <a:p>
            <a:r>
              <a:rPr lang="en-IN" sz="1400" dirty="0"/>
              <a:t>SAYANI GHOSH</a:t>
            </a:r>
          </a:p>
          <a:p>
            <a:r>
              <a:rPr lang="en-IN" sz="1400" dirty="0"/>
              <a:t>OINDRILA SEN</a:t>
            </a:r>
          </a:p>
          <a:p>
            <a:r>
              <a:rPr lang="en-IN" sz="1400" dirty="0"/>
              <a:t>PRIYANKA SARKAR</a:t>
            </a:r>
          </a:p>
          <a:p>
            <a:r>
              <a:rPr lang="en-IN" sz="1400" dirty="0"/>
              <a:t>RITTIKA SEN</a:t>
            </a:r>
          </a:p>
          <a:p>
            <a:r>
              <a:rPr lang="en-IN" sz="1400" dirty="0"/>
              <a:t>SRABANTI</a:t>
            </a:r>
          </a:p>
          <a:p>
            <a:r>
              <a:rPr lang="en-IN" sz="1400" dirty="0"/>
              <a:t>RITUPARNA SENGUPTA</a:t>
            </a:r>
          </a:p>
          <a:p>
            <a:r>
              <a:rPr lang="en-IN" sz="1400" dirty="0"/>
              <a:t>RACHANA BANERJEE</a:t>
            </a:r>
          </a:p>
          <a:p>
            <a:r>
              <a:rPr lang="en-IN" sz="1400" dirty="0"/>
              <a:t>RUDRANIL GHOSH</a:t>
            </a:r>
          </a:p>
          <a:p>
            <a:r>
              <a:rPr lang="en-IN" sz="1400" dirty="0"/>
              <a:t>BONNY SENGUPTA</a:t>
            </a:r>
          </a:p>
          <a:p>
            <a:endParaRPr lang="en-IN" sz="1400" dirty="0"/>
          </a:p>
          <a:p>
            <a:pPr marL="0" indent="0">
              <a:buNone/>
            </a:pPr>
            <a:endParaRPr lang="en-IN" sz="1400" dirty="0"/>
          </a:p>
        </p:txBody>
      </p:sp>
      <p:sp>
        <p:nvSpPr>
          <p:cNvPr id="4" name="Slide Number Placeholder 3">
            <a:extLst>
              <a:ext uri="{FF2B5EF4-FFF2-40B4-BE49-F238E27FC236}">
                <a16:creationId xmlns:a16="http://schemas.microsoft.com/office/drawing/2014/main" id="{0A01553A-A479-4483-A8C0-2828DDE71D1B}"/>
              </a:ext>
            </a:extLst>
          </p:cNvPr>
          <p:cNvSpPr>
            <a:spLocks noGrp="1"/>
          </p:cNvSpPr>
          <p:nvPr>
            <p:ph type="sldNum" sz="quarter" idx="12"/>
          </p:nvPr>
        </p:nvSpPr>
        <p:spPr/>
        <p:txBody>
          <a:bodyPr/>
          <a:lstStyle/>
          <a:p>
            <a:fld id="{F28B2CBE-7A29-4277-A7E4-9FBB018EDD28}" type="slidenum">
              <a:rPr lang="en-IN" smtClean="0"/>
              <a:t>22</a:t>
            </a:fld>
            <a:endParaRPr lang="en-IN"/>
          </a:p>
        </p:txBody>
      </p:sp>
    </p:spTree>
    <p:extLst>
      <p:ext uri="{BB962C8B-B14F-4D97-AF65-F5344CB8AC3E}">
        <p14:creationId xmlns:p14="http://schemas.microsoft.com/office/powerpoint/2010/main" val="173653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BB3D-749A-455C-A7C1-0A19D4167290}"/>
              </a:ext>
            </a:extLst>
          </p:cNvPr>
          <p:cNvSpPr>
            <a:spLocks noGrp="1"/>
          </p:cNvSpPr>
          <p:nvPr>
            <p:ph type="title"/>
          </p:nvPr>
        </p:nvSpPr>
        <p:spPr/>
        <p:txBody>
          <a:bodyPr/>
          <a:lstStyle/>
          <a:p>
            <a:pPr algn="ctr"/>
            <a:r>
              <a:rPr lang="en-IN" dirty="0"/>
              <a:t>ARE VIEWERS SUBSCRIBED TO ANY TELEVISION CHANNEL PAGE</a:t>
            </a:r>
          </a:p>
        </p:txBody>
      </p:sp>
      <p:sp>
        <p:nvSpPr>
          <p:cNvPr id="3" name="Content Placeholder 2">
            <a:extLst>
              <a:ext uri="{FF2B5EF4-FFF2-40B4-BE49-F238E27FC236}">
                <a16:creationId xmlns:a16="http://schemas.microsoft.com/office/drawing/2014/main" id="{C3FFF489-F775-482D-847B-7AD34F2FEEB2}"/>
              </a:ext>
            </a:extLst>
          </p:cNvPr>
          <p:cNvSpPr>
            <a:spLocks noGrp="1"/>
          </p:cNvSpPr>
          <p:nvPr>
            <p:ph idx="1"/>
          </p:nvPr>
        </p:nvSpPr>
        <p:spPr>
          <a:xfrm>
            <a:off x="1251678" y="1874517"/>
            <a:ext cx="10178322" cy="4300996"/>
          </a:xfrm>
        </p:spPr>
        <p:txBody>
          <a:bodyPr>
            <a:normAutofit lnSpcReduction="10000"/>
          </a:bodyPr>
          <a:lstStyle/>
          <a:p>
            <a:pPr marL="0" indent="0">
              <a:buNone/>
            </a:pPr>
            <a:r>
              <a:rPr lang="en-IN" dirty="0"/>
              <a:t>                       </a:t>
            </a:r>
            <a:r>
              <a:rPr lang="en-IN" sz="1400" dirty="0"/>
              <a:t>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TOTAL SAMPLE 239.  AMONG THEM 224 VIEWERS ARE USING FACEBOOK AND YOUTUBE MOSTLY.</a:t>
            </a:r>
          </a:p>
          <a:p>
            <a:pPr marL="0" indent="0">
              <a:buNone/>
            </a:pPr>
            <a:r>
              <a:rPr lang="en-IN" sz="1400" dirty="0"/>
              <a:t>AMONG 224 VIEWERS 223 VIEWERS WATCH MOVIES.</a:t>
            </a:r>
          </a:p>
          <a:p>
            <a:pPr marL="0" indent="0">
              <a:buNone/>
            </a:pPr>
            <a:r>
              <a:rPr lang="en-IN" sz="1400" dirty="0"/>
              <a:t>AMONG 223 VIEWERS 222 VIEWERS WATCH BENGALI MOVIES.</a:t>
            </a:r>
          </a:p>
          <a:p>
            <a:pPr marL="0" indent="0">
              <a:buNone/>
            </a:pPr>
            <a:r>
              <a:rPr lang="en-IN" sz="1400" dirty="0"/>
              <a:t>AMONG 222 VIEWERS 88 VIEWERS ARE SUBSCRIBING ANY TELEVISION CHANNEL PAGE.</a:t>
            </a:r>
          </a:p>
          <a:p>
            <a:pPr marL="0" indent="0">
              <a:buNone/>
            </a:pPr>
            <a:r>
              <a:rPr lang="en-IN" sz="1400" dirty="0"/>
              <a:t>AMONG 88 VIEWERS 55 VIEWERS ARE FOLLOWING ANY BEANGALI TELEVISION CHANNEL PAGE.</a:t>
            </a:r>
          </a:p>
          <a:p>
            <a:pPr marL="0" indent="0">
              <a:buNone/>
            </a:pPr>
            <a:endParaRPr lang="en-IN" sz="1400" dirty="0"/>
          </a:p>
          <a:p>
            <a:pPr marL="0" indent="0">
              <a:buNone/>
            </a:pPr>
            <a:r>
              <a:rPr lang="en-IN" sz="1400" dirty="0">
                <a:solidFill>
                  <a:srgbClr val="C00000"/>
                </a:solidFill>
              </a:rPr>
              <a:t>THAT’S MEAN WE HAVE GOTTEN AMONG 239 VIEWERS ONLY 23.01 % VIEWERS ARE SUBSCRIBING ANY BENGALI TELEVISION CHANNEL PAGE.</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4" name="Slide Number Placeholder 3">
            <a:extLst>
              <a:ext uri="{FF2B5EF4-FFF2-40B4-BE49-F238E27FC236}">
                <a16:creationId xmlns:a16="http://schemas.microsoft.com/office/drawing/2014/main" id="{263BED91-D7BF-4032-B2FE-72C368F24822}"/>
              </a:ext>
            </a:extLst>
          </p:cNvPr>
          <p:cNvSpPr>
            <a:spLocks noGrp="1"/>
          </p:cNvSpPr>
          <p:nvPr>
            <p:ph type="sldNum" sz="quarter" idx="12"/>
          </p:nvPr>
        </p:nvSpPr>
        <p:spPr/>
        <p:txBody>
          <a:bodyPr/>
          <a:lstStyle/>
          <a:p>
            <a:fld id="{F28B2CBE-7A29-4277-A7E4-9FBB018EDD28}" type="slidenum">
              <a:rPr lang="en-IN" smtClean="0"/>
              <a:t>23</a:t>
            </a:fld>
            <a:endParaRPr lang="en-IN"/>
          </a:p>
        </p:txBody>
      </p:sp>
      <p:graphicFrame>
        <p:nvGraphicFramePr>
          <p:cNvPr id="5" name="Table 4">
            <a:extLst>
              <a:ext uri="{FF2B5EF4-FFF2-40B4-BE49-F238E27FC236}">
                <a16:creationId xmlns:a16="http://schemas.microsoft.com/office/drawing/2014/main" id="{E061ABE9-B5B4-4B7C-A150-0085FECFB2A7}"/>
              </a:ext>
            </a:extLst>
          </p:cNvPr>
          <p:cNvGraphicFramePr>
            <a:graphicFrameLocks noGrp="1"/>
          </p:cNvGraphicFramePr>
          <p:nvPr>
            <p:extLst>
              <p:ext uri="{D42A27DB-BD31-4B8C-83A1-F6EECF244321}">
                <p14:modId xmlns:p14="http://schemas.microsoft.com/office/powerpoint/2010/main" val="148758480"/>
              </p:ext>
            </p:extLst>
          </p:nvPr>
        </p:nvGraphicFramePr>
        <p:xfrm>
          <a:off x="2124764" y="1945640"/>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770918023"/>
                    </a:ext>
                  </a:extLst>
                </a:gridCol>
                <a:gridCol w="1354667">
                  <a:extLst>
                    <a:ext uri="{9D8B030D-6E8A-4147-A177-3AD203B41FA5}">
                      <a16:colId xmlns:a16="http://schemas.microsoft.com/office/drawing/2014/main" val="820347271"/>
                    </a:ext>
                  </a:extLst>
                </a:gridCol>
                <a:gridCol w="1354667">
                  <a:extLst>
                    <a:ext uri="{9D8B030D-6E8A-4147-A177-3AD203B41FA5}">
                      <a16:colId xmlns:a16="http://schemas.microsoft.com/office/drawing/2014/main" val="3631397582"/>
                    </a:ext>
                  </a:extLst>
                </a:gridCol>
                <a:gridCol w="1354667">
                  <a:extLst>
                    <a:ext uri="{9D8B030D-6E8A-4147-A177-3AD203B41FA5}">
                      <a16:colId xmlns:a16="http://schemas.microsoft.com/office/drawing/2014/main" val="2549960350"/>
                    </a:ext>
                  </a:extLst>
                </a:gridCol>
                <a:gridCol w="1354667">
                  <a:extLst>
                    <a:ext uri="{9D8B030D-6E8A-4147-A177-3AD203B41FA5}">
                      <a16:colId xmlns:a16="http://schemas.microsoft.com/office/drawing/2014/main" val="37673969"/>
                    </a:ext>
                  </a:extLst>
                </a:gridCol>
                <a:gridCol w="1354667">
                  <a:extLst>
                    <a:ext uri="{9D8B030D-6E8A-4147-A177-3AD203B41FA5}">
                      <a16:colId xmlns:a16="http://schemas.microsoft.com/office/drawing/2014/main" val="1427192194"/>
                    </a:ext>
                  </a:extLst>
                </a:gridCol>
              </a:tblGrid>
              <a:tr h="370840">
                <a:tc>
                  <a:txBody>
                    <a:bodyPr/>
                    <a:lstStyle/>
                    <a:p>
                      <a:pPr algn="ctr"/>
                      <a:endParaRPr lang="en-IN" sz="1200" dirty="0"/>
                    </a:p>
                  </a:txBody>
                  <a:tcPr/>
                </a:tc>
                <a:tc>
                  <a:txBody>
                    <a:bodyPr/>
                    <a:lstStyle/>
                    <a:p>
                      <a:pPr algn="ctr"/>
                      <a:r>
                        <a:rPr lang="en-IN" sz="1200" dirty="0"/>
                        <a:t>MASTER</a:t>
                      </a:r>
                    </a:p>
                  </a:txBody>
                  <a:tcPr/>
                </a:tc>
                <a:tc>
                  <a:txBody>
                    <a:bodyPr/>
                    <a:lstStyle/>
                    <a:p>
                      <a:pPr algn="ctr"/>
                      <a:r>
                        <a:rPr lang="en-IN" sz="1200" dirty="0"/>
                        <a:t>HOWRAH</a:t>
                      </a:r>
                    </a:p>
                  </a:txBody>
                  <a:tcPr/>
                </a:tc>
                <a:tc>
                  <a:txBody>
                    <a:bodyPr/>
                    <a:lstStyle/>
                    <a:p>
                      <a:pPr algn="ctr"/>
                      <a:r>
                        <a:rPr lang="en-IN" sz="1200" dirty="0"/>
                        <a:t>KOLKATA</a:t>
                      </a:r>
                    </a:p>
                  </a:txBody>
                  <a:tcPr/>
                </a:tc>
                <a:tc>
                  <a:txBody>
                    <a:bodyPr/>
                    <a:lstStyle/>
                    <a:p>
                      <a:pPr algn="ctr"/>
                      <a:r>
                        <a:rPr lang="en-IN" sz="1200" dirty="0"/>
                        <a:t>NORTH 24 PGS</a:t>
                      </a:r>
                    </a:p>
                  </a:txBody>
                  <a:tcPr/>
                </a:tc>
                <a:tc>
                  <a:txBody>
                    <a:bodyPr/>
                    <a:lstStyle/>
                    <a:p>
                      <a:pPr algn="ctr"/>
                      <a:r>
                        <a:rPr lang="en-IN" sz="1200" dirty="0"/>
                        <a:t>% (MASTER)</a:t>
                      </a:r>
                    </a:p>
                  </a:txBody>
                  <a:tcPr/>
                </a:tc>
                <a:extLst>
                  <a:ext uri="{0D108BD9-81ED-4DB2-BD59-A6C34878D82A}">
                    <a16:rowId xmlns:a16="http://schemas.microsoft.com/office/drawing/2014/main" val="40112580"/>
                  </a:ext>
                </a:extLst>
              </a:tr>
              <a:tr h="370840">
                <a:tc>
                  <a:txBody>
                    <a:bodyPr/>
                    <a:lstStyle/>
                    <a:p>
                      <a:pPr algn="ctr"/>
                      <a:r>
                        <a:rPr lang="en-IN" sz="1200" dirty="0"/>
                        <a:t>TOTAL SAMPLE</a:t>
                      </a:r>
                    </a:p>
                  </a:txBody>
                  <a:tcPr/>
                </a:tc>
                <a:tc>
                  <a:txBody>
                    <a:bodyPr/>
                    <a:lstStyle/>
                    <a:p>
                      <a:pPr algn="ctr"/>
                      <a:r>
                        <a:rPr lang="en-IN" sz="1200" dirty="0"/>
                        <a:t>234</a:t>
                      </a:r>
                    </a:p>
                  </a:txBody>
                  <a:tcPr/>
                </a:tc>
                <a:tc>
                  <a:txBody>
                    <a:bodyPr/>
                    <a:lstStyle/>
                    <a:p>
                      <a:pPr algn="ctr"/>
                      <a:r>
                        <a:rPr lang="en-IN" sz="1200" dirty="0"/>
                        <a:t>34</a:t>
                      </a:r>
                    </a:p>
                  </a:txBody>
                  <a:tcPr/>
                </a:tc>
                <a:tc>
                  <a:txBody>
                    <a:bodyPr/>
                    <a:lstStyle/>
                    <a:p>
                      <a:pPr algn="ctr"/>
                      <a:r>
                        <a:rPr lang="en-IN" sz="1200" dirty="0"/>
                        <a:t>90</a:t>
                      </a:r>
                    </a:p>
                  </a:txBody>
                  <a:tcPr/>
                </a:tc>
                <a:tc>
                  <a:txBody>
                    <a:bodyPr/>
                    <a:lstStyle/>
                    <a:p>
                      <a:pPr algn="ctr"/>
                      <a:r>
                        <a:rPr lang="en-IN" sz="1200" dirty="0"/>
                        <a:t>83</a:t>
                      </a:r>
                    </a:p>
                  </a:txBody>
                  <a:tcPr/>
                </a:tc>
                <a:tc>
                  <a:txBody>
                    <a:bodyPr/>
                    <a:lstStyle/>
                    <a:p>
                      <a:pPr algn="ctr"/>
                      <a:endParaRPr lang="en-IN" sz="1200" dirty="0"/>
                    </a:p>
                  </a:txBody>
                  <a:tcPr/>
                </a:tc>
                <a:extLst>
                  <a:ext uri="{0D108BD9-81ED-4DB2-BD59-A6C34878D82A}">
                    <a16:rowId xmlns:a16="http://schemas.microsoft.com/office/drawing/2014/main" val="3137335906"/>
                  </a:ext>
                </a:extLst>
              </a:tr>
              <a:tr h="370840">
                <a:tc>
                  <a:txBody>
                    <a:bodyPr/>
                    <a:lstStyle/>
                    <a:p>
                      <a:pPr algn="ctr"/>
                      <a:r>
                        <a:rPr lang="en-IN" sz="1200" dirty="0"/>
                        <a:t>YES</a:t>
                      </a:r>
                    </a:p>
                  </a:txBody>
                  <a:tcPr/>
                </a:tc>
                <a:tc>
                  <a:txBody>
                    <a:bodyPr/>
                    <a:lstStyle/>
                    <a:p>
                      <a:pPr algn="ctr"/>
                      <a:r>
                        <a:rPr lang="en-IN" sz="1200" dirty="0"/>
                        <a:t>103</a:t>
                      </a:r>
                    </a:p>
                  </a:txBody>
                  <a:tcPr/>
                </a:tc>
                <a:tc>
                  <a:txBody>
                    <a:bodyPr/>
                    <a:lstStyle/>
                    <a:p>
                      <a:pPr algn="ctr"/>
                      <a:r>
                        <a:rPr lang="en-IN" sz="1200" dirty="0"/>
                        <a:t>26</a:t>
                      </a:r>
                    </a:p>
                  </a:txBody>
                  <a:tcPr/>
                </a:tc>
                <a:tc>
                  <a:txBody>
                    <a:bodyPr/>
                    <a:lstStyle/>
                    <a:p>
                      <a:pPr algn="ctr"/>
                      <a:r>
                        <a:rPr lang="en-IN" sz="1200" dirty="0"/>
                        <a:t>36</a:t>
                      </a:r>
                    </a:p>
                  </a:txBody>
                  <a:tcPr/>
                </a:tc>
                <a:tc>
                  <a:txBody>
                    <a:bodyPr/>
                    <a:lstStyle/>
                    <a:p>
                      <a:pPr algn="ctr"/>
                      <a:r>
                        <a:rPr lang="en-IN" sz="1200" dirty="0"/>
                        <a:t>41</a:t>
                      </a:r>
                    </a:p>
                  </a:txBody>
                  <a:tcPr/>
                </a:tc>
                <a:tc>
                  <a:txBody>
                    <a:bodyPr/>
                    <a:lstStyle/>
                    <a:p>
                      <a:pPr algn="ctr"/>
                      <a:r>
                        <a:rPr lang="en-IN" sz="1200" dirty="0"/>
                        <a:t>44.02</a:t>
                      </a:r>
                    </a:p>
                  </a:txBody>
                  <a:tcPr/>
                </a:tc>
                <a:extLst>
                  <a:ext uri="{0D108BD9-81ED-4DB2-BD59-A6C34878D82A}">
                    <a16:rowId xmlns:a16="http://schemas.microsoft.com/office/drawing/2014/main" val="1540504051"/>
                  </a:ext>
                </a:extLst>
              </a:tr>
              <a:tr h="370840">
                <a:tc>
                  <a:txBody>
                    <a:bodyPr/>
                    <a:lstStyle/>
                    <a:p>
                      <a:pPr algn="ctr"/>
                      <a:r>
                        <a:rPr lang="en-IN" sz="1200" dirty="0"/>
                        <a:t>NO</a:t>
                      </a:r>
                    </a:p>
                  </a:txBody>
                  <a:tcPr/>
                </a:tc>
                <a:tc>
                  <a:txBody>
                    <a:bodyPr/>
                    <a:lstStyle/>
                    <a:p>
                      <a:pPr algn="ctr"/>
                      <a:r>
                        <a:rPr lang="en-IN" sz="1200" dirty="0"/>
                        <a:t>130</a:t>
                      </a:r>
                    </a:p>
                  </a:txBody>
                  <a:tcPr/>
                </a:tc>
                <a:tc>
                  <a:txBody>
                    <a:bodyPr/>
                    <a:lstStyle/>
                    <a:p>
                      <a:pPr algn="ctr"/>
                      <a:r>
                        <a:rPr lang="en-IN" sz="1200" dirty="0"/>
                        <a:t>60</a:t>
                      </a:r>
                    </a:p>
                  </a:txBody>
                  <a:tcPr/>
                </a:tc>
                <a:tc>
                  <a:txBody>
                    <a:bodyPr/>
                    <a:lstStyle/>
                    <a:p>
                      <a:pPr algn="ctr"/>
                      <a:r>
                        <a:rPr lang="en-IN" sz="1200" dirty="0"/>
                        <a:t>54</a:t>
                      </a:r>
                    </a:p>
                  </a:txBody>
                  <a:tcPr/>
                </a:tc>
                <a:tc>
                  <a:txBody>
                    <a:bodyPr/>
                    <a:lstStyle/>
                    <a:p>
                      <a:pPr algn="ctr"/>
                      <a:r>
                        <a:rPr lang="en-IN" sz="1200" dirty="0"/>
                        <a:t>42</a:t>
                      </a:r>
                    </a:p>
                  </a:txBody>
                  <a:tcPr/>
                </a:tc>
                <a:tc>
                  <a:txBody>
                    <a:bodyPr/>
                    <a:lstStyle/>
                    <a:p>
                      <a:pPr algn="ctr"/>
                      <a:r>
                        <a:rPr lang="en-IN" sz="1200" dirty="0"/>
                        <a:t>55.56</a:t>
                      </a:r>
                    </a:p>
                  </a:txBody>
                  <a:tcPr/>
                </a:tc>
                <a:extLst>
                  <a:ext uri="{0D108BD9-81ED-4DB2-BD59-A6C34878D82A}">
                    <a16:rowId xmlns:a16="http://schemas.microsoft.com/office/drawing/2014/main" val="254160955"/>
                  </a:ext>
                </a:extLst>
              </a:tr>
            </a:tbl>
          </a:graphicData>
        </a:graphic>
      </p:graphicFrame>
    </p:spTree>
    <p:extLst>
      <p:ext uri="{BB962C8B-B14F-4D97-AF65-F5344CB8AC3E}">
        <p14:creationId xmlns:p14="http://schemas.microsoft.com/office/powerpoint/2010/main" val="393724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3540-34A8-4F01-A1AA-6DEB0B1E2712}"/>
              </a:ext>
            </a:extLst>
          </p:cNvPr>
          <p:cNvSpPr>
            <a:spLocks noGrp="1"/>
          </p:cNvSpPr>
          <p:nvPr>
            <p:ph type="title"/>
          </p:nvPr>
        </p:nvSpPr>
        <p:spPr>
          <a:xfrm>
            <a:off x="1251678" y="382385"/>
            <a:ext cx="10178322" cy="43925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D6D4C56-0929-4DE6-A66B-2D23F23A58B4}"/>
              </a:ext>
            </a:extLst>
          </p:cNvPr>
          <p:cNvSpPr>
            <a:spLocks noGrp="1"/>
          </p:cNvSpPr>
          <p:nvPr>
            <p:ph idx="1"/>
          </p:nvPr>
        </p:nvSpPr>
        <p:spPr>
          <a:xfrm>
            <a:off x="1251678" y="1205949"/>
            <a:ext cx="10178322" cy="4673644"/>
          </a:xfrm>
        </p:spPr>
        <p:txBody>
          <a:bodyPr/>
          <a:lstStyle/>
          <a:p>
            <a:pPr marL="0" indent="0">
              <a:buNone/>
            </a:pPr>
            <a:r>
              <a:rPr lang="en-IN" dirty="0"/>
              <a:t>   </a:t>
            </a:r>
            <a:endParaRPr lang="en-IN" sz="1400" dirty="0"/>
          </a:p>
        </p:txBody>
      </p:sp>
      <p:sp>
        <p:nvSpPr>
          <p:cNvPr id="4" name="Slide Number Placeholder 3">
            <a:extLst>
              <a:ext uri="{FF2B5EF4-FFF2-40B4-BE49-F238E27FC236}">
                <a16:creationId xmlns:a16="http://schemas.microsoft.com/office/drawing/2014/main" id="{29574BC9-4A77-4B1A-9C2F-0A9CF34F7C63}"/>
              </a:ext>
            </a:extLst>
          </p:cNvPr>
          <p:cNvSpPr>
            <a:spLocks noGrp="1"/>
          </p:cNvSpPr>
          <p:nvPr>
            <p:ph type="sldNum" sz="quarter" idx="12"/>
          </p:nvPr>
        </p:nvSpPr>
        <p:spPr/>
        <p:txBody>
          <a:bodyPr/>
          <a:lstStyle/>
          <a:p>
            <a:fld id="{F28B2CBE-7A29-4277-A7E4-9FBB018EDD28}" type="slidenum">
              <a:rPr lang="en-IN" smtClean="0"/>
              <a:t>24</a:t>
            </a:fld>
            <a:endParaRPr lang="en-IN"/>
          </a:p>
        </p:txBody>
      </p:sp>
      <p:graphicFrame>
        <p:nvGraphicFramePr>
          <p:cNvPr id="5" name="Table 4">
            <a:extLst>
              <a:ext uri="{FF2B5EF4-FFF2-40B4-BE49-F238E27FC236}">
                <a16:creationId xmlns:a16="http://schemas.microsoft.com/office/drawing/2014/main" id="{A5BFC2AE-36A9-499C-B7AF-EAEC772F0711}"/>
              </a:ext>
            </a:extLst>
          </p:cNvPr>
          <p:cNvGraphicFramePr>
            <a:graphicFrameLocks noGrp="1"/>
          </p:cNvGraphicFramePr>
          <p:nvPr>
            <p:extLst>
              <p:ext uri="{D42A27DB-BD31-4B8C-83A1-F6EECF244321}">
                <p14:modId xmlns:p14="http://schemas.microsoft.com/office/powerpoint/2010/main" val="3807638554"/>
              </p:ext>
            </p:extLst>
          </p:nvPr>
        </p:nvGraphicFramePr>
        <p:xfrm>
          <a:off x="2276839" y="1317721"/>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0930507"/>
                    </a:ext>
                  </a:extLst>
                </a:gridCol>
                <a:gridCol w="4064000">
                  <a:extLst>
                    <a:ext uri="{9D8B030D-6E8A-4147-A177-3AD203B41FA5}">
                      <a16:colId xmlns:a16="http://schemas.microsoft.com/office/drawing/2014/main" val="2382914970"/>
                    </a:ext>
                  </a:extLst>
                </a:gridCol>
              </a:tblGrid>
              <a:tr h="370840">
                <a:tc>
                  <a:txBody>
                    <a:bodyPr/>
                    <a:lstStyle/>
                    <a:p>
                      <a:r>
                        <a:rPr lang="en-IN" sz="1400" dirty="0"/>
                        <a:t>CHANNELS (ONLY BANGALI)</a:t>
                      </a:r>
                    </a:p>
                  </a:txBody>
                  <a:tcPr/>
                </a:tc>
                <a:tc>
                  <a:txBody>
                    <a:bodyPr/>
                    <a:lstStyle/>
                    <a:p>
                      <a:r>
                        <a:rPr lang="en-IN" sz="1400" dirty="0"/>
                        <a:t>NO OF SUBSCRIPTION</a:t>
                      </a:r>
                    </a:p>
                  </a:txBody>
                  <a:tcPr/>
                </a:tc>
                <a:extLst>
                  <a:ext uri="{0D108BD9-81ED-4DB2-BD59-A6C34878D82A}">
                    <a16:rowId xmlns:a16="http://schemas.microsoft.com/office/drawing/2014/main" val="2133089592"/>
                  </a:ext>
                </a:extLst>
              </a:tr>
              <a:tr h="370840">
                <a:tc>
                  <a:txBody>
                    <a:bodyPr/>
                    <a:lstStyle/>
                    <a:p>
                      <a:r>
                        <a:rPr lang="en-IN" sz="1400" dirty="0"/>
                        <a:t>24 GHANTA</a:t>
                      </a:r>
                    </a:p>
                  </a:txBody>
                  <a:tcPr/>
                </a:tc>
                <a:tc>
                  <a:txBody>
                    <a:bodyPr/>
                    <a:lstStyle/>
                    <a:p>
                      <a:r>
                        <a:rPr lang="en-IN" sz="1400" dirty="0"/>
                        <a:t>10</a:t>
                      </a:r>
                    </a:p>
                  </a:txBody>
                  <a:tcPr/>
                </a:tc>
                <a:extLst>
                  <a:ext uri="{0D108BD9-81ED-4DB2-BD59-A6C34878D82A}">
                    <a16:rowId xmlns:a16="http://schemas.microsoft.com/office/drawing/2014/main" val="3165944969"/>
                  </a:ext>
                </a:extLst>
              </a:tr>
              <a:tr h="370840">
                <a:tc>
                  <a:txBody>
                    <a:bodyPr/>
                    <a:lstStyle/>
                    <a:p>
                      <a:r>
                        <a:rPr lang="en-IN" sz="1400" dirty="0"/>
                        <a:t>ABP ANANDA</a:t>
                      </a:r>
                    </a:p>
                  </a:txBody>
                  <a:tcPr/>
                </a:tc>
                <a:tc>
                  <a:txBody>
                    <a:bodyPr/>
                    <a:lstStyle/>
                    <a:p>
                      <a:r>
                        <a:rPr lang="en-IN" sz="1400" dirty="0"/>
                        <a:t>20</a:t>
                      </a:r>
                    </a:p>
                  </a:txBody>
                  <a:tcPr/>
                </a:tc>
                <a:extLst>
                  <a:ext uri="{0D108BD9-81ED-4DB2-BD59-A6C34878D82A}">
                    <a16:rowId xmlns:a16="http://schemas.microsoft.com/office/drawing/2014/main" val="494613748"/>
                  </a:ext>
                </a:extLst>
              </a:tr>
              <a:tr h="370840">
                <a:tc>
                  <a:txBody>
                    <a:bodyPr/>
                    <a:lstStyle/>
                    <a:p>
                      <a:r>
                        <a:rPr lang="en-IN" sz="1400" dirty="0"/>
                        <a:t>COLOURS BANGLA</a:t>
                      </a:r>
                    </a:p>
                  </a:txBody>
                  <a:tcPr/>
                </a:tc>
                <a:tc>
                  <a:txBody>
                    <a:bodyPr/>
                    <a:lstStyle/>
                    <a:p>
                      <a:r>
                        <a:rPr lang="en-IN" sz="1400" dirty="0"/>
                        <a:t>3</a:t>
                      </a:r>
                    </a:p>
                  </a:txBody>
                  <a:tcPr/>
                </a:tc>
                <a:extLst>
                  <a:ext uri="{0D108BD9-81ED-4DB2-BD59-A6C34878D82A}">
                    <a16:rowId xmlns:a16="http://schemas.microsoft.com/office/drawing/2014/main" val="2120712412"/>
                  </a:ext>
                </a:extLst>
              </a:tr>
              <a:tr h="370840">
                <a:tc>
                  <a:txBody>
                    <a:bodyPr/>
                    <a:lstStyle/>
                    <a:p>
                      <a:r>
                        <a:rPr lang="en-IN" sz="1400" dirty="0"/>
                        <a:t>ZEE BANGLA</a:t>
                      </a:r>
                    </a:p>
                  </a:txBody>
                  <a:tcPr/>
                </a:tc>
                <a:tc>
                  <a:txBody>
                    <a:bodyPr/>
                    <a:lstStyle/>
                    <a:p>
                      <a:r>
                        <a:rPr lang="en-IN" sz="1400" dirty="0"/>
                        <a:t>16</a:t>
                      </a:r>
                    </a:p>
                  </a:txBody>
                  <a:tcPr/>
                </a:tc>
                <a:extLst>
                  <a:ext uri="{0D108BD9-81ED-4DB2-BD59-A6C34878D82A}">
                    <a16:rowId xmlns:a16="http://schemas.microsoft.com/office/drawing/2014/main" val="655056876"/>
                  </a:ext>
                </a:extLst>
              </a:tr>
              <a:tr h="370840">
                <a:tc>
                  <a:txBody>
                    <a:bodyPr/>
                    <a:lstStyle/>
                    <a:p>
                      <a:r>
                        <a:rPr lang="en-IN" sz="1400" dirty="0"/>
                        <a:t>CHANNEL 5</a:t>
                      </a:r>
                    </a:p>
                  </a:txBody>
                  <a:tcPr/>
                </a:tc>
                <a:tc>
                  <a:txBody>
                    <a:bodyPr/>
                    <a:lstStyle/>
                    <a:p>
                      <a:r>
                        <a:rPr lang="en-IN" sz="1400" dirty="0"/>
                        <a:t>1</a:t>
                      </a:r>
                    </a:p>
                  </a:txBody>
                  <a:tcPr/>
                </a:tc>
                <a:extLst>
                  <a:ext uri="{0D108BD9-81ED-4DB2-BD59-A6C34878D82A}">
                    <a16:rowId xmlns:a16="http://schemas.microsoft.com/office/drawing/2014/main" val="3602986090"/>
                  </a:ext>
                </a:extLst>
              </a:tr>
              <a:tr h="370840">
                <a:tc>
                  <a:txBody>
                    <a:bodyPr/>
                    <a:lstStyle/>
                    <a:p>
                      <a:r>
                        <a:rPr lang="en-IN" sz="1400" dirty="0"/>
                        <a:t>JALSHA MOVIES</a:t>
                      </a:r>
                    </a:p>
                  </a:txBody>
                  <a:tcPr/>
                </a:tc>
                <a:tc>
                  <a:txBody>
                    <a:bodyPr/>
                    <a:lstStyle/>
                    <a:p>
                      <a:r>
                        <a:rPr lang="en-IN" sz="1400" dirty="0"/>
                        <a:t>5</a:t>
                      </a:r>
                    </a:p>
                  </a:txBody>
                  <a:tcPr/>
                </a:tc>
                <a:extLst>
                  <a:ext uri="{0D108BD9-81ED-4DB2-BD59-A6C34878D82A}">
                    <a16:rowId xmlns:a16="http://schemas.microsoft.com/office/drawing/2014/main" val="1233856965"/>
                  </a:ext>
                </a:extLst>
              </a:tr>
              <a:tr h="370840">
                <a:tc>
                  <a:txBody>
                    <a:bodyPr/>
                    <a:lstStyle/>
                    <a:p>
                      <a:r>
                        <a:rPr lang="en-IN" sz="1400" dirty="0"/>
                        <a:t>SANGEET BANGLA</a:t>
                      </a:r>
                    </a:p>
                  </a:txBody>
                  <a:tcPr/>
                </a:tc>
                <a:tc>
                  <a:txBody>
                    <a:bodyPr/>
                    <a:lstStyle/>
                    <a:p>
                      <a:r>
                        <a:rPr lang="en-IN" sz="1400" dirty="0"/>
                        <a:t>8</a:t>
                      </a:r>
                    </a:p>
                  </a:txBody>
                  <a:tcPr/>
                </a:tc>
                <a:extLst>
                  <a:ext uri="{0D108BD9-81ED-4DB2-BD59-A6C34878D82A}">
                    <a16:rowId xmlns:a16="http://schemas.microsoft.com/office/drawing/2014/main" val="4246717286"/>
                  </a:ext>
                </a:extLst>
              </a:tr>
              <a:tr h="370840">
                <a:tc>
                  <a:txBody>
                    <a:bodyPr/>
                    <a:lstStyle/>
                    <a:p>
                      <a:r>
                        <a:rPr lang="en-IN" sz="1400" dirty="0"/>
                        <a:t>STAR JALSHA</a:t>
                      </a:r>
                    </a:p>
                  </a:txBody>
                  <a:tcPr/>
                </a:tc>
                <a:tc>
                  <a:txBody>
                    <a:bodyPr/>
                    <a:lstStyle/>
                    <a:p>
                      <a:r>
                        <a:rPr lang="en-IN" sz="1400" dirty="0"/>
                        <a:t>9</a:t>
                      </a:r>
                    </a:p>
                  </a:txBody>
                  <a:tcPr/>
                </a:tc>
                <a:extLst>
                  <a:ext uri="{0D108BD9-81ED-4DB2-BD59-A6C34878D82A}">
                    <a16:rowId xmlns:a16="http://schemas.microsoft.com/office/drawing/2014/main" val="1921917813"/>
                  </a:ext>
                </a:extLst>
              </a:tr>
              <a:tr h="370840">
                <a:tc>
                  <a:txBody>
                    <a:bodyPr/>
                    <a:lstStyle/>
                    <a:p>
                      <a:r>
                        <a:rPr lang="en-IN" sz="1400" dirty="0"/>
                        <a:t>ZEE BANGLA CINEMA</a:t>
                      </a:r>
                    </a:p>
                  </a:txBody>
                  <a:tcPr/>
                </a:tc>
                <a:tc>
                  <a:txBody>
                    <a:bodyPr/>
                    <a:lstStyle/>
                    <a:p>
                      <a:r>
                        <a:rPr lang="en-IN" sz="1400" dirty="0"/>
                        <a:t>2</a:t>
                      </a:r>
                    </a:p>
                  </a:txBody>
                  <a:tcPr/>
                </a:tc>
                <a:extLst>
                  <a:ext uri="{0D108BD9-81ED-4DB2-BD59-A6C34878D82A}">
                    <a16:rowId xmlns:a16="http://schemas.microsoft.com/office/drawing/2014/main" val="2233186318"/>
                  </a:ext>
                </a:extLst>
              </a:tr>
            </a:tbl>
          </a:graphicData>
        </a:graphic>
      </p:graphicFrame>
    </p:spTree>
    <p:extLst>
      <p:ext uri="{BB962C8B-B14F-4D97-AF65-F5344CB8AC3E}">
        <p14:creationId xmlns:p14="http://schemas.microsoft.com/office/powerpoint/2010/main" val="1949940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984D-40BD-465D-8EB6-9A0361E43F6D}"/>
              </a:ext>
            </a:extLst>
          </p:cNvPr>
          <p:cNvSpPr>
            <a:spLocks noGrp="1"/>
          </p:cNvSpPr>
          <p:nvPr>
            <p:ph type="title"/>
          </p:nvPr>
        </p:nvSpPr>
        <p:spPr/>
        <p:txBody>
          <a:bodyPr/>
          <a:lstStyle/>
          <a:p>
            <a:pPr algn="ctr"/>
            <a:r>
              <a:rPr lang="en-IN" dirty="0"/>
              <a:t>DO VIEWERS LIKE TO SEE VIDEOS AT FACEBOOK</a:t>
            </a:r>
          </a:p>
        </p:txBody>
      </p:sp>
      <p:sp>
        <p:nvSpPr>
          <p:cNvPr id="3" name="Content Placeholder 2">
            <a:extLst>
              <a:ext uri="{FF2B5EF4-FFF2-40B4-BE49-F238E27FC236}">
                <a16:creationId xmlns:a16="http://schemas.microsoft.com/office/drawing/2014/main" id="{F8966B97-6387-49AB-A536-EE3BF9337D53}"/>
              </a:ext>
            </a:extLst>
          </p:cNvPr>
          <p:cNvSpPr>
            <a:spLocks noGrp="1"/>
          </p:cNvSpPr>
          <p:nvPr>
            <p:ph idx="1"/>
          </p:nvPr>
        </p:nvSpPr>
        <p:spPr>
          <a:xfrm>
            <a:off x="1251678" y="2286001"/>
            <a:ext cx="10178322" cy="3889512"/>
          </a:xfrm>
        </p:spPr>
        <p:txBody>
          <a:bodyPr>
            <a:normAutofit fontScale="85000" lnSpcReduction="20000"/>
          </a:bodyPr>
          <a:lstStyle/>
          <a:p>
            <a:pPr marL="0" indent="0">
              <a:buNone/>
            </a:pPr>
            <a:r>
              <a:rPr lang="en-IN" dirty="0"/>
              <a:t>                      </a:t>
            </a:r>
            <a:endParaRPr lang="en-IN" sz="1400" dirty="0"/>
          </a:p>
          <a:p>
            <a:endParaRPr lang="en-IN" sz="1400" dirty="0">
              <a:solidFill>
                <a:srgbClr val="C00000"/>
              </a:solidFill>
            </a:endParaRPr>
          </a:p>
          <a:p>
            <a:endParaRPr lang="en-IN" sz="1400" dirty="0">
              <a:solidFill>
                <a:srgbClr val="C00000"/>
              </a:solidFill>
            </a:endParaRPr>
          </a:p>
          <a:p>
            <a:r>
              <a:rPr lang="en-IN" sz="1400" dirty="0">
                <a:solidFill>
                  <a:srgbClr val="C00000"/>
                </a:solidFill>
              </a:rPr>
              <a:t>80.34 % VIEWERS LIKE TO SEE VIDEOS AT FACEBOOK.</a:t>
            </a:r>
          </a:p>
          <a:p>
            <a:r>
              <a:rPr lang="en-IN" sz="1400" dirty="0"/>
              <a:t>TOTAL  SAMPLE = 239</a:t>
            </a:r>
          </a:p>
          <a:p>
            <a:r>
              <a:rPr lang="en-IN" sz="1400" dirty="0"/>
              <a:t>AMONG THEM 224 (93.72%)   VIEWERS ARE USING FACEBOOK AND YOUTUBE MOSTLY.</a:t>
            </a:r>
          </a:p>
          <a:p>
            <a:r>
              <a:rPr lang="en-IN" sz="1400" dirty="0"/>
              <a:t>AMONG 224 VIEWERS  223 ( 99.55% ) VIEWERS ARE WATCH MOVIES.</a:t>
            </a:r>
          </a:p>
          <a:p>
            <a:r>
              <a:rPr lang="en-IN" sz="1400" dirty="0"/>
              <a:t>AMONG 223 VIEWERS 222 ( 99.55 % ) VIEWERS WATCH BENGALI MOVIES.</a:t>
            </a:r>
          </a:p>
          <a:p>
            <a:pPr marL="0" indent="0">
              <a:buNone/>
            </a:pPr>
            <a:r>
              <a:rPr lang="en-IN" sz="1400" dirty="0"/>
              <a:t>                                                          </a:t>
            </a:r>
          </a:p>
          <a:p>
            <a:endParaRPr lang="en-IN" sz="1400" dirty="0">
              <a:solidFill>
                <a:srgbClr val="C00000"/>
              </a:solidFill>
            </a:endParaRPr>
          </a:p>
          <a:p>
            <a:endParaRPr lang="en-IN" sz="1400" dirty="0">
              <a:solidFill>
                <a:srgbClr val="C00000"/>
              </a:solidFill>
            </a:endParaRPr>
          </a:p>
          <a:p>
            <a:endParaRPr lang="en-IN" sz="1400" dirty="0">
              <a:solidFill>
                <a:srgbClr val="C00000"/>
              </a:solidFill>
            </a:endParaRPr>
          </a:p>
          <a:p>
            <a:endParaRPr lang="en-IN" sz="1400" dirty="0">
              <a:solidFill>
                <a:srgbClr val="C00000"/>
              </a:solidFill>
            </a:endParaRPr>
          </a:p>
          <a:p>
            <a:endParaRPr lang="en-IN" sz="1400" dirty="0">
              <a:solidFill>
                <a:srgbClr val="C00000"/>
              </a:solidFill>
            </a:endParaRPr>
          </a:p>
          <a:p>
            <a:r>
              <a:rPr lang="en-IN" sz="1400" dirty="0">
                <a:solidFill>
                  <a:srgbClr val="C00000"/>
                </a:solidFill>
              </a:rPr>
              <a:t>69.37 % VIEWERS LIKE TO SEE VIDEOS &amp; THEY ALSO WATCH BENGALI MOVIES .</a:t>
            </a:r>
            <a:endParaRPr lang="en-IN" sz="1400" dirty="0"/>
          </a:p>
        </p:txBody>
      </p:sp>
      <p:sp>
        <p:nvSpPr>
          <p:cNvPr id="4" name="Slide Number Placeholder 3">
            <a:extLst>
              <a:ext uri="{FF2B5EF4-FFF2-40B4-BE49-F238E27FC236}">
                <a16:creationId xmlns:a16="http://schemas.microsoft.com/office/drawing/2014/main" id="{0EB069E1-3A9D-4A69-8B8D-314421A47AC0}"/>
              </a:ext>
            </a:extLst>
          </p:cNvPr>
          <p:cNvSpPr>
            <a:spLocks noGrp="1"/>
          </p:cNvSpPr>
          <p:nvPr>
            <p:ph type="sldNum" sz="quarter" idx="12"/>
          </p:nvPr>
        </p:nvSpPr>
        <p:spPr/>
        <p:txBody>
          <a:bodyPr/>
          <a:lstStyle/>
          <a:p>
            <a:fld id="{F28B2CBE-7A29-4277-A7E4-9FBB018EDD28}" type="slidenum">
              <a:rPr lang="en-IN" smtClean="0"/>
              <a:t>25</a:t>
            </a:fld>
            <a:endParaRPr lang="en-IN" dirty="0"/>
          </a:p>
        </p:txBody>
      </p:sp>
      <p:graphicFrame>
        <p:nvGraphicFramePr>
          <p:cNvPr id="5" name="Table 4">
            <a:extLst>
              <a:ext uri="{FF2B5EF4-FFF2-40B4-BE49-F238E27FC236}">
                <a16:creationId xmlns:a16="http://schemas.microsoft.com/office/drawing/2014/main" id="{37D1B621-D7B7-4CB3-A4F6-9F60E6643E10}"/>
              </a:ext>
            </a:extLst>
          </p:cNvPr>
          <p:cNvGraphicFramePr>
            <a:graphicFrameLocks noGrp="1"/>
          </p:cNvGraphicFramePr>
          <p:nvPr>
            <p:extLst>
              <p:ext uri="{D42A27DB-BD31-4B8C-83A1-F6EECF244321}">
                <p14:modId xmlns:p14="http://schemas.microsoft.com/office/powerpoint/2010/main" val="1174973182"/>
              </p:ext>
            </p:extLst>
          </p:nvPr>
        </p:nvGraphicFramePr>
        <p:xfrm>
          <a:off x="2031999" y="1736035"/>
          <a:ext cx="8128002" cy="13186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899155338"/>
                    </a:ext>
                  </a:extLst>
                </a:gridCol>
                <a:gridCol w="1354667">
                  <a:extLst>
                    <a:ext uri="{9D8B030D-6E8A-4147-A177-3AD203B41FA5}">
                      <a16:colId xmlns:a16="http://schemas.microsoft.com/office/drawing/2014/main" val="3450334568"/>
                    </a:ext>
                  </a:extLst>
                </a:gridCol>
                <a:gridCol w="1354667">
                  <a:extLst>
                    <a:ext uri="{9D8B030D-6E8A-4147-A177-3AD203B41FA5}">
                      <a16:colId xmlns:a16="http://schemas.microsoft.com/office/drawing/2014/main" val="3618747191"/>
                    </a:ext>
                  </a:extLst>
                </a:gridCol>
                <a:gridCol w="1354667">
                  <a:extLst>
                    <a:ext uri="{9D8B030D-6E8A-4147-A177-3AD203B41FA5}">
                      <a16:colId xmlns:a16="http://schemas.microsoft.com/office/drawing/2014/main" val="2447071853"/>
                    </a:ext>
                  </a:extLst>
                </a:gridCol>
                <a:gridCol w="1354667">
                  <a:extLst>
                    <a:ext uri="{9D8B030D-6E8A-4147-A177-3AD203B41FA5}">
                      <a16:colId xmlns:a16="http://schemas.microsoft.com/office/drawing/2014/main" val="3201506010"/>
                    </a:ext>
                  </a:extLst>
                </a:gridCol>
                <a:gridCol w="1354667">
                  <a:extLst>
                    <a:ext uri="{9D8B030D-6E8A-4147-A177-3AD203B41FA5}">
                      <a16:colId xmlns:a16="http://schemas.microsoft.com/office/drawing/2014/main" val="1354300859"/>
                    </a:ext>
                  </a:extLst>
                </a:gridCol>
              </a:tblGrid>
              <a:tr h="444867">
                <a:tc>
                  <a:txBody>
                    <a:bodyPr/>
                    <a:lstStyle/>
                    <a:p>
                      <a:pPr algn="ctr"/>
                      <a:endParaRPr lang="en-IN" sz="1200" dirty="0"/>
                    </a:p>
                  </a:txBody>
                  <a:tcPr/>
                </a:tc>
                <a:tc>
                  <a:txBody>
                    <a:bodyPr/>
                    <a:lstStyle/>
                    <a:p>
                      <a:pPr algn="ctr"/>
                      <a:r>
                        <a:rPr lang="en-IN" sz="1200" dirty="0"/>
                        <a:t>MASTER</a:t>
                      </a:r>
                    </a:p>
                  </a:txBody>
                  <a:tcPr/>
                </a:tc>
                <a:tc>
                  <a:txBody>
                    <a:bodyPr/>
                    <a:lstStyle/>
                    <a:p>
                      <a:pPr algn="ctr"/>
                      <a:r>
                        <a:rPr lang="en-IN" sz="1200" dirty="0"/>
                        <a:t>HOWRAH</a:t>
                      </a:r>
                    </a:p>
                  </a:txBody>
                  <a:tcPr/>
                </a:tc>
                <a:tc>
                  <a:txBody>
                    <a:bodyPr/>
                    <a:lstStyle/>
                    <a:p>
                      <a:pPr algn="ctr"/>
                      <a:r>
                        <a:rPr lang="en-IN" sz="1200" dirty="0"/>
                        <a:t>KOLKATA</a:t>
                      </a:r>
                    </a:p>
                  </a:txBody>
                  <a:tcPr/>
                </a:tc>
                <a:tc>
                  <a:txBody>
                    <a:bodyPr/>
                    <a:lstStyle/>
                    <a:p>
                      <a:pPr algn="ctr"/>
                      <a:r>
                        <a:rPr lang="en-IN" sz="1200" dirty="0"/>
                        <a:t>NORTH 24 PGS</a:t>
                      </a:r>
                    </a:p>
                  </a:txBody>
                  <a:tcPr/>
                </a:tc>
                <a:tc>
                  <a:txBody>
                    <a:bodyPr/>
                    <a:lstStyle/>
                    <a:p>
                      <a:pPr algn="ctr"/>
                      <a:r>
                        <a:rPr lang="en-IN" sz="1200" dirty="0"/>
                        <a:t>% (MASTER)</a:t>
                      </a:r>
                    </a:p>
                  </a:txBody>
                  <a:tcPr/>
                </a:tc>
                <a:extLst>
                  <a:ext uri="{0D108BD9-81ED-4DB2-BD59-A6C34878D82A}">
                    <a16:rowId xmlns:a16="http://schemas.microsoft.com/office/drawing/2014/main" val="3400601979"/>
                  </a:ext>
                </a:extLst>
              </a:tr>
              <a:tr h="325113">
                <a:tc>
                  <a:txBody>
                    <a:bodyPr/>
                    <a:lstStyle/>
                    <a:p>
                      <a:pPr algn="ctr"/>
                      <a:r>
                        <a:rPr lang="en-IN" sz="1200" dirty="0"/>
                        <a:t>TOTAL SAMPLE</a:t>
                      </a:r>
                    </a:p>
                  </a:txBody>
                  <a:tcPr/>
                </a:tc>
                <a:tc>
                  <a:txBody>
                    <a:bodyPr/>
                    <a:lstStyle/>
                    <a:p>
                      <a:pPr algn="ctr"/>
                      <a:r>
                        <a:rPr lang="en-IN" sz="1200" dirty="0"/>
                        <a:t>234</a:t>
                      </a:r>
                    </a:p>
                  </a:txBody>
                  <a:tcPr/>
                </a:tc>
                <a:tc>
                  <a:txBody>
                    <a:bodyPr/>
                    <a:lstStyle/>
                    <a:p>
                      <a:pPr algn="ctr"/>
                      <a:r>
                        <a:rPr lang="en-IN" sz="1200" dirty="0"/>
                        <a:t>61</a:t>
                      </a:r>
                    </a:p>
                  </a:txBody>
                  <a:tcPr/>
                </a:tc>
                <a:tc>
                  <a:txBody>
                    <a:bodyPr/>
                    <a:lstStyle/>
                    <a:p>
                      <a:pPr algn="ctr"/>
                      <a:r>
                        <a:rPr lang="en-IN" sz="1200" dirty="0"/>
                        <a:t>90</a:t>
                      </a:r>
                    </a:p>
                  </a:txBody>
                  <a:tcPr/>
                </a:tc>
                <a:tc>
                  <a:txBody>
                    <a:bodyPr/>
                    <a:lstStyle/>
                    <a:p>
                      <a:pPr algn="ctr"/>
                      <a:r>
                        <a:rPr lang="en-IN" sz="1200" dirty="0"/>
                        <a:t>82</a:t>
                      </a:r>
                    </a:p>
                  </a:txBody>
                  <a:tcPr/>
                </a:tc>
                <a:tc>
                  <a:txBody>
                    <a:bodyPr/>
                    <a:lstStyle/>
                    <a:p>
                      <a:pPr algn="ctr"/>
                      <a:endParaRPr lang="en-IN" sz="1200" dirty="0"/>
                    </a:p>
                  </a:txBody>
                  <a:tcPr/>
                </a:tc>
                <a:extLst>
                  <a:ext uri="{0D108BD9-81ED-4DB2-BD59-A6C34878D82A}">
                    <a16:rowId xmlns:a16="http://schemas.microsoft.com/office/drawing/2014/main" val="1249161867"/>
                  </a:ext>
                </a:extLst>
              </a:tr>
              <a:tr h="257740">
                <a:tc>
                  <a:txBody>
                    <a:bodyPr/>
                    <a:lstStyle/>
                    <a:p>
                      <a:pPr algn="ctr"/>
                      <a:r>
                        <a:rPr lang="en-IN" sz="1200" dirty="0"/>
                        <a:t>YES</a:t>
                      </a:r>
                    </a:p>
                  </a:txBody>
                  <a:tcPr/>
                </a:tc>
                <a:tc>
                  <a:txBody>
                    <a:bodyPr/>
                    <a:lstStyle/>
                    <a:p>
                      <a:pPr algn="ctr"/>
                      <a:r>
                        <a:rPr lang="en-IN" sz="1200" dirty="0"/>
                        <a:t>188</a:t>
                      </a:r>
                    </a:p>
                  </a:txBody>
                  <a:tcPr/>
                </a:tc>
                <a:tc>
                  <a:txBody>
                    <a:bodyPr/>
                    <a:lstStyle/>
                    <a:p>
                      <a:pPr algn="ctr"/>
                      <a:r>
                        <a:rPr lang="en-IN" sz="1200" dirty="0"/>
                        <a:t>43</a:t>
                      </a:r>
                    </a:p>
                  </a:txBody>
                  <a:tcPr/>
                </a:tc>
                <a:tc>
                  <a:txBody>
                    <a:bodyPr/>
                    <a:lstStyle/>
                    <a:p>
                      <a:pPr algn="ctr"/>
                      <a:r>
                        <a:rPr lang="en-IN" sz="1200" dirty="0"/>
                        <a:t>72</a:t>
                      </a:r>
                    </a:p>
                  </a:txBody>
                  <a:tcPr/>
                </a:tc>
                <a:tc>
                  <a:txBody>
                    <a:bodyPr/>
                    <a:lstStyle/>
                    <a:p>
                      <a:pPr algn="ctr"/>
                      <a:r>
                        <a:rPr lang="en-IN" sz="1200" dirty="0"/>
                        <a:t>73</a:t>
                      </a:r>
                    </a:p>
                  </a:txBody>
                  <a:tcPr/>
                </a:tc>
                <a:tc>
                  <a:txBody>
                    <a:bodyPr/>
                    <a:lstStyle/>
                    <a:p>
                      <a:pPr algn="ctr"/>
                      <a:r>
                        <a:rPr lang="en-IN" sz="1200" dirty="0"/>
                        <a:t>80.34</a:t>
                      </a:r>
                    </a:p>
                  </a:txBody>
                  <a:tcPr/>
                </a:tc>
                <a:extLst>
                  <a:ext uri="{0D108BD9-81ED-4DB2-BD59-A6C34878D82A}">
                    <a16:rowId xmlns:a16="http://schemas.microsoft.com/office/drawing/2014/main" val="1262435016"/>
                  </a:ext>
                </a:extLst>
              </a:tr>
              <a:tr h="257740">
                <a:tc>
                  <a:txBody>
                    <a:bodyPr/>
                    <a:lstStyle/>
                    <a:p>
                      <a:pPr algn="ctr"/>
                      <a:r>
                        <a:rPr lang="en-IN" sz="1200" dirty="0"/>
                        <a:t>NO</a:t>
                      </a:r>
                    </a:p>
                  </a:txBody>
                  <a:tcPr/>
                </a:tc>
                <a:tc>
                  <a:txBody>
                    <a:bodyPr/>
                    <a:lstStyle/>
                    <a:p>
                      <a:pPr algn="ctr"/>
                      <a:r>
                        <a:rPr lang="en-IN" sz="1200" dirty="0"/>
                        <a:t>45</a:t>
                      </a:r>
                    </a:p>
                  </a:txBody>
                  <a:tcPr/>
                </a:tc>
                <a:tc>
                  <a:txBody>
                    <a:bodyPr/>
                    <a:lstStyle/>
                    <a:p>
                      <a:pPr algn="ctr"/>
                      <a:r>
                        <a:rPr lang="en-IN" sz="1200" dirty="0"/>
                        <a:t>18</a:t>
                      </a:r>
                    </a:p>
                  </a:txBody>
                  <a:tcPr/>
                </a:tc>
                <a:tc>
                  <a:txBody>
                    <a:bodyPr/>
                    <a:lstStyle/>
                    <a:p>
                      <a:pPr algn="ctr"/>
                      <a:r>
                        <a:rPr lang="en-IN" sz="1200" dirty="0"/>
                        <a:t>18</a:t>
                      </a:r>
                    </a:p>
                  </a:txBody>
                  <a:tcPr/>
                </a:tc>
                <a:tc>
                  <a:txBody>
                    <a:bodyPr/>
                    <a:lstStyle/>
                    <a:p>
                      <a:pPr algn="ctr"/>
                      <a:r>
                        <a:rPr lang="en-IN" sz="1200" dirty="0"/>
                        <a:t>9</a:t>
                      </a:r>
                    </a:p>
                  </a:txBody>
                  <a:tcPr/>
                </a:tc>
                <a:tc>
                  <a:txBody>
                    <a:bodyPr/>
                    <a:lstStyle/>
                    <a:p>
                      <a:pPr algn="ctr"/>
                      <a:r>
                        <a:rPr lang="en-IN" sz="1200" dirty="0"/>
                        <a:t>19.34</a:t>
                      </a:r>
                    </a:p>
                  </a:txBody>
                  <a:tcPr/>
                </a:tc>
                <a:extLst>
                  <a:ext uri="{0D108BD9-81ED-4DB2-BD59-A6C34878D82A}">
                    <a16:rowId xmlns:a16="http://schemas.microsoft.com/office/drawing/2014/main" val="1893374240"/>
                  </a:ext>
                </a:extLst>
              </a:tr>
            </a:tbl>
          </a:graphicData>
        </a:graphic>
      </p:graphicFrame>
      <p:graphicFrame>
        <p:nvGraphicFramePr>
          <p:cNvPr id="6" name="Table 5">
            <a:extLst>
              <a:ext uri="{FF2B5EF4-FFF2-40B4-BE49-F238E27FC236}">
                <a16:creationId xmlns:a16="http://schemas.microsoft.com/office/drawing/2014/main" id="{E441327E-173F-4994-9B32-D7687207400C}"/>
              </a:ext>
            </a:extLst>
          </p:cNvPr>
          <p:cNvGraphicFramePr>
            <a:graphicFrameLocks noGrp="1"/>
          </p:cNvGraphicFramePr>
          <p:nvPr>
            <p:extLst>
              <p:ext uri="{D42A27DB-BD31-4B8C-83A1-F6EECF244321}">
                <p14:modId xmlns:p14="http://schemas.microsoft.com/office/powerpoint/2010/main" val="3013144496"/>
              </p:ext>
            </p:extLst>
          </p:nvPr>
        </p:nvGraphicFramePr>
        <p:xfrm>
          <a:off x="2031999" y="4421671"/>
          <a:ext cx="8128002" cy="13186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899173754"/>
                    </a:ext>
                  </a:extLst>
                </a:gridCol>
                <a:gridCol w="1354667">
                  <a:extLst>
                    <a:ext uri="{9D8B030D-6E8A-4147-A177-3AD203B41FA5}">
                      <a16:colId xmlns:a16="http://schemas.microsoft.com/office/drawing/2014/main" val="328960318"/>
                    </a:ext>
                  </a:extLst>
                </a:gridCol>
                <a:gridCol w="1354667">
                  <a:extLst>
                    <a:ext uri="{9D8B030D-6E8A-4147-A177-3AD203B41FA5}">
                      <a16:colId xmlns:a16="http://schemas.microsoft.com/office/drawing/2014/main" val="2157498282"/>
                    </a:ext>
                  </a:extLst>
                </a:gridCol>
                <a:gridCol w="1354667">
                  <a:extLst>
                    <a:ext uri="{9D8B030D-6E8A-4147-A177-3AD203B41FA5}">
                      <a16:colId xmlns:a16="http://schemas.microsoft.com/office/drawing/2014/main" val="3994530727"/>
                    </a:ext>
                  </a:extLst>
                </a:gridCol>
                <a:gridCol w="1354667">
                  <a:extLst>
                    <a:ext uri="{9D8B030D-6E8A-4147-A177-3AD203B41FA5}">
                      <a16:colId xmlns:a16="http://schemas.microsoft.com/office/drawing/2014/main" val="2002095737"/>
                    </a:ext>
                  </a:extLst>
                </a:gridCol>
                <a:gridCol w="1354667">
                  <a:extLst>
                    <a:ext uri="{9D8B030D-6E8A-4147-A177-3AD203B41FA5}">
                      <a16:colId xmlns:a16="http://schemas.microsoft.com/office/drawing/2014/main" val="1692671913"/>
                    </a:ext>
                  </a:extLst>
                </a:gridCol>
              </a:tblGrid>
              <a:tr h="329655">
                <a:tc>
                  <a:txBody>
                    <a:bodyPr/>
                    <a:lstStyle/>
                    <a:p>
                      <a:endParaRPr lang="en-IN" sz="1100" dirty="0"/>
                    </a:p>
                  </a:txBody>
                  <a:tcPr/>
                </a:tc>
                <a:tc>
                  <a:txBody>
                    <a:bodyPr/>
                    <a:lstStyle/>
                    <a:p>
                      <a:r>
                        <a:rPr lang="en-IN" sz="1100" dirty="0"/>
                        <a:t>MASTER</a:t>
                      </a:r>
                    </a:p>
                  </a:txBody>
                  <a:tcPr/>
                </a:tc>
                <a:tc>
                  <a:txBody>
                    <a:bodyPr/>
                    <a:lstStyle/>
                    <a:p>
                      <a:r>
                        <a:rPr lang="en-IN" sz="1100" dirty="0"/>
                        <a:t>HOWRAH</a:t>
                      </a:r>
                    </a:p>
                  </a:txBody>
                  <a:tcPr/>
                </a:tc>
                <a:tc>
                  <a:txBody>
                    <a:bodyPr/>
                    <a:lstStyle/>
                    <a:p>
                      <a:r>
                        <a:rPr lang="en-IN" sz="1100" dirty="0"/>
                        <a:t>KOLKATA</a:t>
                      </a:r>
                    </a:p>
                  </a:txBody>
                  <a:tcPr/>
                </a:tc>
                <a:tc>
                  <a:txBody>
                    <a:bodyPr/>
                    <a:lstStyle/>
                    <a:p>
                      <a:r>
                        <a:rPr lang="en-IN" sz="1100" dirty="0"/>
                        <a:t>NORTH 24 PGS</a:t>
                      </a:r>
                    </a:p>
                  </a:txBody>
                  <a:tcPr/>
                </a:tc>
                <a:tc>
                  <a:txBody>
                    <a:bodyPr/>
                    <a:lstStyle/>
                    <a:p>
                      <a:r>
                        <a:rPr lang="en-IN" sz="1100" dirty="0"/>
                        <a:t>% (MASTER)</a:t>
                      </a:r>
                    </a:p>
                  </a:txBody>
                  <a:tcPr/>
                </a:tc>
                <a:extLst>
                  <a:ext uri="{0D108BD9-81ED-4DB2-BD59-A6C34878D82A}">
                    <a16:rowId xmlns:a16="http://schemas.microsoft.com/office/drawing/2014/main" val="2557973147"/>
                  </a:ext>
                </a:extLst>
              </a:tr>
              <a:tr h="329655">
                <a:tc>
                  <a:txBody>
                    <a:bodyPr/>
                    <a:lstStyle/>
                    <a:p>
                      <a:r>
                        <a:rPr lang="en-IN" sz="1100" dirty="0"/>
                        <a:t>TOTAL SAMPLE</a:t>
                      </a:r>
                    </a:p>
                  </a:txBody>
                  <a:tcPr/>
                </a:tc>
                <a:tc>
                  <a:txBody>
                    <a:bodyPr/>
                    <a:lstStyle/>
                    <a:p>
                      <a:r>
                        <a:rPr lang="en-IN" sz="1100" dirty="0"/>
                        <a:t>222</a:t>
                      </a:r>
                    </a:p>
                  </a:txBody>
                  <a:tcPr/>
                </a:tc>
                <a:tc>
                  <a:txBody>
                    <a:bodyPr/>
                    <a:lstStyle/>
                    <a:p>
                      <a:r>
                        <a:rPr lang="en-IN" sz="1100" dirty="0"/>
                        <a:t>54</a:t>
                      </a:r>
                    </a:p>
                  </a:txBody>
                  <a:tcPr/>
                </a:tc>
                <a:tc>
                  <a:txBody>
                    <a:bodyPr/>
                    <a:lstStyle/>
                    <a:p>
                      <a:r>
                        <a:rPr lang="en-IN" sz="1100" dirty="0"/>
                        <a:t>67</a:t>
                      </a:r>
                    </a:p>
                  </a:txBody>
                  <a:tcPr/>
                </a:tc>
                <a:tc>
                  <a:txBody>
                    <a:bodyPr/>
                    <a:lstStyle/>
                    <a:p>
                      <a:r>
                        <a:rPr lang="en-IN" sz="1100" dirty="0"/>
                        <a:t>73</a:t>
                      </a:r>
                    </a:p>
                  </a:txBody>
                  <a:tcPr/>
                </a:tc>
                <a:tc>
                  <a:txBody>
                    <a:bodyPr/>
                    <a:lstStyle/>
                    <a:p>
                      <a:endParaRPr lang="en-IN" sz="1100" dirty="0"/>
                    </a:p>
                  </a:txBody>
                  <a:tcPr/>
                </a:tc>
                <a:extLst>
                  <a:ext uri="{0D108BD9-81ED-4DB2-BD59-A6C34878D82A}">
                    <a16:rowId xmlns:a16="http://schemas.microsoft.com/office/drawing/2014/main" val="3548795341"/>
                  </a:ext>
                </a:extLst>
              </a:tr>
              <a:tr h="329655">
                <a:tc>
                  <a:txBody>
                    <a:bodyPr/>
                    <a:lstStyle/>
                    <a:p>
                      <a:r>
                        <a:rPr lang="en-IN" sz="1100" dirty="0"/>
                        <a:t>YES</a:t>
                      </a:r>
                    </a:p>
                  </a:txBody>
                  <a:tcPr/>
                </a:tc>
                <a:tc>
                  <a:txBody>
                    <a:bodyPr/>
                    <a:lstStyle/>
                    <a:p>
                      <a:r>
                        <a:rPr lang="en-IN" sz="1100" dirty="0"/>
                        <a:t>154</a:t>
                      </a:r>
                    </a:p>
                  </a:txBody>
                  <a:tcPr/>
                </a:tc>
                <a:tc>
                  <a:txBody>
                    <a:bodyPr/>
                    <a:lstStyle/>
                    <a:p>
                      <a:r>
                        <a:rPr lang="en-IN" sz="1100" dirty="0"/>
                        <a:t>37</a:t>
                      </a:r>
                    </a:p>
                  </a:txBody>
                  <a:tcPr/>
                </a:tc>
                <a:tc>
                  <a:txBody>
                    <a:bodyPr/>
                    <a:lstStyle/>
                    <a:p>
                      <a:r>
                        <a:rPr lang="en-IN" sz="1100" dirty="0"/>
                        <a:t>55</a:t>
                      </a:r>
                    </a:p>
                  </a:txBody>
                  <a:tcPr/>
                </a:tc>
                <a:tc>
                  <a:txBody>
                    <a:bodyPr/>
                    <a:lstStyle/>
                    <a:p>
                      <a:r>
                        <a:rPr lang="en-IN" sz="1100" dirty="0"/>
                        <a:t>64</a:t>
                      </a:r>
                    </a:p>
                  </a:txBody>
                  <a:tcPr/>
                </a:tc>
                <a:tc>
                  <a:txBody>
                    <a:bodyPr/>
                    <a:lstStyle/>
                    <a:p>
                      <a:r>
                        <a:rPr lang="en-IN" sz="1100" dirty="0"/>
                        <a:t>69.37</a:t>
                      </a:r>
                    </a:p>
                  </a:txBody>
                  <a:tcPr/>
                </a:tc>
                <a:extLst>
                  <a:ext uri="{0D108BD9-81ED-4DB2-BD59-A6C34878D82A}">
                    <a16:rowId xmlns:a16="http://schemas.microsoft.com/office/drawing/2014/main" val="2820702688"/>
                  </a:ext>
                </a:extLst>
              </a:tr>
              <a:tr h="329655">
                <a:tc>
                  <a:txBody>
                    <a:bodyPr/>
                    <a:lstStyle/>
                    <a:p>
                      <a:r>
                        <a:rPr lang="en-IN" sz="1100" dirty="0"/>
                        <a:t>NO</a:t>
                      </a:r>
                    </a:p>
                  </a:txBody>
                  <a:tcPr/>
                </a:tc>
                <a:tc>
                  <a:txBody>
                    <a:bodyPr/>
                    <a:lstStyle/>
                    <a:p>
                      <a:r>
                        <a:rPr lang="en-IN" sz="1100" dirty="0"/>
                        <a:t>68</a:t>
                      </a:r>
                    </a:p>
                  </a:txBody>
                  <a:tcPr/>
                </a:tc>
                <a:tc>
                  <a:txBody>
                    <a:bodyPr/>
                    <a:lstStyle/>
                    <a:p>
                      <a:r>
                        <a:rPr lang="en-IN" sz="1100" dirty="0"/>
                        <a:t>17</a:t>
                      </a:r>
                    </a:p>
                  </a:txBody>
                  <a:tcPr/>
                </a:tc>
                <a:tc>
                  <a:txBody>
                    <a:bodyPr/>
                    <a:lstStyle/>
                    <a:p>
                      <a:r>
                        <a:rPr lang="en-IN" sz="1100" dirty="0"/>
                        <a:t>12</a:t>
                      </a:r>
                    </a:p>
                  </a:txBody>
                  <a:tcPr/>
                </a:tc>
                <a:tc>
                  <a:txBody>
                    <a:bodyPr/>
                    <a:lstStyle/>
                    <a:p>
                      <a:r>
                        <a:rPr lang="en-IN" sz="1100" dirty="0"/>
                        <a:t>9</a:t>
                      </a:r>
                    </a:p>
                  </a:txBody>
                  <a:tcPr/>
                </a:tc>
                <a:tc>
                  <a:txBody>
                    <a:bodyPr/>
                    <a:lstStyle/>
                    <a:p>
                      <a:r>
                        <a:rPr lang="en-IN" sz="1100" dirty="0"/>
                        <a:t>30.63</a:t>
                      </a:r>
                    </a:p>
                  </a:txBody>
                  <a:tcPr/>
                </a:tc>
                <a:extLst>
                  <a:ext uri="{0D108BD9-81ED-4DB2-BD59-A6C34878D82A}">
                    <a16:rowId xmlns:a16="http://schemas.microsoft.com/office/drawing/2014/main" val="3639882762"/>
                  </a:ext>
                </a:extLst>
              </a:tr>
            </a:tbl>
          </a:graphicData>
        </a:graphic>
      </p:graphicFrame>
    </p:spTree>
    <p:extLst>
      <p:ext uri="{BB962C8B-B14F-4D97-AF65-F5344CB8AC3E}">
        <p14:creationId xmlns:p14="http://schemas.microsoft.com/office/powerpoint/2010/main" val="3841773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7C9C-E3D9-4210-8E9B-DF01759EDEA2}"/>
              </a:ext>
            </a:extLst>
          </p:cNvPr>
          <p:cNvSpPr>
            <a:spLocks noGrp="1"/>
          </p:cNvSpPr>
          <p:nvPr>
            <p:ph type="title"/>
          </p:nvPr>
        </p:nvSpPr>
        <p:spPr>
          <a:xfrm>
            <a:off x="1251678" y="382385"/>
            <a:ext cx="10178322" cy="1376077"/>
          </a:xfrm>
        </p:spPr>
        <p:txBody>
          <a:bodyPr>
            <a:normAutofit fontScale="90000"/>
          </a:bodyPr>
          <a:lstStyle/>
          <a:p>
            <a:pPr algn="ctr"/>
            <a:r>
              <a:rPr lang="en-IN" dirty="0"/>
              <a:t>WHAT DO VIEWERS do IF THEY LIKE A VIDEO ON FACEBOOK</a:t>
            </a:r>
          </a:p>
        </p:txBody>
      </p:sp>
      <p:graphicFrame>
        <p:nvGraphicFramePr>
          <p:cNvPr id="4" name="Content Placeholder 3">
            <a:extLst>
              <a:ext uri="{FF2B5EF4-FFF2-40B4-BE49-F238E27FC236}">
                <a16:creationId xmlns:a16="http://schemas.microsoft.com/office/drawing/2014/main" id="{7EA5CEA5-41B4-431E-9473-881B083F0437}"/>
              </a:ext>
            </a:extLst>
          </p:cNvPr>
          <p:cNvGraphicFramePr>
            <a:graphicFrameLocks noGrp="1"/>
          </p:cNvGraphicFramePr>
          <p:nvPr>
            <p:ph idx="1"/>
            <p:extLst>
              <p:ext uri="{D42A27DB-BD31-4B8C-83A1-F6EECF244321}">
                <p14:modId xmlns:p14="http://schemas.microsoft.com/office/powerpoint/2010/main" val="1245224446"/>
              </p:ext>
            </p:extLst>
          </p:nvPr>
        </p:nvGraphicFramePr>
        <p:xfrm>
          <a:off x="1250950" y="2152650"/>
          <a:ext cx="10179050" cy="372745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F46217EA-E7B0-4FB1-ACDB-9CCC1A4EB5E6}"/>
              </a:ext>
            </a:extLst>
          </p:cNvPr>
          <p:cNvSpPr>
            <a:spLocks noGrp="1"/>
          </p:cNvSpPr>
          <p:nvPr>
            <p:ph type="sldNum" sz="quarter" idx="12"/>
          </p:nvPr>
        </p:nvSpPr>
        <p:spPr/>
        <p:txBody>
          <a:bodyPr/>
          <a:lstStyle/>
          <a:p>
            <a:fld id="{F28B2CBE-7A29-4277-A7E4-9FBB018EDD28}" type="slidenum">
              <a:rPr lang="en-IN" smtClean="0"/>
              <a:t>26</a:t>
            </a:fld>
            <a:endParaRPr lang="en-IN"/>
          </a:p>
        </p:txBody>
      </p:sp>
    </p:spTree>
    <p:extLst>
      <p:ext uri="{BB962C8B-B14F-4D97-AF65-F5344CB8AC3E}">
        <p14:creationId xmlns:p14="http://schemas.microsoft.com/office/powerpoint/2010/main" val="2437198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5BFF-6873-4434-A6E5-DD8FFB406BA3}"/>
              </a:ext>
            </a:extLst>
          </p:cNvPr>
          <p:cNvSpPr>
            <a:spLocks noGrp="1"/>
          </p:cNvSpPr>
          <p:nvPr>
            <p:ph type="title"/>
          </p:nvPr>
        </p:nvSpPr>
        <p:spPr/>
        <p:txBody>
          <a:bodyPr/>
          <a:lstStyle/>
          <a:p>
            <a:pPr algn="ctr"/>
            <a:r>
              <a:rPr lang="en-IN" dirty="0"/>
              <a:t>HAVE VIEWERS SEEN ANY MOVIE TRAILOR AT FACEBOOK</a:t>
            </a:r>
          </a:p>
        </p:txBody>
      </p:sp>
      <p:sp>
        <p:nvSpPr>
          <p:cNvPr id="3" name="Content Placeholder 2">
            <a:extLst>
              <a:ext uri="{FF2B5EF4-FFF2-40B4-BE49-F238E27FC236}">
                <a16:creationId xmlns:a16="http://schemas.microsoft.com/office/drawing/2014/main" id="{980C1841-FB2E-46CA-AE8D-E278651E8A51}"/>
              </a:ext>
            </a:extLst>
          </p:cNvPr>
          <p:cNvSpPr>
            <a:spLocks noGrp="1"/>
          </p:cNvSpPr>
          <p:nvPr>
            <p:ph idx="1"/>
          </p:nvPr>
        </p:nvSpPr>
        <p:spPr/>
        <p:txBody>
          <a:bodyPr/>
          <a:lstStyle/>
          <a:p>
            <a:pPr marL="0" indent="0">
              <a:buNone/>
            </a:pPr>
            <a:r>
              <a:rPr lang="en-IN" dirty="0"/>
              <a:t>                              </a:t>
            </a:r>
            <a:r>
              <a:rPr lang="en-IN" sz="1400" dirty="0"/>
              <a:t>                 </a:t>
            </a:r>
          </a:p>
          <a:p>
            <a:pPr marL="0" indent="0">
              <a:buNone/>
            </a:pPr>
            <a:endParaRPr lang="en-IN" dirty="0">
              <a:solidFill>
                <a:srgbClr val="C00000"/>
              </a:solidFill>
            </a:endParaRPr>
          </a:p>
        </p:txBody>
      </p:sp>
      <p:graphicFrame>
        <p:nvGraphicFramePr>
          <p:cNvPr id="4" name="Chart 3">
            <a:extLst>
              <a:ext uri="{FF2B5EF4-FFF2-40B4-BE49-F238E27FC236}">
                <a16:creationId xmlns:a16="http://schemas.microsoft.com/office/drawing/2014/main" id="{E0DCEC9C-BF52-429D-8454-641E6A2CF21E}"/>
              </a:ext>
            </a:extLst>
          </p:cNvPr>
          <p:cNvGraphicFramePr>
            <a:graphicFrameLocks/>
          </p:cNvGraphicFramePr>
          <p:nvPr>
            <p:extLst>
              <p:ext uri="{D42A27DB-BD31-4B8C-83A1-F6EECF244321}">
                <p14:modId xmlns:p14="http://schemas.microsoft.com/office/powerpoint/2010/main" val="1865684789"/>
              </p:ext>
            </p:extLst>
          </p:nvPr>
        </p:nvGraphicFramePr>
        <p:xfrm>
          <a:off x="3305908" y="3900268"/>
          <a:ext cx="5598941" cy="239080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53B17497-44D8-4320-9C7C-5B20E4361B63}"/>
              </a:ext>
            </a:extLst>
          </p:cNvPr>
          <p:cNvSpPr>
            <a:spLocks noGrp="1"/>
          </p:cNvSpPr>
          <p:nvPr>
            <p:ph type="sldNum" sz="quarter" idx="12"/>
          </p:nvPr>
        </p:nvSpPr>
        <p:spPr/>
        <p:txBody>
          <a:bodyPr/>
          <a:lstStyle/>
          <a:p>
            <a:fld id="{F28B2CBE-7A29-4277-A7E4-9FBB018EDD28}" type="slidenum">
              <a:rPr lang="en-IN" smtClean="0"/>
              <a:t>27</a:t>
            </a:fld>
            <a:endParaRPr lang="en-IN"/>
          </a:p>
        </p:txBody>
      </p:sp>
      <p:graphicFrame>
        <p:nvGraphicFramePr>
          <p:cNvPr id="6" name="Table 5">
            <a:extLst>
              <a:ext uri="{FF2B5EF4-FFF2-40B4-BE49-F238E27FC236}">
                <a16:creationId xmlns:a16="http://schemas.microsoft.com/office/drawing/2014/main" id="{37403F2F-FB69-4EBC-BB62-0B7F03563D9D}"/>
              </a:ext>
            </a:extLst>
          </p:cNvPr>
          <p:cNvGraphicFramePr>
            <a:graphicFrameLocks noGrp="1"/>
          </p:cNvGraphicFramePr>
          <p:nvPr>
            <p:extLst>
              <p:ext uri="{D42A27DB-BD31-4B8C-83A1-F6EECF244321}">
                <p14:modId xmlns:p14="http://schemas.microsoft.com/office/powerpoint/2010/main" val="556302988"/>
              </p:ext>
            </p:extLst>
          </p:nvPr>
        </p:nvGraphicFramePr>
        <p:xfrm>
          <a:off x="2276838" y="2168865"/>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722458930"/>
                    </a:ext>
                  </a:extLst>
                </a:gridCol>
                <a:gridCol w="1354667">
                  <a:extLst>
                    <a:ext uri="{9D8B030D-6E8A-4147-A177-3AD203B41FA5}">
                      <a16:colId xmlns:a16="http://schemas.microsoft.com/office/drawing/2014/main" val="3131685617"/>
                    </a:ext>
                  </a:extLst>
                </a:gridCol>
                <a:gridCol w="1354667">
                  <a:extLst>
                    <a:ext uri="{9D8B030D-6E8A-4147-A177-3AD203B41FA5}">
                      <a16:colId xmlns:a16="http://schemas.microsoft.com/office/drawing/2014/main" val="1364716954"/>
                    </a:ext>
                  </a:extLst>
                </a:gridCol>
                <a:gridCol w="1354667">
                  <a:extLst>
                    <a:ext uri="{9D8B030D-6E8A-4147-A177-3AD203B41FA5}">
                      <a16:colId xmlns:a16="http://schemas.microsoft.com/office/drawing/2014/main" val="3568401340"/>
                    </a:ext>
                  </a:extLst>
                </a:gridCol>
                <a:gridCol w="1354667">
                  <a:extLst>
                    <a:ext uri="{9D8B030D-6E8A-4147-A177-3AD203B41FA5}">
                      <a16:colId xmlns:a16="http://schemas.microsoft.com/office/drawing/2014/main" val="3932334107"/>
                    </a:ext>
                  </a:extLst>
                </a:gridCol>
                <a:gridCol w="1354667">
                  <a:extLst>
                    <a:ext uri="{9D8B030D-6E8A-4147-A177-3AD203B41FA5}">
                      <a16:colId xmlns:a16="http://schemas.microsoft.com/office/drawing/2014/main" val="4002280659"/>
                    </a:ext>
                  </a:extLst>
                </a:gridCol>
              </a:tblGrid>
              <a:tr h="370840">
                <a:tc>
                  <a:txBody>
                    <a:bodyPr/>
                    <a:lstStyle/>
                    <a:p>
                      <a:pPr algn="ctr"/>
                      <a:endParaRPr lang="en-IN" sz="1200" dirty="0"/>
                    </a:p>
                  </a:txBody>
                  <a:tcPr/>
                </a:tc>
                <a:tc>
                  <a:txBody>
                    <a:bodyPr/>
                    <a:lstStyle/>
                    <a:p>
                      <a:pPr algn="ctr"/>
                      <a:r>
                        <a:rPr lang="en-IN" sz="1200" dirty="0"/>
                        <a:t>MASTER</a:t>
                      </a:r>
                    </a:p>
                  </a:txBody>
                  <a:tcPr/>
                </a:tc>
                <a:tc>
                  <a:txBody>
                    <a:bodyPr/>
                    <a:lstStyle/>
                    <a:p>
                      <a:pPr algn="ctr"/>
                      <a:r>
                        <a:rPr lang="en-IN" sz="1200" dirty="0"/>
                        <a:t>HOWRAH</a:t>
                      </a:r>
                    </a:p>
                  </a:txBody>
                  <a:tcPr/>
                </a:tc>
                <a:tc>
                  <a:txBody>
                    <a:bodyPr/>
                    <a:lstStyle/>
                    <a:p>
                      <a:pPr algn="ctr"/>
                      <a:r>
                        <a:rPr lang="en-IN" sz="1200" dirty="0"/>
                        <a:t>KOLKATA</a:t>
                      </a:r>
                    </a:p>
                  </a:txBody>
                  <a:tcPr/>
                </a:tc>
                <a:tc>
                  <a:txBody>
                    <a:bodyPr/>
                    <a:lstStyle/>
                    <a:p>
                      <a:pPr algn="ctr"/>
                      <a:r>
                        <a:rPr lang="en-IN" sz="1200" dirty="0"/>
                        <a:t>NORTH 24 PGS</a:t>
                      </a:r>
                    </a:p>
                  </a:txBody>
                  <a:tcPr/>
                </a:tc>
                <a:tc>
                  <a:txBody>
                    <a:bodyPr/>
                    <a:lstStyle/>
                    <a:p>
                      <a:pPr algn="ctr"/>
                      <a:r>
                        <a:rPr lang="en-IN" sz="1200" dirty="0"/>
                        <a:t>% (MASTER)</a:t>
                      </a:r>
                    </a:p>
                  </a:txBody>
                  <a:tcPr/>
                </a:tc>
                <a:extLst>
                  <a:ext uri="{0D108BD9-81ED-4DB2-BD59-A6C34878D82A}">
                    <a16:rowId xmlns:a16="http://schemas.microsoft.com/office/drawing/2014/main" val="158301093"/>
                  </a:ext>
                </a:extLst>
              </a:tr>
              <a:tr h="370840">
                <a:tc>
                  <a:txBody>
                    <a:bodyPr/>
                    <a:lstStyle/>
                    <a:p>
                      <a:pPr algn="ctr"/>
                      <a:r>
                        <a:rPr lang="en-IN" sz="1200" dirty="0"/>
                        <a:t>TOTAL SAMPLE</a:t>
                      </a:r>
                    </a:p>
                  </a:txBody>
                  <a:tcPr/>
                </a:tc>
                <a:tc>
                  <a:txBody>
                    <a:bodyPr/>
                    <a:lstStyle/>
                    <a:p>
                      <a:pPr algn="ctr"/>
                      <a:r>
                        <a:rPr lang="en-IN" sz="1200" dirty="0"/>
                        <a:t>235</a:t>
                      </a:r>
                    </a:p>
                  </a:txBody>
                  <a:tcPr/>
                </a:tc>
                <a:tc>
                  <a:txBody>
                    <a:bodyPr/>
                    <a:lstStyle/>
                    <a:p>
                      <a:pPr algn="ctr"/>
                      <a:r>
                        <a:rPr lang="en-IN" sz="1200" dirty="0"/>
                        <a:t>61</a:t>
                      </a:r>
                    </a:p>
                  </a:txBody>
                  <a:tcPr/>
                </a:tc>
                <a:tc>
                  <a:txBody>
                    <a:bodyPr/>
                    <a:lstStyle/>
                    <a:p>
                      <a:pPr algn="ctr"/>
                      <a:r>
                        <a:rPr lang="en-IN" sz="1200" dirty="0"/>
                        <a:t>90</a:t>
                      </a:r>
                    </a:p>
                  </a:txBody>
                  <a:tcPr/>
                </a:tc>
                <a:tc>
                  <a:txBody>
                    <a:bodyPr/>
                    <a:lstStyle/>
                    <a:p>
                      <a:pPr algn="ctr"/>
                      <a:r>
                        <a:rPr lang="en-IN" sz="1200" dirty="0"/>
                        <a:t>83</a:t>
                      </a:r>
                    </a:p>
                  </a:txBody>
                  <a:tcPr/>
                </a:tc>
                <a:tc>
                  <a:txBody>
                    <a:bodyPr/>
                    <a:lstStyle/>
                    <a:p>
                      <a:pPr algn="ctr"/>
                      <a:endParaRPr lang="en-IN" sz="1200" dirty="0"/>
                    </a:p>
                  </a:txBody>
                  <a:tcPr/>
                </a:tc>
                <a:extLst>
                  <a:ext uri="{0D108BD9-81ED-4DB2-BD59-A6C34878D82A}">
                    <a16:rowId xmlns:a16="http://schemas.microsoft.com/office/drawing/2014/main" val="850448706"/>
                  </a:ext>
                </a:extLst>
              </a:tr>
              <a:tr h="370840">
                <a:tc>
                  <a:txBody>
                    <a:bodyPr/>
                    <a:lstStyle/>
                    <a:p>
                      <a:pPr algn="ctr"/>
                      <a:r>
                        <a:rPr lang="en-IN" sz="1200" dirty="0"/>
                        <a:t>YES</a:t>
                      </a:r>
                    </a:p>
                  </a:txBody>
                  <a:tcPr/>
                </a:tc>
                <a:tc>
                  <a:txBody>
                    <a:bodyPr/>
                    <a:lstStyle/>
                    <a:p>
                      <a:pPr algn="ctr"/>
                      <a:r>
                        <a:rPr lang="en-IN" sz="1200" dirty="0"/>
                        <a:t>172</a:t>
                      </a:r>
                    </a:p>
                  </a:txBody>
                  <a:tcPr/>
                </a:tc>
                <a:tc>
                  <a:txBody>
                    <a:bodyPr/>
                    <a:lstStyle/>
                    <a:p>
                      <a:pPr algn="ctr"/>
                      <a:r>
                        <a:rPr lang="en-IN" sz="1200" dirty="0"/>
                        <a:t>41</a:t>
                      </a:r>
                    </a:p>
                  </a:txBody>
                  <a:tcPr/>
                </a:tc>
                <a:tc>
                  <a:txBody>
                    <a:bodyPr/>
                    <a:lstStyle/>
                    <a:p>
                      <a:pPr algn="ctr"/>
                      <a:r>
                        <a:rPr lang="en-IN" sz="1200" dirty="0"/>
                        <a:t>63</a:t>
                      </a:r>
                    </a:p>
                  </a:txBody>
                  <a:tcPr/>
                </a:tc>
                <a:tc>
                  <a:txBody>
                    <a:bodyPr/>
                    <a:lstStyle/>
                    <a:p>
                      <a:pPr algn="ctr"/>
                      <a:r>
                        <a:rPr lang="en-IN" sz="1200" dirty="0"/>
                        <a:t>68</a:t>
                      </a:r>
                    </a:p>
                  </a:txBody>
                  <a:tcPr/>
                </a:tc>
                <a:tc>
                  <a:txBody>
                    <a:bodyPr/>
                    <a:lstStyle/>
                    <a:p>
                      <a:pPr algn="ctr"/>
                      <a:r>
                        <a:rPr lang="en-IN" sz="1200" dirty="0"/>
                        <a:t>73.19</a:t>
                      </a:r>
                    </a:p>
                  </a:txBody>
                  <a:tcPr/>
                </a:tc>
                <a:extLst>
                  <a:ext uri="{0D108BD9-81ED-4DB2-BD59-A6C34878D82A}">
                    <a16:rowId xmlns:a16="http://schemas.microsoft.com/office/drawing/2014/main" val="2146312975"/>
                  </a:ext>
                </a:extLst>
              </a:tr>
              <a:tr h="370840">
                <a:tc>
                  <a:txBody>
                    <a:bodyPr/>
                    <a:lstStyle/>
                    <a:p>
                      <a:pPr algn="ctr"/>
                      <a:r>
                        <a:rPr lang="en-IN" sz="1200" dirty="0"/>
                        <a:t>NO</a:t>
                      </a:r>
                    </a:p>
                  </a:txBody>
                  <a:tcPr/>
                </a:tc>
                <a:tc>
                  <a:txBody>
                    <a:bodyPr/>
                    <a:lstStyle/>
                    <a:p>
                      <a:pPr algn="ctr"/>
                      <a:r>
                        <a:rPr lang="en-IN" sz="1200" dirty="0"/>
                        <a:t>62</a:t>
                      </a:r>
                    </a:p>
                  </a:txBody>
                  <a:tcPr/>
                </a:tc>
                <a:tc>
                  <a:txBody>
                    <a:bodyPr/>
                    <a:lstStyle/>
                    <a:p>
                      <a:pPr algn="ctr"/>
                      <a:r>
                        <a:rPr lang="en-IN" sz="1200" dirty="0"/>
                        <a:t>20</a:t>
                      </a:r>
                    </a:p>
                  </a:txBody>
                  <a:tcPr/>
                </a:tc>
                <a:tc>
                  <a:txBody>
                    <a:bodyPr/>
                    <a:lstStyle/>
                    <a:p>
                      <a:pPr algn="ctr"/>
                      <a:r>
                        <a:rPr lang="en-IN" sz="1200" dirty="0"/>
                        <a:t>27</a:t>
                      </a:r>
                    </a:p>
                  </a:txBody>
                  <a:tcPr/>
                </a:tc>
                <a:tc>
                  <a:txBody>
                    <a:bodyPr/>
                    <a:lstStyle/>
                    <a:p>
                      <a:pPr algn="ctr"/>
                      <a:r>
                        <a:rPr lang="en-IN" sz="1200" dirty="0"/>
                        <a:t>15</a:t>
                      </a:r>
                    </a:p>
                  </a:txBody>
                  <a:tcPr/>
                </a:tc>
                <a:tc>
                  <a:txBody>
                    <a:bodyPr/>
                    <a:lstStyle/>
                    <a:p>
                      <a:pPr algn="ctr"/>
                      <a:r>
                        <a:rPr lang="en-IN" sz="1200" dirty="0"/>
                        <a:t>26.38</a:t>
                      </a:r>
                    </a:p>
                  </a:txBody>
                  <a:tcPr/>
                </a:tc>
                <a:extLst>
                  <a:ext uri="{0D108BD9-81ED-4DB2-BD59-A6C34878D82A}">
                    <a16:rowId xmlns:a16="http://schemas.microsoft.com/office/drawing/2014/main" val="301652261"/>
                  </a:ext>
                </a:extLst>
              </a:tr>
            </a:tbl>
          </a:graphicData>
        </a:graphic>
      </p:graphicFrame>
    </p:spTree>
    <p:extLst>
      <p:ext uri="{BB962C8B-B14F-4D97-AF65-F5344CB8AC3E}">
        <p14:creationId xmlns:p14="http://schemas.microsoft.com/office/powerpoint/2010/main" val="1716182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1E14-B7CD-4616-9950-EB972E05A894}"/>
              </a:ext>
            </a:extLst>
          </p:cNvPr>
          <p:cNvSpPr>
            <a:spLocks noGrp="1"/>
          </p:cNvSpPr>
          <p:nvPr>
            <p:ph type="title"/>
          </p:nvPr>
        </p:nvSpPr>
        <p:spPr>
          <a:xfrm>
            <a:off x="1251678" y="382385"/>
            <a:ext cx="10178322" cy="1154867"/>
          </a:xfrm>
        </p:spPr>
        <p:txBody>
          <a:bodyPr>
            <a:noAutofit/>
          </a:bodyPr>
          <a:lstStyle/>
          <a:p>
            <a:pPr algn="ctr"/>
            <a:r>
              <a:rPr lang="en-IN" sz="4000" dirty="0"/>
              <a:t>HAVE VIEWERS SEEN ANY PROMOTIONAL VIDEO OF ZEEBANGLA CINEMA AT FACEBOOK</a:t>
            </a:r>
          </a:p>
        </p:txBody>
      </p:sp>
      <p:sp>
        <p:nvSpPr>
          <p:cNvPr id="3" name="Content Placeholder 2">
            <a:extLst>
              <a:ext uri="{FF2B5EF4-FFF2-40B4-BE49-F238E27FC236}">
                <a16:creationId xmlns:a16="http://schemas.microsoft.com/office/drawing/2014/main" id="{58F1EE70-773D-4257-BFE7-0514C16B6BCC}"/>
              </a:ext>
            </a:extLst>
          </p:cNvPr>
          <p:cNvSpPr>
            <a:spLocks noGrp="1"/>
          </p:cNvSpPr>
          <p:nvPr>
            <p:ph idx="1"/>
          </p:nvPr>
        </p:nvSpPr>
        <p:spPr/>
        <p:txBody>
          <a:bodyPr>
            <a:normAutofit/>
          </a:bodyPr>
          <a:lstStyle/>
          <a:p>
            <a:pPr marL="0" indent="0">
              <a:buNone/>
            </a:pPr>
            <a:r>
              <a:rPr lang="en-IN" sz="1400" dirty="0"/>
              <a:t>                                                         </a:t>
            </a:r>
          </a:p>
        </p:txBody>
      </p:sp>
      <p:graphicFrame>
        <p:nvGraphicFramePr>
          <p:cNvPr id="4" name="Chart 3">
            <a:extLst>
              <a:ext uri="{FF2B5EF4-FFF2-40B4-BE49-F238E27FC236}">
                <a16:creationId xmlns:a16="http://schemas.microsoft.com/office/drawing/2014/main" id="{19AFAD04-A3A0-4DF3-8C6A-B81F0C73D89A}"/>
              </a:ext>
            </a:extLst>
          </p:cNvPr>
          <p:cNvGraphicFramePr>
            <a:graphicFrameLocks/>
          </p:cNvGraphicFramePr>
          <p:nvPr>
            <p:extLst>
              <p:ext uri="{D42A27DB-BD31-4B8C-83A1-F6EECF244321}">
                <p14:modId xmlns:p14="http://schemas.microsoft.com/office/powerpoint/2010/main" val="2481883325"/>
              </p:ext>
            </p:extLst>
          </p:nvPr>
        </p:nvGraphicFramePr>
        <p:xfrm>
          <a:off x="3277772" y="3885141"/>
          <a:ext cx="5781821" cy="2487524"/>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A9BE4780-8366-4C2C-94E8-D242170B7561}"/>
              </a:ext>
            </a:extLst>
          </p:cNvPr>
          <p:cNvSpPr>
            <a:spLocks noGrp="1"/>
          </p:cNvSpPr>
          <p:nvPr>
            <p:ph type="sldNum" sz="quarter" idx="12"/>
          </p:nvPr>
        </p:nvSpPr>
        <p:spPr/>
        <p:txBody>
          <a:bodyPr/>
          <a:lstStyle/>
          <a:p>
            <a:fld id="{F28B2CBE-7A29-4277-A7E4-9FBB018EDD28}" type="slidenum">
              <a:rPr lang="en-IN" smtClean="0"/>
              <a:t>28</a:t>
            </a:fld>
            <a:endParaRPr lang="en-IN"/>
          </a:p>
        </p:txBody>
      </p:sp>
      <p:graphicFrame>
        <p:nvGraphicFramePr>
          <p:cNvPr id="6" name="Table 5">
            <a:extLst>
              <a:ext uri="{FF2B5EF4-FFF2-40B4-BE49-F238E27FC236}">
                <a16:creationId xmlns:a16="http://schemas.microsoft.com/office/drawing/2014/main" id="{B8DC76C8-789F-48B5-9B7A-BBA1D69D2BA9}"/>
              </a:ext>
            </a:extLst>
          </p:cNvPr>
          <p:cNvGraphicFramePr>
            <a:graphicFrameLocks noGrp="1"/>
          </p:cNvGraphicFramePr>
          <p:nvPr>
            <p:extLst>
              <p:ext uri="{D42A27DB-BD31-4B8C-83A1-F6EECF244321}">
                <p14:modId xmlns:p14="http://schemas.microsoft.com/office/powerpoint/2010/main" val="1692815876"/>
              </p:ext>
            </p:extLst>
          </p:nvPr>
        </p:nvGraphicFramePr>
        <p:xfrm>
          <a:off x="2031999" y="1789914"/>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726492171"/>
                    </a:ext>
                  </a:extLst>
                </a:gridCol>
                <a:gridCol w="1354667">
                  <a:extLst>
                    <a:ext uri="{9D8B030D-6E8A-4147-A177-3AD203B41FA5}">
                      <a16:colId xmlns:a16="http://schemas.microsoft.com/office/drawing/2014/main" val="2293455057"/>
                    </a:ext>
                  </a:extLst>
                </a:gridCol>
                <a:gridCol w="1354667">
                  <a:extLst>
                    <a:ext uri="{9D8B030D-6E8A-4147-A177-3AD203B41FA5}">
                      <a16:colId xmlns:a16="http://schemas.microsoft.com/office/drawing/2014/main" val="140673693"/>
                    </a:ext>
                  </a:extLst>
                </a:gridCol>
                <a:gridCol w="1354667">
                  <a:extLst>
                    <a:ext uri="{9D8B030D-6E8A-4147-A177-3AD203B41FA5}">
                      <a16:colId xmlns:a16="http://schemas.microsoft.com/office/drawing/2014/main" val="4144232609"/>
                    </a:ext>
                  </a:extLst>
                </a:gridCol>
                <a:gridCol w="1354667">
                  <a:extLst>
                    <a:ext uri="{9D8B030D-6E8A-4147-A177-3AD203B41FA5}">
                      <a16:colId xmlns:a16="http://schemas.microsoft.com/office/drawing/2014/main" val="3554976066"/>
                    </a:ext>
                  </a:extLst>
                </a:gridCol>
                <a:gridCol w="1354667">
                  <a:extLst>
                    <a:ext uri="{9D8B030D-6E8A-4147-A177-3AD203B41FA5}">
                      <a16:colId xmlns:a16="http://schemas.microsoft.com/office/drawing/2014/main" val="3199925105"/>
                    </a:ext>
                  </a:extLst>
                </a:gridCol>
              </a:tblGrid>
              <a:tr h="370840">
                <a:tc>
                  <a:txBody>
                    <a:bodyPr/>
                    <a:lstStyle/>
                    <a:p>
                      <a:pPr algn="ctr"/>
                      <a:endParaRPr lang="en-IN" sz="1200" dirty="0"/>
                    </a:p>
                  </a:txBody>
                  <a:tcPr/>
                </a:tc>
                <a:tc>
                  <a:txBody>
                    <a:bodyPr/>
                    <a:lstStyle/>
                    <a:p>
                      <a:pPr algn="ctr"/>
                      <a:r>
                        <a:rPr lang="en-IN" sz="1200" dirty="0"/>
                        <a:t>MASTER</a:t>
                      </a:r>
                    </a:p>
                  </a:txBody>
                  <a:tcPr/>
                </a:tc>
                <a:tc>
                  <a:txBody>
                    <a:bodyPr/>
                    <a:lstStyle/>
                    <a:p>
                      <a:pPr algn="ctr"/>
                      <a:r>
                        <a:rPr lang="en-IN" sz="1200" dirty="0"/>
                        <a:t>HOWRAH</a:t>
                      </a:r>
                    </a:p>
                  </a:txBody>
                  <a:tcPr/>
                </a:tc>
                <a:tc>
                  <a:txBody>
                    <a:bodyPr/>
                    <a:lstStyle/>
                    <a:p>
                      <a:pPr algn="ctr"/>
                      <a:r>
                        <a:rPr lang="en-IN" sz="1200" dirty="0"/>
                        <a:t>KOLKATA</a:t>
                      </a:r>
                    </a:p>
                  </a:txBody>
                  <a:tcPr/>
                </a:tc>
                <a:tc>
                  <a:txBody>
                    <a:bodyPr/>
                    <a:lstStyle/>
                    <a:p>
                      <a:pPr algn="ctr"/>
                      <a:r>
                        <a:rPr lang="en-IN" sz="1200" dirty="0"/>
                        <a:t>NORTH 24 PGS</a:t>
                      </a:r>
                    </a:p>
                  </a:txBody>
                  <a:tcPr/>
                </a:tc>
                <a:tc>
                  <a:txBody>
                    <a:bodyPr/>
                    <a:lstStyle/>
                    <a:p>
                      <a:pPr algn="ctr"/>
                      <a:r>
                        <a:rPr lang="en-IN" sz="1200" dirty="0"/>
                        <a:t>% (MASTER)</a:t>
                      </a:r>
                    </a:p>
                  </a:txBody>
                  <a:tcPr/>
                </a:tc>
                <a:extLst>
                  <a:ext uri="{0D108BD9-81ED-4DB2-BD59-A6C34878D82A}">
                    <a16:rowId xmlns:a16="http://schemas.microsoft.com/office/drawing/2014/main" val="3795151686"/>
                  </a:ext>
                </a:extLst>
              </a:tr>
              <a:tr h="370840">
                <a:tc>
                  <a:txBody>
                    <a:bodyPr/>
                    <a:lstStyle/>
                    <a:p>
                      <a:pPr algn="ctr"/>
                      <a:r>
                        <a:rPr lang="en-IN" sz="1200" dirty="0"/>
                        <a:t>TOTAL SAMPLE</a:t>
                      </a:r>
                    </a:p>
                  </a:txBody>
                  <a:tcPr/>
                </a:tc>
                <a:tc>
                  <a:txBody>
                    <a:bodyPr/>
                    <a:lstStyle/>
                    <a:p>
                      <a:pPr algn="ctr"/>
                      <a:r>
                        <a:rPr lang="en-IN" sz="1200" dirty="0"/>
                        <a:t>235</a:t>
                      </a:r>
                    </a:p>
                  </a:txBody>
                  <a:tcPr/>
                </a:tc>
                <a:tc>
                  <a:txBody>
                    <a:bodyPr/>
                    <a:lstStyle/>
                    <a:p>
                      <a:pPr algn="ctr"/>
                      <a:r>
                        <a:rPr lang="en-IN" sz="1200" dirty="0"/>
                        <a:t>61</a:t>
                      </a:r>
                    </a:p>
                  </a:txBody>
                  <a:tcPr/>
                </a:tc>
                <a:tc>
                  <a:txBody>
                    <a:bodyPr/>
                    <a:lstStyle/>
                    <a:p>
                      <a:pPr algn="ctr"/>
                      <a:r>
                        <a:rPr lang="en-IN" sz="1200" dirty="0"/>
                        <a:t>90</a:t>
                      </a:r>
                    </a:p>
                  </a:txBody>
                  <a:tcPr/>
                </a:tc>
                <a:tc>
                  <a:txBody>
                    <a:bodyPr/>
                    <a:lstStyle/>
                    <a:p>
                      <a:pPr algn="ctr"/>
                      <a:r>
                        <a:rPr lang="en-IN" sz="1200" dirty="0"/>
                        <a:t>83</a:t>
                      </a:r>
                    </a:p>
                  </a:txBody>
                  <a:tcPr/>
                </a:tc>
                <a:tc>
                  <a:txBody>
                    <a:bodyPr/>
                    <a:lstStyle/>
                    <a:p>
                      <a:pPr algn="ctr"/>
                      <a:endParaRPr lang="en-IN" sz="1200" dirty="0"/>
                    </a:p>
                  </a:txBody>
                  <a:tcPr/>
                </a:tc>
                <a:extLst>
                  <a:ext uri="{0D108BD9-81ED-4DB2-BD59-A6C34878D82A}">
                    <a16:rowId xmlns:a16="http://schemas.microsoft.com/office/drawing/2014/main" val="1398062856"/>
                  </a:ext>
                </a:extLst>
              </a:tr>
              <a:tr h="370840">
                <a:tc>
                  <a:txBody>
                    <a:bodyPr/>
                    <a:lstStyle/>
                    <a:p>
                      <a:pPr algn="ctr"/>
                      <a:r>
                        <a:rPr lang="en-IN" sz="1200" dirty="0"/>
                        <a:t>YES</a:t>
                      </a:r>
                    </a:p>
                  </a:txBody>
                  <a:tcPr/>
                </a:tc>
                <a:tc>
                  <a:txBody>
                    <a:bodyPr/>
                    <a:lstStyle/>
                    <a:p>
                      <a:pPr algn="ctr"/>
                      <a:r>
                        <a:rPr lang="en-IN" sz="1200" dirty="0"/>
                        <a:t>95</a:t>
                      </a:r>
                    </a:p>
                  </a:txBody>
                  <a:tcPr/>
                </a:tc>
                <a:tc>
                  <a:txBody>
                    <a:bodyPr/>
                    <a:lstStyle/>
                    <a:p>
                      <a:pPr algn="ctr"/>
                      <a:r>
                        <a:rPr lang="en-IN" sz="1200" dirty="0"/>
                        <a:t>27</a:t>
                      </a:r>
                    </a:p>
                  </a:txBody>
                  <a:tcPr/>
                </a:tc>
                <a:tc>
                  <a:txBody>
                    <a:bodyPr/>
                    <a:lstStyle/>
                    <a:p>
                      <a:pPr algn="ctr"/>
                      <a:r>
                        <a:rPr lang="en-IN" sz="1200" dirty="0"/>
                        <a:t>38</a:t>
                      </a:r>
                    </a:p>
                  </a:txBody>
                  <a:tcPr/>
                </a:tc>
                <a:tc>
                  <a:txBody>
                    <a:bodyPr/>
                    <a:lstStyle/>
                    <a:p>
                      <a:pPr algn="ctr"/>
                      <a:r>
                        <a:rPr lang="en-IN" sz="1200" dirty="0"/>
                        <a:t>30</a:t>
                      </a:r>
                    </a:p>
                  </a:txBody>
                  <a:tcPr/>
                </a:tc>
                <a:tc>
                  <a:txBody>
                    <a:bodyPr/>
                    <a:lstStyle/>
                    <a:p>
                      <a:pPr algn="ctr"/>
                      <a:r>
                        <a:rPr lang="en-IN" sz="1200" dirty="0"/>
                        <a:t>40.42</a:t>
                      </a:r>
                    </a:p>
                  </a:txBody>
                  <a:tcPr/>
                </a:tc>
                <a:extLst>
                  <a:ext uri="{0D108BD9-81ED-4DB2-BD59-A6C34878D82A}">
                    <a16:rowId xmlns:a16="http://schemas.microsoft.com/office/drawing/2014/main" val="646588244"/>
                  </a:ext>
                </a:extLst>
              </a:tr>
              <a:tr h="370840">
                <a:tc>
                  <a:txBody>
                    <a:bodyPr/>
                    <a:lstStyle/>
                    <a:p>
                      <a:pPr algn="ctr"/>
                      <a:r>
                        <a:rPr lang="en-IN" sz="1200" dirty="0"/>
                        <a:t>NO</a:t>
                      </a:r>
                    </a:p>
                  </a:txBody>
                  <a:tcPr/>
                </a:tc>
                <a:tc>
                  <a:txBody>
                    <a:bodyPr/>
                    <a:lstStyle/>
                    <a:p>
                      <a:pPr algn="ctr"/>
                      <a:r>
                        <a:rPr lang="en-IN" sz="1200" dirty="0"/>
                        <a:t>137</a:t>
                      </a:r>
                    </a:p>
                  </a:txBody>
                  <a:tcPr/>
                </a:tc>
                <a:tc>
                  <a:txBody>
                    <a:bodyPr/>
                    <a:lstStyle/>
                    <a:p>
                      <a:pPr algn="ctr"/>
                      <a:r>
                        <a:rPr lang="en-IN" sz="1200" dirty="0"/>
                        <a:t>34</a:t>
                      </a:r>
                    </a:p>
                  </a:txBody>
                  <a:tcPr/>
                </a:tc>
                <a:tc>
                  <a:txBody>
                    <a:bodyPr/>
                    <a:lstStyle/>
                    <a:p>
                      <a:pPr algn="ctr"/>
                      <a:r>
                        <a:rPr lang="en-IN" sz="1200" dirty="0"/>
                        <a:t>52</a:t>
                      </a:r>
                    </a:p>
                  </a:txBody>
                  <a:tcPr/>
                </a:tc>
                <a:tc>
                  <a:txBody>
                    <a:bodyPr/>
                    <a:lstStyle/>
                    <a:p>
                      <a:pPr algn="ctr"/>
                      <a:r>
                        <a:rPr lang="en-IN" sz="1200" dirty="0"/>
                        <a:t>51</a:t>
                      </a:r>
                    </a:p>
                  </a:txBody>
                  <a:tcPr/>
                </a:tc>
                <a:tc>
                  <a:txBody>
                    <a:bodyPr/>
                    <a:lstStyle/>
                    <a:p>
                      <a:pPr algn="ctr"/>
                      <a:r>
                        <a:rPr lang="en-IN" sz="1200" dirty="0"/>
                        <a:t>58.30</a:t>
                      </a:r>
                    </a:p>
                  </a:txBody>
                  <a:tcPr/>
                </a:tc>
                <a:extLst>
                  <a:ext uri="{0D108BD9-81ED-4DB2-BD59-A6C34878D82A}">
                    <a16:rowId xmlns:a16="http://schemas.microsoft.com/office/drawing/2014/main" val="2929024490"/>
                  </a:ext>
                </a:extLst>
              </a:tr>
            </a:tbl>
          </a:graphicData>
        </a:graphic>
      </p:graphicFrame>
    </p:spTree>
    <p:extLst>
      <p:ext uri="{BB962C8B-B14F-4D97-AF65-F5344CB8AC3E}">
        <p14:creationId xmlns:p14="http://schemas.microsoft.com/office/powerpoint/2010/main" val="893982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F344-2945-4E3A-9C80-259F1E14F284}"/>
              </a:ext>
            </a:extLst>
          </p:cNvPr>
          <p:cNvSpPr>
            <a:spLocks noGrp="1"/>
          </p:cNvSpPr>
          <p:nvPr>
            <p:ph type="title"/>
          </p:nvPr>
        </p:nvSpPr>
        <p:spPr/>
        <p:txBody>
          <a:bodyPr/>
          <a:lstStyle/>
          <a:p>
            <a:pPr algn="ctr"/>
            <a:r>
              <a:rPr lang="en-IN" dirty="0"/>
              <a:t>Total FINDINGS</a:t>
            </a:r>
          </a:p>
        </p:txBody>
      </p:sp>
      <p:sp>
        <p:nvSpPr>
          <p:cNvPr id="3" name="Content Placeholder 2">
            <a:extLst>
              <a:ext uri="{FF2B5EF4-FFF2-40B4-BE49-F238E27FC236}">
                <a16:creationId xmlns:a16="http://schemas.microsoft.com/office/drawing/2014/main" id="{78716588-0E4A-4B4C-B980-B79C65765E50}"/>
              </a:ext>
            </a:extLst>
          </p:cNvPr>
          <p:cNvSpPr>
            <a:spLocks noGrp="1"/>
          </p:cNvSpPr>
          <p:nvPr>
            <p:ph idx="1"/>
          </p:nvPr>
        </p:nvSpPr>
        <p:spPr>
          <a:xfrm>
            <a:off x="1251678" y="1391479"/>
            <a:ext cx="10178322" cy="4757530"/>
          </a:xfrm>
        </p:spPr>
        <p:txBody>
          <a:bodyPr>
            <a:normAutofit/>
          </a:bodyPr>
          <a:lstStyle/>
          <a:p>
            <a:r>
              <a:rPr lang="en-IN" sz="1400" dirty="0"/>
              <a:t>VIEWERS ARE USING FACEBOOK AND YOUTUBE MOSTLY.  (94.12 % OF TOTAL SAMPLE VIEWERS)</a:t>
            </a:r>
          </a:p>
          <a:p>
            <a:r>
              <a:rPr lang="en-IN" sz="1400" dirty="0"/>
              <a:t>MOST OF  THE SAMPLE VIEWERS (94.54 %) ARE USING ANDROID PHONES AND MOST OF THE SAMPLE VIEWERS (76.05%) LOVE TO DO  FACEBOOK FROM PHONES.</a:t>
            </a:r>
          </a:p>
          <a:p>
            <a:r>
              <a:rPr lang="en-IN" sz="1400" dirty="0"/>
              <a:t>GENERALLY VIEWERS ARE COMING  6-7 TIMES IN A DAY ON FACEBOOK &amp; THEY HAVE AVERAGE 800 FRIENDS IN THEIR FACEBOOK.</a:t>
            </a:r>
          </a:p>
          <a:p>
            <a:r>
              <a:rPr lang="en-IN" sz="1400" dirty="0"/>
              <a:t>THEY GENERALLY LIKE TO SEE  VARIOUS TYPES OF UPDATES AND VIDEOS ON FACEBOOK.WE HAVE GOT 80.34 % VIEWERS LIKE TO SEE VIDEOS AT FACEBOOK.  WHEN THEY LIKE ANY  VIDEO THEY GENERALLY LIKE TO GIVE LIKE AND ALSO THEY LIKE TO SHARE THAT  VIDEOS.  73.19 % VIEWERS HAVE SEEN SOME MOVIE TRAILORS AT FACEBOOK TILL NOW BUT MAXIMUM VIEWERS HAVE NOT SEEN ANY PROMOTIONAL VIDEO OF ZEE BANGLA CINEMA ON FACEBOOK.THEY GENERALLY DON’T LIKE TO SUBSCRIBE TO ANY TELEVISION CHANNEL PAGE AT FACEBOOK BUT THEY LIKE TO FOLLOW THEIR FAVOURITE MOVIE STARS FACEBOOK PAGE &amp; 53.14 % VIEWERS HAVE MENTIONED BENGALI MOVIE ACTOR OR ACTRESS NAMES AS THEIR FAVOURITE MOVIE STAR.</a:t>
            </a:r>
          </a:p>
          <a:p>
            <a:r>
              <a:rPr lang="en-IN" sz="1400" dirty="0"/>
              <a:t>MOST OF THE SAMPLE VIEWERS (99.16 %) LOVE TO SEE MOVIES &amp; AMONG THEM 85 % VIEWERS WATCH BENGALI MOVIES AND THEY MOSTLY LOVE TO SEE MOVIES FROM LAPTOPS AND TELEVISIONS.</a:t>
            </a:r>
          </a:p>
          <a:p>
            <a:r>
              <a:rPr lang="en-IN" sz="1400" dirty="0"/>
              <a:t>AMONG TOTAL SAMPLE  VIEWERS 51.01 % VIEWERS HAVE SEEN BENGALI MOVIES RECENTLY &amp; AMONG TOTAL SAMPLE VIEWERS WE HAVE GOT 38.07 % VIEWERS WHO LOVE TO SEE VIDEOS ON FACEBOOK AND HAVE SEEN BENGALI MOVIES RECENTLY. THEY GENERALLY LIKE TO SEE HAAMI,UMA ,AMAZON ABHIJAN TYPE OF GOOD STORY BASED MOVIES.</a:t>
            </a:r>
          </a:p>
          <a:p>
            <a:endParaRPr lang="en-IN" sz="1400" dirty="0"/>
          </a:p>
          <a:p>
            <a:endParaRPr lang="en-IN" sz="1400" dirty="0"/>
          </a:p>
          <a:p>
            <a:endParaRPr lang="en-IN" sz="1400" dirty="0"/>
          </a:p>
          <a:p>
            <a:endParaRPr lang="en-IN" sz="1400" dirty="0"/>
          </a:p>
        </p:txBody>
      </p:sp>
      <p:sp>
        <p:nvSpPr>
          <p:cNvPr id="4" name="Slide Number Placeholder 3">
            <a:extLst>
              <a:ext uri="{FF2B5EF4-FFF2-40B4-BE49-F238E27FC236}">
                <a16:creationId xmlns:a16="http://schemas.microsoft.com/office/drawing/2014/main" id="{85C02170-B366-4A05-811D-5F5DDE7B25FD}"/>
              </a:ext>
            </a:extLst>
          </p:cNvPr>
          <p:cNvSpPr>
            <a:spLocks noGrp="1"/>
          </p:cNvSpPr>
          <p:nvPr>
            <p:ph type="sldNum" sz="quarter" idx="12"/>
          </p:nvPr>
        </p:nvSpPr>
        <p:spPr/>
        <p:txBody>
          <a:bodyPr/>
          <a:lstStyle/>
          <a:p>
            <a:fld id="{F28B2CBE-7A29-4277-A7E4-9FBB018EDD28}" type="slidenum">
              <a:rPr lang="en-IN" smtClean="0"/>
              <a:t>29</a:t>
            </a:fld>
            <a:endParaRPr lang="en-IN"/>
          </a:p>
        </p:txBody>
      </p:sp>
    </p:spTree>
    <p:extLst>
      <p:ext uri="{BB962C8B-B14F-4D97-AF65-F5344CB8AC3E}">
        <p14:creationId xmlns:p14="http://schemas.microsoft.com/office/powerpoint/2010/main" val="31653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720B-893D-46AA-9677-B8BDAC992B67}"/>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FAC7502E-A3D8-47A1-B6C6-CA764B694953}"/>
              </a:ext>
            </a:extLst>
          </p:cNvPr>
          <p:cNvPicPr>
            <a:picLocks noGrp="1" noChangeAspect="1"/>
          </p:cNvPicPr>
          <p:nvPr>
            <p:ph idx="1"/>
          </p:nvPr>
        </p:nvPicPr>
        <p:blipFill>
          <a:blip r:embed="rId2"/>
          <a:stretch>
            <a:fillRect/>
          </a:stretch>
        </p:blipFill>
        <p:spPr>
          <a:xfrm>
            <a:off x="1762539" y="914400"/>
            <a:ext cx="8759687" cy="5102087"/>
          </a:xfrm>
          <a:prstGeom prst="rect">
            <a:avLst/>
          </a:prstGeom>
        </p:spPr>
      </p:pic>
      <p:sp>
        <p:nvSpPr>
          <p:cNvPr id="4" name="Slide Number Placeholder 3">
            <a:extLst>
              <a:ext uri="{FF2B5EF4-FFF2-40B4-BE49-F238E27FC236}">
                <a16:creationId xmlns:a16="http://schemas.microsoft.com/office/drawing/2014/main" id="{3183CC14-C37A-4E71-A773-77E4415CA784}"/>
              </a:ext>
            </a:extLst>
          </p:cNvPr>
          <p:cNvSpPr>
            <a:spLocks noGrp="1"/>
          </p:cNvSpPr>
          <p:nvPr>
            <p:ph type="sldNum" sz="quarter" idx="12"/>
          </p:nvPr>
        </p:nvSpPr>
        <p:spPr/>
        <p:txBody>
          <a:bodyPr/>
          <a:lstStyle/>
          <a:p>
            <a:fld id="{F28B2CBE-7A29-4277-A7E4-9FBB018EDD28}" type="slidenum">
              <a:rPr lang="en-IN" smtClean="0"/>
              <a:t>3</a:t>
            </a:fld>
            <a:endParaRPr lang="en-IN"/>
          </a:p>
        </p:txBody>
      </p:sp>
    </p:spTree>
    <p:extLst>
      <p:ext uri="{BB962C8B-B14F-4D97-AF65-F5344CB8AC3E}">
        <p14:creationId xmlns:p14="http://schemas.microsoft.com/office/powerpoint/2010/main" val="3578337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2B5C-7270-4A85-9694-7E73B96BED3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3F95D24-820A-48BE-87FB-776AA53F9268}"/>
              </a:ext>
            </a:extLst>
          </p:cNvPr>
          <p:cNvSpPr>
            <a:spLocks noGrp="1"/>
          </p:cNvSpPr>
          <p:nvPr>
            <p:ph idx="1"/>
          </p:nvPr>
        </p:nvSpPr>
        <p:spPr>
          <a:xfrm>
            <a:off x="1251678" y="596348"/>
            <a:ext cx="10178322" cy="5779331"/>
          </a:xfrm>
        </p:spPr>
        <p:txBody>
          <a:bodyPr>
            <a:normAutofit fontScale="47500" lnSpcReduction="20000"/>
          </a:bodyPr>
          <a:lstStyle/>
          <a:p>
            <a:pPr marL="0" indent="0" algn="ctr">
              <a:buNone/>
            </a:pPr>
            <a:r>
              <a:rPr lang="en-IN" sz="2800" dirty="0"/>
              <a:t>FACEBOOK WITH OTHER APPS ---------- 94.12 %</a:t>
            </a:r>
          </a:p>
          <a:p>
            <a:pPr marL="0" indent="0" algn="ctr">
              <a:buNone/>
            </a:pPr>
            <a:r>
              <a:rPr lang="en-IN" sz="2800" dirty="0"/>
              <a:t>FB + YOUTUBE + FB &amp; YOUTUBE WITH OTHER APPS ----------98.74 % </a:t>
            </a:r>
          </a:p>
          <a:p>
            <a:pPr marL="0" indent="0">
              <a:buNone/>
            </a:pPr>
            <a:r>
              <a:rPr lang="en-IN" sz="2800" dirty="0"/>
              <a:t>                                                             STUDENTS ( AGE – 18-25 ) , LOCATION (HOWRAH,KOLKATA,NORTH 24 PGS)</a:t>
            </a:r>
          </a:p>
          <a:p>
            <a:pPr marL="0" indent="0">
              <a:buNone/>
            </a:pPr>
            <a:endParaRPr lang="en-IN" sz="2800" dirty="0"/>
          </a:p>
          <a:p>
            <a:pPr marL="0" indent="0">
              <a:buNone/>
            </a:pPr>
            <a:r>
              <a:rPr lang="en-IN" sz="2800" dirty="0"/>
              <a:t>                 </a:t>
            </a:r>
          </a:p>
          <a:p>
            <a:pPr marL="0" indent="0">
              <a:buNone/>
            </a:pPr>
            <a:r>
              <a:rPr lang="en-IN" sz="2800" dirty="0"/>
              <a:t>               </a:t>
            </a:r>
          </a:p>
          <a:p>
            <a:pPr marL="0" indent="0">
              <a:buNone/>
            </a:pPr>
            <a:r>
              <a:rPr lang="en-IN" sz="2800" dirty="0"/>
              <a:t>                 SMART PHONES – ANDROID</a:t>
            </a:r>
          </a:p>
          <a:p>
            <a:pPr marL="0" indent="0">
              <a:buNone/>
            </a:pPr>
            <a:r>
              <a:rPr lang="en-IN" sz="2800" dirty="0"/>
              <a:t>                 ONLINE – 6-7 TIMES IN A DAY</a:t>
            </a:r>
          </a:p>
          <a:p>
            <a:pPr marL="0" indent="0">
              <a:buNone/>
            </a:pPr>
            <a:r>
              <a:rPr lang="en-IN" sz="2800" dirty="0"/>
              <a:t>                  AVERAGE FRIENDS- 800</a:t>
            </a:r>
          </a:p>
          <a:p>
            <a:pPr marL="0" indent="0">
              <a:buNone/>
            </a:pPr>
            <a:r>
              <a:rPr lang="en-IN" sz="2800" dirty="0"/>
              <a:t>                  LIKE TO SEE AT FACEBOOK – UPDATES AND VIDEOS. 80.34 % VIEWERS LIKE TO SEE VIDEOS</a:t>
            </a:r>
          </a:p>
          <a:p>
            <a:pPr marL="0" indent="0">
              <a:buNone/>
            </a:pPr>
            <a:r>
              <a:rPr lang="en-IN" sz="2800" dirty="0"/>
              <a:t>                      (TYPES- ANIMAL,WILDLIFE,NATURE,SPORTS,COOKENRY,SONG,DANCE,SHORT MOVIES,TRAILOR &amp; MANY MORE)</a:t>
            </a:r>
          </a:p>
          <a:p>
            <a:pPr marL="0" indent="0">
              <a:buNone/>
            </a:pPr>
            <a:r>
              <a:rPr lang="en-IN" sz="2800" dirty="0"/>
              <a:t>                  WHEN THEY LIKE ANY VIDEO THEY GENERALLY GIVE LIKE AND THEY ALSO LOVE TO DO SHARE</a:t>
            </a:r>
          </a:p>
          <a:p>
            <a:pPr marL="0" indent="0">
              <a:buNone/>
            </a:pPr>
            <a:r>
              <a:rPr lang="en-IN" sz="2800" dirty="0"/>
              <a:t>                  MOST OF THE VIEWERS DON’T LIKE TO FOLLOW TELEVISION CHANNEL PAGE</a:t>
            </a:r>
          </a:p>
          <a:p>
            <a:pPr marL="0" indent="0">
              <a:buNone/>
            </a:pPr>
            <a:r>
              <a:rPr lang="en-IN" sz="2800" dirty="0"/>
              <a:t>                  MOST OF THE VIEWERS LIKE TO FOLLOW THEIR FAVOURITE MOVIE STAR’S FACEBOOK PAGE. </a:t>
            </a:r>
          </a:p>
          <a:p>
            <a:pPr marL="0" indent="0">
              <a:buNone/>
            </a:pPr>
            <a:r>
              <a:rPr lang="en-IN" sz="2800" dirty="0"/>
              <a:t>                  ( ABIR CHATERJEE,PARAMBRATA SENGUPTA ,JEET,DEV ARE POPULER AMONG THEM)</a:t>
            </a:r>
          </a:p>
          <a:p>
            <a:pPr marL="0" indent="0">
              <a:buNone/>
            </a:pPr>
            <a:r>
              <a:rPr lang="en-IN" sz="2800" dirty="0"/>
              <a:t>                 MOST OF VIEWERS HAVE NOT SEEN ANY PROMOTIONAL VIDEO OF ZEE BANGLA CINEMA AT FACEBOOK.</a:t>
            </a:r>
          </a:p>
          <a:p>
            <a:pPr marL="0" indent="0">
              <a:buNone/>
            </a:pPr>
            <a:r>
              <a:rPr lang="en-IN" sz="2800" dirty="0"/>
              <a:t>                 MOST OF THE VIEWERS WATCH BENGALI MOVIES. THEY GENERALLY LIKE TO SEE HAMMI,UMA,AMAZON ABHIJAN TYPES </a:t>
            </a:r>
          </a:p>
          <a:p>
            <a:pPr marL="0" indent="0">
              <a:buNone/>
            </a:pPr>
            <a:r>
              <a:rPr lang="en-IN" sz="2800" dirty="0"/>
              <a:t>                 GOOD STORY BASED MOVIES.</a:t>
            </a:r>
          </a:p>
          <a:p>
            <a:pPr marL="0" indent="0">
              <a:buNone/>
            </a:pPr>
            <a:r>
              <a:rPr lang="en-IN" sz="2800" dirty="0"/>
              <a:t>                 MOST OF THE VIEWERS LOVE TO SEE MOVIES FROM TELEVISION AND LAPTOPS.</a:t>
            </a:r>
          </a:p>
          <a:p>
            <a:pPr marL="0" indent="0">
              <a:buNone/>
            </a:pPr>
            <a:r>
              <a:rPr lang="en-IN" sz="1400" dirty="0"/>
              <a:t>                    </a:t>
            </a:r>
          </a:p>
          <a:p>
            <a:pPr marL="0" indent="0">
              <a:buNone/>
            </a:pPr>
            <a:r>
              <a:rPr lang="en-IN" sz="1400" dirty="0"/>
              <a:t>              </a:t>
            </a:r>
          </a:p>
        </p:txBody>
      </p:sp>
      <p:sp>
        <p:nvSpPr>
          <p:cNvPr id="4" name="Slide Number Placeholder 3">
            <a:extLst>
              <a:ext uri="{FF2B5EF4-FFF2-40B4-BE49-F238E27FC236}">
                <a16:creationId xmlns:a16="http://schemas.microsoft.com/office/drawing/2014/main" id="{2D95BA33-ED37-46C8-BE74-BC200F8FD8D5}"/>
              </a:ext>
            </a:extLst>
          </p:cNvPr>
          <p:cNvSpPr>
            <a:spLocks noGrp="1"/>
          </p:cNvSpPr>
          <p:nvPr>
            <p:ph type="sldNum" sz="quarter" idx="12"/>
          </p:nvPr>
        </p:nvSpPr>
        <p:spPr/>
        <p:txBody>
          <a:bodyPr/>
          <a:lstStyle/>
          <a:p>
            <a:fld id="{F28B2CBE-7A29-4277-A7E4-9FBB018EDD28}" type="slidenum">
              <a:rPr lang="en-IN" smtClean="0"/>
              <a:t>30</a:t>
            </a:fld>
            <a:endParaRPr lang="en-IN"/>
          </a:p>
        </p:txBody>
      </p:sp>
      <p:cxnSp>
        <p:nvCxnSpPr>
          <p:cNvPr id="6" name="Straight Connector 5">
            <a:extLst>
              <a:ext uri="{FF2B5EF4-FFF2-40B4-BE49-F238E27FC236}">
                <a16:creationId xmlns:a16="http://schemas.microsoft.com/office/drawing/2014/main" id="{8C4686F3-D666-4614-AED3-D8081183F7B0}"/>
              </a:ext>
            </a:extLst>
          </p:cNvPr>
          <p:cNvCxnSpPr/>
          <p:nvPr/>
        </p:nvCxnSpPr>
        <p:spPr>
          <a:xfrm>
            <a:off x="6374296" y="1351722"/>
            <a:ext cx="0" cy="31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4EB538-AEE3-4FD5-90B8-D6D2503F8DFF}"/>
              </a:ext>
            </a:extLst>
          </p:cNvPr>
          <p:cNvCxnSpPr/>
          <p:nvPr/>
        </p:nvCxnSpPr>
        <p:spPr>
          <a:xfrm flipH="1">
            <a:off x="1881809" y="1669774"/>
            <a:ext cx="44924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1ADB81-CE71-4EA0-B740-AD5662882335}"/>
              </a:ext>
            </a:extLst>
          </p:cNvPr>
          <p:cNvCxnSpPr/>
          <p:nvPr/>
        </p:nvCxnSpPr>
        <p:spPr>
          <a:xfrm>
            <a:off x="1881809" y="1669774"/>
            <a:ext cx="0" cy="4293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E9F54-396B-40D5-8E5B-96C95632F5F7}"/>
              </a:ext>
            </a:extLst>
          </p:cNvPr>
          <p:cNvCxnSpPr/>
          <p:nvPr/>
        </p:nvCxnSpPr>
        <p:spPr>
          <a:xfrm>
            <a:off x="1881809" y="2266122"/>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5FDF18-E116-4C48-BA8E-83BF136A5286}"/>
              </a:ext>
            </a:extLst>
          </p:cNvPr>
          <p:cNvCxnSpPr/>
          <p:nvPr/>
        </p:nvCxnSpPr>
        <p:spPr>
          <a:xfrm>
            <a:off x="1881809" y="2557670"/>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BC3AC9-2176-40D8-A1A4-C3744D75A6B5}"/>
              </a:ext>
            </a:extLst>
          </p:cNvPr>
          <p:cNvCxnSpPr/>
          <p:nvPr/>
        </p:nvCxnSpPr>
        <p:spPr>
          <a:xfrm>
            <a:off x="1881809" y="2849217"/>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083E07-FCB4-417D-BAC7-462331000BF6}"/>
              </a:ext>
            </a:extLst>
          </p:cNvPr>
          <p:cNvCxnSpPr/>
          <p:nvPr/>
        </p:nvCxnSpPr>
        <p:spPr>
          <a:xfrm>
            <a:off x="1881809"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BDFF28-5055-4429-A38B-6F95A058544B}"/>
              </a:ext>
            </a:extLst>
          </p:cNvPr>
          <p:cNvCxnSpPr/>
          <p:nvPr/>
        </p:nvCxnSpPr>
        <p:spPr>
          <a:xfrm>
            <a:off x="1881809" y="3114261"/>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4FFFDB-C645-4DE3-B211-8311B874AD36}"/>
              </a:ext>
            </a:extLst>
          </p:cNvPr>
          <p:cNvCxnSpPr/>
          <p:nvPr/>
        </p:nvCxnSpPr>
        <p:spPr>
          <a:xfrm>
            <a:off x="1881809" y="3631095"/>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E5C6ED-6B15-43B4-83EE-08AF2FAA0F43}"/>
              </a:ext>
            </a:extLst>
          </p:cNvPr>
          <p:cNvCxnSpPr/>
          <p:nvPr/>
        </p:nvCxnSpPr>
        <p:spPr>
          <a:xfrm>
            <a:off x="1881809" y="3909391"/>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00A8BA-D013-4D0A-90C7-7561A0B13F55}"/>
              </a:ext>
            </a:extLst>
          </p:cNvPr>
          <p:cNvCxnSpPr/>
          <p:nvPr/>
        </p:nvCxnSpPr>
        <p:spPr>
          <a:xfrm>
            <a:off x="1881809" y="4174434"/>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0BA21-CA0C-4173-886B-C780153ADB3F}"/>
              </a:ext>
            </a:extLst>
          </p:cNvPr>
          <p:cNvCxnSpPr/>
          <p:nvPr/>
        </p:nvCxnSpPr>
        <p:spPr>
          <a:xfrm>
            <a:off x="1881809" y="4731026"/>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FB8106-A4AD-4107-8CEB-B54C534E0D84}"/>
              </a:ext>
            </a:extLst>
          </p:cNvPr>
          <p:cNvCxnSpPr/>
          <p:nvPr/>
        </p:nvCxnSpPr>
        <p:spPr>
          <a:xfrm>
            <a:off x="1881809" y="4983484"/>
            <a:ext cx="198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758584-7400-46BD-8D61-B7DA948A7115}"/>
              </a:ext>
            </a:extLst>
          </p:cNvPr>
          <p:cNvCxnSpPr>
            <a:cxnSpLocks/>
          </p:cNvCxnSpPr>
          <p:nvPr/>
        </p:nvCxnSpPr>
        <p:spPr>
          <a:xfrm>
            <a:off x="1881809" y="5506278"/>
            <a:ext cx="198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234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4E20-1A13-4655-AD3D-07888B2C9DF7}"/>
              </a:ext>
            </a:extLst>
          </p:cNvPr>
          <p:cNvSpPr>
            <a:spLocks noGrp="1"/>
          </p:cNvSpPr>
          <p:nvPr>
            <p:ph type="title"/>
          </p:nvPr>
        </p:nvSpPr>
        <p:spPr/>
        <p:txBody>
          <a:bodyPr/>
          <a:lstStyle/>
          <a:p>
            <a:pPr algn="ctr"/>
            <a:r>
              <a:rPr lang="en-US" b="1" dirty="0"/>
              <a:t>Recommendation:</a:t>
            </a:r>
            <a:br>
              <a:rPr lang="en-IN" dirty="0"/>
            </a:br>
            <a:endParaRPr lang="en-IN" dirty="0"/>
          </a:p>
        </p:txBody>
      </p:sp>
      <p:sp>
        <p:nvSpPr>
          <p:cNvPr id="3" name="Content Placeholder 2">
            <a:extLst>
              <a:ext uri="{FF2B5EF4-FFF2-40B4-BE49-F238E27FC236}">
                <a16:creationId xmlns:a16="http://schemas.microsoft.com/office/drawing/2014/main" id="{732D2608-E26E-411D-8575-1CDB51E538FB}"/>
              </a:ext>
            </a:extLst>
          </p:cNvPr>
          <p:cNvSpPr>
            <a:spLocks noGrp="1"/>
          </p:cNvSpPr>
          <p:nvPr>
            <p:ph idx="1"/>
          </p:nvPr>
        </p:nvSpPr>
        <p:spPr/>
        <p:txBody>
          <a:bodyPr>
            <a:normAutofit fontScale="85000" lnSpcReduction="10000"/>
          </a:bodyPr>
          <a:lstStyle/>
          <a:p>
            <a:pPr lvl="0"/>
            <a:r>
              <a:rPr lang="en-US" dirty="0"/>
              <a:t>Zee Bangla cinema should post those type of contents on their Facebook page which viewers from this age group mostly follow.</a:t>
            </a:r>
            <a:endParaRPr lang="en-IN" dirty="0"/>
          </a:p>
          <a:p>
            <a:pPr lvl="0"/>
            <a:r>
              <a:rPr lang="en-US" dirty="0"/>
              <a:t>Most of the viewers of this age group do not follow any television channel page but they love to follow their favorite movie stars’ Facebook page. So, zee Bangla should tag their promotional videos or contents to those pages so that this viewers from this age group can view those contents.</a:t>
            </a:r>
            <a:endParaRPr lang="en-IN" dirty="0"/>
          </a:p>
          <a:p>
            <a:pPr lvl="0"/>
            <a:r>
              <a:rPr lang="en-US" dirty="0"/>
              <a:t>Most of the student love to see UMA, HAAMI, AMAZON ABHIJAN type of good story-based movies, so Zee Bangla Cinema should telecast those type of movies.</a:t>
            </a:r>
            <a:endParaRPr lang="en-IN" dirty="0"/>
          </a:p>
          <a:p>
            <a:pPr lvl="0"/>
            <a:r>
              <a:rPr lang="en-US" dirty="0"/>
              <a:t>Most of the viewers of this age group are active on Facebook and most of them like to watch videos on Facebook. So, zee Bangla cinema should concentrate more on their Facebook page and they should post more attractive contents on their Facebook page.</a:t>
            </a:r>
            <a:endParaRPr lang="en-IN" dirty="0"/>
          </a:p>
          <a:p>
            <a:pPr lvl="0"/>
            <a:r>
              <a:rPr lang="en-US" dirty="0"/>
              <a:t>Viewers of this age group have mentioned some movie stars as their favorite like </a:t>
            </a:r>
            <a:r>
              <a:rPr lang="en-US" dirty="0" err="1"/>
              <a:t>Abir</a:t>
            </a:r>
            <a:r>
              <a:rPr lang="en-US" dirty="0"/>
              <a:t>, </a:t>
            </a:r>
            <a:r>
              <a:rPr lang="en-US" dirty="0" err="1"/>
              <a:t>Parambrata</a:t>
            </a:r>
            <a:r>
              <a:rPr lang="en-US" dirty="0"/>
              <a:t>, Dev, Jeet, Ankush, </a:t>
            </a:r>
            <a:r>
              <a:rPr lang="en-US" dirty="0" err="1"/>
              <a:t>Koyel</a:t>
            </a:r>
            <a:r>
              <a:rPr lang="en-US" dirty="0"/>
              <a:t>. So, zee Bangla cinema should telecast their movies to attract more viewers from this age group.</a:t>
            </a:r>
            <a:endParaRPr lang="en-IN" dirty="0"/>
          </a:p>
          <a:p>
            <a:endParaRPr lang="en-IN" dirty="0"/>
          </a:p>
        </p:txBody>
      </p:sp>
      <p:sp>
        <p:nvSpPr>
          <p:cNvPr id="4" name="Slide Number Placeholder 3">
            <a:extLst>
              <a:ext uri="{FF2B5EF4-FFF2-40B4-BE49-F238E27FC236}">
                <a16:creationId xmlns:a16="http://schemas.microsoft.com/office/drawing/2014/main" id="{1E2B4154-90DB-4C4B-B9C5-2C63933D475F}"/>
              </a:ext>
            </a:extLst>
          </p:cNvPr>
          <p:cNvSpPr>
            <a:spLocks noGrp="1"/>
          </p:cNvSpPr>
          <p:nvPr>
            <p:ph type="sldNum" sz="quarter" idx="12"/>
          </p:nvPr>
        </p:nvSpPr>
        <p:spPr/>
        <p:txBody>
          <a:bodyPr/>
          <a:lstStyle/>
          <a:p>
            <a:fld id="{F28B2CBE-7A29-4277-A7E4-9FBB018EDD28}" type="slidenum">
              <a:rPr lang="en-IN" smtClean="0"/>
              <a:t>31</a:t>
            </a:fld>
            <a:endParaRPr lang="en-IN"/>
          </a:p>
        </p:txBody>
      </p:sp>
    </p:spTree>
    <p:extLst>
      <p:ext uri="{BB962C8B-B14F-4D97-AF65-F5344CB8AC3E}">
        <p14:creationId xmlns:p14="http://schemas.microsoft.com/office/powerpoint/2010/main" val="2903015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C986-8C59-4A8C-B5F0-C8EC63ABF936}"/>
              </a:ext>
            </a:extLst>
          </p:cNvPr>
          <p:cNvSpPr>
            <a:spLocks noGrp="1"/>
          </p:cNvSpPr>
          <p:nvPr>
            <p:ph type="title"/>
          </p:nvPr>
        </p:nvSpPr>
        <p:spPr/>
        <p:txBody>
          <a:bodyPr/>
          <a:lstStyle/>
          <a:p>
            <a:pPr algn="ctr"/>
            <a:r>
              <a:rPr lang="en-US" b="1" dirty="0"/>
              <a:t>Conclusions</a:t>
            </a:r>
            <a:endParaRPr lang="en-IN" dirty="0"/>
          </a:p>
        </p:txBody>
      </p:sp>
      <p:sp>
        <p:nvSpPr>
          <p:cNvPr id="3" name="Content Placeholder 2">
            <a:extLst>
              <a:ext uri="{FF2B5EF4-FFF2-40B4-BE49-F238E27FC236}">
                <a16:creationId xmlns:a16="http://schemas.microsoft.com/office/drawing/2014/main" id="{7DF06302-83AF-40A5-ADAA-3B6FB5AF6F74}"/>
              </a:ext>
            </a:extLst>
          </p:cNvPr>
          <p:cNvSpPr>
            <a:spLocks noGrp="1"/>
          </p:cNvSpPr>
          <p:nvPr>
            <p:ph idx="1"/>
          </p:nvPr>
        </p:nvSpPr>
        <p:spPr>
          <a:xfrm>
            <a:off x="1251678" y="1389893"/>
            <a:ext cx="10178322" cy="4759116"/>
          </a:xfrm>
        </p:spPr>
        <p:txBody>
          <a:bodyPr>
            <a:normAutofit fontScale="92500" lnSpcReduction="20000"/>
          </a:bodyPr>
          <a:lstStyle/>
          <a:p>
            <a:pPr marL="0" indent="0">
              <a:buNone/>
            </a:pPr>
            <a:r>
              <a:rPr lang="en-IN" dirty="0"/>
              <a:t>Businesses, corporations, brands and professionals from all lifestyles depend heavily on </a:t>
            </a:r>
            <a:r>
              <a:rPr lang="en-IN" b="1" dirty="0"/>
              <a:t>Facebook</a:t>
            </a:r>
            <a:r>
              <a:rPr lang="en-IN" dirty="0"/>
              <a:t> to interact and communicate with their consumers and target audience. The role of inbound </a:t>
            </a:r>
            <a:r>
              <a:rPr lang="en-IN" b="1" dirty="0"/>
              <a:t>marketing</a:t>
            </a:r>
            <a:r>
              <a:rPr lang="en-IN" dirty="0"/>
              <a:t> is crucial in building a name for your brand or product, and social media lets you exactly do that. The role of inbound marketing is crucial in building a name for your brand or product, and social media lets you exactly do that. An asset like social media marketing is important to build business and engage with potential buyers; hence, brands should understand the difference between personal and business Facebook profiles to communicate professionally. For that, businesses create Facebook pages, which have options like Profile picture, Cover photo, Status, Picture and Video updates, </a:t>
            </a:r>
            <a:r>
              <a:rPr lang="en-IN" b="1" dirty="0"/>
              <a:t>Event Planning</a:t>
            </a:r>
            <a:r>
              <a:rPr lang="en-IN" dirty="0"/>
              <a:t> </a:t>
            </a:r>
            <a:r>
              <a:rPr lang="en-IN" b="1" dirty="0"/>
              <a:t>and other features like polling.</a:t>
            </a:r>
            <a:r>
              <a:rPr lang="en-IN" dirty="0"/>
              <a:t> The nature of business is represented by the inclination towards specific features and the way it prefers to interact with its target audience. This allows users to read, communicate and share the information in real time, which in turn lets businesses understand the fondness and leanings of their target audience</a:t>
            </a:r>
            <a:r>
              <a:rPr lang="en-US" dirty="0"/>
              <a:t>.zee Bangla cinema is also using Facebook for their movie promotion and campaigning, movie advertising purpose.so we can see  from our analysis part that different viewers have different choice different consumption patterns.so our main objective was to know the consumption  pattern at Facebook for the age group 18-25.so that zee Bangla cinema can take their future decision about their marketing on the base of this project. </a:t>
            </a:r>
            <a:endParaRPr lang="en-IN" dirty="0"/>
          </a:p>
        </p:txBody>
      </p:sp>
      <p:sp>
        <p:nvSpPr>
          <p:cNvPr id="4" name="Slide Number Placeholder 3">
            <a:extLst>
              <a:ext uri="{FF2B5EF4-FFF2-40B4-BE49-F238E27FC236}">
                <a16:creationId xmlns:a16="http://schemas.microsoft.com/office/drawing/2014/main" id="{16B043DD-D0D2-40EA-B580-86C9E69A7046}"/>
              </a:ext>
            </a:extLst>
          </p:cNvPr>
          <p:cNvSpPr>
            <a:spLocks noGrp="1"/>
          </p:cNvSpPr>
          <p:nvPr>
            <p:ph type="sldNum" sz="quarter" idx="12"/>
          </p:nvPr>
        </p:nvSpPr>
        <p:spPr/>
        <p:txBody>
          <a:bodyPr/>
          <a:lstStyle/>
          <a:p>
            <a:fld id="{F28B2CBE-7A29-4277-A7E4-9FBB018EDD28}" type="slidenum">
              <a:rPr lang="en-IN" smtClean="0"/>
              <a:t>32</a:t>
            </a:fld>
            <a:endParaRPr lang="en-IN"/>
          </a:p>
        </p:txBody>
      </p:sp>
    </p:spTree>
    <p:extLst>
      <p:ext uri="{BB962C8B-B14F-4D97-AF65-F5344CB8AC3E}">
        <p14:creationId xmlns:p14="http://schemas.microsoft.com/office/powerpoint/2010/main" val="3002004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6DF9-787B-49E7-BB84-7ABE2343B787}"/>
              </a:ext>
            </a:extLst>
          </p:cNvPr>
          <p:cNvSpPr>
            <a:spLocks noGrp="1"/>
          </p:cNvSpPr>
          <p:nvPr>
            <p:ph type="title"/>
          </p:nvPr>
        </p:nvSpPr>
        <p:spPr/>
        <p:txBody>
          <a:bodyPr/>
          <a:lstStyle/>
          <a:p>
            <a:pPr algn="ctr"/>
            <a:r>
              <a:rPr lang="en-US" b="1" dirty="0"/>
              <a:t>BIBLIOGRAPHY</a:t>
            </a:r>
            <a:br>
              <a:rPr lang="en-IN" dirty="0"/>
            </a:br>
            <a:endParaRPr lang="en-IN" dirty="0"/>
          </a:p>
        </p:txBody>
      </p:sp>
      <p:sp>
        <p:nvSpPr>
          <p:cNvPr id="3" name="Content Placeholder 2">
            <a:extLst>
              <a:ext uri="{FF2B5EF4-FFF2-40B4-BE49-F238E27FC236}">
                <a16:creationId xmlns:a16="http://schemas.microsoft.com/office/drawing/2014/main" id="{2862718B-7E67-430D-B941-F8C70364FA26}"/>
              </a:ext>
            </a:extLst>
          </p:cNvPr>
          <p:cNvSpPr>
            <a:spLocks noGrp="1"/>
          </p:cNvSpPr>
          <p:nvPr>
            <p:ph idx="1"/>
          </p:nvPr>
        </p:nvSpPr>
        <p:spPr/>
        <p:txBody>
          <a:bodyPr/>
          <a:lstStyle/>
          <a:p>
            <a:pPr lvl="0"/>
            <a:r>
              <a:rPr lang="en-US" u="sng" dirty="0">
                <a:hlinkClick r:id="rId2"/>
              </a:rPr>
              <a:t>WWW.ZEEBANGLACINEMA.COM</a:t>
            </a:r>
            <a:endParaRPr lang="en-IN" dirty="0"/>
          </a:p>
          <a:p>
            <a:pPr marL="0" indent="0">
              <a:buNone/>
            </a:pPr>
            <a:endParaRPr lang="en-IN" dirty="0"/>
          </a:p>
          <a:p>
            <a:pPr lvl="0"/>
            <a:r>
              <a:rPr lang="en-US" u="sng" dirty="0">
                <a:hlinkClick r:id="rId3"/>
              </a:rPr>
              <a:t>WWW.GOOGLE.COM</a:t>
            </a:r>
            <a:endParaRPr lang="en-IN" dirty="0"/>
          </a:p>
          <a:p>
            <a:pPr marL="0" indent="0">
              <a:buNone/>
            </a:pPr>
            <a:r>
              <a:rPr lang="en-US" dirty="0"/>
              <a:t> </a:t>
            </a:r>
            <a:endParaRPr lang="en-IN" dirty="0"/>
          </a:p>
          <a:p>
            <a:pPr lvl="0"/>
            <a:r>
              <a:rPr lang="en-US" u="sng" dirty="0">
                <a:hlinkClick r:id="rId4"/>
              </a:rPr>
              <a:t>WWW.WIKIPIDEA.COM</a:t>
            </a:r>
            <a:endParaRPr lang="en-IN" dirty="0"/>
          </a:p>
          <a:p>
            <a:pPr marL="0" indent="0">
              <a:buNone/>
            </a:pPr>
            <a:endParaRPr lang="en-IN" dirty="0"/>
          </a:p>
          <a:p>
            <a:pPr lvl="0"/>
            <a:r>
              <a:rPr lang="en-US" u="sng" dirty="0">
                <a:hlinkClick r:id="rId5"/>
              </a:rPr>
              <a:t>WWW.ZEEENTERTAINMENT.COM</a:t>
            </a:r>
            <a:endParaRPr lang="en-IN" dirty="0"/>
          </a:p>
          <a:p>
            <a:endParaRPr lang="en-IN" dirty="0"/>
          </a:p>
        </p:txBody>
      </p:sp>
      <p:sp>
        <p:nvSpPr>
          <p:cNvPr id="4" name="Slide Number Placeholder 3">
            <a:extLst>
              <a:ext uri="{FF2B5EF4-FFF2-40B4-BE49-F238E27FC236}">
                <a16:creationId xmlns:a16="http://schemas.microsoft.com/office/drawing/2014/main" id="{D79FE795-331B-42B2-8329-48472686745C}"/>
              </a:ext>
            </a:extLst>
          </p:cNvPr>
          <p:cNvSpPr>
            <a:spLocks noGrp="1"/>
          </p:cNvSpPr>
          <p:nvPr>
            <p:ph type="sldNum" sz="quarter" idx="12"/>
          </p:nvPr>
        </p:nvSpPr>
        <p:spPr/>
        <p:txBody>
          <a:bodyPr/>
          <a:lstStyle/>
          <a:p>
            <a:fld id="{F28B2CBE-7A29-4277-A7E4-9FBB018EDD28}" type="slidenum">
              <a:rPr lang="en-IN" smtClean="0"/>
              <a:t>33</a:t>
            </a:fld>
            <a:endParaRPr lang="en-IN"/>
          </a:p>
        </p:txBody>
      </p:sp>
    </p:spTree>
    <p:extLst>
      <p:ext uri="{BB962C8B-B14F-4D97-AF65-F5344CB8AC3E}">
        <p14:creationId xmlns:p14="http://schemas.microsoft.com/office/powerpoint/2010/main" val="2535063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67F9-598B-48AC-96C8-E483F1C78CC2}"/>
              </a:ext>
            </a:extLst>
          </p:cNvPr>
          <p:cNvSpPr>
            <a:spLocks noGrp="1"/>
          </p:cNvSpPr>
          <p:nvPr>
            <p:ph type="title"/>
          </p:nvPr>
        </p:nvSpPr>
        <p:spPr/>
        <p:txBody>
          <a:bodyPr/>
          <a:lstStyle/>
          <a:p>
            <a:r>
              <a:rPr lang="en-IN" dirty="0"/>
              <a:t> </a:t>
            </a:r>
          </a:p>
        </p:txBody>
      </p:sp>
      <p:sp>
        <p:nvSpPr>
          <p:cNvPr id="4" name="Slide Number Placeholder 3">
            <a:extLst>
              <a:ext uri="{FF2B5EF4-FFF2-40B4-BE49-F238E27FC236}">
                <a16:creationId xmlns:a16="http://schemas.microsoft.com/office/drawing/2014/main" id="{D6CFDB27-5AEE-4946-A574-B50A3A87EF4E}"/>
              </a:ext>
            </a:extLst>
          </p:cNvPr>
          <p:cNvSpPr>
            <a:spLocks noGrp="1"/>
          </p:cNvSpPr>
          <p:nvPr>
            <p:ph type="sldNum" sz="quarter" idx="12"/>
          </p:nvPr>
        </p:nvSpPr>
        <p:spPr/>
        <p:txBody>
          <a:bodyPr/>
          <a:lstStyle/>
          <a:p>
            <a:fld id="{F28B2CBE-7A29-4277-A7E4-9FBB018EDD28}" type="slidenum">
              <a:rPr lang="en-IN" smtClean="0"/>
              <a:t>34</a:t>
            </a:fld>
            <a:endParaRPr lang="en-IN"/>
          </a:p>
        </p:txBody>
      </p:sp>
      <p:sp>
        <p:nvSpPr>
          <p:cNvPr id="10" name="Content Placeholder 9">
            <a:extLst>
              <a:ext uri="{FF2B5EF4-FFF2-40B4-BE49-F238E27FC236}">
                <a16:creationId xmlns:a16="http://schemas.microsoft.com/office/drawing/2014/main" id="{2950BA68-7E63-4FDD-A9B9-CB9CC2B0907A}"/>
              </a:ext>
            </a:extLst>
          </p:cNvPr>
          <p:cNvSpPr>
            <a:spLocks noGrp="1"/>
          </p:cNvSpPr>
          <p:nvPr>
            <p:ph idx="1"/>
          </p:nvPr>
        </p:nvSpPr>
        <p:spPr>
          <a:xfrm>
            <a:off x="1251678" y="382385"/>
            <a:ext cx="10178322" cy="5497207"/>
          </a:xfrm>
        </p:spPr>
        <p:txBody>
          <a:bodyPr>
            <a:normAutofit/>
          </a:bodyPr>
          <a:lstStyle/>
          <a:p>
            <a:pPr marL="0" indent="0" algn="ctr">
              <a:buNone/>
            </a:pPr>
            <a:endParaRPr lang="en-IN" sz="9600" b="1" dirty="0"/>
          </a:p>
          <a:p>
            <a:pPr marL="0" indent="0" algn="ctr">
              <a:buNone/>
            </a:pPr>
            <a:r>
              <a:rPr lang="en-IN" sz="9600" b="1" dirty="0">
                <a:solidFill>
                  <a:srgbClr val="C00000"/>
                </a:solidFill>
                <a:latin typeface="Algerian" panose="04020705040A02060702" pitchFamily="82" charset="0"/>
              </a:rPr>
              <a:t>Thank You</a:t>
            </a:r>
          </a:p>
        </p:txBody>
      </p:sp>
    </p:spTree>
    <p:extLst>
      <p:ext uri="{BB962C8B-B14F-4D97-AF65-F5344CB8AC3E}">
        <p14:creationId xmlns:p14="http://schemas.microsoft.com/office/powerpoint/2010/main" val="104841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BE9B-4E4D-4553-BB5C-A2695AAEC5CC}"/>
              </a:ext>
            </a:extLst>
          </p:cNvPr>
          <p:cNvSpPr>
            <a:spLocks noGrp="1"/>
          </p:cNvSpPr>
          <p:nvPr>
            <p:ph type="title"/>
          </p:nvPr>
        </p:nvSpPr>
        <p:spPr/>
        <p:txBody>
          <a:bodyPr/>
          <a:lstStyle/>
          <a:p>
            <a:pPr algn="ctr"/>
            <a:r>
              <a:rPr lang="en-IN" dirty="0"/>
              <a:t>INDUSTRY OVERVIEW</a:t>
            </a:r>
          </a:p>
        </p:txBody>
      </p:sp>
      <p:pic>
        <p:nvPicPr>
          <p:cNvPr id="5" name="Content Placeholder 4">
            <a:extLst>
              <a:ext uri="{FF2B5EF4-FFF2-40B4-BE49-F238E27FC236}">
                <a16:creationId xmlns:a16="http://schemas.microsoft.com/office/drawing/2014/main" id="{E1527B96-5EEE-452D-B69C-1CED6014F54B}"/>
              </a:ext>
            </a:extLst>
          </p:cNvPr>
          <p:cNvPicPr>
            <a:picLocks noGrp="1" noChangeAspect="1"/>
          </p:cNvPicPr>
          <p:nvPr>
            <p:ph idx="1"/>
          </p:nvPr>
        </p:nvPicPr>
        <p:blipFill>
          <a:blip r:embed="rId2"/>
          <a:stretch>
            <a:fillRect/>
          </a:stretch>
        </p:blipFill>
        <p:spPr>
          <a:xfrm>
            <a:off x="2228021" y="1537252"/>
            <a:ext cx="7792279" cy="4691270"/>
          </a:xfrm>
          <a:prstGeom prst="rect">
            <a:avLst/>
          </a:prstGeom>
        </p:spPr>
      </p:pic>
      <p:sp>
        <p:nvSpPr>
          <p:cNvPr id="4" name="Slide Number Placeholder 3">
            <a:extLst>
              <a:ext uri="{FF2B5EF4-FFF2-40B4-BE49-F238E27FC236}">
                <a16:creationId xmlns:a16="http://schemas.microsoft.com/office/drawing/2014/main" id="{B9A97CBA-2821-4555-B01D-C58EEE3BB09B}"/>
              </a:ext>
            </a:extLst>
          </p:cNvPr>
          <p:cNvSpPr>
            <a:spLocks noGrp="1"/>
          </p:cNvSpPr>
          <p:nvPr>
            <p:ph type="sldNum" sz="quarter" idx="12"/>
          </p:nvPr>
        </p:nvSpPr>
        <p:spPr/>
        <p:txBody>
          <a:bodyPr/>
          <a:lstStyle/>
          <a:p>
            <a:fld id="{F28B2CBE-7A29-4277-A7E4-9FBB018EDD28}" type="slidenum">
              <a:rPr lang="en-IN" smtClean="0"/>
              <a:t>4</a:t>
            </a:fld>
            <a:endParaRPr lang="en-IN"/>
          </a:p>
        </p:txBody>
      </p:sp>
    </p:spTree>
    <p:extLst>
      <p:ext uri="{BB962C8B-B14F-4D97-AF65-F5344CB8AC3E}">
        <p14:creationId xmlns:p14="http://schemas.microsoft.com/office/powerpoint/2010/main" val="343541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A54A-A3C7-4D3B-B970-75C1DDA78CF3}"/>
              </a:ext>
            </a:extLst>
          </p:cNvPr>
          <p:cNvSpPr>
            <a:spLocks noGrp="1"/>
          </p:cNvSpPr>
          <p:nvPr>
            <p:ph type="title"/>
          </p:nvPr>
        </p:nvSpPr>
        <p:spPr/>
        <p:txBody>
          <a:bodyPr/>
          <a:lstStyle/>
          <a:p>
            <a:pPr algn="ctr"/>
            <a:r>
              <a:rPr lang="en-US" b="1" dirty="0"/>
              <a:t>Objectives of the study:</a:t>
            </a:r>
            <a:r>
              <a:rPr lang="en-US" dirty="0"/>
              <a:t> </a:t>
            </a:r>
            <a:endParaRPr lang="en-IN" dirty="0"/>
          </a:p>
        </p:txBody>
      </p:sp>
      <p:sp>
        <p:nvSpPr>
          <p:cNvPr id="3" name="Content Placeholder 2">
            <a:extLst>
              <a:ext uri="{FF2B5EF4-FFF2-40B4-BE49-F238E27FC236}">
                <a16:creationId xmlns:a16="http://schemas.microsoft.com/office/drawing/2014/main" id="{773BD2B5-1ED9-4357-AE63-B4DD39946EB5}"/>
              </a:ext>
            </a:extLst>
          </p:cNvPr>
          <p:cNvSpPr>
            <a:spLocks noGrp="1"/>
          </p:cNvSpPr>
          <p:nvPr>
            <p:ph idx="1"/>
          </p:nvPr>
        </p:nvSpPr>
        <p:spPr/>
        <p:txBody>
          <a:bodyPr/>
          <a:lstStyle/>
          <a:p>
            <a:r>
              <a:rPr lang="en-IN" dirty="0"/>
              <a:t>Research objectives are to find out viewer’s choice, consumption pattern, their demand, which types of movies should the channel show in their channel &amp; which type of content should the channel post at their Facebook page to attract the viewers of age group 18-25.   </a:t>
            </a:r>
          </a:p>
          <a:p>
            <a:endParaRPr lang="en-IN" dirty="0"/>
          </a:p>
        </p:txBody>
      </p:sp>
      <p:sp>
        <p:nvSpPr>
          <p:cNvPr id="4" name="Slide Number Placeholder 3">
            <a:extLst>
              <a:ext uri="{FF2B5EF4-FFF2-40B4-BE49-F238E27FC236}">
                <a16:creationId xmlns:a16="http://schemas.microsoft.com/office/drawing/2014/main" id="{C2EC2D82-9F81-44EA-9F5E-DCD8A92FE9BB}"/>
              </a:ext>
            </a:extLst>
          </p:cNvPr>
          <p:cNvSpPr>
            <a:spLocks noGrp="1"/>
          </p:cNvSpPr>
          <p:nvPr>
            <p:ph type="sldNum" sz="quarter" idx="12"/>
          </p:nvPr>
        </p:nvSpPr>
        <p:spPr/>
        <p:txBody>
          <a:bodyPr/>
          <a:lstStyle/>
          <a:p>
            <a:fld id="{F28B2CBE-7A29-4277-A7E4-9FBB018EDD28}" type="slidenum">
              <a:rPr lang="en-IN" smtClean="0"/>
              <a:t>5</a:t>
            </a:fld>
            <a:endParaRPr lang="en-IN"/>
          </a:p>
        </p:txBody>
      </p:sp>
    </p:spTree>
    <p:extLst>
      <p:ext uri="{BB962C8B-B14F-4D97-AF65-F5344CB8AC3E}">
        <p14:creationId xmlns:p14="http://schemas.microsoft.com/office/powerpoint/2010/main" val="94320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5985-C8AA-4B08-916B-D5E323742C2B}"/>
              </a:ext>
            </a:extLst>
          </p:cNvPr>
          <p:cNvSpPr>
            <a:spLocks noGrp="1"/>
          </p:cNvSpPr>
          <p:nvPr>
            <p:ph type="title"/>
          </p:nvPr>
        </p:nvSpPr>
        <p:spPr/>
        <p:txBody>
          <a:bodyPr/>
          <a:lstStyle/>
          <a:p>
            <a:pPr algn="ctr"/>
            <a:r>
              <a:rPr lang="en-US" b="1" dirty="0"/>
              <a:t>Methodology in brief</a:t>
            </a:r>
            <a:r>
              <a:rPr lang="en-US" dirty="0"/>
              <a:t>:   </a:t>
            </a:r>
            <a:br>
              <a:rPr lang="en-IN" dirty="0"/>
            </a:br>
            <a:endParaRPr lang="en-IN" dirty="0"/>
          </a:p>
        </p:txBody>
      </p:sp>
      <p:sp>
        <p:nvSpPr>
          <p:cNvPr id="3" name="Content Placeholder 2">
            <a:extLst>
              <a:ext uri="{FF2B5EF4-FFF2-40B4-BE49-F238E27FC236}">
                <a16:creationId xmlns:a16="http://schemas.microsoft.com/office/drawing/2014/main" id="{0B80F4EE-A4D9-4B5B-AC4F-7E05C2C87CD1}"/>
              </a:ext>
            </a:extLst>
          </p:cNvPr>
          <p:cNvSpPr>
            <a:spLocks noGrp="1"/>
          </p:cNvSpPr>
          <p:nvPr>
            <p:ph idx="1"/>
          </p:nvPr>
        </p:nvSpPr>
        <p:spPr>
          <a:xfrm>
            <a:off x="1251678" y="1874517"/>
            <a:ext cx="10178322" cy="4274492"/>
          </a:xfrm>
        </p:spPr>
        <p:txBody>
          <a:bodyPr>
            <a:normAutofit fontScale="77500" lnSpcReduction="20000"/>
          </a:bodyPr>
          <a:lstStyle/>
          <a:p>
            <a:pPr lvl="0"/>
            <a:r>
              <a:rPr lang="en-IN" dirty="0"/>
              <a:t>Research type-exploratory</a:t>
            </a:r>
          </a:p>
          <a:p>
            <a:pPr lvl="0"/>
            <a:r>
              <a:rPr lang="en-IN" dirty="0"/>
              <a:t>Data collection tool – primary research tool</a:t>
            </a:r>
          </a:p>
          <a:p>
            <a:pPr lvl="0"/>
            <a:r>
              <a:rPr lang="en-IN" dirty="0"/>
              <a:t>1</a:t>
            </a:r>
            <a:r>
              <a:rPr lang="en-IN" baseline="30000" dirty="0"/>
              <a:t>st</a:t>
            </a:r>
            <a:r>
              <a:rPr lang="en-IN" dirty="0"/>
              <a:t> step: We have made 31 questions. Among them we   have   selected 18 questions to reach our objectives.</a:t>
            </a:r>
          </a:p>
          <a:p>
            <a:pPr marL="0" indent="0">
              <a:buNone/>
            </a:pPr>
            <a:r>
              <a:rPr lang="en-IN" dirty="0"/>
              <a:t>                            </a:t>
            </a:r>
          </a:p>
          <a:p>
            <a:pPr lvl="0"/>
            <a:r>
              <a:rPr lang="en-IN" dirty="0"/>
              <a:t>2</a:t>
            </a:r>
            <a:r>
              <a:rPr lang="en-IN" baseline="30000" dirty="0"/>
              <a:t>nd</a:t>
            </a:r>
            <a:r>
              <a:rPr lang="en-IN" dirty="0"/>
              <a:t> step: We made a questionnaire of 18 questions.</a:t>
            </a:r>
          </a:p>
          <a:p>
            <a:pPr marL="0" indent="0">
              <a:buNone/>
            </a:pPr>
            <a:r>
              <a:rPr lang="en-IN" dirty="0"/>
              <a:t>                           </a:t>
            </a:r>
          </a:p>
          <a:p>
            <a:pPr lvl="0"/>
            <a:r>
              <a:rPr lang="en-IN" dirty="0"/>
              <a:t>3</a:t>
            </a:r>
            <a:r>
              <a:rPr lang="en-IN" baseline="30000" dirty="0"/>
              <a:t>rd</a:t>
            </a:r>
            <a:r>
              <a:rPr lang="en-IN" dirty="0"/>
              <a:t> step: After this I went to different colleges of different districts to fill that questionnaire. I have visited five colleges from each district (Howrah, Kolkata, North 24 PGS) to collect those </a:t>
            </a:r>
            <a:r>
              <a:rPr lang="en-IN" dirty="0" err="1"/>
              <a:t>informations</a:t>
            </a:r>
            <a:r>
              <a:rPr lang="en-IN" dirty="0"/>
              <a:t>. My total sample size was 238.</a:t>
            </a:r>
          </a:p>
          <a:p>
            <a:pPr marL="0" indent="0">
              <a:buNone/>
            </a:pPr>
            <a:r>
              <a:rPr lang="en-IN" dirty="0"/>
              <a:t>                         </a:t>
            </a:r>
          </a:p>
          <a:p>
            <a:pPr lvl="0"/>
            <a:r>
              <a:rPr lang="en-IN" dirty="0"/>
              <a:t>4</a:t>
            </a:r>
            <a:r>
              <a:rPr lang="en-IN" baseline="30000" dirty="0"/>
              <a:t>th</a:t>
            </a:r>
            <a:r>
              <a:rPr lang="en-IN" dirty="0"/>
              <a:t> step: After collecting those </a:t>
            </a:r>
            <a:r>
              <a:rPr lang="en-IN" dirty="0" err="1"/>
              <a:t>informations</a:t>
            </a:r>
            <a:r>
              <a:rPr lang="en-IN" dirty="0"/>
              <a:t> I have done some analysis to understand the viewers consumption pattern for the age group 18-25.</a:t>
            </a:r>
          </a:p>
          <a:p>
            <a:pPr marL="0" indent="0">
              <a:buNone/>
            </a:pPr>
            <a:r>
              <a:rPr lang="en-IN" dirty="0"/>
              <a:t>                           </a:t>
            </a:r>
          </a:p>
          <a:p>
            <a:pPr lvl="0"/>
            <a:r>
              <a:rPr lang="en-IN" dirty="0"/>
              <a:t>5</a:t>
            </a:r>
            <a:r>
              <a:rPr lang="en-IN" baseline="30000" dirty="0"/>
              <a:t>th</a:t>
            </a:r>
            <a:r>
              <a:rPr lang="en-IN" dirty="0"/>
              <a:t> step: At the last step I have found some major points &amp; on the base of that. After that I have given some recommendations. </a:t>
            </a:r>
          </a:p>
          <a:p>
            <a:endParaRPr lang="en-IN" dirty="0"/>
          </a:p>
        </p:txBody>
      </p:sp>
      <p:sp>
        <p:nvSpPr>
          <p:cNvPr id="4" name="Slide Number Placeholder 3">
            <a:extLst>
              <a:ext uri="{FF2B5EF4-FFF2-40B4-BE49-F238E27FC236}">
                <a16:creationId xmlns:a16="http://schemas.microsoft.com/office/drawing/2014/main" id="{7C658047-838C-4177-9F3A-7418E57B57AC}"/>
              </a:ext>
            </a:extLst>
          </p:cNvPr>
          <p:cNvSpPr>
            <a:spLocks noGrp="1"/>
          </p:cNvSpPr>
          <p:nvPr>
            <p:ph type="sldNum" sz="quarter" idx="12"/>
          </p:nvPr>
        </p:nvSpPr>
        <p:spPr/>
        <p:txBody>
          <a:bodyPr/>
          <a:lstStyle/>
          <a:p>
            <a:fld id="{F28B2CBE-7A29-4277-A7E4-9FBB018EDD28}" type="slidenum">
              <a:rPr lang="en-IN" smtClean="0"/>
              <a:t>6</a:t>
            </a:fld>
            <a:endParaRPr lang="en-IN"/>
          </a:p>
        </p:txBody>
      </p:sp>
    </p:spTree>
    <p:extLst>
      <p:ext uri="{BB962C8B-B14F-4D97-AF65-F5344CB8AC3E}">
        <p14:creationId xmlns:p14="http://schemas.microsoft.com/office/powerpoint/2010/main" val="85455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C11C-EB9E-4AD9-B25B-57CBA8E59842}"/>
              </a:ext>
            </a:extLst>
          </p:cNvPr>
          <p:cNvSpPr>
            <a:spLocks noGrp="1"/>
          </p:cNvSpPr>
          <p:nvPr>
            <p:ph type="title"/>
          </p:nvPr>
        </p:nvSpPr>
        <p:spPr>
          <a:xfrm>
            <a:off x="1251678" y="382385"/>
            <a:ext cx="10178322" cy="995841"/>
          </a:xfrm>
        </p:spPr>
        <p:txBody>
          <a:bodyPr>
            <a:normAutofit fontScale="90000"/>
          </a:bodyPr>
          <a:lstStyle/>
          <a:p>
            <a:pPr algn="ctr"/>
            <a:r>
              <a:rPr lang="en-IN" dirty="0"/>
              <a:t>WHICH TYPE OF PLATFORM viewers ARE USING</a:t>
            </a:r>
          </a:p>
        </p:txBody>
      </p:sp>
      <p:graphicFrame>
        <p:nvGraphicFramePr>
          <p:cNvPr id="4" name="Content Placeholder 3">
            <a:extLst>
              <a:ext uri="{FF2B5EF4-FFF2-40B4-BE49-F238E27FC236}">
                <a16:creationId xmlns:a16="http://schemas.microsoft.com/office/drawing/2014/main" id="{1D473D30-A840-4CC9-A7B7-FB8A968EBDA7}"/>
              </a:ext>
            </a:extLst>
          </p:cNvPr>
          <p:cNvGraphicFramePr>
            <a:graphicFrameLocks noGrp="1"/>
          </p:cNvGraphicFramePr>
          <p:nvPr>
            <p:ph idx="1"/>
            <p:extLst>
              <p:ext uri="{D42A27DB-BD31-4B8C-83A1-F6EECF244321}">
                <p14:modId xmlns:p14="http://schemas.microsoft.com/office/powerpoint/2010/main" val="3501008078"/>
              </p:ext>
            </p:extLst>
          </p:nvPr>
        </p:nvGraphicFramePr>
        <p:xfrm>
          <a:off x="1250950" y="1735702"/>
          <a:ext cx="10179050" cy="3386596"/>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0F2B48B-BD03-4B7B-8281-D970E17458AC}"/>
              </a:ext>
            </a:extLst>
          </p:cNvPr>
          <p:cNvSpPr>
            <a:spLocks noGrp="1"/>
          </p:cNvSpPr>
          <p:nvPr>
            <p:ph type="sldNum" sz="quarter" idx="12"/>
          </p:nvPr>
        </p:nvSpPr>
        <p:spPr/>
        <p:txBody>
          <a:bodyPr/>
          <a:lstStyle/>
          <a:p>
            <a:fld id="{F28B2CBE-7A29-4277-A7E4-9FBB018EDD28}" type="slidenum">
              <a:rPr lang="en-IN" smtClean="0"/>
              <a:t>7</a:t>
            </a:fld>
            <a:endParaRPr lang="en-IN"/>
          </a:p>
        </p:txBody>
      </p:sp>
    </p:spTree>
    <p:extLst>
      <p:ext uri="{BB962C8B-B14F-4D97-AF65-F5344CB8AC3E}">
        <p14:creationId xmlns:p14="http://schemas.microsoft.com/office/powerpoint/2010/main" val="361637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3EF1-FDCB-44BA-B643-99DEA30DF264}"/>
              </a:ext>
            </a:extLst>
          </p:cNvPr>
          <p:cNvSpPr>
            <a:spLocks noGrp="1"/>
          </p:cNvSpPr>
          <p:nvPr>
            <p:ph type="title"/>
          </p:nvPr>
        </p:nvSpPr>
        <p:spPr>
          <a:xfrm>
            <a:off x="1251678" y="382385"/>
            <a:ext cx="10178322" cy="1006998"/>
          </a:xfrm>
        </p:spPr>
        <p:txBody>
          <a:bodyPr>
            <a:normAutofit fontScale="90000"/>
          </a:bodyPr>
          <a:lstStyle/>
          <a:p>
            <a:pPr algn="ctr"/>
            <a:r>
              <a:rPr lang="en-IN" dirty="0"/>
              <a:t>WHICH TYPE OF PLATFORM viewers ARE USING MOST</a:t>
            </a:r>
          </a:p>
        </p:txBody>
      </p:sp>
      <p:graphicFrame>
        <p:nvGraphicFramePr>
          <p:cNvPr id="6" name="Content Placeholder 5">
            <a:extLst>
              <a:ext uri="{FF2B5EF4-FFF2-40B4-BE49-F238E27FC236}">
                <a16:creationId xmlns:a16="http://schemas.microsoft.com/office/drawing/2014/main" id="{01620575-57B5-4C3D-BEF7-217F8AB4A190}"/>
              </a:ext>
            </a:extLst>
          </p:cNvPr>
          <p:cNvGraphicFramePr>
            <a:graphicFrameLocks noGrp="1"/>
          </p:cNvGraphicFramePr>
          <p:nvPr>
            <p:ph idx="1"/>
            <p:extLst>
              <p:ext uri="{D42A27DB-BD31-4B8C-83A1-F6EECF244321}">
                <p14:modId xmlns:p14="http://schemas.microsoft.com/office/powerpoint/2010/main" val="3543024489"/>
              </p:ext>
            </p:extLst>
          </p:nvPr>
        </p:nvGraphicFramePr>
        <p:xfrm>
          <a:off x="1250950" y="2286000"/>
          <a:ext cx="10179050"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91FFA3DE-014E-4988-A6CF-121CF06AC2E7}"/>
              </a:ext>
            </a:extLst>
          </p:cNvPr>
          <p:cNvSpPr>
            <a:spLocks noGrp="1"/>
          </p:cNvSpPr>
          <p:nvPr>
            <p:ph type="sldNum" sz="quarter" idx="12"/>
          </p:nvPr>
        </p:nvSpPr>
        <p:spPr/>
        <p:txBody>
          <a:bodyPr/>
          <a:lstStyle/>
          <a:p>
            <a:fld id="{F28B2CBE-7A29-4277-A7E4-9FBB018EDD28}" type="slidenum">
              <a:rPr lang="en-IN" smtClean="0"/>
              <a:t>8</a:t>
            </a:fld>
            <a:endParaRPr lang="en-IN"/>
          </a:p>
        </p:txBody>
      </p:sp>
    </p:spTree>
    <p:extLst>
      <p:ext uri="{BB962C8B-B14F-4D97-AF65-F5344CB8AC3E}">
        <p14:creationId xmlns:p14="http://schemas.microsoft.com/office/powerpoint/2010/main" val="86311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AAF5-2123-42E5-9180-8BF762E050CD}"/>
              </a:ext>
            </a:extLst>
          </p:cNvPr>
          <p:cNvSpPr>
            <a:spLocks noGrp="1"/>
          </p:cNvSpPr>
          <p:nvPr>
            <p:ph type="title"/>
          </p:nvPr>
        </p:nvSpPr>
        <p:spPr/>
        <p:txBody>
          <a:bodyPr/>
          <a:lstStyle/>
          <a:p>
            <a:pPr algn="ctr"/>
            <a:r>
              <a:rPr lang="en-IN" dirty="0"/>
              <a:t>WHICH TYPE OF PHONE viewers ARE USING</a:t>
            </a:r>
          </a:p>
        </p:txBody>
      </p:sp>
      <p:graphicFrame>
        <p:nvGraphicFramePr>
          <p:cNvPr id="4" name="Content Placeholder 3">
            <a:extLst>
              <a:ext uri="{FF2B5EF4-FFF2-40B4-BE49-F238E27FC236}">
                <a16:creationId xmlns:a16="http://schemas.microsoft.com/office/drawing/2014/main" id="{8A9D91DB-B265-457A-96B4-128F174940F5}"/>
              </a:ext>
            </a:extLst>
          </p:cNvPr>
          <p:cNvGraphicFramePr>
            <a:graphicFrameLocks noGrp="1"/>
          </p:cNvGraphicFramePr>
          <p:nvPr>
            <p:ph idx="1"/>
            <p:extLst>
              <p:ext uri="{D42A27DB-BD31-4B8C-83A1-F6EECF244321}">
                <p14:modId xmlns:p14="http://schemas.microsoft.com/office/powerpoint/2010/main" val="2386489832"/>
              </p:ext>
            </p:extLst>
          </p:nvPr>
        </p:nvGraphicFramePr>
        <p:xfrm>
          <a:off x="1250950" y="2286000"/>
          <a:ext cx="10179050"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A424BA7F-96E5-4154-86C2-10FB30C66A29}"/>
              </a:ext>
            </a:extLst>
          </p:cNvPr>
          <p:cNvSpPr>
            <a:spLocks noGrp="1"/>
          </p:cNvSpPr>
          <p:nvPr>
            <p:ph type="sldNum" sz="quarter" idx="12"/>
          </p:nvPr>
        </p:nvSpPr>
        <p:spPr/>
        <p:txBody>
          <a:bodyPr/>
          <a:lstStyle/>
          <a:p>
            <a:fld id="{F28B2CBE-7A29-4277-A7E4-9FBB018EDD28}" type="slidenum">
              <a:rPr lang="en-IN" smtClean="0"/>
              <a:t>9</a:t>
            </a:fld>
            <a:endParaRPr lang="en-IN"/>
          </a:p>
        </p:txBody>
      </p:sp>
    </p:spTree>
    <p:extLst>
      <p:ext uri="{BB962C8B-B14F-4D97-AF65-F5344CB8AC3E}">
        <p14:creationId xmlns:p14="http://schemas.microsoft.com/office/powerpoint/2010/main" val="217316339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1830</TotalTime>
  <Words>2564</Words>
  <Application>Microsoft Office PowerPoint</Application>
  <PresentationFormat>Widescreen</PresentationFormat>
  <Paragraphs>634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Algerian</vt:lpstr>
      <vt:lpstr>Arial</vt:lpstr>
      <vt:lpstr>Calibri</vt:lpstr>
      <vt:lpstr>Gill Sans MT</vt:lpstr>
      <vt:lpstr>Impact</vt:lpstr>
      <vt:lpstr>Badge</vt:lpstr>
      <vt:lpstr>  </vt:lpstr>
      <vt:lpstr>introduction</vt:lpstr>
      <vt:lpstr>  </vt:lpstr>
      <vt:lpstr>INDUSTRY OVERVIEW</vt:lpstr>
      <vt:lpstr>Objectives of the study: </vt:lpstr>
      <vt:lpstr>Methodology in brief:    </vt:lpstr>
      <vt:lpstr>WHICH TYPE OF PLATFORM viewers ARE USING</vt:lpstr>
      <vt:lpstr>WHICH TYPE OF PLATFORM viewers ARE USING MOST</vt:lpstr>
      <vt:lpstr>WHICH TYPE OF PHONE viewers ARE USING</vt:lpstr>
      <vt:lpstr>VIEWERS ARE USING FACEBOOK FROM</vt:lpstr>
      <vt:lpstr>HOW FREQUENTLY VIEWERS COME ON FACEBOOK (HOW MANY TIMES IN A DAY)</vt:lpstr>
      <vt:lpstr>HOW MANY FRIENDS DO VIEWERS HAVE IN FACEBOOK</vt:lpstr>
      <vt:lpstr>DO VIEWERS WATCH MOVIES</vt:lpstr>
      <vt:lpstr>MENTION WHAT VIEWERS HAVE SEEN LAST</vt:lpstr>
      <vt:lpstr>  </vt:lpstr>
      <vt:lpstr>   </vt:lpstr>
      <vt:lpstr>IN WHICH DEVICE DO VIEWERS LIKE TO WATCH MOVIES</vt:lpstr>
      <vt:lpstr>DO VIEWERS WATCH BENGALI MOVIES</vt:lpstr>
      <vt:lpstr>WHO IS VIEWERS FAVOURITTE MOVIE STAR</vt:lpstr>
      <vt:lpstr>FAVOURITE MOVIE STAR</vt:lpstr>
      <vt:lpstr>ARE VIEWERS FOLLOWING HIM/HER AT FACEBOOK</vt:lpstr>
      <vt:lpstr>ARE YOU FOLLOWING FACEBOOK PAGE OF ANYOTHER ACTOR OR ACTRESS</vt:lpstr>
      <vt:lpstr>ARE VIEWERS SUBSCRIBED TO ANY TELEVISION CHANNEL PAGE</vt:lpstr>
      <vt:lpstr>  </vt:lpstr>
      <vt:lpstr>DO VIEWERS LIKE TO SEE VIDEOS AT FACEBOOK</vt:lpstr>
      <vt:lpstr>WHAT DO VIEWERS do IF THEY LIKE A VIDEO ON FACEBOOK</vt:lpstr>
      <vt:lpstr>HAVE VIEWERS SEEN ANY MOVIE TRAILOR AT FACEBOOK</vt:lpstr>
      <vt:lpstr>HAVE VIEWERS SEEN ANY PROMOTIONAL VIDEO OF ZEEBANGLA CINEMA AT FACEBOOK</vt:lpstr>
      <vt:lpstr>Total FINDINGS</vt:lpstr>
      <vt:lpstr>  </vt:lpstr>
      <vt:lpstr>Recommendation: </vt:lpstr>
      <vt:lpstr>Conclusions</vt:lpstr>
      <vt:lpstr>BIBLIOGRAPHY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sabyasachi singha</dc:creator>
  <cp:lastModifiedBy>sabyasachi singha</cp:lastModifiedBy>
  <cp:revision>218</cp:revision>
  <dcterms:created xsi:type="dcterms:W3CDTF">2018-07-23T07:42:07Z</dcterms:created>
  <dcterms:modified xsi:type="dcterms:W3CDTF">2018-09-07T15:31:29Z</dcterms:modified>
</cp:coreProperties>
</file>