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a60d410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a60d410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6a60d410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6a60d41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a60d410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6a60d410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a60d410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6a60d410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a60d410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6a60d410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6a60d410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6a60d410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a60d4106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a60d4106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a60d410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a60d410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a60d4106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6a60d410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dd9f6d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6dd9f6d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a60d4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a60d4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6a60d410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6a60d410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a60d41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6a60d41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a60d410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6a60d410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a60d410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6a60d410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a60d41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a60d41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6a60d410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6a60d410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a60d41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6a60d41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a60d41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a60d41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xgboost.ai/" TargetMode="External"/><Relationship Id="rId4" Type="http://schemas.openxmlformats.org/officeDocument/2006/relationships/hyperlink" Target="https://en.wikipedia.org/wiki/Gradient_boosting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khilups/insurance-product-purchase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311708" y="111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CS 513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Knowledge Discovery and Data Mining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79450" y="337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tillium Web"/>
                <a:ea typeface="Titillium Web"/>
                <a:cs typeface="Titillium Web"/>
                <a:sym typeface="Titillium Web"/>
              </a:rPr>
              <a:t>Risk Factor Classification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1257175" y="219475"/>
            <a:ext cx="73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Importance Graph</a:t>
            </a:r>
            <a:endParaRPr sz="2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257175" y="711450"/>
            <a:ext cx="717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Feature importance</a:t>
            </a: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refers to techniques that assign a score to input features based on how useful they are at classifying our target variable. We noted that in the dataset, “car_value” is the most dominating feature with </a:t>
            </a: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respect</a:t>
            </a: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to our target variable “risk_factor”.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575" y="1806400"/>
            <a:ext cx="5792850" cy="3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193550" y="65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Classification </a:t>
            </a: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Algorithms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88650" y="1447500"/>
            <a:ext cx="77667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K - Nearest Neighbour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Multinomial Naive Bayes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Random Forest Classifier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Decision Tree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Gaussian Naive Bayes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Bagging Classifier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XGBoost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17850" y="506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K-Nearest Neighbour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1317850" y="1006850"/>
            <a:ext cx="710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K-nearest neighbors is a simple algorithm that stores all available cases and classifies new cases based on a similarity measure in this case  distance between closely grouped points.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638" y="2136425"/>
            <a:ext cx="4894725" cy="29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5700" y="645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Multinomial Naive Bayes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295688" y="1264700"/>
            <a:ext cx="784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multinomial Naive Bayes classifier is suitable for classification with discrete features (e.g., word counts for text classification). The multinomial distribution normally requires integer feature counts.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63" y="2320325"/>
            <a:ext cx="4511476" cy="2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35775" y="53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Random Forest Classifier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35775" y="1113575"/>
            <a:ext cx="70389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The random forest is a classification </a:t>
            </a:r>
            <a:r>
              <a:rPr b="1"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algorithm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consisting of many decisions trees. It uses bagging and feature randomness when building each individual tree to try to create an uncorrelated </a:t>
            </a:r>
            <a:r>
              <a:rPr b="1"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forest 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of trees whose prediction by committee is more accurate than that of any individual tree.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463" y="2462675"/>
            <a:ext cx="3957534" cy="2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59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Decision Tree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180700"/>
            <a:ext cx="7038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The goal of using a Decision Tree is to create a training model that can use to predict the class or value of the target variable by learning simple</a:t>
            </a:r>
            <a:r>
              <a:rPr b="1"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decision rules inferred from prior data(training data).</a:t>
            </a:r>
            <a:endParaRPr sz="17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63" y="2505050"/>
            <a:ext cx="4140672" cy="2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50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Gaussian Naive Bayes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Gaussian Naive Bayes is a classification technique based on Bayes’ Theorem with an assumption of independence among predictors. In simple terms, a Naive Bayes classifier assumes that the presence of a particular feature in a class is unrelated to the presence of any other feature.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386850"/>
            <a:ext cx="4524375" cy="27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60125" y="48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Bagging Classifier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60125" y="118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A Bagging classifier is an ensemble meta-estimator that fits base classifiers each on random subsets of the original dataset and then aggregate their individual predictions (either by voting or by averaging) to form a final prediction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00" y="2290125"/>
            <a:ext cx="4471196" cy="27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35450" y="60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XGBoost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354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dk1"/>
                </a:highlight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XGBoost</a:t>
            </a:r>
            <a:r>
              <a:rPr b="1"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is a decision-tree based ensemble Machine Learning algorithm that uses a </a:t>
            </a:r>
            <a:r>
              <a:rPr lang="en-GB" sz="1600">
                <a:highlight>
                  <a:schemeClr val="dk1"/>
                </a:highlight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gradient boosting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framework.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913" y="2226600"/>
            <a:ext cx="4448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081875" y="72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Comparison of Accuracy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17150" y="1567550"/>
            <a:ext cx="74223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50" y="1415100"/>
            <a:ext cx="7422300" cy="35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1854250" y="169300"/>
            <a:ext cx="51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Team Members</a:t>
            </a:r>
            <a:endParaRPr sz="2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250725" y="1087900"/>
            <a:ext cx="7319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Abhishek Desai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CWID: 10464843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Dhruveel Doshi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CWID: 10459460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Raj Shah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CWID: 10469735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Sacheth Shetty</a:t>
            </a:r>
            <a:endParaRPr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CWID: 10459184</a:t>
            </a:r>
            <a:endParaRPr sz="1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297500" y="81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297500" y="1450550"/>
            <a:ext cx="70389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tillium Web"/>
              <a:buChar char="●"/>
            </a:pPr>
            <a:r>
              <a:rPr lang="en-GB" sz="1700">
                <a:latin typeface="Titillium Web"/>
                <a:ea typeface="Titillium Web"/>
                <a:cs typeface="Titillium Web"/>
                <a:sym typeface="Titillium Web"/>
              </a:rPr>
              <a:t>Random Forest performed the best out of all the other algorithms with the highest accuracy.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tillium Web"/>
              <a:buChar char="●"/>
            </a:pPr>
            <a:r>
              <a:rPr lang="en-GB" sz="1700">
                <a:latin typeface="Titillium Web"/>
                <a:ea typeface="Titillium Web"/>
                <a:cs typeface="Titillium Web"/>
                <a:sym typeface="Titillium Web"/>
              </a:rPr>
              <a:t>Classifying the risk factor for specific insurance products helps insurance companies to identify customers who are more liable to send them an insurance claim for damage or </a:t>
            </a:r>
            <a:r>
              <a:rPr lang="en-GB" sz="1700">
                <a:latin typeface="Titillium Web"/>
                <a:ea typeface="Titillium Web"/>
                <a:cs typeface="Titillium Web"/>
                <a:sym typeface="Titillium Web"/>
              </a:rPr>
              <a:t>maintenance</a:t>
            </a:r>
            <a:r>
              <a:rPr lang="en-GB" sz="1700">
                <a:latin typeface="Titillium Web"/>
                <a:ea typeface="Titillium Web"/>
                <a:cs typeface="Titillium Web"/>
                <a:sym typeface="Titillium Web"/>
              </a:rPr>
              <a:t> thus helping them analyse and calculate the premium for each customer accordingly.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36825" y="1960850"/>
            <a:ext cx="33318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tillium Web"/>
                <a:ea typeface="Titillium Web"/>
                <a:cs typeface="Titillium Web"/>
                <a:sym typeface="Titillium Web"/>
              </a:rPr>
              <a:t>Problem Statement</a:t>
            </a:r>
            <a:endParaRPr sz="282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307500" y="651475"/>
            <a:ext cx="54885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Titillium Web"/>
              <a:buChar char="●"/>
            </a:pPr>
            <a:r>
              <a:rPr lang="en-GB" sz="1550">
                <a:latin typeface="Titillium Web"/>
                <a:ea typeface="Titillium Web"/>
                <a:cs typeface="Titillium Web"/>
                <a:sym typeface="Titillium Web"/>
              </a:rPr>
              <a:t>Classification of  the risk factor of vehicle insurance products which include different 7 coverage options.</a:t>
            </a:r>
            <a:endParaRPr sz="155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Titillium Web"/>
              <a:buChar char="●"/>
            </a:pPr>
            <a:r>
              <a:rPr lang="en-GB" sz="1550">
                <a:latin typeface="Titillium Web"/>
                <a:ea typeface="Titillium Web"/>
                <a:cs typeface="Titillium Web"/>
                <a:sym typeface="Titillium Web"/>
              </a:rPr>
              <a:t>Vehicle insurance products usually have 7 different types of coverage options namely: auto liability coverage, uninsured, underinsured motorist coverage, comprehensive coverage, collision coverage, medical payments coverage and personal injury protection.</a:t>
            </a:r>
            <a:endParaRPr sz="155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Titillium Web"/>
              <a:buChar char="●"/>
            </a:pPr>
            <a:r>
              <a:rPr lang="en-GB" sz="155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Analysing the risk factor to the insurance companies by classifying </a:t>
            </a:r>
            <a:r>
              <a:rPr lang="en-GB" sz="155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car_value, risk_factor, C_previous, duration_previous, etc.</a:t>
            </a:r>
            <a:endParaRPr sz="155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Titillium Web"/>
              <a:buChar char="●"/>
            </a:pPr>
            <a:r>
              <a:rPr lang="en-GB" sz="155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By using classification modelling we are trying to classify the insurance that has been sold on the basis of risk factor which ranges from 1-4, where 1 is “low risk” and 4 is “high risk”.</a:t>
            </a:r>
            <a:endParaRPr sz="155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73900" y="3892775"/>
            <a:ext cx="30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https://www.kaggle.com/akhilups/insurance-product-purchase-prediction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1281675" y="478250"/>
            <a:ext cx="75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Percentage of </a:t>
            </a:r>
            <a:r>
              <a:rPr lang="en-GB" sz="2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missing values in the data set</a:t>
            </a:r>
            <a:endParaRPr sz="2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229875" y="1093838"/>
            <a:ext cx="717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noted that the complete data set contained a huge number missing values in risk factor column (more that 35%). We further noted that these missing values for risk factor were directly related to Customer ID. Therefore we have taken a subset of the data which has the relevant Customer ID and risk factor values to train our model.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" y="2337325"/>
            <a:ext cx="7406124" cy="2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375250" y="715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How we handled the missing values</a:t>
            </a:r>
            <a:endParaRPr sz="28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75250" y="1531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replaced</a:t>
            </a:r>
            <a:r>
              <a:rPr lang="en-GB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the missing data in the columns car_value, C_previous and duration_previous with the respective mode value for the column. We used mode since the data present in these fields are categorical.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60600" y="729225"/>
            <a:ext cx="6025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Data set explanation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1809450"/>
            <a:ext cx="87891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Our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 data set has 24 columns and 424,831 rows of data.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The training data contain historical data which include details of the customers that ended up purchasing a car insurance policy for their vehicle as well as information about the details of their vehicles.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The task is to predict the risk factor i.e. is the the risk of the company getting a claim on the insurance and then needing to settle it,  based on the car’s value, car age and other various factors.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Columns with categorical values: state, location, car value, car age, etc.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176675" y="77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32050" y="154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Replaced the categorical values in the columns “state”, “location” and “car_value” with numerical values by encoding.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Dropped the column “time” as “t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ime” having no actual impact on risk factor prediction and hence was removed.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Normalized the preprocessed data </a:t>
            </a:r>
            <a:r>
              <a:rPr lang="en-GB" sz="1600">
                <a:latin typeface="Titillium Web"/>
                <a:ea typeface="Titillium Web"/>
                <a:cs typeface="Titillium Web"/>
                <a:sym typeface="Titillium Web"/>
              </a:rPr>
              <a:t>because </a:t>
            </a:r>
            <a:r>
              <a:rPr lang="en-GB" sz="1600">
                <a:highlight>
                  <a:schemeClr val="dk1"/>
                </a:highlight>
                <a:latin typeface="Titillium Web"/>
                <a:ea typeface="Titillium Web"/>
                <a:cs typeface="Titillium Web"/>
                <a:sym typeface="Titillium Web"/>
              </a:rPr>
              <a:t>the data set needed to be normalized for algorithms such as KNN and Naive Bayes because we have a huge number of values ranging from 0 - 922.</a:t>
            </a:r>
            <a:endParaRPr sz="1600">
              <a:highlight>
                <a:schemeClr val="dk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8" y="1154500"/>
            <a:ext cx="4743825" cy="362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272900" y="251625"/>
            <a:ext cx="749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Fields</a:t>
            </a:r>
            <a:endParaRPr sz="2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634075" y="1727100"/>
            <a:ext cx="30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Heatmap and feature importance graphs and how they are co-related</a:t>
            </a:r>
            <a:endParaRPr sz="16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950" y="152400"/>
            <a:ext cx="5298652" cy="48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