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9"/>
  </p:handoutMasterIdLst>
  <p:sldIdLst>
    <p:sldId id="256" r:id="rId2"/>
    <p:sldId id="262" r:id="rId3"/>
    <p:sldId id="257" r:id="rId4"/>
    <p:sldId id="264" r:id="rId5"/>
    <p:sldId id="265" r:id="rId6"/>
    <p:sldId id="266" r:id="rId7"/>
    <p:sldId id="268" r:id="rId8"/>
    <p:sldId id="258" r:id="rId9"/>
    <p:sldId id="269" r:id="rId10"/>
    <p:sldId id="270" r:id="rId11"/>
    <p:sldId id="271" r:id="rId12"/>
    <p:sldId id="287" r:id="rId13"/>
    <p:sldId id="259" r:id="rId14"/>
    <p:sldId id="274" r:id="rId15"/>
    <p:sldId id="275" r:id="rId16"/>
    <p:sldId id="276" r:id="rId17"/>
    <p:sldId id="288" r:id="rId18"/>
    <p:sldId id="260" r:id="rId19"/>
    <p:sldId id="293" r:id="rId20"/>
    <p:sldId id="294" r:id="rId21"/>
    <p:sldId id="295" r:id="rId22"/>
    <p:sldId id="296" r:id="rId23"/>
    <p:sldId id="261" r:id="rId24"/>
    <p:sldId id="289" r:id="rId25"/>
    <p:sldId id="290" r:id="rId26"/>
    <p:sldId id="291" r:id="rId27"/>
    <p:sldId id="292" r:id="rId28"/>
  </p:sldIdLst>
  <p:sldSz cx="22686963" cy="31683325"/>
  <p:notesSz cx="6858000" cy="9144000"/>
  <p:defaultTextStyle>
    <a:defPPr>
      <a:defRPr lang="en-US"/>
    </a:defPPr>
    <a:lvl1pPr marL="0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3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06857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60285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13714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67142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20571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73999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27428" algn="l" defTabSz="15534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77">
          <p15:clr>
            <a:srgbClr val="A4A3A4"/>
          </p15:clr>
        </p15:guide>
        <p15:guide id="2" orient="horz" pos="9515">
          <p15:clr>
            <a:srgbClr val="A4A3A4"/>
          </p15:clr>
        </p15:guide>
        <p15:guide id="3" orient="horz" pos="2770">
          <p15:clr>
            <a:srgbClr val="A4A3A4"/>
          </p15:clr>
        </p15:guide>
        <p15:guide id="4" orient="horz" pos="17802">
          <p15:clr>
            <a:srgbClr val="A4A3A4"/>
          </p15:clr>
        </p15:guide>
        <p15:guide id="5" orient="horz" pos="2745">
          <p15:clr>
            <a:srgbClr val="A4A3A4"/>
          </p15:clr>
        </p15:guide>
        <p15:guide id="6" pos="6760">
          <p15:clr>
            <a:srgbClr val="A4A3A4"/>
          </p15:clr>
        </p15:guide>
        <p15:guide id="7" pos="6560">
          <p15:clr>
            <a:srgbClr val="A4A3A4"/>
          </p15:clr>
        </p15:guide>
        <p15:guide id="8" pos="795">
          <p15:clr>
            <a:srgbClr val="A4A3A4"/>
          </p15:clr>
        </p15:guide>
        <p15:guide id="9" pos="12528">
          <p15:clr>
            <a:srgbClr val="A4A3A4"/>
          </p15:clr>
        </p15:guide>
        <p15:guide id="10" pos="11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415"/>
  </p:normalViewPr>
  <p:slideViewPr>
    <p:cSldViewPr snapToGrid="0" snapToObjects="1" showGuides="1">
      <p:cViewPr varScale="1">
        <p:scale>
          <a:sx n="32" d="100"/>
          <a:sy n="32" d="100"/>
        </p:scale>
        <p:origin x="4648" y="184"/>
      </p:cViewPr>
      <p:guideLst>
        <p:guide orient="horz" pos="14177"/>
        <p:guide orient="horz" pos="9515"/>
        <p:guide orient="horz" pos="2770"/>
        <p:guide orient="horz" pos="17802"/>
        <p:guide orient="horz" pos="2745"/>
        <p:guide pos="6760"/>
        <p:guide pos="6560"/>
        <p:guide pos="795"/>
        <p:guide pos="12528"/>
        <p:guide pos="11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3940-ED6E-1B4C-857A-D111818B4F7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FCBE-A112-A64A-BE1B-43720A67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522" y="9842369"/>
            <a:ext cx="19283919" cy="679137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3045" y="17953884"/>
            <a:ext cx="15880874" cy="80968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3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6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2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8048" y="1268804"/>
            <a:ext cx="5104567" cy="27033504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348" y="1268804"/>
            <a:ext cx="14935584" cy="27033504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4" y="20359472"/>
            <a:ext cx="19283919" cy="6292660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114" y="13428747"/>
            <a:ext cx="19283919" cy="6930725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342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0685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602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1371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6714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20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87399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2742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4348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32540" y="7392778"/>
            <a:ext cx="10020075" cy="20909530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092080"/>
            <a:ext cx="10024015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348" y="10047721"/>
            <a:ext cx="10024015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663" y="7092080"/>
            <a:ext cx="10027953" cy="295564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3428" indent="0">
              <a:buNone/>
              <a:defRPr sz="6800" b="1"/>
            </a:lvl2pPr>
            <a:lvl3pPr marL="3106857" indent="0">
              <a:buNone/>
              <a:defRPr sz="6100" b="1"/>
            </a:lvl3pPr>
            <a:lvl4pPr marL="4660285" indent="0">
              <a:buNone/>
              <a:defRPr sz="5400" b="1"/>
            </a:lvl4pPr>
            <a:lvl5pPr marL="6213714" indent="0">
              <a:buNone/>
              <a:defRPr sz="5400" b="1"/>
            </a:lvl5pPr>
            <a:lvl6pPr marL="7767142" indent="0">
              <a:buNone/>
              <a:defRPr sz="5400" b="1"/>
            </a:lvl6pPr>
            <a:lvl7pPr marL="9320571" indent="0">
              <a:buNone/>
              <a:defRPr sz="5400" b="1"/>
            </a:lvl7pPr>
            <a:lvl8pPr marL="10873999" indent="0">
              <a:buNone/>
              <a:defRPr sz="5400" b="1"/>
            </a:lvl8pPr>
            <a:lvl9pPr marL="12427428" indent="0">
              <a:buNone/>
              <a:defRPr sz="54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4663" y="10047721"/>
            <a:ext cx="10027953" cy="18254585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49" y="1261466"/>
            <a:ext cx="7463855" cy="536856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9972" y="1261468"/>
            <a:ext cx="12682643" cy="27040840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349" y="6630031"/>
            <a:ext cx="7463855" cy="21672277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803" y="22178328"/>
            <a:ext cx="13612178" cy="261827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46803" y="2830964"/>
            <a:ext cx="13612178" cy="19009995"/>
          </a:xfrm>
        </p:spPr>
        <p:txBody>
          <a:bodyPr/>
          <a:lstStyle>
            <a:lvl1pPr marL="0" indent="0">
              <a:buNone/>
              <a:defRPr sz="10900"/>
            </a:lvl1pPr>
            <a:lvl2pPr marL="1553428" indent="0">
              <a:buNone/>
              <a:defRPr sz="9500"/>
            </a:lvl2pPr>
            <a:lvl3pPr marL="3106857" indent="0">
              <a:buNone/>
              <a:defRPr sz="8200"/>
            </a:lvl3pPr>
            <a:lvl4pPr marL="4660285" indent="0">
              <a:buNone/>
              <a:defRPr sz="6800"/>
            </a:lvl4pPr>
            <a:lvl5pPr marL="6213714" indent="0">
              <a:buNone/>
              <a:defRPr sz="6800"/>
            </a:lvl5pPr>
            <a:lvl6pPr marL="7767142" indent="0">
              <a:buNone/>
              <a:defRPr sz="6800"/>
            </a:lvl6pPr>
            <a:lvl7pPr marL="9320571" indent="0">
              <a:buNone/>
              <a:defRPr sz="6800"/>
            </a:lvl7pPr>
            <a:lvl8pPr marL="10873999" indent="0">
              <a:buNone/>
              <a:defRPr sz="6800"/>
            </a:lvl8pPr>
            <a:lvl9pPr marL="12427428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6803" y="24796605"/>
            <a:ext cx="13612178" cy="3718388"/>
          </a:xfrm>
        </p:spPr>
        <p:txBody>
          <a:bodyPr/>
          <a:lstStyle>
            <a:lvl1pPr marL="0" indent="0">
              <a:buNone/>
              <a:defRPr sz="4800"/>
            </a:lvl1pPr>
            <a:lvl2pPr marL="1553428" indent="0">
              <a:buNone/>
              <a:defRPr sz="4100"/>
            </a:lvl2pPr>
            <a:lvl3pPr marL="3106857" indent="0">
              <a:buNone/>
              <a:defRPr sz="3400"/>
            </a:lvl3pPr>
            <a:lvl4pPr marL="4660285" indent="0">
              <a:buNone/>
              <a:defRPr sz="3100"/>
            </a:lvl4pPr>
            <a:lvl5pPr marL="6213714" indent="0">
              <a:buNone/>
              <a:defRPr sz="3100"/>
            </a:lvl5pPr>
            <a:lvl6pPr marL="7767142" indent="0">
              <a:buNone/>
              <a:defRPr sz="3100"/>
            </a:lvl6pPr>
            <a:lvl7pPr marL="9320571" indent="0">
              <a:buNone/>
              <a:defRPr sz="3100"/>
            </a:lvl7pPr>
            <a:lvl8pPr marL="10873999" indent="0">
              <a:buNone/>
              <a:defRPr sz="3100"/>
            </a:lvl8pPr>
            <a:lvl9pPr marL="12427428" indent="0">
              <a:buNone/>
              <a:defRPr sz="31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348" y="1268802"/>
            <a:ext cx="20418267" cy="5280554"/>
          </a:xfrm>
          <a:prstGeom prst="rect">
            <a:avLst/>
          </a:prstGeom>
        </p:spPr>
        <p:txBody>
          <a:bodyPr vert="horz" lIns="310686" tIns="155343" rIns="310686" bIns="155343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348" y="7392778"/>
            <a:ext cx="20418267" cy="20909530"/>
          </a:xfrm>
          <a:prstGeom prst="rect">
            <a:avLst/>
          </a:prstGeom>
        </p:spPr>
        <p:txBody>
          <a:bodyPr vert="horz" lIns="310686" tIns="155343" rIns="310686" bIns="155343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4348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DEB3-609E-6246-AB5C-3E842834490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379" y="29365751"/>
            <a:ext cx="718420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8990" y="29365751"/>
            <a:ext cx="5293625" cy="1686844"/>
          </a:xfrm>
          <a:prstGeom prst="rect">
            <a:avLst/>
          </a:prstGeom>
        </p:spPr>
        <p:txBody>
          <a:bodyPr vert="horz" lIns="310686" tIns="155343" rIns="310686" bIns="15534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E4E4-304B-5E41-80D9-5D168A3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3428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071" indent="-1165071" algn="l" defTabSz="1553428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24321" indent="-970893" algn="l" defTabSz="1553428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83571" indent="-776714" algn="l" defTabSz="1553428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37000" indent="-776714" algn="l" defTabSz="1553428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428" indent="-776714" algn="l" defTabSz="1553428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43856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97285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0713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04142" indent="-776714" algn="l" defTabSz="1553428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3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06857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60285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13714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67142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20571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73999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27428" algn="l" defTabSz="1553428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Reviewer 2!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Discard your hand and </a:t>
            </a:r>
            <a:r>
              <a:rPr lang="en-US" sz="9000" dirty="0" smtClean="0">
                <a:latin typeface="Arial"/>
                <a:cs typeface="Arial"/>
              </a:rPr>
              <a:t>draw cards equal to the points of your current paper. Next, discard all played significance tests. </a:t>
            </a:r>
            <a:endParaRPr lang="en-US" sz="9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Minor Revisions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re-roll the publication die again. If you lose the </a:t>
            </a:r>
            <a:r>
              <a:rPr lang="en-US" sz="9000" dirty="0" smtClean="0">
                <a:latin typeface="Arial"/>
                <a:cs typeface="Arial"/>
              </a:rPr>
              <a:t>throw, </a:t>
            </a:r>
            <a:r>
              <a:rPr lang="en-US" sz="9000" dirty="0">
                <a:latin typeface="Arial"/>
                <a:cs typeface="Arial"/>
              </a:rPr>
              <a:t>end your turn without taking another reviewer card.</a:t>
            </a:r>
          </a:p>
        </p:txBody>
      </p:sp>
    </p:spTree>
    <p:extLst>
      <p:ext uri="{BB962C8B-B14F-4D97-AF65-F5344CB8AC3E}">
        <p14:creationId xmlns:p14="http://schemas.microsoft.com/office/powerpoint/2010/main" val="22308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Minor Revisions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re-roll the publication die again. If you lose the </a:t>
            </a:r>
            <a:r>
              <a:rPr lang="en-US" sz="9000" dirty="0" smtClean="0">
                <a:latin typeface="Arial"/>
                <a:cs typeface="Arial"/>
              </a:rPr>
              <a:t>throw, </a:t>
            </a:r>
            <a:r>
              <a:rPr lang="en-US" sz="9000" dirty="0">
                <a:latin typeface="Arial"/>
                <a:cs typeface="Arial"/>
              </a:rPr>
              <a:t>end your turn without taking another reviewer card.</a:t>
            </a:r>
          </a:p>
        </p:txBody>
      </p:sp>
    </p:spTree>
    <p:extLst>
      <p:ext uri="{BB962C8B-B14F-4D97-AF65-F5344CB8AC3E}">
        <p14:creationId xmlns:p14="http://schemas.microsoft.com/office/powerpoint/2010/main" val="6110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Minor Revisions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re-roll the publication die again. If you lose the </a:t>
            </a:r>
            <a:r>
              <a:rPr lang="en-US" sz="9000" dirty="0" smtClean="0">
                <a:latin typeface="Arial"/>
                <a:cs typeface="Arial"/>
              </a:rPr>
              <a:t>throw, </a:t>
            </a:r>
            <a:r>
              <a:rPr lang="en-US" sz="9000" dirty="0">
                <a:latin typeface="Arial"/>
                <a:cs typeface="Arial"/>
              </a:rPr>
              <a:t>end your turn without taking another reviewer card.</a:t>
            </a:r>
          </a:p>
        </p:txBody>
      </p:sp>
    </p:spTree>
    <p:extLst>
      <p:ext uri="{BB962C8B-B14F-4D97-AF65-F5344CB8AC3E}">
        <p14:creationId xmlns:p14="http://schemas.microsoft.com/office/powerpoint/2010/main" val="32466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Over the Word </a:t>
            </a:r>
            <a:r>
              <a:rPr lang="en-US" sz="12000" b="1" dirty="0">
                <a:latin typeface="Arial"/>
                <a:cs typeface="Arial"/>
              </a:rPr>
              <a:t>L</a:t>
            </a:r>
            <a:r>
              <a:rPr lang="en-US" sz="12000" b="1" dirty="0" smtClean="0">
                <a:latin typeface="Arial"/>
                <a:cs typeface="Arial"/>
              </a:rPr>
              <a:t>imit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19487" y="11884683"/>
            <a:ext cx="18100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Discard one of your played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19460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Over the Word </a:t>
            </a:r>
            <a:r>
              <a:rPr lang="en-US" sz="12000" b="1" dirty="0">
                <a:latin typeface="Arial"/>
                <a:cs typeface="Arial"/>
              </a:rPr>
              <a:t>L</a:t>
            </a:r>
            <a:r>
              <a:rPr lang="en-US" sz="12000" b="1" dirty="0" smtClean="0">
                <a:latin typeface="Arial"/>
                <a:cs typeface="Arial"/>
              </a:rPr>
              <a:t>imit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19487" y="11884683"/>
            <a:ext cx="18100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Discard one of your played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21286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Over the Word </a:t>
            </a:r>
            <a:r>
              <a:rPr lang="en-US" sz="12000" b="1" dirty="0">
                <a:latin typeface="Arial"/>
                <a:cs typeface="Arial"/>
              </a:rPr>
              <a:t>L</a:t>
            </a:r>
            <a:r>
              <a:rPr lang="en-US" sz="12000" b="1" dirty="0" smtClean="0">
                <a:latin typeface="Arial"/>
                <a:cs typeface="Arial"/>
              </a:rPr>
              <a:t>imit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19487" y="11884683"/>
            <a:ext cx="18100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Discard one of your played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39699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Over the Word </a:t>
            </a:r>
            <a:r>
              <a:rPr lang="en-US" sz="12000" b="1" dirty="0">
                <a:latin typeface="Arial"/>
                <a:cs typeface="Arial"/>
              </a:rPr>
              <a:t>L</a:t>
            </a:r>
            <a:r>
              <a:rPr lang="en-US" sz="12000" b="1" dirty="0" smtClean="0">
                <a:latin typeface="Arial"/>
                <a:cs typeface="Arial"/>
              </a:rPr>
              <a:t>imit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19487" y="11884683"/>
            <a:ext cx="18100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Discard one of your played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26281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Over the Word </a:t>
            </a:r>
            <a:r>
              <a:rPr lang="en-US" sz="12000" b="1" dirty="0">
                <a:latin typeface="Arial"/>
                <a:cs typeface="Arial"/>
              </a:rPr>
              <a:t>L</a:t>
            </a:r>
            <a:r>
              <a:rPr lang="en-US" sz="12000" b="1" dirty="0" smtClean="0">
                <a:latin typeface="Arial"/>
                <a:cs typeface="Arial"/>
              </a:rPr>
              <a:t>imit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19487" y="11884683"/>
            <a:ext cx="18100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Discard one of your played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15500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Lost on the Editor’s Desk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541310" y="12623346"/>
            <a:ext cx="18100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Skip your next </a:t>
            </a:r>
            <a:r>
              <a:rPr lang="en-US" sz="9600" dirty="0" smtClean="0"/>
              <a:t>turn.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846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Lost on the Editor’s Desk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541310" y="12623346"/>
            <a:ext cx="18100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Skip your next </a:t>
            </a:r>
            <a:r>
              <a:rPr lang="en-US" sz="9600" dirty="0" smtClean="0"/>
              <a:t>turn.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302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Reviewer 2!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Discard your hand and </a:t>
            </a:r>
            <a:r>
              <a:rPr lang="en-US" sz="9000" dirty="0" smtClean="0">
                <a:latin typeface="Arial"/>
                <a:cs typeface="Arial"/>
              </a:rPr>
              <a:t>draw cards equal to the points of your current paper. Next, discard all played significance tests. </a:t>
            </a:r>
            <a:endParaRPr lang="en-US" sz="9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Lost on the Editor’s Desk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541310" y="12623346"/>
            <a:ext cx="18100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Skip your next </a:t>
            </a:r>
            <a:r>
              <a:rPr lang="en-US" sz="9600" dirty="0" smtClean="0"/>
              <a:t>turn.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82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Lost on the Editor’s Desk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541310" y="12623346"/>
            <a:ext cx="18100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Skip your next </a:t>
            </a:r>
            <a:r>
              <a:rPr lang="en-US" sz="9600" dirty="0" smtClean="0"/>
              <a:t>turn.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883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Lost on the Editor’s Desk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2541310" y="12623346"/>
            <a:ext cx="18100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Skip your next </a:t>
            </a:r>
            <a:r>
              <a:rPr lang="en-US" sz="9600" dirty="0" smtClean="0"/>
              <a:t>turn.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906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Please Cite this Paper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455215" y="10407354"/>
            <a:ext cx="18100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Give this card to an opponent of your choice. That opponent’s current paper is worth </a:t>
            </a:r>
            <a:br>
              <a:rPr lang="en-US" sz="9600" dirty="0" smtClean="0"/>
            </a:br>
            <a:r>
              <a:rPr lang="en-US" sz="9600" dirty="0" smtClean="0"/>
              <a:t>2 more points.</a:t>
            </a:r>
            <a:endParaRPr lang="en-US" sz="9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06941" y="4226764"/>
            <a:ext cx="5025107" cy="9900211"/>
            <a:chOff x="12875618" y="3956269"/>
            <a:chExt cx="6278611" cy="12369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622163">
              <a:off x="9830024" y="7001863"/>
              <a:ext cx="12369800" cy="62786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5071057">
              <a:off x="12859285" y="9173085"/>
              <a:ext cx="6853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Permanent Marker"/>
                  <a:cs typeface="Permanent Marker"/>
                </a:rPr>
                <a:t>2 Points!</a:t>
              </a:r>
              <a:endParaRPr lang="en-US" sz="12000" dirty="0">
                <a:solidFill>
                  <a:srgbClr val="FF0000"/>
                </a:solidFill>
                <a:latin typeface="Permanent Marker"/>
                <a:cs typeface="Permanent Mark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9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Please Cite this Paper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455215" y="10407354"/>
            <a:ext cx="18100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Give this card to an opponent of your choice. That opponent’s current paper is worth </a:t>
            </a:r>
            <a:br>
              <a:rPr lang="en-US" sz="9600" dirty="0" smtClean="0"/>
            </a:br>
            <a:r>
              <a:rPr lang="en-US" sz="9600" dirty="0" smtClean="0"/>
              <a:t>2 more points.</a:t>
            </a:r>
            <a:endParaRPr lang="en-US" sz="9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06941" y="4226764"/>
            <a:ext cx="5025107" cy="9900211"/>
            <a:chOff x="12875618" y="3956269"/>
            <a:chExt cx="6278611" cy="12369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622163">
              <a:off x="9830024" y="7001863"/>
              <a:ext cx="12369800" cy="62786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5071057">
              <a:off x="12859285" y="9173085"/>
              <a:ext cx="6853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Permanent Marker"/>
                  <a:cs typeface="Permanent Marker"/>
                </a:rPr>
                <a:t>2 Points!</a:t>
              </a:r>
              <a:endParaRPr lang="en-US" sz="12000" dirty="0">
                <a:solidFill>
                  <a:srgbClr val="FF0000"/>
                </a:solidFill>
                <a:latin typeface="Permanent Marker"/>
                <a:cs typeface="Permanent Mark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Please Cite this Paper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455215" y="10407354"/>
            <a:ext cx="18100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Give this card to an opponent of your choice. That opponent’s current paper is worth </a:t>
            </a:r>
            <a:br>
              <a:rPr lang="en-US" sz="9600" dirty="0" smtClean="0"/>
            </a:br>
            <a:r>
              <a:rPr lang="en-US" sz="9600" dirty="0" smtClean="0"/>
              <a:t>2 more points.</a:t>
            </a:r>
            <a:endParaRPr lang="en-US" sz="9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06941" y="4226764"/>
            <a:ext cx="5025107" cy="9900211"/>
            <a:chOff x="12875618" y="3956269"/>
            <a:chExt cx="6278611" cy="12369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622163">
              <a:off x="9830024" y="7001863"/>
              <a:ext cx="12369800" cy="62786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5071057">
              <a:off x="12859285" y="9173085"/>
              <a:ext cx="6853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Permanent Marker"/>
                  <a:cs typeface="Permanent Marker"/>
                </a:rPr>
                <a:t>2 Points!</a:t>
              </a:r>
              <a:endParaRPr lang="en-US" sz="12000" dirty="0">
                <a:solidFill>
                  <a:srgbClr val="FF0000"/>
                </a:solidFill>
                <a:latin typeface="Permanent Marker"/>
                <a:cs typeface="Permanent Mark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Please Cite this Paper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455215" y="10407354"/>
            <a:ext cx="18100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Give this card to an opponent of your choice. That opponent’s current paper is worth </a:t>
            </a:r>
            <a:br>
              <a:rPr lang="en-US" sz="9600" dirty="0" smtClean="0"/>
            </a:br>
            <a:r>
              <a:rPr lang="en-US" sz="9600" dirty="0" smtClean="0"/>
              <a:t>2 more points.</a:t>
            </a:r>
            <a:endParaRPr lang="en-US" sz="9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06941" y="4226764"/>
            <a:ext cx="5025107" cy="9900211"/>
            <a:chOff x="12875618" y="3956269"/>
            <a:chExt cx="6278611" cy="12369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622163">
              <a:off x="9830024" y="7001863"/>
              <a:ext cx="12369800" cy="62786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5071057">
              <a:off x="12859285" y="9173085"/>
              <a:ext cx="6853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Permanent Marker"/>
                  <a:cs typeface="Permanent Marker"/>
                </a:rPr>
                <a:t>2 Points!</a:t>
              </a:r>
              <a:endParaRPr lang="en-US" sz="12000" dirty="0">
                <a:solidFill>
                  <a:srgbClr val="FF0000"/>
                </a:solidFill>
                <a:latin typeface="Permanent Marker"/>
                <a:cs typeface="Permanent Mark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535468"/>
            <a:ext cx="18061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atin typeface="Arial"/>
                <a:cs typeface="Arial"/>
              </a:rPr>
              <a:t>Please Cite this Paper</a:t>
            </a:r>
            <a:endParaRPr lang="en-US" sz="11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455215" y="10407354"/>
            <a:ext cx="18100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Give this card to an opponent of your choice. That opponent’s current paper is worth </a:t>
            </a:r>
            <a:br>
              <a:rPr lang="en-US" sz="9600" dirty="0" smtClean="0"/>
            </a:br>
            <a:r>
              <a:rPr lang="en-US" sz="9600" dirty="0" smtClean="0"/>
              <a:t>2 more points.</a:t>
            </a:r>
            <a:endParaRPr lang="en-US" sz="9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06941" y="4226764"/>
            <a:ext cx="5025107" cy="9900211"/>
            <a:chOff x="12875618" y="3956269"/>
            <a:chExt cx="6278611" cy="12369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622163">
              <a:off x="9830024" y="7001863"/>
              <a:ext cx="12369800" cy="62786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5071057">
              <a:off x="12859285" y="9173085"/>
              <a:ext cx="6853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Permanent Marker"/>
                  <a:cs typeface="Permanent Marker"/>
                </a:rPr>
                <a:t>2 Points!</a:t>
              </a:r>
              <a:endParaRPr lang="en-US" sz="12000" dirty="0">
                <a:solidFill>
                  <a:srgbClr val="FF0000"/>
                </a:solidFill>
                <a:latin typeface="Permanent Marker"/>
                <a:cs typeface="Permanent Mark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9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rial"/>
                <a:cs typeface="Arial"/>
              </a:rPr>
              <a:t>Major Revisions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not roll for publication again until you play another statistical test, or one of your current tests </a:t>
            </a:r>
            <a:r>
              <a:rPr lang="en-US" sz="9000" dirty="0" smtClean="0">
                <a:latin typeface="Arial"/>
                <a:cs typeface="Arial"/>
              </a:rPr>
              <a:t>is removed</a:t>
            </a:r>
            <a:r>
              <a:rPr lang="en-US" sz="9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3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rial"/>
                <a:cs typeface="Arial"/>
              </a:rPr>
              <a:t>Major Revisions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not roll for publication again until you play another statistical test, or one of your current tests </a:t>
            </a:r>
            <a:r>
              <a:rPr lang="en-US" sz="9000" dirty="0" smtClean="0">
                <a:latin typeface="Arial"/>
                <a:cs typeface="Arial"/>
              </a:rPr>
              <a:t>is removed</a:t>
            </a:r>
            <a:r>
              <a:rPr lang="en-US" sz="9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4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rial"/>
                <a:cs typeface="Arial"/>
              </a:rPr>
              <a:t>Major Revisions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not roll for publication again until you play another statistical test, or one of your current tests </a:t>
            </a:r>
            <a:r>
              <a:rPr lang="en-US" sz="9000" dirty="0" smtClean="0">
                <a:latin typeface="Arial"/>
                <a:cs typeface="Arial"/>
              </a:rPr>
              <a:t>is removed</a:t>
            </a:r>
            <a:r>
              <a:rPr lang="en-US" sz="9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3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rial"/>
                <a:cs typeface="Arial"/>
              </a:rPr>
              <a:t>Major Revisions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not roll for publication again until you play another statistical test, or one of your current tests </a:t>
            </a:r>
            <a:r>
              <a:rPr lang="en-US" sz="9000" dirty="0" smtClean="0">
                <a:latin typeface="Arial"/>
                <a:cs typeface="Arial"/>
              </a:rPr>
              <a:t>is removed</a:t>
            </a:r>
            <a:r>
              <a:rPr lang="en-US" sz="9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8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rial"/>
                <a:cs typeface="Arial"/>
              </a:rPr>
              <a:t>Major Revisions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not roll for publication again until you play another statistical test, or one of your current tests </a:t>
            </a:r>
            <a:r>
              <a:rPr lang="en-US" sz="9000" dirty="0" smtClean="0">
                <a:latin typeface="Arial"/>
                <a:cs typeface="Arial"/>
              </a:rPr>
              <a:t>is removed</a:t>
            </a:r>
            <a:r>
              <a:rPr lang="en-US" sz="90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6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Minor Revisions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re-roll the publication die again. If you lose the </a:t>
            </a:r>
            <a:r>
              <a:rPr lang="en-US" sz="9000" dirty="0" smtClean="0">
                <a:latin typeface="Arial"/>
                <a:cs typeface="Arial"/>
              </a:rPr>
              <a:t>throw, </a:t>
            </a:r>
            <a:r>
              <a:rPr lang="en-US" sz="9000" dirty="0">
                <a:latin typeface="Arial"/>
                <a:cs typeface="Arial"/>
              </a:rPr>
              <a:t>end your turn without taking another reviewer card.</a:t>
            </a:r>
          </a:p>
        </p:txBody>
      </p:sp>
    </p:spTree>
    <p:extLst>
      <p:ext uri="{BB962C8B-B14F-4D97-AF65-F5344CB8AC3E}">
        <p14:creationId xmlns:p14="http://schemas.microsoft.com/office/powerpoint/2010/main" val="25443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1372079" y="12458524"/>
            <a:ext cx="1806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Arial"/>
                <a:cs typeface="Arial"/>
              </a:rPr>
              <a:t>Minor Revisions</a:t>
            </a:r>
            <a:endParaRPr lang="en-US" sz="120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573927" y="10592022"/>
            <a:ext cx="1810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rial"/>
                <a:cs typeface="Arial"/>
              </a:rPr>
              <a:t>You may re-roll the publication die again. If you lose the </a:t>
            </a:r>
            <a:r>
              <a:rPr lang="en-US" sz="9000" dirty="0" smtClean="0">
                <a:latin typeface="Arial"/>
                <a:cs typeface="Arial"/>
              </a:rPr>
              <a:t>throw, </a:t>
            </a:r>
            <a:r>
              <a:rPr lang="en-US" sz="9000" dirty="0">
                <a:latin typeface="Arial"/>
                <a:cs typeface="Arial"/>
              </a:rPr>
              <a:t>end your turn without taking another reviewer card.</a:t>
            </a:r>
          </a:p>
        </p:txBody>
      </p:sp>
    </p:spTree>
    <p:extLst>
      <p:ext uri="{BB962C8B-B14F-4D97-AF65-F5344CB8AC3E}">
        <p14:creationId xmlns:p14="http://schemas.microsoft.com/office/powerpoint/2010/main" val="4100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527</Words>
  <Application>Microsoft Macintosh PowerPoint</Application>
  <PresentationFormat>Custom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Permanent Marker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Amsterdam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Epskamp</dc:creator>
  <cp:lastModifiedBy>Sacha Epskamp</cp:lastModifiedBy>
  <cp:revision>241</cp:revision>
  <dcterms:created xsi:type="dcterms:W3CDTF">2018-05-04T08:11:56Z</dcterms:created>
  <dcterms:modified xsi:type="dcterms:W3CDTF">2018-05-29T15:39:43Z</dcterms:modified>
</cp:coreProperties>
</file>