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356" r:id="rId2"/>
    <p:sldId id="296" r:id="rId3"/>
    <p:sldId id="259" r:id="rId4"/>
    <p:sldId id="297" r:id="rId5"/>
    <p:sldId id="298" r:id="rId6"/>
    <p:sldId id="299" r:id="rId7"/>
    <p:sldId id="300" r:id="rId8"/>
    <p:sldId id="301" r:id="rId9"/>
    <p:sldId id="302" r:id="rId10"/>
    <p:sldId id="337" r:id="rId11"/>
    <p:sldId id="338" r:id="rId12"/>
    <p:sldId id="339" r:id="rId13"/>
    <p:sldId id="340" r:id="rId14"/>
    <p:sldId id="358" r:id="rId15"/>
    <p:sldId id="357" r:id="rId16"/>
    <p:sldId id="341" r:id="rId17"/>
    <p:sldId id="342" r:id="rId18"/>
    <p:sldId id="344" r:id="rId19"/>
    <p:sldId id="345" r:id="rId20"/>
    <p:sldId id="346" r:id="rId21"/>
    <p:sldId id="347" r:id="rId22"/>
    <p:sldId id="348" r:id="rId23"/>
    <p:sldId id="349" r:id="rId24"/>
    <p:sldId id="355" r:id="rId25"/>
    <p:sldId id="350" r:id="rId26"/>
    <p:sldId id="354" r:id="rId27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9"/>
    </p:embeddedFont>
    <p:embeddedFont>
      <p:font typeface="Julius Sans One" panose="020B0604020202020204" charset="0"/>
      <p:regular r:id="rId30"/>
    </p:embeddedFont>
    <p:embeddedFont>
      <p:font typeface="Karla" pitchFamily="2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Questrial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21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8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21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144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661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592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574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28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0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824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16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074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63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1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5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9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3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7b11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7b11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C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8;p1">
            <a:extLst>
              <a:ext uri="{FF2B5EF4-FFF2-40B4-BE49-F238E27FC236}">
                <a16:creationId xmlns:a16="http://schemas.microsoft.com/office/drawing/2014/main" id="{C1875683-C11D-4874-BC5C-BA7E6316B3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2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rgbClr val="FFC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00" y="-238200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3225" y="120859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449E6E3A-3C52-451E-92CE-F1721E7AAA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2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275422"/>
            <a:ext cx="6572100" cy="4868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634779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B8C75871-7187-4735-8388-3187A94EFD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5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8;p1">
            <a:extLst>
              <a:ext uri="{FF2B5EF4-FFF2-40B4-BE49-F238E27FC236}">
                <a16:creationId xmlns:a16="http://schemas.microsoft.com/office/drawing/2014/main" id="{F5995F01-4E78-49E1-9C3E-2ADD6B0405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tx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66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bg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-19825" y="0"/>
            <a:ext cx="10867800" cy="5143500"/>
          </a:xfrm>
          <a:prstGeom prst="triangle">
            <a:avLst>
              <a:gd name="adj" fmla="val 4985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>
            <a:extLst>
              <a:ext uri="{FF2B5EF4-FFF2-40B4-BE49-F238E27FC236}">
                <a16:creationId xmlns:a16="http://schemas.microsoft.com/office/drawing/2014/main" id="{1B99BCC8-97FA-469E-9BA9-A5564FEC5C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3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4470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Oral de stage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Colliders – Transactional Email API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27;p36">
            <a:extLst>
              <a:ext uri="{FF2B5EF4-FFF2-40B4-BE49-F238E27FC236}">
                <a16:creationId xmlns:a16="http://schemas.microsoft.com/office/drawing/2014/main" id="{CE3344F4-9B71-4585-BA3E-4D24BF72FC1C}"/>
              </a:ext>
            </a:extLst>
          </p:cNvPr>
          <p:cNvSpPr txBox="1">
            <a:spLocks/>
          </p:cNvSpPr>
          <p:nvPr/>
        </p:nvSpPr>
        <p:spPr>
          <a:xfrm>
            <a:off x="4299250" y="46016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fr-FR" dirty="0" err="1"/>
              <a:t>S.Fernandez</a:t>
            </a:r>
            <a:r>
              <a:rPr lang="fr-FR" dirty="0"/>
              <a:t>-Soltane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686AA8-0C02-41AA-BF70-C82F396FF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CEC1EE60-D9F9-4E6F-9EC0-BC0EA53D53C8}"/>
              </a:ext>
            </a:extLst>
          </p:cNvPr>
          <p:cNvSpPr/>
          <p:nvPr/>
        </p:nvSpPr>
        <p:spPr>
          <a:xfrm>
            <a:off x="3536645" y="1952910"/>
            <a:ext cx="1003027" cy="646839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9AC9B67-9A70-46F8-B5FD-12EA4DA678EC}"/>
              </a:ext>
            </a:extLst>
          </p:cNvPr>
          <p:cNvSpPr/>
          <p:nvPr/>
        </p:nvSpPr>
        <p:spPr>
          <a:xfrm>
            <a:off x="6281950" y="1298747"/>
            <a:ext cx="949118" cy="670189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33AFF6E-1D21-4A82-9F86-E222557BA9A3}"/>
              </a:ext>
            </a:extLst>
          </p:cNvPr>
          <p:cNvSpPr/>
          <p:nvPr/>
        </p:nvSpPr>
        <p:spPr>
          <a:xfrm>
            <a:off x="6281950" y="2050439"/>
            <a:ext cx="949118" cy="68073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7F6666-C278-4E62-A0C2-421BA5D09ECC}"/>
              </a:ext>
            </a:extLst>
          </p:cNvPr>
          <p:cNvSpPr txBox="1"/>
          <p:nvPr/>
        </p:nvSpPr>
        <p:spPr>
          <a:xfrm>
            <a:off x="3388609" y="2065130"/>
            <a:ext cx="1294438" cy="523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Envoyer un mail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BD2C3A-193B-4591-8DF3-5A040E18FE8C}"/>
              </a:ext>
            </a:extLst>
          </p:cNvPr>
          <p:cNvSpPr txBox="1"/>
          <p:nvPr/>
        </p:nvSpPr>
        <p:spPr>
          <a:xfrm>
            <a:off x="6138199" y="1318907"/>
            <a:ext cx="1240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Tracking d’ouverture d’email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7DC00F-6C65-4BAD-8672-DB36520103F6}"/>
              </a:ext>
            </a:extLst>
          </p:cNvPr>
          <p:cNvSpPr txBox="1"/>
          <p:nvPr/>
        </p:nvSpPr>
        <p:spPr>
          <a:xfrm>
            <a:off x="6230478" y="2062377"/>
            <a:ext cx="1093406" cy="6595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Tracking d’ouverture de lien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03B377-7A82-44F7-B382-757A47558116}"/>
              </a:ext>
            </a:extLst>
          </p:cNvPr>
          <p:cNvSpPr/>
          <p:nvPr/>
        </p:nvSpPr>
        <p:spPr>
          <a:xfrm>
            <a:off x="1875776" y="2645014"/>
            <a:ext cx="189412" cy="201385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DA1945-CB19-49A3-BE06-C914A162DF7C}"/>
              </a:ext>
            </a:extLst>
          </p:cNvPr>
          <p:cNvCxnSpPr>
            <a:stCxn id="11" idx="4"/>
          </p:cNvCxnSpPr>
          <p:nvPr/>
        </p:nvCxnSpPr>
        <p:spPr>
          <a:xfrm flipH="1">
            <a:off x="1967216" y="2846399"/>
            <a:ext cx="3266" cy="4637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7FE7C92-1333-4052-A0DD-C0E155C534C8}"/>
              </a:ext>
            </a:extLst>
          </p:cNvPr>
          <p:cNvCxnSpPr>
            <a:cxnSpLocks/>
          </p:cNvCxnSpPr>
          <p:nvPr/>
        </p:nvCxnSpPr>
        <p:spPr>
          <a:xfrm>
            <a:off x="1826246" y="2972672"/>
            <a:ext cx="281940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82918CF-8910-4607-B212-FF33D7B159FD}"/>
              </a:ext>
            </a:extLst>
          </p:cNvPr>
          <p:cNvCxnSpPr>
            <a:cxnSpLocks/>
          </p:cNvCxnSpPr>
          <p:nvPr/>
        </p:nvCxnSpPr>
        <p:spPr>
          <a:xfrm>
            <a:off x="1967216" y="3284004"/>
            <a:ext cx="57694" cy="15240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FA44805-2382-487D-A9E2-04C148AC3A71}"/>
              </a:ext>
            </a:extLst>
          </p:cNvPr>
          <p:cNvCxnSpPr>
            <a:cxnSpLocks/>
          </p:cNvCxnSpPr>
          <p:nvPr/>
        </p:nvCxnSpPr>
        <p:spPr>
          <a:xfrm flipH="1">
            <a:off x="1909794" y="3299243"/>
            <a:ext cx="57422" cy="137161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6FD2BE1-82B8-4A07-97DC-869727402DF4}"/>
              </a:ext>
            </a:extLst>
          </p:cNvPr>
          <p:cNvCxnSpPr>
            <a:cxnSpLocks/>
          </p:cNvCxnSpPr>
          <p:nvPr/>
        </p:nvCxnSpPr>
        <p:spPr>
          <a:xfrm flipV="1">
            <a:off x="2584404" y="2365691"/>
            <a:ext cx="748154" cy="50970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1D7B11A-8654-40A3-8F66-1CE12CEA54EF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 flipV="1">
            <a:off x="4631951" y="1642073"/>
            <a:ext cx="1506248" cy="166805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E5E7716-8556-4CBD-973F-89B728B83AA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631951" y="2448587"/>
            <a:ext cx="1319734" cy="86154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B67F0E2D-18D4-47FA-BD18-67980114E746}"/>
              </a:ext>
            </a:extLst>
          </p:cNvPr>
          <p:cNvSpPr/>
          <p:nvPr/>
        </p:nvSpPr>
        <p:spPr>
          <a:xfrm>
            <a:off x="3475920" y="3009732"/>
            <a:ext cx="1075673" cy="585707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0D7CD34-7AD9-4FC4-928B-DDF8AF5D797D}"/>
              </a:ext>
            </a:extLst>
          </p:cNvPr>
          <p:cNvSpPr txBox="1"/>
          <p:nvPr/>
        </p:nvSpPr>
        <p:spPr>
          <a:xfrm>
            <a:off x="3337513" y="3048521"/>
            <a:ext cx="12944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Tracking d’email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E5F6EAC-E0C8-4F5B-808A-52407AA42ECA}"/>
              </a:ext>
            </a:extLst>
          </p:cNvPr>
          <p:cNvCxnSpPr>
            <a:cxnSpLocks/>
          </p:cNvCxnSpPr>
          <p:nvPr/>
        </p:nvCxnSpPr>
        <p:spPr>
          <a:xfrm>
            <a:off x="2576404" y="3167419"/>
            <a:ext cx="826219" cy="1327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C37F281B-D3E1-4C3C-84AA-0AEF4E30CDE7}"/>
              </a:ext>
            </a:extLst>
          </p:cNvPr>
          <p:cNvSpPr/>
          <p:nvPr/>
        </p:nvSpPr>
        <p:spPr>
          <a:xfrm>
            <a:off x="3435293" y="3807622"/>
            <a:ext cx="1141672" cy="592474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89DFDA3-90A3-4ACC-B1BB-74B043ABD0F2}"/>
              </a:ext>
            </a:extLst>
          </p:cNvPr>
          <p:cNvCxnSpPr>
            <a:cxnSpLocks/>
          </p:cNvCxnSpPr>
          <p:nvPr/>
        </p:nvCxnSpPr>
        <p:spPr>
          <a:xfrm>
            <a:off x="2626525" y="3522577"/>
            <a:ext cx="663911" cy="40242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822C557E-EA5F-4F05-8F68-80BE8EECD4EA}"/>
              </a:ext>
            </a:extLst>
          </p:cNvPr>
          <p:cNvSpPr txBox="1"/>
          <p:nvPr/>
        </p:nvSpPr>
        <p:spPr>
          <a:xfrm>
            <a:off x="3332885" y="3864777"/>
            <a:ext cx="1335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Retour graphique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136C890D-38EE-4B4C-83BF-9698B8263BBC}"/>
              </a:ext>
            </a:extLst>
          </p:cNvPr>
          <p:cNvSpPr/>
          <p:nvPr/>
        </p:nvSpPr>
        <p:spPr>
          <a:xfrm>
            <a:off x="6248434" y="2914383"/>
            <a:ext cx="1023653" cy="657358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02CA88A-B9A2-408D-93DB-6F92C9046805}"/>
              </a:ext>
            </a:extLst>
          </p:cNvPr>
          <p:cNvSpPr txBox="1"/>
          <p:nvPr/>
        </p:nvSpPr>
        <p:spPr>
          <a:xfrm>
            <a:off x="6159015" y="2908997"/>
            <a:ext cx="12104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Graphique ouverture emails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1A65EF0-5A72-4D52-9382-9049893CAE99}"/>
              </a:ext>
            </a:extLst>
          </p:cNvPr>
          <p:cNvSpPr/>
          <p:nvPr/>
        </p:nvSpPr>
        <p:spPr>
          <a:xfrm>
            <a:off x="6248434" y="3657975"/>
            <a:ext cx="1075449" cy="685643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71262C9-38C5-4CED-9F2A-1BE15E1385CF}"/>
              </a:ext>
            </a:extLst>
          </p:cNvPr>
          <p:cNvSpPr txBox="1"/>
          <p:nvPr/>
        </p:nvSpPr>
        <p:spPr>
          <a:xfrm>
            <a:off x="6180938" y="3725730"/>
            <a:ext cx="12104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Graphique ouverture liens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BF1D656-CCFB-4A93-B226-0B6CD6DF4BED}"/>
              </a:ext>
            </a:extLst>
          </p:cNvPr>
          <p:cNvSpPr/>
          <p:nvPr/>
        </p:nvSpPr>
        <p:spPr>
          <a:xfrm>
            <a:off x="6285990" y="4396068"/>
            <a:ext cx="956491" cy="707565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4F78409-B44A-4AD8-8719-0FB9B6783F25}"/>
              </a:ext>
            </a:extLst>
          </p:cNvPr>
          <p:cNvSpPr txBox="1"/>
          <p:nvPr/>
        </p:nvSpPr>
        <p:spPr>
          <a:xfrm>
            <a:off x="6188337" y="4421290"/>
            <a:ext cx="113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Graphique nombre emails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838A501-B621-4FB2-B0FC-57353A73CBA9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668074" y="3438252"/>
            <a:ext cx="1527607" cy="657358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33810B1-F65D-4992-A14E-51057E7271CF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4668074" y="3956563"/>
            <a:ext cx="1512864" cy="13904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BDC66F3-4089-434B-9075-B30E25120EE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668074" y="4095610"/>
            <a:ext cx="1555303" cy="507319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693CC91-B0F6-4C34-9BC5-2EFF0D3C06BC}"/>
              </a:ext>
            </a:extLst>
          </p:cNvPr>
          <p:cNvSpPr txBox="1"/>
          <p:nvPr/>
        </p:nvSpPr>
        <p:spPr>
          <a:xfrm>
            <a:off x="1457220" y="3482918"/>
            <a:ext cx="1077686" cy="30777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Google Shape;385;p50">
            <a:extLst>
              <a:ext uri="{FF2B5EF4-FFF2-40B4-BE49-F238E27FC236}">
                <a16:creationId xmlns:a16="http://schemas.microsoft.com/office/drawing/2014/main" id="{24B774CE-695A-419F-A719-37BC1A00B44E}"/>
              </a:ext>
            </a:extLst>
          </p:cNvPr>
          <p:cNvSpPr txBox="1">
            <a:spLocks/>
          </p:cNvSpPr>
          <p:nvPr/>
        </p:nvSpPr>
        <p:spPr>
          <a:xfrm>
            <a:off x="1822060" y="661790"/>
            <a:ext cx="6221265" cy="586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000" dirty="0">
                <a:solidFill>
                  <a:schemeClr val="tx2">
                    <a:lumMod val="10000"/>
                  </a:schemeClr>
                </a:solidFill>
                <a:latin typeface="Julius Sans One" panose="020B0604020202020204" charset="0"/>
              </a:rPr>
              <a:t>CAS D’UTILISATION</a:t>
            </a:r>
          </a:p>
        </p:txBody>
      </p:sp>
      <p:cxnSp>
        <p:nvCxnSpPr>
          <p:cNvPr id="35" name="Google Shape;386;p50">
            <a:extLst>
              <a:ext uri="{FF2B5EF4-FFF2-40B4-BE49-F238E27FC236}">
                <a16:creationId xmlns:a16="http://schemas.microsoft.com/office/drawing/2014/main" id="{C5C69402-5BB5-40BE-B486-14AB40AE41D7}"/>
              </a:ext>
            </a:extLst>
          </p:cNvPr>
          <p:cNvCxnSpPr>
            <a:cxnSpLocks/>
          </p:cNvCxnSpPr>
          <p:nvPr/>
        </p:nvCxnSpPr>
        <p:spPr>
          <a:xfrm>
            <a:off x="4056199" y="1258691"/>
            <a:ext cx="103160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669671A2-F04D-41E8-B570-6636AE4D8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7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0" grpId="0"/>
      <p:bldP spid="16" grpId="0"/>
      <p:bldP spid="17" grpId="0"/>
      <p:bldP spid="37" grpId="0" animBg="1"/>
      <p:bldP spid="38" grpId="0"/>
      <p:bldP spid="47" grpId="0" animBg="1"/>
      <p:bldP spid="50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chemeClr val="tx2">
                    <a:lumMod val="10000"/>
                  </a:schemeClr>
                </a:solidFill>
              </a:rPr>
              <a:t>4.</a:t>
            </a:r>
            <a:br>
              <a:rPr lang="fr-FR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R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éalisation et Demarches</a:t>
            </a:r>
            <a:endParaRPr lang="fr-F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7" name="Google Shape;437;p40"/>
          <p:cNvSpPr txBox="1">
            <a:spLocks noGrp="1"/>
          </p:cNvSpPr>
          <p:nvPr>
            <p:ph type="subTitle" idx="1"/>
          </p:nvPr>
        </p:nvSpPr>
        <p:spPr>
          <a:xfrm>
            <a:off x="5292891" y="3560780"/>
            <a:ext cx="3657673" cy="70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de la réalisation et des démarches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A7C07C7-2DC5-486B-A984-6B480D55477F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-FR" sz="1300" b="1" smtClean="0">
                <a:solidFill>
                  <a:schemeClr val="bg1"/>
                </a:solidFill>
                <a:latin typeface="Montserrat" panose="00000500000000000000" pitchFamily="2" charset="0"/>
              </a:rPr>
              <a:pPr algn="r"/>
              <a:t>11</a:t>
            </a:fld>
            <a:endParaRPr lang="fr-FR"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79416" y="445295"/>
            <a:ext cx="6747916" cy="773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chemeClr val="tx2">
                    <a:lumMod val="10000"/>
                  </a:schemeClr>
                </a:solidFill>
              </a:rPr>
              <a:t>Démarches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17820" y="1609497"/>
            <a:ext cx="1997690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</a:rPr>
              <a:t>COMMUNICATION</a:t>
            </a:r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2484433" y="1673430"/>
            <a:ext cx="2198914" cy="51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2">
                    <a:lumMod val="10000"/>
                  </a:schemeClr>
                </a:solidFill>
              </a:rPr>
              <a:t>DOCUMENTATION</a:t>
            </a: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5040298" y="1649394"/>
            <a:ext cx="2176378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2">
                    <a:lumMod val="10000"/>
                  </a:schemeClr>
                </a:solidFill>
              </a:rPr>
              <a:t>MISE EN OEUVRE</a:t>
            </a: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1116665" y="509202"/>
            <a:ext cx="680123" cy="645645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chemeClr val="bg1"/>
                </a:solidFill>
                <a:latin typeface="Montserrat" panose="00000500000000000000" pitchFamily="2" charset="0"/>
              </a:rPr>
              <a:t>12</a:t>
            </a:fld>
            <a:endParaRPr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A174318C-1388-4564-BE49-3315524E179C}"/>
              </a:ext>
            </a:extLst>
          </p:cNvPr>
          <p:cNvSpPr/>
          <p:nvPr/>
        </p:nvSpPr>
        <p:spPr>
          <a:xfrm>
            <a:off x="117820" y="1557558"/>
            <a:ext cx="1997690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Cadre 1">
            <a:extLst>
              <a:ext uri="{FF2B5EF4-FFF2-40B4-BE49-F238E27FC236}">
                <a16:creationId xmlns:a16="http://schemas.microsoft.com/office/drawing/2014/main" id="{EB78CBA0-9712-41D8-A977-66E32F8653EE}"/>
              </a:ext>
            </a:extLst>
          </p:cNvPr>
          <p:cNvSpPr/>
          <p:nvPr/>
        </p:nvSpPr>
        <p:spPr>
          <a:xfrm>
            <a:off x="2449396" y="1557558"/>
            <a:ext cx="2247517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adre 1">
            <a:extLst>
              <a:ext uri="{FF2B5EF4-FFF2-40B4-BE49-F238E27FC236}">
                <a16:creationId xmlns:a16="http://schemas.microsoft.com/office/drawing/2014/main" id="{FC9E6D32-A51C-4940-9D4E-59166FC5054D}"/>
              </a:ext>
            </a:extLst>
          </p:cNvPr>
          <p:cNvSpPr/>
          <p:nvPr/>
        </p:nvSpPr>
        <p:spPr>
          <a:xfrm>
            <a:off x="5004729" y="1557558"/>
            <a:ext cx="2247517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F6A28-36EF-4A59-9827-3429E2572ECA}"/>
              </a:ext>
            </a:extLst>
          </p:cNvPr>
          <p:cNvSpPr txBox="1"/>
          <p:nvPr/>
        </p:nvSpPr>
        <p:spPr>
          <a:xfrm>
            <a:off x="117820" y="2571750"/>
            <a:ext cx="1997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Visio avec mon maitre de stage pour définir les objectifs ou faire le point</a:t>
            </a:r>
          </a:p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032232-CC46-43B4-B175-6BFFDAB8A3F7}"/>
              </a:ext>
            </a:extLst>
          </p:cNvPr>
          <p:cNvSpPr txBox="1"/>
          <p:nvPr/>
        </p:nvSpPr>
        <p:spPr>
          <a:xfrm>
            <a:off x="2449396" y="2484683"/>
            <a:ext cx="2198913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Lecture de la documentation en ligne</a:t>
            </a:r>
          </a:p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CDC521-480E-4382-B195-086845F59DE4}"/>
              </a:ext>
            </a:extLst>
          </p:cNvPr>
          <p:cNvSpPr txBox="1"/>
          <p:nvPr/>
        </p:nvSpPr>
        <p:spPr>
          <a:xfrm>
            <a:off x="5129642" y="2484683"/>
            <a:ext cx="1997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Commence à coder pour mettre en place les bases du projet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  <p:bldP spid="165" grpId="0" build="p"/>
      <p:bldP spid="166" grpId="0" build="p"/>
      <p:bldP spid="2" grpId="0" animBg="1"/>
      <p:bldP spid="15" grpId="0" animBg="1"/>
      <p:bldP spid="16" grpId="0" animBg="1"/>
      <p:bldP spid="3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F19D704-06D5-4196-96AA-27A01105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918BA7A-0727-4020-A44E-F3B88CA51DA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656179-B92E-4FBA-B044-515422D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09501DBA-697D-45BD-83B8-28A3070123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A36A188-5377-4203-A738-F5614135840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F3AD101-A3AC-4C7F-A12E-ECC6F616662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176825" y="164965"/>
            <a:ext cx="6869254" cy="5286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Formulaire login et inscription</a:t>
            </a:r>
          </a:p>
        </p:txBody>
      </p:sp>
      <p:pic>
        <p:nvPicPr>
          <p:cNvPr id="17" name="Image 16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id="{F1139735-2277-42F1-95F6-F5E41BA2B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6" t="14713"/>
          <a:stretch/>
        </p:blipFill>
        <p:spPr>
          <a:xfrm>
            <a:off x="0" y="-5300"/>
            <a:ext cx="9144000" cy="5143500"/>
          </a:xfrm>
          <a:prstGeom prst="rect">
            <a:avLst/>
          </a:prstGeom>
        </p:spPr>
      </p:pic>
      <p:pic>
        <p:nvPicPr>
          <p:cNvPr id="19" name="Image 18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id="{46F03C12-CCB1-458A-A09B-AA94FB327D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6" t="14713"/>
          <a:stretch/>
        </p:blipFill>
        <p:spPr>
          <a:xfrm>
            <a:off x="0" y="5300"/>
            <a:ext cx="9144000" cy="5143498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A58BCF8-8B83-4C5C-B1D9-603A84476C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F19D704-06D5-4196-96AA-27A01105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918BA7A-0727-4020-A44E-F3B88CA51DA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656179-B92E-4FBA-B044-515422D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09501DBA-697D-45BD-83B8-28A3070123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A36A188-5377-4203-A738-F5614135840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F3AD101-A3AC-4C7F-A12E-ECC6F616662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176825" y="164965"/>
            <a:ext cx="6869254" cy="5286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Formulaire login et inscription</a:t>
            </a:r>
          </a:p>
        </p:txBody>
      </p:sp>
      <p:pic>
        <p:nvPicPr>
          <p:cNvPr id="17" name="Image 16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id="{F1139735-2277-42F1-95F6-F5E41BA2B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6" t="14713"/>
          <a:stretch/>
        </p:blipFill>
        <p:spPr>
          <a:xfrm>
            <a:off x="0" y="-5300"/>
            <a:ext cx="9144000" cy="5143500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A58BCF8-8B83-4C5C-B1D9-603A84476C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8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F19D704-06D5-4196-96AA-27A01105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918BA7A-0727-4020-A44E-F3B88CA51DA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656179-B92E-4FBA-B044-515422D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09501DBA-697D-45BD-83B8-28A3070123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A36A188-5377-4203-A738-F5614135840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F3AD101-A3AC-4C7F-A12E-ECC6F616662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176825" y="164965"/>
            <a:ext cx="6869254" cy="5286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PAGE STATISTIQUE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A1BA79-88B9-4299-9CE3-9E702118A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7" t="14586" r="928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pic>
        <p:nvPicPr>
          <p:cNvPr id="8" name="Image 7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id="{9EB62F97-29A6-4D49-837C-7F7977E5BA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3" t="14586" r="931"/>
          <a:stretch/>
        </p:blipFill>
        <p:spPr>
          <a:xfrm>
            <a:off x="-2" y="0"/>
            <a:ext cx="9144000" cy="5143500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1A19D856-446C-4999-A7D4-95DEA489A6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63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F19D704-06D5-4196-96AA-27A01105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918BA7A-0727-4020-A44E-F3B88CA51DA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656179-B92E-4FBA-B044-515422D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09501DBA-697D-45BD-83B8-28A3070123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A36A188-5377-4203-A738-F5614135840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F3AD101-A3AC-4C7F-A12E-ECC6F616662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176825" y="164965"/>
            <a:ext cx="6869254" cy="5286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PAGE STATISTIQUE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A1BA79-88B9-4299-9CE3-9E702118A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7" t="14586" r="928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1A19D856-446C-4999-A7D4-95DEA489A6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F19D704-06D5-4196-96AA-27A01105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918BA7A-0727-4020-A44E-F3B88CA51DA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656179-B92E-4FBA-B044-515422D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09501DBA-697D-45BD-83B8-28A3070123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A36A188-5377-4203-A738-F5614135840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F3AD101-A3AC-4C7F-A12E-ECC6F616662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176825" y="176116"/>
            <a:ext cx="6869254" cy="5286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ENVOI D’EMAIL</a:t>
            </a:r>
          </a:p>
        </p:txBody>
      </p:sp>
      <p:pic>
        <p:nvPicPr>
          <p:cNvPr id="6" name="Image 5" descr="Une image contenant texte, capture d’écran, moniteur, ordinateur&#10;&#10;Description générée automatiquement">
            <a:extLst>
              <a:ext uri="{FF2B5EF4-FFF2-40B4-BE49-F238E27FC236}">
                <a16:creationId xmlns:a16="http://schemas.microsoft.com/office/drawing/2014/main" id="{EA88CA45-4BED-467E-822E-5F4C00462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4" t="14713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03105F-0D43-4536-9515-7F8E75A65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14586"/>
          <a:stretch/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1C8B9863-819D-48AA-B121-8045AD3FB58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5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8145B-348B-4F06-A5B6-0A4C8EDC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13912-0C39-4258-854D-E30677142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6AF6FBE-1B49-4ACE-94C1-45484310895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A5ABE16-5719-47BF-BF04-B7CEE8C3B5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9C33B8E-9316-4CDD-BADD-6700ED1D667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34078A5D-8D31-48E1-9048-EDB2D8BC06F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3F404F74-6EC3-4859-B24F-6F140D68E57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575498" y="101902"/>
            <a:ext cx="5992999" cy="5286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TRACKING OUVERTURE EMAIL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BDB152-6354-46AC-AB94-2B452F86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3" t="15094"/>
          <a:stretch/>
        </p:blipFill>
        <p:spPr>
          <a:xfrm>
            <a:off x="0" y="0"/>
            <a:ext cx="9398837" cy="5143500"/>
          </a:xfrm>
          <a:prstGeom prst="rect">
            <a:avLst/>
          </a:prstGeom>
        </p:spPr>
      </p:pic>
      <p:sp>
        <p:nvSpPr>
          <p:cNvPr id="11" name="Espace réservé du numéro de diapositive 1">
            <a:extLst>
              <a:ext uri="{FF2B5EF4-FFF2-40B4-BE49-F238E27FC236}">
                <a16:creationId xmlns:a16="http://schemas.microsoft.com/office/drawing/2014/main" id="{52AA7CA3-4E89-472D-A8D3-6B45235B7F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7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F19D704-06D5-4196-96AA-27A01105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918BA7A-0727-4020-A44E-F3B88CA51DA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656179-B92E-4FBA-B044-515422D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09501DBA-697D-45BD-83B8-28A3070123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A36A188-5377-4203-A738-F5614135840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F3AD101-A3AC-4C7F-A12E-ECC6F616662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176825" y="94265"/>
            <a:ext cx="6869254" cy="5286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TRACKING OUVERTURE LIEN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2029CA-4350-4747-953C-5EF36CAAF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4" t="14995"/>
          <a:stretch/>
        </p:blipFill>
        <p:spPr>
          <a:xfrm>
            <a:off x="0" y="0"/>
            <a:ext cx="9144000" cy="5244029"/>
          </a:xfrm>
          <a:prstGeom prst="rect">
            <a:avLst/>
          </a:prstGeom>
        </p:spPr>
      </p:pic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CF4E7084-9125-4A65-BAE8-57E6F0B0F5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2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Sommaire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subTitle" idx="1"/>
          </p:nvPr>
        </p:nvSpPr>
        <p:spPr>
          <a:xfrm>
            <a:off x="5690650" y="674721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>
                    <a:lumMod val="10000"/>
                  </a:schemeClr>
                </a:solidFill>
                <a:latin typeface="Didact Gothic" panose="020B0604020202020204" charset="0"/>
              </a:rPr>
              <a:t>Présentation du contexte professionnel ainsi que des demandeurs</a:t>
            </a:r>
            <a:endParaRPr sz="1200" dirty="0">
              <a:solidFill>
                <a:schemeClr val="tx2">
                  <a:lumMod val="10000"/>
                </a:schemeClr>
              </a:solidFill>
              <a:latin typeface="Didact Gothic" panose="020B0604020202020204" charset="0"/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49" y="393902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Contexte professionnel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49" y="2123182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Cas d’utilisation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13"/>
          </p:nvPr>
        </p:nvSpPr>
        <p:spPr>
          <a:xfrm>
            <a:off x="5690649" y="2315568"/>
            <a:ext cx="2454000" cy="50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fr-FR" sz="1200" dirty="0">
                <a:solidFill>
                  <a:schemeClr val="tx2">
                    <a:lumMod val="10000"/>
                  </a:schemeClr>
                </a:solidFill>
              </a:rPr>
              <a:t>Présentation des fonctionnalités prévues</a:t>
            </a: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10771" y="4350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76575" y="2132527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III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49" y="138367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Projets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9"/>
          </p:nvPr>
        </p:nvSpPr>
        <p:spPr>
          <a:xfrm>
            <a:off x="5690649" y="1641389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2">
                    <a:lumMod val="10000"/>
                  </a:schemeClr>
                </a:solidFill>
              </a:rPr>
              <a:t>Les différents projets, les objectifs...</a:t>
            </a:r>
            <a:endParaRPr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49" y="4369083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Bilan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4"/>
          </p:nvPr>
        </p:nvSpPr>
        <p:spPr>
          <a:xfrm>
            <a:off x="5690650" y="4572736"/>
            <a:ext cx="24540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tx2">
                    <a:lumMod val="10000"/>
                  </a:schemeClr>
                </a:solidFill>
              </a:rPr>
              <a:t>Ressenti par rapport au stage</a:t>
            </a:r>
            <a:endParaRPr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76575" y="140107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II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4876575" y="438721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VI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49;p38">
            <a:extLst>
              <a:ext uri="{FF2B5EF4-FFF2-40B4-BE49-F238E27FC236}">
                <a16:creationId xmlns:a16="http://schemas.microsoft.com/office/drawing/2014/main" id="{511E3F41-99A5-44E4-94BD-216EC231EA45}"/>
              </a:ext>
            </a:extLst>
          </p:cNvPr>
          <p:cNvSpPr txBox="1">
            <a:spLocks/>
          </p:cNvSpPr>
          <p:nvPr/>
        </p:nvSpPr>
        <p:spPr>
          <a:xfrm>
            <a:off x="5690649" y="2916468"/>
            <a:ext cx="363397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fr-FR" dirty="0">
                <a:solidFill>
                  <a:schemeClr val="tx2">
                    <a:lumMod val="10000"/>
                  </a:schemeClr>
                </a:solidFill>
                <a:latin typeface="Montserrat" panose="00000500000000000000" pitchFamily="2" charset="0"/>
              </a:rPr>
              <a:t>Réalisation</a:t>
            </a:r>
          </a:p>
        </p:txBody>
      </p:sp>
      <p:sp>
        <p:nvSpPr>
          <p:cNvPr id="17" name="Google Shape;250;p38">
            <a:extLst>
              <a:ext uri="{FF2B5EF4-FFF2-40B4-BE49-F238E27FC236}">
                <a16:creationId xmlns:a16="http://schemas.microsoft.com/office/drawing/2014/main" id="{BA34FCFB-8B51-4DB2-A0D6-565D7B3116F6}"/>
              </a:ext>
            </a:extLst>
          </p:cNvPr>
          <p:cNvSpPr txBox="1">
            <a:spLocks/>
          </p:cNvSpPr>
          <p:nvPr/>
        </p:nvSpPr>
        <p:spPr>
          <a:xfrm>
            <a:off x="5690649" y="3193735"/>
            <a:ext cx="2855039" cy="5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</a:pPr>
            <a:r>
              <a:rPr lang="fr-FR" sz="1200" dirty="0">
                <a:solidFill>
                  <a:schemeClr val="tx2">
                    <a:lumMod val="10000"/>
                  </a:schemeClr>
                </a:solidFill>
              </a:rPr>
              <a:t>Présentation de la réalisation</a:t>
            </a:r>
          </a:p>
        </p:txBody>
      </p:sp>
      <p:sp>
        <p:nvSpPr>
          <p:cNvPr id="18" name="Google Shape;252;p38">
            <a:extLst>
              <a:ext uri="{FF2B5EF4-FFF2-40B4-BE49-F238E27FC236}">
                <a16:creationId xmlns:a16="http://schemas.microsoft.com/office/drawing/2014/main" id="{B43EA7E2-C831-43C8-B96D-A2786DE99421}"/>
              </a:ext>
            </a:extLst>
          </p:cNvPr>
          <p:cNvSpPr txBox="1">
            <a:spLocks/>
          </p:cNvSpPr>
          <p:nvPr/>
        </p:nvSpPr>
        <p:spPr>
          <a:xfrm>
            <a:off x="4876575" y="2930442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IV</a:t>
            </a:r>
          </a:p>
        </p:txBody>
      </p:sp>
      <p:sp>
        <p:nvSpPr>
          <p:cNvPr id="19" name="Google Shape;249;p38">
            <a:extLst>
              <a:ext uri="{FF2B5EF4-FFF2-40B4-BE49-F238E27FC236}">
                <a16:creationId xmlns:a16="http://schemas.microsoft.com/office/drawing/2014/main" id="{0F900170-9870-455C-B1D2-FE5131A96E26}"/>
              </a:ext>
            </a:extLst>
          </p:cNvPr>
          <p:cNvSpPr txBox="1">
            <a:spLocks/>
          </p:cNvSpPr>
          <p:nvPr/>
        </p:nvSpPr>
        <p:spPr>
          <a:xfrm>
            <a:off x="5690649" y="3538234"/>
            <a:ext cx="363397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fr-FR" dirty="0">
                <a:solidFill>
                  <a:schemeClr val="tx2">
                    <a:lumMod val="10000"/>
                  </a:schemeClr>
                </a:solidFill>
                <a:latin typeface="Montserrat" panose="00000500000000000000" pitchFamily="2" charset="0"/>
              </a:rPr>
              <a:t>Test et recettage</a:t>
            </a:r>
          </a:p>
        </p:txBody>
      </p:sp>
      <p:sp>
        <p:nvSpPr>
          <p:cNvPr id="20" name="Google Shape;250;p38">
            <a:extLst>
              <a:ext uri="{FF2B5EF4-FFF2-40B4-BE49-F238E27FC236}">
                <a16:creationId xmlns:a16="http://schemas.microsoft.com/office/drawing/2014/main" id="{18911B4E-1883-460B-BC47-B7F5FA6FDB62}"/>
              </a:ext>
            </a:extLst>
          </p:cNvPr>
          <p:cNvSpPr txBox="1">
            <a:spLocks/>
          </p:cNvSpPr>
          <p:nvPr/>
        </p:nvSpPr>
        <p:spPr>
          <a:xfrm>
            <a:off x="5690649" y="3815501"/>
            <a:ext cx="2855039" cy="5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</a:pPr>
            <a:r>
              <a:rPr lang="fr-FR" sz="1200" dirty="0">
                <a:solidFill>
                  <a:schemeClr val="tx2">
                    <a:lumMod val="10000"/>
                  </a:schemeClr>
                </a:solidFill>
              </a:rPr>
              <a:t>Présentation des test et des corrections apportées au projet</a:t>
            </a:r>
          </a:p>
        </p:txBody>
      </p:sp>
      <p:sp>
        <p:nvSpPr>
          <p:cNvPr id="21" name="Google Shape;252;p38">
            <a:extLst>
              <a:ext uri="{FF2B5EF4-FFF2-40B4-BE49-F238E27FC236}">
                <a16:creationId xmlns:a16="http://schemas.microsoft.com/office/drawing/2014/main" id="{CD3F90A2-80A3-43F7-A97D-FDE2A02F915C}"/>
              </a:ext>
            </a:extLst>
          </p:cNvPr>
          <p:cNvSpPr txBox="1">
            <a:spLocks/>
          </p:cNvSpPr>
          <p:nvPr/>
        </p:nvSpPr>
        <p:spPr>
          <a:xfrm>
            <a:off x="4876575" y="355220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V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C482D3-CED5-4D8E-9FC9-2EEC9AD65B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3" grpId="0"/>
      <p:bldP spid="244" grpId="0" build="p"/>
      <p:bldP spid="245" grpId="0"/>
      <p:bldP spid="246" grpId="0"/>
      <p:bldP spid="247" grpId="0"/>
      <p:bldP spid="248" grpId="0" build="p"/>
      <p:bldP spid="249" grpId="0"/>
      <p:bldP spid="251" grpId="0"/>
      <p:bldP spid="2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chemeClr val="tx2">
                    <a:lumMod val="10000"/>
                  </a:schemeClr>
                </a:solidFill>
              </a:rPr>
              <a:t>5.</a:t>
            </a:r>
            <a:br>
              <a:rPr lang="fr-FR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Test et Recettage</a:t>
            </a:r>
          </a:p>
        </p:txBody>
      </p:sp>
      <p:sp>
        <p:nvSpPr>
          <p:cNvPr id="437" name="Google Shape;437;p40"/>
          <p:cNvSpPr txBox="1">
            <a:spLocks noGrp="1"/>
          </p:cNvSpPr>
          <p:nvPr>
            <p:ph type="subTitle" idx="1"/>
          </p:nvPr>
        </p:nvSpPr>
        <p:spPr>
          <a:xfrm>
            <a:off x="5292891" y="3560780"/>
            <a:ext cx="3657673" cy="70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Présentation de test ainsi que de la correction effectuée après le test d’acceptation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ED29133-AF46-4905-B112-F78172A19E70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-FR" sz="1300" b="1" smtClean="0">
                <a:solidFill>
                  <a:schemeClr val="bg1"/>
                </a:solidFill>
                <a:latin typeface="Montserrat" panose="00000500000000000000" pitchFamily="2" charset="0"/>
              </a:rPr>
              <a:pPr algn="r"/>
              <a:t>20</a:t>
            </a:fld>
            <a:endParaRPr lang="fr-FR"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1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>
            <a:spLocks noGrp="1"/>
          </p:cNvSpPr>
          <p:nvPr>
            <p:ph type="body" idx="1"/>
          </p:nvPr>
        </p:nvSpPr>
        <p:spPr>
          <a:xfrm>
            <a:off x="243339" y="1578210"/>
            <a:ext cx="4328661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Postman est une application permettant de tester des API.</a:t>
            </a:r>
          </a:p>
          <a:p>
            <a:endParaRPr lang="fr-FR" dirty="0">
              <a:solidFill>
                <a:schemeClr val="tx2">
                  <a:lumMod val="10000"/>
                </a:schemeClr>
              </a:solidFill>
            </a:endParaRPr>
          </a:p>
          <a:p>
            <a:pPr marL="101600" indent="0">
              <a:buNone/>
            </a:pPr>
            <a:r>
              <a:rPr lang="fr-FR" b="1" u="sng" dirty="0">
                <a:solidFill>
                  <a:schemeClr val="tx2">
                    <a:lumMod val="10000"/>
                  </a:schemeClr>
                </a:solidFill>
              </a:rPr>
              <a:t>Pourquoi utiliser POSTMAN ?</a:t>
            </a:r>
          </a:p>
        </p:txBody>
      </p:sp>
      <p:sp>
        <p:nvSpPr>
          <p:cNvPr id="370" name="Google Shape;370;p35"/>
          <p:cNvSpPr/>
          <p:nvPr/>
        </p:nvSpPr>
        <p:spPr>
          <a:xfrm>
            <a:off x="462297" y="71889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chemeClr val="bg1"/>
                </a:solidFill>
                <a:latin typeface="Montserrat" panose="00000500000000000000" pitchFamily="2" charset="0"/>
              </a:rPr>
              <a:t>21</a:t>
            </a:fld>
            <a:endParaRPr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A60EF5-56C4-4328-BB77-BB297B6D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35" y="691507"/>
            <a:ext cx="3148200" cy="4857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27BB249-ED9B-4984-A602-4630B0EE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59" y="1146655"/>
            <a:ext cx="4228142" cy="1998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99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>
            <a:spLocks noGrp="1"/>
          </p:cNvSpPr>
          <p:nvPr>
            <p:ph type="body" idx="1"/>
          </p:nvPr>
        </p:nvSpPr>
        <p:spPr>
          <a:xfrm>
            <a:off x="177276" y="1578210"/>
            <a:ext cx="4228143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Une messagerie web, Webmail, courriel web ou portail de messagerie. </a:t>
            </a:r>
          </a:p>
          <a:p>
            <a:pPr marL="101600" indent="0">
              <a:buNone/>
            </a:pPr>
            <a:r>
              <a:rPr lang="fr-FR" b="1" u="sng" dirty="0">
                <a:solidFill>
                  <a:schemeClr val="tx2">
                    <a:lumMod val="10000"/>
                  </a:schemeClr>
                </a:solidFill>
              </a:rPr>
              <a:t>Pourquoi utiliser Webmail ?</a:t>
            </a:r>
          </a:p>
        </p:txBody>
      </p:sp>
      <p:sp>
        <p:nvSpPr>
          <p:cNvPr id="370" name="Google Shape;370;p35"/>
          <p:cNvSpPr/>
          <p:nvPr/>
        </p:nvSpPr>
        <p:spPr>
          <a:xfrm>
            <a:off x="462297" y="71889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chemeClr val="bg1"/>
                </a:solidFill>
                <a:latin typeface="Montserrat" panose="00000500000000000000" pitchFamily="2" charset="0"/>
              </a:rPr>
              <a:t>22</a:t>
            </a:fld>
            <a:endParaRPr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A60EF5-56C4-4328-BB77-BB297B6D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35" y="691507"/>
            <a:ext cx="3148200" cy="485700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WEBMAIL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FEE4A7-5434-4581-BB4A-C2963C26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73" y="1149987"/>
            <a:ext cx="3053354" cy="2843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20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chemeClr val="tx2">
                    <a:lumMod val="10000"/>
                  </a:schemeClr>
                </a:solidFill>
              </a:rPr>
              <a:t>6.</a:t>
            </a:r>
            <a:br>
              <a:rPr lang="fr-FR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Bilan</a:t>
            </a:r>
          </a:p>
        </p:txBody>
      </p:sp>
      <p:sp>
        <p:nvSpPr>
          <p:cNvPr id="437" name="Google Shape;437;p40"/>
          <p:cNvSpPr txBox="1">
            <a:spLocks noGrp="1"/>
          </p:cNvSpPr>
          <p:nvPr>
            <p:ph type="subTitle" idx="1"/>
          </p:nvPr>
        </p:nvSpPr>
        <p:spPr>
          <a:xfrm>
            <a:off x="5292891" y="3560780"/>
            <a:ext cx="3657673" cy="70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Ressenti par rapport au stage et documents techniques associés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68F1DFE-B1F0-4CE7-8720-9968B601DFEE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-FR" sz="1300" b="1" smtClean="0">
                <a:solidFill>
                  <a:schemeClr val="bg1"/>
                </a:solidFill>
                <a:latin typeface="Montserrat" panose="00000500000000000000" pitchFamily="2" charset="0"/>
              </a:rPr>
              <a:pPr algn="r"/>
              <a:t>23</a:t>
            </a:fld>
            <a:endParaRPr lang="fr-FR"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2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F19D704-06D5-4196-96AA-27A01105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918BA7A-0727-4020-A44E-F3B88CA51DA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6656179-B92E-4FBA-B044-515422D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09501DBA-697D-45BD-83B8-28A30701235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A36A188-5377-4203-A738-F5614135840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AF3AD101-A3AC-4C7F-A12E-ECC6F616662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137373" y="66177"/>
            <a:ext cx="6869254" cy="528600"/>
          </a:xfrm>
        </p:spPr>
        <p:txBody>
          <a:bodyPr/>
          <a:lstStyle/>
          <a:p>
            <a:r>
              <a:rPr lang="fr-FR" dirty="0"/>
              <a:t>Notice Utilisateurs</a:t>
            </a:r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1BACE1F2-4F8F-435F-9940-ED2FE0099B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A718E3-6395-4A47-8290-BB956954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486"/>
            <a:ext cx="9144000" cy="4387965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73D962-115C-4433-B431-F68237BC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5486"/>
            <a:ext cx="9144000" cy="44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chemeClr val="tx2">
                    <a:lumMod val="10000"/>
                  </a:schemeClr>
                </a:solidFill>
              </a:rPr>
              <a:t>7.</a:t>
            </a:r>
            <a:br>
              <a:rPr lang="fr-FR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Activités du nouveau référentiel</a:t>
            </a:r>
          </a:p>
        </p:txBody>
      </p:sp>
      <p:sp>
        <p:nvSpPr>
          <p:cNvPr id="437" name="Google Shape;437;p40"/>
          <p:cNvSpPr txBox="1">
            <a:spLocks noGrp="1"/>
          </p:cNvSpPr>
          <p:nvPr>
            <p:ph type="subTitle" idx="1"/>
          </p:nvPr>
        </p:nvSpPr>
        <p:spPr>
          <a:xfrm>
            <a:off x="5292891" y="3560780"/>
            <a:ext cx="3657673" cy="70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Présentation des activités du nouveau référentiel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90DB8C0-CB2E-4EAF-A446-C92D4D625ED5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-FR" sz="1300" b="1" smtClean="0">
                <a:solidFill>
                  <a:schemeClr val="bg1"/>
                </a:solidFill>
                <a:latin typeface="Montserrat" panose="00000500000000000000" pitchFamily="2" charset="0"/>
              </a:rPr>
              <a:pPr algn="r"/>
              <a:t>25</a:t>
            </a:fld>
            <a:endParaRPr lang="fr-FR"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7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BA485D9-D51E-4628-BC01-E48249FD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950" y="584891"/>
            <a:ext cx="5768100" cy="528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300" dirty="0"/>
              <a:t>Activités du nouveau référentiel</a:t>
            </a:r>
          </a:p>
        </p:txBody>
      </p:sp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7CEA136B-6160-4190-A967-15B88E61E920}"/>
              </a:ext>
            </a:extLst>
          </p:cNvPr>
          <p:cNvGraphicFramePr>
            <a:graphicFrameLocks noGrp="1"/>
          </p:cNvGraphicFramePr>
          <p:nvPr/>
        </p:nvGraphicFramePr>
        <p:xfrm>
          <a:off x="1512982" y="1113491"/>
          <a:ext cx="6286958" cy="3761823"/>
        </p:xfrm>
        <a:graphic>
          <a:graphicData uri="http://schemas.openxmlformats.org/drawingml/2006/table">
            <a:tbl>
              <a:tblPr firstRow="1" bandRow="1"/>
              <a:tblGrid>
                <a:gridCol w="3143479">
                  <a:extLst>
                    <a:ext uri="{9D8B030D-6E8A-4147-A177-3AD203B41FA5}">
                      <a16:colId xmlns:a16="http://schemas.microsoft.com/office/drawing/2014/main" val="3264467181"/>
                    </a:ext>
                  </a:extLst>
                </a:gridCol>
                <a:gridCol w="3143479">
                  <a:extLst>
                    <a:ext uri="{9D8B030D-6E8A-4147-A177-3AD203B41FA5}">
                      <a16:colId xmlns:a16="http://schemas.microsoft.com/office/drawing/2014/main" val="3760220244"/>
                    </a:ext>
                  </a:extLst>
                </a:gridCol>
              </a:tblGrid>
              <a:tr h="386779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Intitulé de la compétence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2707"/>
                  </a:ext>
                </a:extLst>
              </a:tr>
              <a:tr h="762961">
                <a:tc>
                  <a:txBody>
                    <a:bodyPr/>
                    <a:lstStyle/>
                    <a:p>
                      <a:pPr algn="ctr"/>
                      <a:r>
                        <a:rPr lang="fr-FR" sz="1500" i="0" u="none" dirty="0"/>
                        <a:t>Développer la présence en ligne de l’organisation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Participer à l’évolution d’un site Web exploitant les données de l’organisation.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6858"/>
                  </a:ext>
                </a:extLst>
              </a:tr>
              <a:tr h="386779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Travailler en mode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Planifier les activités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47724"/>
                  </a:ext>
                </a:extLst>
              </a:tr>
              <a:tr h="1653083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Mettre à disposition des utilisateurs un service informatique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Réaliser les tests d’intégration et d’acceptation d’un service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Déployer un service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Accompagner les utilisateurs dans la mise en place d’un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11394"/>
                  </a:ext>
                </a:extLst>
              </a:tr>
              <a:tr h="572221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Organiser son développement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Mettre en place son environnement d’apprentissage 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2523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92B233-30AD-4097-B19F-B4DF5789AA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2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Contexte professionnel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5432612" y="3265700"/>
            <a:ext cx="3198538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contexte professionnel ainsi que des demandeurs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ABD2F6D-7097-4947-8D47-B0F7DCAEFBD5}"/>
              </a:ext>
            </a:extLst>
          </p:cNvPr>
          <p:cNvSpPr txBox="1">
            <a:spLocks/>
          </p:cNvSpPr>
          <p:nvPr/>
        </p:nvSpPr>
        <p:spPr>
          <a:xfrm>
            <a:off x="8543227" y="4760609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-FR" sz="1300" b="1" smtClean="0">
                <a:solidFill>
                  <a:schemeClr val="bg1"/>
                </a:solidFill>
                <a:latin typeface="Montserrat" panose="00000500000000000000" pitchFamily="2" charset="0"/>
              </a:rPr>
              <a:pPr algn="r"/>
              <a:t>3</a:t>
            </a:fld>
            <a:endParaRPr lang="fr-FR"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23AD3D1-F093-47C9-893C-AED4E206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12" y="2349272"/>
            <a:ext cx="3370020" cy="2477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929859"/>
            <a:ext cx="3765642" cy="948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2">
                    <a:lumMod val="10000"/>
                  </a:schemeClr>
                </a:solidFill>
              </a:rPr>
              <a:t>C</a:t>
            </a:r>
            <a:r>
              <a:rPr lang="en" sz="2400" dirty="0">
                <a:solidFill>
                  <a:schemeClr val="tx2">
                    <a:lumMod val="10000"/>
                  </a:schemeClr>
                </a:solidFill>
              </a:rPr>
              <a:t>ontexte professionnel</a:t>
            </a:r>
            <a:endParaRPr sz="2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2113934"/>
            <a:ext cx="3981438" cy="206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Entreprise Code Colliders (</a:t>
            </a:r>
            <a:r>
              <a:rPr lang="fr-FR" dirty="0" err="1">
                <a:solidFill>
                  <a:schemeClr val="tx2">
                    <a:lumMod val="10000"/>
                  </a:schemeClr>
                </a:solidFill>
              </a:rPr>
              <a:t>StartUp</a:t>
            </a: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) créée par Romain en 2019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2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Site Web Dynamique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CMS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Framework (Symfony…)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72" name="Google Shape;272;p40"/>
          <p:cNvCxnSpPr/>
          <p:nvPr/>
        </p:nvCxnSpPr>
        <p:spPr>
          <a:xfrm>
            <a:off x="713225" y="187786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611D0038-6678-4600-910D-88D50A89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884" y="139318"/>
            <a:ext cx="4153875" cy="2066553"/>
          </a:xfrm>
          <a:prstGeom prst="rect">
            <a:avLst/>
          </a:prstGeom>
          <a:effectLst>
            <a:outerShdw blurRad="50800" dist="50800" dir="354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60D7B1-5BF5-431F-8E27-1A5AA5F29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2.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Projets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5432612" y="3265700"/>
            <a:ext cx="3198538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des différents projets réalisés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4FE14A5-1698-49EC-9972-92B2EE934A4B}"/>
              </a:ext>
            </a:extLst>
          </p:cNvPr>
          <p:cNvSpPr txBox="1">
            <a:spLocks/>
          </p:cNvSpPr>
          <p:nvPr/>
        </p:nvSpPr>
        <p:spPr>
          <a:xfrm>
            <a:off x="8543227" y="4760609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-FR" sz="1300" b="1" smtClean="0">
                <a:solidFill>
                  <a:schemeClr val="bg1"/>
                </a:solidFill>
                <a:latin typeface="Montserrat" panose="00000500000000000000" pitchFamily="2" charset="0"/>
              </a:rPr>
              <a:pPr algn="r"/>
              <a:t>5</a:t>
            </a:fld>
            <a:endParaRPr lang="fr-FR"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096094" y="650280"/>
            <a:ext cx="4801500" cy="701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chemeClr val="tx2">
                    <a:lumMod val="10000"/>
                  </a:schemeClr>
                </a:solidFill>
              </a:rPr>
              <a:t>Projets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17820" y="1609497"/>
            <a:ext cx="1997690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Micro K8s et DOCKER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2484433" y="1673430"/>
            <a:ext cx="2198914" cy="51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CODE COLLIDERS API</a:t>
            </a: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5040298" y="1649394"/>
            <a:ext cx="2176378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API TRANSACTIONAL EMAIL</a:t>
            </a: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1435387" y="678039"/>
            <a:ext cx="680123" cy="645645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chemeClr val="bg1"/>
                </a:solidFill>
                <a:latin typeface="Montserrat" panose="00000500000000000000" pitchFamily="2" charset="0"/>
              </a:rPr>
              <a:t>6</a:t>
            </a:fld>
            <a:endParaRPr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A174318C-1388-4564-BE49-3315524E179C}"/>
              </a:ext>
            </a:extLst>
          </p:cNvPr>
          <p:cNvSpPr/>
          <p:nvPr/>
        </p:nvSpPr>
        <p:spPr>
          <a:xfrm>
            <a:off x="117820" y="1557558"/>
            <a:ext cx="1997690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Cadre 1">
            <a:extLst>
              <a:ext uri="{FF2B5EF4-FFF2-40B4-BE49-F238E27FC236}">
                <a16:creationId xmlns:a16="http://schemas.microsoft.com/office/drawing/2014/main" id="{EB78CBA0-9712-41D8-A977-66E32F8653EE}"/>
              </a:ext>
            </a:extLst>
          </p:cNvPr>
          <p:cNvSpPr/>
          <p:nvPr/>
        </p:nvSpPr>
        <p:spPr>
          <a:xfrm>
            <a:off x="2449396" y="1557558"/>
            <a:ext cx="2247517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adre 1">
            <a:extLst>
              <a:ext uri="{FF2B5EF4-FFF2-40B4-BE49-F238E27FC236}">
                <a16:creationId xmlns:a16="http://schemas.microsoft.com/office/drawing/2014/main" id="{FC9E6D32-A51C-4940-9D4E-59166FC5054D}"/>
              </a:ext>
            </a:extLst>
          </p:cNvPr>
          <p:cNvSpPr/>
          <p:nvPr/>
        </p:nvSpPr>
        <p:spPr>
          <a:xfrm>
            <a:off x="5004729" y="1557558"/>
            <a:ext cx="2247517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F6A28-36EF-4A59-9827-3429E2572ECA}"/>
              </a:ext>
            </a:extLst>
          </p:cNvPr>
          <p:cNvSpPr txBox="1"/>
          <p:nvPr/>
        </p:nvSpPr>
        <p:spPr>
          <a:xfrm>
            <a:off x="117820" y="2681389"/>
            <a:ext cx="1997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Recherche et documentation pour découvrir </a:t>
            </a:r>
          </a:p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032232-CC46-43B4-B175-6BFFDAB8A3F7}"/>
              </a:ext>
            </a:extLst>
          </p:cNvPr>
          <p:cNvSpPr txBox="1"/>
          <p:nvPr/>
        </p:nvSpPr>
        <p:spPr>
          <a:xfrm>
            <a:off x="2484433" y="2789109"/>
            <a:ext cx="2198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Exercice d’entrainement sur les API</a:t>
            </a:r>
          </a:p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CDC521-480E-4382-B195-086845F59DE4}"/>
              </a:ext>
            </a:extLst>
          </p:cNvPr>
          <p:cNvSpPr txBox="1"/>
          <p:nvPr/>
        </p:nvSpPr>
        <p:spPr>
          <a:xfrm>
            <a:off x="5129642" y="2679232"/>
            <a:ext cx="199769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Projet d’envoi et tracking d’email en </a:t>
            </a:r>
            <a:r>
              <a:rPr lang="fr-FR" dirty="0" err="1"/>
              <a:t>symfony</a:t>
            </a:r>
            <a:r>
              <a:rPr lang="fr-FR" dirty="0"/>
              <a:t> au travers d’une API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8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  <p:bldP spid="165" grpId="0" build="p"/>
      <p:bldP spid="166" grpId="0" build="p"/>
      <p:bldP spid="2" grpId="0" animBg="1"/>
      <p:bldP spid="15" grpId="0" animBg="1"/>
      <p:bldP spid="16" grpId="0" animBg="1"/>
      <p:bldP spid="3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title"/>
          </p:nvPr>
        </p:nvSpPr>
        <p:spPr>
          <a:xfrm>
            <a:off x="380251" y="1160460"/>
            <a:ext cx="406419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Qu’est-ce qu’une API ?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body" idx="1"/>
          </p:nvPr>
        </p:nvSpPr>
        <p:spPr>
          <a:xfrm>
            <a:off x="29367" y="2033759"/>
            <a:ext cx="4542633" cy="2604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fr-FR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Une </a:t>
            </a:r>
            <a:r>
              <a:rPr lang="fr-FR" sz="1600" b="1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fr-FR" sz="1600" b="0" i="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 (application programming interface ou « interface de programmation d'application »)</a:t>
            </a:r>
          </a:p>
          <a:p>
            <a:pPr marL="101600" indent="0">
              <a:buNone/>
            </a:pPr>
            <a:endParaRPr lang="fr-FR" sz="16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fr-FR" sz="1600" b="1" u="sng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</a:rPr>
              <a:t>Pourquoi utiliser une API dans ce projet ?</a:t>
            </a:r>
            <a:endParaRPr lang="fr-FR" sz="1600" b="1" u="sn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68717" y="11604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chemeClr val="bg1"/>
                </a:solidFill>
                <a:latin typeface="Montserrat" panose="00000500000000000000" pitchFamily="2" charset="0"/>
              </a:rPr>
              <a:t>7</a:t>
            </a:fld>
            <a:endParaRPr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7B3CC8-032A-4D3F-9DD3-3B0A9768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93" y="970390"/>
            <a:ext cx="4369940" cy="2126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79416" y="154656"/>
            <a:ext cx="6747916" cy="1727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10000"/>
                  </a:schemeClr>
                </a:solidFill>
              </a:rPr>
              <a:t>Qu’est-ce-que « API TRANSACTIONAL EMAIL »?</a:t>
            </a:r>
            <a:br>
              <a:rPr lang="fr-FR" sz="3600" dirty="0">
                <a:solidFill>
                  <a:schemeClr val="tx2">
                    <a:lumMod val="10000"/>
                  </a:schemeClr>
                </a:solidFill>
              </a:rPr>
            </a:br>
            <a:endParaRPr lang="fr-F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17820" y="1609497"/>
            <a:ext cx="1997690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</a:rPr>
              <a:t> OPEN SOURCE</a:t>
            </a:r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2484433" y="1673430"/>
            <a:ext cx="2198914" cy="51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2">
                    <a:lumMod val="10000"/>
                  </a:schemeClr>
                </a:solidFill>
              </a:rPr>
              <a:t>PROJET SYMFONY</a:t>
            </a: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5040298" y="1649394"/>
            <a:ext cx="2176378" cy="701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2">
                    <a:lumMod val="10000"/>
                  </a:schemeClr>
                </a:solidFill>
              </a:rPr>
              <a:t>OBJECTIFS</a:t>
            </a: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669026" y="212359"/>
            <a:ext cx="680123" cy="645645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chemeClr val="bg1"/>
                </a:solidFill>
                <a:latin typeface="Montserrat" panose="00000500000000000000" pitchFamily="2" charset="0"/>
              </a:rPr>
              <a:t>8</a:t>
            </a:fld>
            <a:endParaRPr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A174318C-1388-4564-BE49-3315524E179C}"/>
              </a:ext>
            </a:extLst>
          </p:cNvPr>
          <p:cNvSpPr/>
          <p:nvPr/>
        </p:nvSpPr>
        <p:spPr>
          <a:xfrm>
            <a:off x="117820" y="1557558"/>
            <a:ext cx="1997690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Cadre 1">
            <a:extLst>
              <a:ext uri="{FF2B5EF4-FFF2-40B4-BE49-F238E27FC236}">
                <a16:creationId xmlns:a16="http://schemas.microsoft.com/office/drawing/2014/main" id="{EB78CBA0-9712-41D8-A977-66E32F8653EE}"/>
              </a:ext>
            </a:extLst>
          </p:cNvPr>
          <p:cNvSpPr/>
          <p:nvPr/>
        </p:nvSpPr>
        <p:spPr>
          <a:xfrm>
            <a:off x="2449396" y="1557558"/>
            <a:ext cx="2247517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adre 1">
            <a:extLst>
              <a:ext uri="{FF2B5EF4-FFF2-40B4-BE49-F238E27FC236}">
                <a16:creationId xmlns:a16="http://schemas.microsoft.com/office/drawing/2014/main" id="{FC9E6D32-A51C-4940-9D4E-59166FC5054D}"/>
              </a:ext>
            </a:extLst>
          </p:cNvPr>
          <p:cNvSpPr/>
          <p:nvPr/>
        </p:nvSpPr>
        <p:spPr>
          <a:xfrm>
            <a:off x="5004729" y="1557558"/>
            <a:ext cx="2247517" cy="2567614"/>
          </a:xfrm>
          <a:custGeom>
            <a:avLst/>
            <a:gdLst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249711 w 1997690"/>
              <a:gd name="connsiteY5" fmla="*/ 249711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249711 w 1997690"/>
              <a:gd name="connsiteY9" fmla="*/ 249711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747979 w 1997690"/>
              <a:gd name="connsiteY8" fmla="*/ 2497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747979 w 1997690"/>
              <a:gd name="connsiteY7" fmla="*/ 2317903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249711 w 1997690"/>
              <a:gd name="connsiteY6" fmla="*/ 2317903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108197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1081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97311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878607 w 1997690"/>
              <a:gd name="connsiteY7" fmla="*/ 2492074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22150 w 1997690"/>
              <a:gd name="connsiteY7" fmla="*/ 2546503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889493 w 1997690"/>
              <a:gd name="connsiteY8" fmla="*/ 53769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86425 w 1997690"/>
              <a:gd name="connsiteY6" fmla="*/ 2481188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86426 w 1997690"/>
              <a:gd name="connsiteY5" fmla="*/ 64654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86426 w 1997690"/>
              <a:gd name="connsiteY9" fmla="*/ 64654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35617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02960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33036 w 1997690"/>
              <a:gd name="connsiteY8" fmla="*/ 75540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31997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31997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42883 w 1997690"/>
              <a:gd name="connsiteY5" fmla="*/ 75540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42883 w 1997690"/>
              <a:gd name="connsiteY9" fmla="*/ 75540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53768 h 2567614"/>
              <a:gd name="connsiteX9" fmla="*/ 31997 w 1997690"/>
              <a:gd name="connsiteY9" fmla="*/ 42883 h 2567614"/>
              <a:gd name="connsiteX0" fmla="*/ 0 w 1997690"/>
              <a:gd name="connsiteY0" fmla="*/ 0 h 2567614"/>
              <a:gd name="connsiteX1" fmla="*/ 1997690 w 1997690"/>
              <a:gd name="connsiteY1" fmla="*/ 0 h 2567614"/>
              <a:gd name="connsiteX2" fmla="*/ 1997690 w 1997690"/>
              <a:gd name="connsiteY2" fmla="*/ 2567614 h 2567614"/>
              <a:gd name="connsiteX3" fmla="*/ 0 w 1997690"/>
              <a:gd name="connsiteY3" fmla="*/ 2567614 h 2567614"/>
              <a:gd name="connsiteX4" fmla="*/ 0 w 1997690"/>
              <a:gd name="connsiteY4" fmla="*/ 0 h 2567614"/>
              <a:gd name="connsiteX5" fmla="*/ 31997 w 1997690"/>
              <a:gd name="connsiteY5" fmla="*/ 42883 h 2567614"/>
              <a:gd name="connsiteX6" fmla="*/ 42882 w 1997690"/>
              <a:gd name="connsiteY6" fmla="*/ 2524731 h 2567614"/>
              <a:gd name="connsiteX7" fmla="*/ 1954808 w 1997690"/>
              <a:gd name="connsiteY7" fmla="*/ 2524731 h 2567614"/>
              <a:gd name="connsiteX8" fmla="*/ 1943921 w 1997690"/>
              <a:gd name="connsiteY8" fmla="*/ 42882 h 2567614"/>
              <a:gd name="connsiteX9" fmla="*/ 31997 w 1997690"/>
              <a:gd name="connsiteY9" fmla="*/ 42883 h 256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7690" h="2567614">
                <a:moveTo>
                  <a:pt x="0" y="0"/>
                </a:moveTo>
                <a:lnTo>
                  <a:pt x="1997690" y="0"/>
                </a:lnTo>
                <a:lnTo>
                  <a:pt x="1997690" y="2567614"/>
                </a:lnTo>
                <a:lnTo>
                  <a:pt x="0" y="2567614"/>
                </a:lnTo>
                <a:lnTo>
                  <a:pt x="0" y="0"/>
                </a:lnTo>
                <a:close/>
                <a:moveTo>
                  <a:pt x="31997" y="42883"/>
                </a:moveTo>
                <a:cubicBezTo>
                  <a:pt x="31997" y="833880"/>
                  <a:pt x="42882" y="1733734"/>
                  <a:pt x="42882" y="2524731"/>
                </a:cubicBezTo>
                <a:lnTo>
                  <a:pt x="1954808" y="2524731"/>
                </a:lnTo>
                <a:cubicBezTo>
                  <a:pt x="1958437" y="1726477"/>
                  <a:pt x="1940292" y="841136"/>
                  <a:pt x="1943921" y="42882"/>
                </a:cubicBezTo>
                <a:lnTo>
                  <a:pt x="31997" y="4288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F6A28-36EF-4A59-9827-3429E2572ECA}"/>
              </a:ext>
            </a:extLst>
          </p:cNvPr>
          <p:cNvSpPr txBox="1"/>
          <p:nvPr/>
        </p:nvSpPr>
        <p:spPr>
          <a:xfrm>
            <a:off x="117820" y="2571750"/>
            <a:ext cx="1997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 disponible sur GitLab</a:t>
            </a:r>
          </a:p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032232-CC46-43B4-B175-6BFFDAB8A3F7}"/>
              </a:ext>
            </a:extLst>
          </p:cNvPr>
          <p:cNvSpPr txBox="1"/>
          <p:nvPr/>
        </p:nvSpPr>
        <p:spPr>
          <a:xfrm>
            <a:off x="2449396" y="2484683"/>
            <a:ext cx="2198913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Projet Open Source réalisé avec le </a:t>
            </a:r>
            <a:r>
              <a:rPr lang="fr-FR" dirty="0" err="1"/>
              <a:t>framework</a:t>
            </a:r>
            <a:r>
              <a:rPr lang="fr-FR" dirty="0"/>
              <a:t> Symfony</a:t>
            </a:r>
          </a:p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CDC521-480E-4382-B195-086845F59DE4}"/>
              </a:ext>
            </a:extLst>
          </p:cNvPr>
          <p:cNvSpPr txBox="1"/>
          <p:nvPr/>
        </p:nvSpPr>
        <p:spPr>
          <a:xfrm>
            <a:off x="5129642" y="2484683"/>
            <a:ext cx="19976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 ayant pour but d’envoyer des emails et d’avoir un retour graphique sur l’ouverture des emails, des liens…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6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  <p:bldP spid="165" grpId="0" build="p"/>
      <p:bldP spid="166" grpId="0" build="p"/>
      <p:bldP spid="2" grpId="0" animBg="1"/>
      <p:bldP spid="15" grpId="0" animBg="1"/>
      <p:bldP spid="16" grpId="0" animBg="1"/>
      <p:bldP spid="3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tx2">
                    <a:lumMod val="10000"/>
                  </a:schemeClr>
                </a:solidFill>
              </a:rPr>
              <a:t>3.</a:t>
            </a:r>
            <a:br>
              <a:rPr lang="en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Cas d’utilisations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7" name="Google Shape;437;p40"/>
          <p:cNvSpPr txBox="1">
            <a:spLocks noGrp="1"/>
          </p:cNvSpPr>
          <p:nvPr>
            <p:ph type="subTitle" idx="1"/>
          </p:nvPr>
        </p:nvSpPr>
        <p:spPr>
          <a:xfrm>
            <a:off x="5292891" y="3232650"/>
            <a:ext cx="3657673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1100"/>
            </a:pPr>
            <a:r>
              <a:rPr lang="fr-FR" sz="1800" dirty="0"/>
              <a:t>Présentation des fonctionnalités prévues du projet API TRANSACTIONAL EMAIL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0CAB021-C36F-4285-B66B-4A28EB35A49B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fr-FR" sz="1300" b="1" smtClean="0">
                <a:solidFill>
                  <a:schemeClr val="bg1"/>
                </a:solidFill>
                <a:latin typeface="Montserrat" panose="00000500000000000000" pitchFamily="2" charset="0"/>
              </a:rPr>
              <a:pPr algn="r"/>
              <a:t>9</a:t>
            </a:fld>
            <a:endParaRPr lang="fr-FR" sz="13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59486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502</Words>
  <Application>Microsoft Office PowerPoint</Application>
  <PresentationFormat>Affichage à l'écran (16:9)</PresentationFormat>
  <Paragraphs>135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Didact Gothic</vt:lpstr>
      <vt:lpstr>Montserrat</vt:lpstr>
      <vt:lpstr>Questrial</vt:lpstr>
      <vt:lpstr>Arial</vt:lpstr>
      <vt:lpstr>Arial</vt:lpstr>
      <vt:lpstr>Julius Sans One</vt:lpstr>
      <vt:lpstr>Karla</vt:lpstr>
      <vt:lpstr>Arviragus template</vt:lpstr>
      <vt:lpstr>Oral de stage</vt:lpstr>
      <vt:lpstr>Sommaire</vt:lpstr>
      <vt:lpstr>1. Contexte professionnel</vt:lpstr>
      <vt:lpstr>Contexte professionnel</vt:lpstr>
      <vt:lpstr>2. Projets</vt:lpstr>
      <vt:lpstr>Projets</vt:lpstr>
      <vt:lpstr>Qu’est-ce qu’une API ?</vt:lpstr>
      <vt:lpstr>Qu’est-ce-que « API TRANSACTIONAL EMAIL »? </vt:lpstr>
      <vt:lpstr>3. Cas d’utilisations</vt:lpstr>
      <vt:lpstr>Présentation PowerPoint</vt:lpstr>
      <vt:lpstr>4. Réalisation et Demarches</vt:lpstr>
      <vt:lpstr>Démarches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Test et Recettage</vt:lpstr>
      <vt:lpstr>POSTMAN</vt:lpstr>
      <vt:lpstr>WEBMAIL</vt:lpstr>
      <vt:lpstr>6. Bilan</vt:lpstr>
      <vt:lpstr>Présentation PowerPoint</vt:lpstr>
      <vt:lpstr>7. Activités du nouveau référentiel</vt:lpstr>
      <vt:lpstr>Activités du nouveau référentiel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de stage</dc:title>
  <cp:lastModifiedBy>FERNANDEZ-SOLTANE Sacha</cp:lastModifiedBy>
  <cp:revision>86</cp:revision>
  <dcterms:modified xsi:type="dcterms:W3CDTF">2022-05-25T09:43:20Z</dcterms:modified>
</cp:coreProperties>
</file>