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8"/>
  </p:notesMasterIdLst>
  <p:sldIdLst>
    <p:sldId id="351" r:id="rId2"/>
    <p:sldId id="258" r:id="rId3"/>
    <p:sldId id="261" r:id="rId4"/>
    <p:sldId id="262" r:id="rId5"/>
    <p:sldId id="346" r:id="rId6"/>
    <p:sldId id="357" r:id="rId7"/>
    <p:sldId id="354" r:id="rId8"/>
    <p:sldId id="355" r:id="rId9"/>
    <p:sldId id="356" r:id="rId10"/>
    <p:sldId id="358" r:id="rId11"/>
    <p:sldId id="360" r:id="rId12"/>
    <p:sldId id="359" r:id="rId13"/>
    <p:sldId id="361" r:id="rId14"/>
    <p:sldId id="347" r:id="rId15"/>
    <p:sldId id="279" r:id="rId16"/>
    <p:sldId id="350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Overpass" panose="020B0604020202020204" charset="0"/>
      <p:regular r:id="rId24"/>
      <p:bold r:id="rId25"/>
      <p:italic r:id="rId26"/>
      <p:boldItalic r:id="rId27"/>
    </p:embeddedFont>
    <p:embeddedFont>
      <p:font typeface="Overpass ExtraLight" panose="020B0604020202020204" charset="0"/>
      <p:regular r:id="rId28"/>
      <p:bold r:id="rId29"/>
      <p:italic r:id="rId30"/>
      <p:boldItalic r:id="rId31"/>
    </p:embeddedFont>
    <p:embeddedFont>
      <p:font typeface="Overpass Light" panose="020B0604020202020204" charset="0"/>
      <p:regular r:id="rId32"/>
      <p:bold r:id="rId33"/>
      <p:italic r:id="rId34"/>
      <p:boldItalic r:id="rId35"/>
    </p:embeddedFont>
    <p:embeddedFont>
      <p:font typeface="Roboto Slab Light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42076-DBA0-46DC-88C2-AB120F66A80C}">
  <a:tblStyle styleId="{AB642076-DBA0-46DC-88C2-AB120F66A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69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135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90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60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6ebed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96ebed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17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0999eaf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0999eaf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Google Shape;5283;g77a667ef0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4" name="Google Shape;5284;g77a667ef0f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3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4339e58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4339e58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6ebed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96ebed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96ebed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96ebed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9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77a667ef0f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77a667ef0f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3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0999eaf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0999eaf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5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77a667ef0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77a667ef0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28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 hasCustomPrompt="1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7" hasCustomPrompt="1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6" hasCustomPrompt="1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7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8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0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1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905875" y="874075"/>
            <a:ext cx="32757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-72675" y="200290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hasCustomPrompt="1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2"/>
          </p:nvPr>
        </p:nvSpPr>
        <p:spPr>
          <a:xfrm>
            <a:off x="4454300" y="1954962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1"/>
          </p:nvPr>
        </p:nvSpPr>
        <p:spPr>
          <a:xfrm>
            <a:off x="4454300" y="3158539"/>
            <a:ext cx="3834000" cy="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9042625" y="882362"/>
            <a:ext cx="2400" cy="111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01785" y="2015050"/>
            <a:ext cx="2400" cy="111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5">
  <p:cSld name="CUSTOM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subTitle" idx="1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2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subTitle" idx="3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subTitle" idx="4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subTitle" idx="5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51"/>
          <p:cNvSpPr txBox="1">
            <a:spLocks noGrp="1"/>
          </p:cNvSpPr>
          <p:nvPr>
            <p:ph type="subTitle" idx="6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51"/>
          <p:cNvSpPr txBox="1">
            <a:spLocks noGrp="1"/>
          </p:cNvSpPr>
          <p:nvPr>
            <p:ph type="subTitle" idx="7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51"/>
          <p:cNvSpPr txBox="1">
            <a:spLocks noGrp="1"/>
          </p:cNvSpPr>
          <p:nvPr>
            <p:ph type="subTitle" idx="8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311250" y="3765800"/>
            <a:ext cx="2521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lang="en" sz="11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sz="1100" b="1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subTitle" idx="1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438" name="Google Shape;438;p59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1" r:id="rId6"/>
    <p:sldLayoutId id="2147483669" r:id="rId7"/>
    <p:sldLayoutId id="2147483697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628891" y="986526"/>
            <a:ext cx="7882618" cy="188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“</a:t>
            </a:r>
            <a:r>
              <a:rPr lang="en-US" sz="4000" dirty="0" err="1"/>
              <a:t>ShelfWave</a:t>
            </a:r>
            <a:r>
              <a:rPr lang="en-US" sz="4000" dirty="0"/>
              <a:t>”</a:t>
            </a:r>
            <a:br>
              <a:rPr lang="en-US" sz="4000" dirty="0"/>
            </a:br>
            <a:r>
              <a:rPr lang="en-US" sz="2500" dirty="0"/>
              <a:t>Transforming Inventory Gaps into Opportunity Waves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5" name="Google Shape;459;p64">
            <a:extLst>
              <a:ext uri="{FF2B5EF4-FFF2-40B4-BE49-F238E27FC236}">
                <a16:creationId xmlns:a16="http://schemas.microsoft.com/office/drawing/2014/main" id="{3EB618B4-8CF1-E64F-DAE5-F7E98884289F}"/>
              </a:ext>
            </a:extLst>
          </p:cNvPr>
          <p:cNvSpPr txBox="1">
            <a:spLocks/>
          </p:cNvSpPr>
          <p:nvPr/>
        </p:nvSpPr>
        <p:spPr>
          <a:xfrm>
            <a:off x="2361299" y="3511282"/>
            <a:ext cx="4417800" cy="100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None/>
              <a:defRPr sz="18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Overpass"/>
              <a:buNone/>
              <a:defRPr sz="2800" b="0" i="0" u="none" strike="noStrike" cap="none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/>
            <a:r>
              <a:rPr lang="en-US" sz="2000" dirty="0">
                <a:latin typeface="Bebas Neue" panose="020B0606020202050201" pitchFamily="34" charset="0"/>
              </a:rPr>
              <a:t>INTERNSHIP PROJECT I - COMP8967</a:t>
            </a:r>
          </a:p>
          <a:p>
            <a:pPr marL="0" indent="0"/>
            <a:r>
              <a:rPr lang="en-US" sz="2000" dirty="0">
                <a:latin typeface="Bebas Neue" panose="020B0606020202050201" pitchFamily="34" charset="0"/>
              </a:rPr>
              <a:t>Group - 4</a:t>
            </a:r>
          </a:p>
        </p:txBody>
      </p:sp>
      <p:sp>
        <p:nvSpPr>
          <p:cNvPr id="11" name="Google Shape;460;p64">
            <a:extLst>
              <a:ext uri="{FF2B5EF4-FFF2-40B4-BE49-F238E27FC236}">
                <a16:creationId xmlns:a16="http://schemas.microsoft.com/office/drawing/2014/main" id="{4BF2CE7A-CB35-99A0-217A-B5D79D444B38}"/>
              </a:ext>
            </a:extLst>
          </p:cNvPr>
          <p:cNvSpPr txBox="1">
            <a:spLocks/>
          </p:cNvSpPr>
          <p:nvPr/>
        </p:nvSpPr>
        <p:spPr>
          <a:xfrm>
            <a:off x="3061620" y="2645867"/>
            <a:ext cx="3017158" cy="86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7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2800" dirty="0">
                <a:solidFill>
                  <a:schemeClr val="bg1"/>
                </a:solidFill>
              </a:rPr>
              <a:t>BY ALPHAWAVE SOLUTIONS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" name="Freeform 11">
            <a:extLst>
              <a:ext uri="{FF2B5EF4-FFF2-40B4-BE49-F238E27FC236}">
                <a16:creationId xmlns:a16="http://schemas.microsoft.com/office/drawing/2014/main" id="{4B4161E2-02A2-E262-AABC-8F2DEB0C7D05}"/>
              </a:ext>
            </a:extLst>
          </p:cNvPr>
          <p:cNvSpPr/>
          <p:nvPr/>
        </p:nvSpPr>
        <p:spPr>
          <a:xfrm>
            <a:off x="3726548" y="-84873"/>
            <a:ext cx="1775755" cy="1818257"/>
          </a:xfrm>
          <a:custGeom>
            <a:avLst/>
            <a:gdLst/>
            <a:ahLst/>
            <a:cxnLst/>
            <a:rect l="l" t="t" r="r" b="b"/>
            <a:pathLst>
              <a:path w="6301176" h="6301176">
                <a:moveTo>
                  <a:pt x="0" y="0"/>
                </a:moveTo>
                <a:lnTo>
                  <a:pt x="6301176" y="0"/>
                </a:lnTo>
                <a:lnTo>
                  <a:pt x="6301176" y="6301176"/>
                </a:lnTo>
                <a:lnTo>
                  <a:pt x="0" y="630117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6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45" y="248498"/>
            <a:ext cx="7015992" cy="18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Developed the product route.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Worked on login and forgot password functionality.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Initial model training.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48822-2AAE-BC2F-47DF-1482BC89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54" y="4065741"/>
            <a:ext cx="701599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0AD789-8049-AE25-E0CF-F079C32DD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87" y="1829891"/>
            <a:ext cx="6036525" cy="27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4803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45" y="109999"/>
            <a:ext cx="7015992" cy="216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4 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Created homepage and dashboard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Bug fixes for the development till now.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Created and tested product route and user profile route.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API testing.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48822-2AAE-BC2F-47DF-1482BC89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54" y="4065741"/>
            <a:ext cx="701599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73EF9DA-61C9-6AD3-3CC7-BEB7B7883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744" y="2001660"/>
            <a:ext cx="5743313" cy="26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1422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45" y="386998"/>
            <a:ext cx="7015992" cy="161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Integration of frontend and backend.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Integration testing.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48822-2AAE-BC2F-47DF-1482BC89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54" y="4065741"/>
            <a:ext cx="701599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23AA88-51C9-923C-4CE6-416A0A8D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18" y="2001659"/>
            <a:ext cx="4276881" cy="262038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B9B617-3344-63C3-A933-8AC0F762D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165" y="1979447"/>
            <a:ext cx="4572000" cy="26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420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45" y="386997"/>
            <a:ext cx="7015992" cy="161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Model Training and deployment.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Bug fixes for the model trained.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48822-2AAE-BC2F-47DF-1482BC89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54" y="4065741"/>
            <a:ext cx="701599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FBB855-ED6C-DBAF-D626-CB8B29218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52" y="1748883"/>
            <a:ext cx="6053086" cy="278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478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>
            <a:spLocks noGrp="1"/>
          </p:cNvSpPr>
          <p:nvPr>
            <p:ph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en" dirty="0"/>
              <a:t>3</a:t>
            </a:r>
            <a:endParaRPr b="1" dirty="0"/>
          </a:p>
        </p:txBody>
      </p:sp>
      <p:sp>
        <p:nvSpPr>
          <p:cNvPr id="523" name="Google Shape;523;p69"/>
          <p:cNvSpPr txBox="1">
            <a:spLocks noGrp="1"/>
          </p:cNvSpPr>
          <p:nvPr>
            <p:ph type="title" idx="2"/>
          </p:nvPr>
        </p:nvSpPr>
        <p:spPr>
          <a:xfrm>
            <a:off x="4454300" y="2126412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7000" dirty="0"/>
              <a:t>Assessment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965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87"/>
          <p:cNvPicPr preferRelativeResize="0"/>
          <p:nvPr/>
        </p:nvPicPr>
        <p:blipFill rotWithShape="1">
          <a:blip r:embed="rId3">
            <a:alphaModFix/>
          </a:blip>
          <a:srcRect l="21832" r="21826"/>
          <a:stretch/>
        </p:blipFill>
        <p:spPr>
          <a:xfrm>
            <a:off x="9525" y="0"/>
            <a:ext cx="515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87"/>
          <p:cNvSpPr/>
          <p:nvPr/>
        </p:nvSpPr>
        <p:spPr>
          <a:xfrm>
            <a:off x="166358" y="357561"/>
            <a:ext cx="7565221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81" name="Google Shape;981;p87"/>
          <p:cNvSpPr txBox="1">
            <a:spLocks noGrp="1"/>
          </p:cNvSpPr>
          <p:nvPr>
            <p:ph type="subTitle" idx="4294967295"/>
          </p:nvPr>
        </p:nvSpPr>
        <p:spPr>
          <a:xfrm>
            <a:off x="408971" y="675845"/>
            <a:ext cx="6669464" cy="3994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Bebas Neue" panose="020B0606020202050201" pitchFamily="34" charset="0"/>
              </a:rPr>
              <a:t>What Went Well: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Successful development of the project with clear objectives and scope defined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Empty shelfs detected successful.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Team alignment and communication established for project implementation.</a:t>
            </a:r>
          </a:p>
          <a:p>
            <a:pPr marL="114300" indent="0" algn="just">
              <a:buNone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ebas Neue" panose="020B0606020202050201" pitchFamily="34" charset="0"/>
              </a:rPr>
              <a:t>Challenges Faced: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team faces challenges in creating a secure and user-friendly interface, including robust user authentication and real-time inventory updates. 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developing an accurate ML model for detecting empty shelf spots and managing user roles and data privacy are significant hurdles.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bg1"/>
              </a:buClr>
              <a:buSzPct val="125000"/>
              <a:buFont typeface="Wingdings" panose="05000000000000000000" pitchFamily="2" charset="2"/>
              <a:buChar char="Ø"/>
            </a:pPr>
            <a:endParaRPr lang="en-IN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82" name="Google Shape;982;p87"/>
          <p:cNvGrpSpPr/>
          <p:nvPr/>
        </p:nvGrpSpPr>
        <p:grpSpPr>
          <a:xfrm flipH="1">
            <a:off x="89128" y="101275"/>
            <a:ext cx="4090986" cy="4935100"/>
            <a:chOff x="4571486" y="101275"/>
            <a:chExt cx="4473000" cy="4935100"/>
          </a:xfrm>
        </p:grpSpPr>
        <p:cxnSp>
          <p:nvCxnSpPr>
            <p:cNvPr id="983" name="Google Shape;983;p87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87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87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05BD7A1-9FA4-9BD0-A30C-F345EBC9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6" name="Google Shape;5286;p124"/>
          <p:cNvSpPr txBox="1">
            <a:spLocks noGrp="1"/>
          </p:cNvSpPr>
          <p:nvPr>
            <p:ph type="title"/>
          </p:nvPr>
        </p:nvSpPr>
        <p:spPr>
          <a:xfrm>
            <a:off x="2340387" y="667513"/>
            <a:ext cx="4512211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095AC-7A8E-72B0-E09C-D10A715D71DE}"/>
              </a:ext>
            </a:extLst>
          </p:cNvPr>
          <p:cNvSpPr/>
          <p:nvPr/>
        </p:nvSpPr>
        <p:spPr>
          <a:xfrm>
            <a:off x="2669721" y="3494868"/>
            <a:ext cx="3820886" cy="1811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Google Shape;5303;p124">
            <a:extLst>
              <a:ext uri="{FF2B5EF4-FFF2-40B4-BE49-F238E27FC236}">
                <a16:creationId xmlns:a16="http://schemas.microsoft.com/office/drawing/2014/main" id="{9257233D-8308-E873-4501-61564B179C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86250" y="1951264"/>
            <a:ext cx="3571500" cy="1611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We are open to your questions.</a:t>
            </a:r>
          </a:p>
        </p:txBody>
      </p:sp>
    </p:spTree>
    <p:extLst>
      <p:ext uri="{BB962C8B-B14F-4D97-AF65-F5344CB8AC3E}">
        <p14:creationId xmlns:p14="http://schemas.microsoft.com/office/powerpoint/2010/main" val="2434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/>
          <p:nvPr/>
        </p:nvSpPr>
        <p:spPr>
          <a:xfrm>
            <a:off x="1704407" y="1526015"/>
            <a:ext cx="7643700" cy="72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6"/>
          <p:cNvSpPr txBox="1">
            <a:spLocks noGrp="1"/>
          </p:cNvSpPr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74" name="Google Shape;474;p66"/>
          <p:cNvCxnSpPr/>
          <p:nvPr/>
        </p:nvCxnSpPr>
        <p:spPr>
          <a:xfrm>
            <a:off x="9249057" y="1532914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66"/>
          <p:cNvCxnSpPr/>
          <p:nvPr/>
        </p:nvCxnSpPr>
        <p:spPr>
          <a:xfrm>
            <a:off x="9249057" y="3432839"/>
            <a:ext cx="0" cy="44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66"/>
          <p:cNvSpPr txBox="1">
            <a:spLocks noGrp="1"/>
          </p:cNvSpPr>
          <p:nvPr>
            <p:ph type="title" idx="2"/>
          </p:nvPr>
        </p:nvSpPr>
        <p:spPr>
          <a:xfrm>
            <a:off x="2241488" y="1705132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66"/>
          <p:cNvSpPr txBox="1">
            <a:spLocks noGrp="1"/>
          </p:cNvSpPr>
          <p:nvPr>
            <p:ph type="subTitle" idx="1"/>
          </p:nvPr>
        </p:nvSpPr>
        <p:spPr>
          <a:xfrm>
            <a:off x="1792897" y="2358673"/>
            <a:ext cx="18744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INTRODUCTION</a:t>
            </a:r>
            <a:endParaRPr sz="2200" dirty="0"/>
          </a:p>
        </p:txBody>
      </p:sp>
      <p:sp>
        <p:nvSpPr>
          <p:cNvPr id="479" name="Google Shape;479;p66"/>
          <p:cNvSpPr txBox="1">
            <a:spLocks noGrp="1"/>
          </p:cNvSpPr>
          <p:nvPr>
            <p:ph type="title" idx="4"/>
          </p:nvPr>
        </p:nvSpPr>
        <p:spPr>
          <a:xfrm>
            <a:off x="4746332" y="1705999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66"/>
          <p:cNvSpPr txBox="1">
            <a:spLocks noGrp="1"/>
          </p:cNvSpPr>
          <p:nvPr>
            <p:ph type="subTitle" idx="5"/>
          </p:nvPr>
        </p:nvSpPr>
        <p:spPr>
          <a:xfrm>
            <a:off x="4292132" y="2349073"/>
            <a:ext cx="18744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OVERVIEW</a:t>
            </a:r>
            <a:endParaRPr sz="2200" dirty="0"/>
          </a:p>
        </p:txBody>
      </p:sp>
      <p:sp>
        <p:nvSpPr>
          <p:cNvPr id="482" name="Google Shape;482;p66"/>
          <p:cNvSpPr txBox="1">
            <a:spLocks noGrp="1"/>
          </p:cNvSpPr>
          <p:nvPr>
            <p:ph type="title" idx="7"/>
          </p:nvPr>
        </p:nvSpPr>
        <p:spPr>
          <a:xfrm>
            <a:off x="7198413" y="1697840"/>
            <a:ext cx="9660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3" name="Google Shape;483;p66"/>
          <p:cNvSpPr txBox="1">
            <a:spLocks noGrp="1"/>
          </p:cNvSpPr>
          <p:nvPr>
            <p:ph type="subTitle" idx="8"/>
          </p:nvPr>
        </p:nvSpPr>
        <p:spPr>
          <a:xfrm>
            <a:off x="6745563" y="2349073"/>
            <a:ext cx="1871700" cy="2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ASSESSMENT</a:t>
            </a:r>
            <a:endParaRPr sz="2200" dirty="0"/>
          </a:p>
        </p:txBody>
      </p:sp>
      <p:sp>
        <p:nvSpPr>
          <p:cNvPr id="488" name="Google Shape;488;p66"/>
          <p:cNvSpPr txBox="1">
            <a:spLocks noGrp="1"/>
          </p:cNvSpPr>
          <p:nvPr>
            <p:ph type="title" idx="16"/>
          </p:nvPr>
        </p:nvSpPr>
        <p:spPr>
          <a:xfrm>
            <a:off x="4746332" y="3420941"/>
            <a:ext cx="966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>
            <a:spLocks noGrp="1"/>
          </p:cNvSpPr>
          <p:nvPr>
            <p:ph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en" dirty="0"/>
              <a:t>1</a:t>
            </a:r>
            <a:endParaRPr b="1" dirty="0"/>
          </a:p>
        </p:txBody>
      </p:sp>
      <p:sp>
        <p:nvSpPr>
          <p:cNvPr id="523" name="Google Shape;523;p69"/>
          <p:cNvSpPr txBox="1">
            <a:spLocks noGrp="1"/>
          </p:cNvSpPr>
          <p:nvPr>
            <p:ph type="title" idx="2"/>
          </p:nvPr>
        </p:nvSpPr>
        <p:spPr>
          <a:xfrm>
            <a:off x="4454300" y="2126412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INTRODUCTION</a:t>
            </a:r>
            <a:endParaRPr sz="7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70"/>
          <p:cNvCxnSpPr/>
          <p:nvPr/>
        </p:nvCxnSpPr>
        <p:spPr>
          <a:xfrm rot="10800000">
            <a:off x="102075" y="108900"/>
            <a:ext cx="0" cy="491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70"/>
          <p:cNvCxnSpPr/>
          <p:nvPr/>
        </p:nvCxnSpPr>
        <p:spPr>
          <a:xfrm rot="10800000">
            <a:off x="90450" y="5036375"/>
            <a:ext cx="4473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3C2D0BE1-933D-2B5A-DFDC-8596B76BF6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08570" y="368148"/>
            <a:ext cx="447300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 is a critical aspect of any business that handles physical goods. Vendors need a reliable system to keep track of their inventory, update stock levels, and retrieve current inventory data to make informed decisions.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machine learning for predictive inventory management with an interactive dashboard interface. It predicts inventory needs, prevents stockouts, and empowers users with real-time insights for enhanced operational efficiency and customer satisfaction.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inventory accuracy, reducing instances of empty shelves, and optimizing stock control.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to help retail stores manage empty shelves efficiently</a:t>
            </a:r>
          </a:p>
        </p:txBody>
      </p:sp>
      <p:pic>
        <p:nvPicPr>
          <p:cNvPr id="2" name="Picture 2" descr="How to Create An Intelligent Inventory Management App">
            <a:extLst>
              <a:ext uri="{FF2B5EF4-FFF2-40B4-BE49-F238E27FC236}">
                <a16:creationId xmlns:a16="http://schemas.microsoft.com/office/drawing/2014/main" id="{D8BFCA49-34ED-C68D-8C85-412B08E0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" y="108900"/>
            <a:ext cx="3630301" cy="49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>
            <a:spLocks noGrp="1"/>
          </p:cNvSpPr>
          <p:nvPr>
            <p:ph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en" dirty="0"/>
              <a:t>2</a:t>
            </a:r>
            <a:endParaRPr b="1" dirty="0"/>
          </a:p>
        </p:txBody>
      </p:sp>
      <p:sp>
        <p:nvSpPr>
          <p:cNvPr id="523" name="Google Shape;523;p69"/>
          <p:cNvSpPr txBox="1">
            <a:spLocks noGrp="1"/>
          </p:cNvSpPr>
          <p:nvPr>
            <p:ph type="title" idx="2"/>
          </p:nvPr>
        </p:nvSpPr>
        <p:spPr>
          <a:xfrm>
            <a:off x="4454300" y="2126412"/>
            <a:ext cx="43215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Overview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1050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11"/>
          <p:cNvSpPr txBox="1">
            <a:spLocks noGrp="1"/>
          </p:cNvSpPr>
          <p:nvPr>
            <p:ph type="title"/>
          </p:nvPr>
        </p:nvSpPr>
        <p:spPr>
          <a:xfrm>
            <a:off x="1696980" y="290836"/>
            <a:ext cx="3151414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dirty="0"/>
              <a:t>methodology</a:t>
            </a:r>
            <a:endParaRPr sz="4500" dirty="0"/>
          </a:p>
        </p:txBody>
      </p:sp>
      <p:cxnSp>
        <p:nvCxnSpPr>
          <p:cNvPr id="1659" name="Google Shape;1659;p111"/>
          <p:cNvCxnSpPr/>
          <p:nvPr/>
        </p:nvCxnSpPr>
        <p:spPr>
          <a:xfrm>
            <a:off x="101550" y="5102575"/>
            <a:ext cx="895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0" name="Google Shape;1660;p111"/>
          <p:cNvCxnSpPr/>
          <p:nvPr/>
        </p:nvCxnSpPr>
        <p:spPr>
          <a:xfrm>
            <a:off x="9058950" y="3752425"/>
            <a:ext cx="0" cy="128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1" name="Google Shape;1661;p111"/>
          <p:cNvCxnSpPr/>
          <p:nvPr/>
        </p:nvCxnSpPr>
        <p:spPr>
          <a:xfrm>
            <a:off x="101550" y="3752425"/>
            <a:ext cx="0" cy="128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Has Deep Learning Made Traditional Machine Learning Obsolete? | by ODSC -  Open Data Science | Medium">
            <a:extLst>
              <a:ext uri="{FF2B5EF4-FFF2-40B4-BE49-F238E27FC236}">
                <a16:creationId xmlns:a16="http://schemas.microsoft.com/office/drawing/2014/main" id="{4F0BB28F-4AC7-49CF-2619-B4498F2D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07452" y="1683518"/>
            <a:ext cx="5339172" cy="17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login signup&#10;&#10;Description automatically generated">
            <a:extLst>
              <a:ext uri="{FF2B5EF4-FFF2-40B4-BE49-F238E27FC236}">
                <a16:creationId xmlns:a16="http://schemas.microsoft.com/office/drawing/2014/main" id="{1F6064C8-D51A-0C6B-AFED-F6C329A41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693" y="916299"/>
            <a:ext cx="7172772" cy="40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405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87"/>
          <p:cNvPicPr preferRelativeResize="0"/>
          <p:nvPr/>
        </p:nvPicPr>
        <p:blipFill rotWithShape="1">
          <a:blip r:embed="rId3">
            <a:alphaModFix/>
          </a:blip>
          <a:srcRect l="21832" r="21826"/>
          <a:stretch/>
        </p:blipFill>
        <p:spPr>
          <a:xfrm>
            <a:off x="9525" y="0"/>
            <a:ext cx="515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87"/>
          <p:cNvSpPr/>
          <p:nvPr/>
        </p:nvSpPr>
        <p:spPr>
          <a:xfrm>
            <a:off x="189605" y="326850"/>
            <a:ext cx="7565221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</a:endParaRPr>
          </a:p>
        </p:txBody>
      </p:sp>
      <p:grpSp>
        <p:nvGrpSpPr>
          <p:cNvPr id="982" name="Google Shape;982;p87"/>
          <p:cNvGrpSpPr/>
          <p:nvPr/>
        </p:nvGrpSpPr>
        <p:grpSpPr>
          <a:xfrm flipH="1">
            <a:off x="89128" y="101275"/>
            <a:ext cx="4090986" cy="4935100"/>
            <a:chOff x="4571486" y="101275"/>
            <a:chExt cx="4473000" cy="4935100"/>
          </a:xfrm>
        </p:grpSpPr>
        <p:cxnSp>
          <p:nvCxnSpPr>
            <p:cNvPr id="983" name="Google Shape;983;p87"/>
            <p:cNvCxnSpPr/>
            <p:nvPr/>
          </p:nvCxnSpPr>
          <p:spPr>
            <a:xfrm rot="10800000">
              <a:off x="9032861" y="108900"/>
              <a:ext cx="0" cy="491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87"/>
            <p:cNvCxnSpPr/>
            <p:nvPr/>
          </p:nvCxnSpPr>
          <p:spPr>
            <a:xfrm>
              <a:off x="4571486" y="50363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87"/>
            <p:cNvCxnSpPr/>
            <p:nvPr/>
          </p:nvCxnSpPr>
          <p:spPr>
            <a:xfrm>
              <a:off x="4571486" y="101275"/>
              <a:ext cx="4473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981;p87">
            <a:extLst>
              <a:ext uri="{FF2B5EF4-FFF2-40B4-BE49-F238E27FC236}">
                <a16:creationId xmlns:a16="http://schemas.microsoft.com/office/drawing/2014/main" id="{9CFEA901-415F-2657-C246-2A30B495DC57}"/>
              </a:ext>
            </a:extLst>
          </p:cNvPr>
          <p:cNvSpPr txBox="1">
            <a:spLocks/>
          </p:cNvSpPr>
          <p:nvPr/>
        </p:nvSpPr>
        <p:spPr>
          <a:xfrm>
            <a:off x="416721" y="299404"/>
            <a:ext cx="6669464" cy="472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114300" indent="0" algn="just">
              <a:buNone/>
            </a:pPr>
            <a:r>
              <a:rPr lang="en-US" sz="2000" dirty="0">
                <a:solidFill>
                  <a:schemeClr val="bg1"/>
                </a:solidFill>
                <a:latin typeface="Bebas Neue" panose="020B0606020202050201" pitchFamily="34" charset="0"/>
              </a:rPr>
              <a:t>SHELFWAVES: 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indent="-185738" algn="just">
              <a:buNone/>
            </a:pPr>
            <a:r>
              <a:rPr lang="en-US" sz="1600" dirty="0">
                <a:solidFill>
                  <a:schemeClr val="bg1"/>
                </a:solidFill>
                <a:latin typeface="Bebas Neue" panose="020B0606020202050201" pitchFamily="34" charset="0"/>
              </a:rPr>
              <a:t>FRONT-END DEVELOPMENT: SMITA AND ARJUN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Designed and implemented the user interface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Created a clean and dynamic UI using Figma</a:t>
            </a:r>
          </a:p>
          <a:p>
            <a:pPr indent="-185738" algn="just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indent="-185738" algn="just">
              <a:buNone/>
            </a:pPr>
            <a:r>
              <a:rPr lang="en-US" sz="1600" dirty="0">
                <a:solidFill>
                  <a:schemeClr val="bg1"/>
                </a:solidFill>
                <a:latin typeface="Bebas Neue" panose="020B0606020202050201" pitchFamily="34" charset="0"/>
              </a:rPr>
              <a:t>Back-End Development: HARSH 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Developed server-side logic and APIs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indent="-185738" algn="just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Bebas Neue" panose="020B0606020202050201" pitchFamily="34" charset="0"/>
              </a:rPr>
              <a:t>Testing and Reporting: BAUSHIL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Testing of the APIs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report preparation</a:t>
            </a:r>
          </a:p>
          <a:p>
            <a:pPr indent="-185738" algn="just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indent="-185738" algn="just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  <a:latin typeface="Bebas Neue" panose="020B0606020202050201" pitchFamily="34" charset="0"/>
              </a:rPr>
              <a:t>MACHINE LEARNING MODEL: VATSAL AND RAHUL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Data collection: Vatsal and Rahul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Data Augmentation: Vatsal</a:t>
            </a:r>
          </a:p>
          <a:p>
            <a:pPr indent="-185738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Data Annotation: Vatsal and Rahul</a:t>
            </a:r>
          </a:p>
          <a:p>
            <a:pPr marL="114300" indent="0" algn="just">
              <a:buNone/>
            </a:pPr>
            <a:endParaRPr lang="en-US" sz="2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Google Shape;1649;p111">
            <a:extLst>
              <a:ext uri="{FF2B5EF4-FFF2-40B4-BE49-F238E27FC236}">
                <a16:creationId xmlns:a16="http://schemas.microsoft.com/office/drawing/2014/main" id="{1944F9A5-C45C-8F65-DBCC-74EBD127D3AF}"/>
              </a:ext>
            </a:extLst>
          </p:cNvPr>
          <p:cNvSpPr txBox="1">
            <a:spLocks/>
          </p:cNvSpPr>
          <p:nvPr/>
        </p:nvSpPr>
        <p:spPr>
          <a:xfrm rot="5400000">
            <a:off x="6011349" y="1998869"/>
            <a:ext cx="4626716" cy="1139762"/>
          </a:xfrm>
          <a:prstGeom prst="rect">
            <a:avLst/>
          </a:prstGeom>
          <a:noFill/>
          <a:ln>
            <a:noFill/>
          </a:ln>
          <a:effectLst>
            <a:outerShdw blurRad="1270000" dist="1714500" dir="8040000" sx="167000" sy="167000" algn="ctr" rotWithShape="0">
              <a:schemeClr val="tx1">
                <a:lumMod val="75000"/>
                <a:lumOff val="25000"/>
                <a:alpha val="56000"/>
              </a:schemeClr>
            </a:outerShdw>
            <a:reflection blurRad="6350" stA="50000" endA="275" endPos="40000" dist="1016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600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25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45" y="248496"/>
            <a:ext cx="7015992" cy="188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1 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Set up project repository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Data Collection for ML model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initial backend APIs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Designed initial UI mockups and documented application features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79A40-CAD5-EA60-7B50-11D2367A2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2" y="2298235"/>
            <a:ext cx="2589840" cy="188942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BF48822-2AAE-BC2F-47DF-1482BC89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54" y="3973408"/>
            <a:ext cx="7015992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bas Neue" panose="020B0606020202050201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Designed initial UI mockups using Figma : Arjun and Smita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DB591904-A4EA-F94E-D98C-C15095FA6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244" y="2298235"/>
            <a:ext cx="2780446" cy="188942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D0FA819-143C-CA6E-2231-555E2F1CA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92" y="2298235"/>
            <a:ext cx="2692314" cy="1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17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89"/>
          <p:cNvPicPr preferRelativeResize="0"/>
          <p:nvPr/>
        </p:nvPicPr>
        <p:blipFill rotWithShape="1">
          <a:blip r:embed="rId3">
            <a:alphaModFix/>
          </a:blip>
          <a:srcRect t="23007" b="54799"/>
          <a:stretch/>
        </p:blipFill>
        <p:spPr>
          <a:xfrm>
            <a:off x="8650" y="4001975"/>
            <a:ext cx="9144000" cy="1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9"/>
          <p:cNvSpPr/>
          <p:nvPr/>
        </p:nvSpPr>
        <p:spPr>
          <a:xfrm>
            <a:off x="211752" y="187690"/>
            <a:ext cx="8737796" cy="4521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1012" name="Google Shape;1012;p89"/>
          <p:cNvGrpSpPr/>
          <p:nvPr/>
        </p:nvGrpSpPr>
        <p:grpSpPr>
          <a:xfrm>
            <a:off x="101550" y="4001975"/>
            <a:ext cx="8941926" cy="1035600"/>
            <a:chOff x="101550" y="4001975"/>
            <a:chExt cx="8941926" cy="1035600"/>
          </a:xfrm>
        </p:grpSpPr>
        <p:cxnSp>
          <p:nvCxnSpPr>
            <p:cNvPr id="1013" name="Google Shape;1013;p8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8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8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4CC12BB1-2CF0-793E-067E-1D8DDB1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41" y="442820"/>
            <a:ext cx="7015992" cy="186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bas Neue" panose="020B0606020202050201" pitchFamily="34" charset="0"/>
              </a:rPr>
              <a:t>PROJECT TILL NOW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2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Achievements: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Augmentation and Data annotation for ML model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Developed and tested user and authentication routes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Developed the frontend for user login and registration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4AB74E-3277-9F77-ADC3-29AC1F0C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43" y="2309165"/>
            <a:ext cx="3561694" cy="2272872"/>
          </a:xfrm>
          <a:prstGeom prst="rect">
            <a:avLst/>
          </a:prstGeom>
        </p:spPr>
      </p:pic>
      <p:pic>
        <p:nvPicPr>
          <p:cNvPr id="5" name="Picture 4" descr="A login form with a blue box and red text&#10;&#10;Description automatically generated">
            <a:extLst>
              <a:ext uri="{FF2B5EF4-FFF2-40B4-BE49-F238E27FC236}">
                <a16:creationId xmlns:a16="http://schemas.microsoft.com/office/drawing/2014/main" id="{957540F9-A261-859A-B058-D3F4B4849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338" y="2317431"/>
            <a:ext cx="2210135" cy="2274471"/>
          </a:xfrm>
          <a:prstGeom prst="rect">
            <a:avLst/>
          </a:prstGeom>
        </p:spPr>
      </p:pic>
      <p:pic>
        <p:nvPicPr>
          <p:cNvPr id="7" name="Picture 6" descr="A login screen shot&#10;&#10;Description automatically generated">
            <a:extLst>
              <a:ext uri="{FF2B5EF4-FFF2-40B4-BE49-F238E27FC236}">
                <a16:creationId xmlns:a16="http://schemas.microsoft.com/office/drawing/2014/main" id="{5924232D-F7C2-71C1-425A-ED444C7C3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024" y="2309165"/>
            <a:ext cx="2616105" cy="22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024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449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Overpass</vt:lpstr>
      <vt:lpstr>Roboto Slab Light</vt:lpstr>
      <vt:lpstr>Bebas Neue</vt:lpstr>
      <vt:lpstr>Fira Sans Extra Condensed Medium</vt:lpstr>
      <vt:lpstr>Wingdings</vt:lpstr>
      <vt:lpstr>Overpass Light</vt:lpstr>
      <vt:lpstr>Overpass ExtraLight</vt:lpstr>
      <vt:lpstr>Arial</vt:lpstr>
      <vt:lpstr>Minimal Marketing by Slidesgo XL</vt:lpstr>
      <vt:lpstr>“ShelfWave” Transforming Inventory Gaps into Opportunity Waves</vt:lpstr>
      <vt:lpstr>Table of contents</vt:lpstr>
      <vt:lpstr>01</vt:lpstr>
      <vt:lpstr>PowerPoint Presentation</vt:lpstr>
      <vt:lpstr>02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WAY TO MAP BRAND STRATEGY</dc:title>
  <dc:creator>D V</dc:creator>
  <cp:lastModifiedBy>Arjun Patel</cp:lastModifiedBy>
  <cp:revision>9</cp:revision>
  <dcterms:modified xsi:type="dcterms:W3CDTF">2024-08-07T19:28:55Z</dcterms:modified>
</cp:coreProperties>
</file>