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257" r:id="rId4"/>
    <p:sldId id="273" r:id="rId5"/>
    <p:sldId id="272" r:id="rId6"/>
    <p:sldId id="271" r:id="rId7"/>
    <p:sldId id="278" r:id="rId8"/>
    <p:sldId id="274" r:id="rId9"/>
    <p:sldId id="275" r:id="rId10"/>
    <p:sldId id="277" r:id="rId11"/>
    <p:sldId id="276" r:id="rId12"/>
    <p:sldId id="261" r:id="rId13"/>
    <p:sldId id="280" r:id="rId14"/>
    <p:sldId id="258" r:id="rId15"/>
    <p:sldId id="27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30" autoAdjust="0"/>
    <p:restoredTop sz="94660"/>
  </p:normalViewPr>
  <p:slideViewPr>
    <p:cSldViewPr snapToGrid="0">
      <p:cViewPr>
        <p:scale>
          <a:sx n="70" d="100"/>
          <a:sy n="70" d="100"/>
        </p:scale>
        <p:origin x="-64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4.1171589829007697E-2"/>
          <c:y val="4.5671439841588432E-2"/>
          <c:w val="0.8145386283257533"/>
          <c:h val="0.88084519135029682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On-Street Parking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7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  <c:pt idx="5">
                  <c:v>17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30</c:v>
                </c:pt>
                <c:pt idx="10">
                  <c:v>33</c:v>
                </c:pt>
                <c:pt idx="11">
                  <c:v>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 street Parking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21</c:v>
                </c:pt>
                <c:pt idx="1">
                  <c:v>24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43</c:v>
                </c:pt>
                <c:pt idx="6">
                  <c:v>47</c:v>
                </c:pt>
                <c:pt idx="7">
                  <c:v>50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125</c:v>
                </c:pt>
              </c:numCache>
            </c:numRef>
          </c:val>
        </c:ser>
        <c:overlap val="100"/>
        <c:axId val="49002368"/>
        <c:axId val="65828352"/>
      </c:barChart>
      <c:catAx>
        <c:axId val="49002368"/>
        <c:scaling>
          <c:orientation val="minMax"/>
        </c:scaling>
        <c:axPos val="b"/>
        <c:numFmt formatCode="General" sourceLinked="1"/>
        <c:tickLblPos val="nextTo"/>
        <c:crossAx val="65828352"/>
        <c:crosses val="autoZero"/>
        <c:auto val="1"/>
        <c:lblAlgn val="ctr"/>
        <c:lblOffset val="100"/>
      </c:catAx>
      <c:valAx>
        <c:axId val="65828352"/>
        <c:scaling>
          <c:orientation val="minMax"/>
        </c:scaling>
        <c:axPos val="l"/>
        <c:majorGridlines/>
        <c:numFmt formatCode="General" sourceLinked="1"/>
        <c:tickLblPos val="nextTo"/>
        <c:crossAx val="490023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1061673735804856"/>
          <c:y val="0.22458046086522085"/>
          <c:w val="0.77139556670460463"/>
          <c:h val="0.696990011374849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Walk</c:v>
                </c:pt>
                <c:pt idx="1">
                  <c:v>Bike</c:v>
                </c:pt>
                <c:pt idx="2">
                  <c:v>Transit</c:v>
                </c:pt>
                <c:pt idx="3">
                  <c:v>Alt &amp; Eff Veh</c:v>
                </c:pt>
                <c:pt idx="4">
                  <c:v>Veh Own</c:v>
                </c:pt>
                <c:pt idx="5">
                  <c:v>Trip Red</c:v>
                </c:pt>
                <c:pt idx="6">
                  <c:v>Land Use</c:v>
                </c:pt>
                <c:pt idx="7">
                  <c:v>Parking</c:v>
                </c:pt>
                <c:pt idx="8">
                  <c:v>Cargo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25000</c:v>
                </c:pt>
                <c:pt idx="1">
                  <c:v>40000</c:v>
                </c:pt>
                <c:pt idx="2">
                  <c:v>3.5</c:v>
                </c:pt>
                <c:pt idx="3">
                  <c:v>75000</c:v>
                </c:pt>
                <c:pt idx="5">
                  <c:v>30000</c:v>
                </c:pt>
                <c:pt idx="6">
                  <c:v>30000</c:v>
                </c:pt>
                <c:pt idx="7">
                  <c:v>180000</c:v>
                </c:pt>
                <c:pt idx="8">
                  <c:v>60000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2030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Walk</c:v>
                </c:pt>
                <c:pt idx="1">
                  <c:v>Bike</c:v>
                </c:pt>
                <c:pt idx="2">
                  <c:v>Transit</c:v>
                </c:pt>
                <c:pt idx="3">
                  <c:v>Alt &amp; Eff Veh</c:v>
                </c:pt>
                <c:pt idx="4">
                  <c:v>Veh Own</c:v>
                </c:pt>
                <c:pt idx="5">
                  <c:v>Trip Red</c:v>
                </c:pt>
                <c:pt idx="6">
                  <c:v>Land Use</c:v>
                </c:pt>
                <c:pt idx="7">
                  <c:v>Parking</c:v>
                </c:pt>
                <c:pt idx="8">
                  <c:v>Cargo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30000</c:v>
                </c:pt>
                <c:pt idx="1">
                  <c:v>60000</c:v>
                </c:pt>
                <c:pt idx="2">
                  <c:v>110000</c:v>
                </c:pt>
                <c:pt idx="3">
                  <c:v>360000</c:v>
                </c:pt>
                <c:pt idx="4">
                  <c:v>350000</c:v>
                </c:pt>
                <c:pt idx="5">
                  <c:v>60000</c:v>
                </c:pt>
                <c:pt idx="6">
                  <c:v>90000</c:v>
                </c:pt>
                <c:pt idx="7">
                  <c:v>225000</c:v>
                </c:pt>
                <c:pt idx="8">
                  <c:v>175000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2050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Walk</c:v>
                </c:pt>
                <c:pt idx="1">
                  <c:v>Bike</c:v>
                </c:pt>
                <c:pt idx="2">
                  <c:v>Transit</c:v>
                </c:pt>
                <c:pt idx="3">
                  <c:v>Alt &amp; Eff Veh</c:v>
                </c:pt>
                <c:pt idx="4">
                  <c:v>Veh Own</c:v>
                </c:pt>
                <c:pt idx="5">
                  <c:v>Trip Red</c:v>
                </c:pt>
                <c:pt idx="6">
                  <c:v>Land Use</c:v>
                </c:pt>
                <c:pt idx="7">
                  <c:v>Parking</c:v>
                </c:pt>
                <c:pt idx="8">
                  <c:v>Cargo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40000</c:v>
                </c:pt>
                <c:pt idx="1">
                  <c:v>70000</c:v>
                </c:pt>
                <c:pt idx="2">
                  <c:v>260000</c:v>
                </c:pt>
                <c:pt idx="3">
                  <c:v>370000</c:v>
                </c:pt>
                <c:pt idx="4">
                  <c:v>460000</c:v>
                </c:pt>
                <c:pt idx="5">
                  <c:v>55000</c:v>
                </c:pt>
                <c:pt idx="6">
                  <c:v>100000</c:v>
                </c:pt>
                <c:pt idx="7">
                  <c:v>300000</c:v>
                </c:pt>
                <c:pt idx="8">
                  <c:v>220000</c:v>
                </c:pt>
              </c:numCache>
            </c:numRef>
          </c:val>
        </c:ser>
        <c:axId val="73367552"/>
        <c:axId val="73655424"/>
      </c:barChart>
      <c:catAx>
        <c:axId val="73367552"/>
        <c:scaling>
          <c:orientation val="minMax"/>
        </c:scaling>
        <c:axPos val="b"/>
        <c:tickLblPos val="nextTo"/>
        <c:crossAx val="73655424"/>
        <c:crosses val="autoZero"/>
        <c:auto val="1"/>
        <c:lblAlgn val="ctr"/>
        <c:lblOffset val="100"/>
      </c:catAx>
      <c:valAx>
        <c:axId val="73655424"/>
        <c:scaling>
          <c:orientation val="minMax"/>
        </c:scaling>
        <c:axPos val="l"/>
        <c:majorGridlines/>
        <c:numFmt formatCode="General" sourceLinked="1"/>
        <c:tickLblPos val="nextTo"/>
        <c:crossAx val="733675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457200"/>
            <a:ext cx="1047238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  RAMAIAH INSTITUTE OF TECHNOLOGY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                      </a:t>
            </a:r>
            <a:r>
              <a:rPr kumimoji="0" lang="en-US" sz="2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BENGALURU - 560054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4024" y="3886199"/>
            <a:ext cx="11300346" cy="2146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228600" indent="-228600"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7200" b="1" dirty="0" smtClean="0">
                <a:latin typeface="Arial Black" pitchFamily="34" charset="0"/>
              </a:rPr>
              <a:t>SEMESTER END EVALUATION FOR PROJECT WORK on</a:t>
            </a:r>
            <a:r>
              <a:rPr lang="en-US" sz="3400" b="1" dirty="0" smtClean="0"/>
              <a:t> </a:t>
            </a:r>
          </a:p>
          <a:p>
            <a:pPr marL="228600" indent="-228600"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400" b="1" dirty="0" smtClean="0"/>
          </a:p>
          <a:p>
            <a:pPr marL="228600" indent="-228600"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3800" b="1" dirty="0" smtClean="0">
                <a:latin typeface="Arial Black" pitchFamily="34" charset="0"/>
              </a:rPr>
              <a:t>      </a:t>
            </a:r>
            <a:r>
              <a:rPr lang="en-US" sz="12800" b="1" dirty="0" smtClean="0">
                <a:latin typeface="Arial Black" pitchFamily="34" charset="0"/>
              </a:rPr>
              <a:t>IS715 – Project Preliminaries</a:t>
            </a:r>
            <a:endParaRPr lang="en-US" sz="3800" b="1" dirty="0" smtClean="0">
              <a:latin typeface="Arial Black" pitchFamily="34" charset="0"/>
            </a:endParaRPr>
          </a:p>
          <a:p>
            <a:pPr marL="228600" indent="-228600" algn="ctr" defTabSz="9144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400" b="1" u="sng" dirty="0" smtClean="0">
              <a:latin typeface="Arial Black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tabLst/>
              <a:defRPr/>
            </a:pPr>
            <a:r>
              <a:rPr kumimoji="0" lang="en-US" sz="5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    </a:t>
            </a: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DEPARTMENT OF INFORMATION SCIENCE AND ENGINEERING</a:t>
            </a: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6" name="Picture 5" descr="Ramaiah_Institution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4471" y="2069910"/>
            <a:ext cx="1251044" cy="1451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81262" cy="8554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Challenges and major pain points: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88" y="1266848"/>
            <a:ext cx="10454184" cy="5338668"/>
          </a:xfrm>
        </p:spPr>
        <p:txBody>
          <a:bodyPr/>
          <a:lstStyle/>
          <a:p>
            <a:pPr algn="just"/>
            <a:r>
              <a:rPr lang="en-US" dirty="0" smtClean="0"/>
              <a:t>System </a:t>
            </a:r>
            <a:r>
              <a:rPr lang="en-US" dirty="0" smtClean="0"/>
              <a:t>integration due to wide variety of hardware and software platforms </a:t>
            </a:r>
            <a:r>
              <a:rPr lang="en-US" dirty="0" smtClean="0"/>
              <a:t>involved.</a:t>
            </a:r>
          </a:p>
          <a:p>
            <a:r>
              <a:rPr lang="en-US" dirty="0" smtClean="0"/>
              <a:t> Great </a:t>
            </a:r>
            <a:r>
              <a:rPr lang="en-US" dirty="0" smtClean="0"/>
              <a:t>threat or concern to the system </a:t>
            </a:r>
            <a:r>
              <a:rPr lang="en-US" dirty="0" smtClean="0"/>
              <a:t>scalability.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electronic payment </a:t>
            </a:r>
            <a:r>
              <a:rPr lang="en-US" dirty="0" smtClean="0"/>
              <a:t>vendors as </a:t>
            </a:r>
            <a:r>
              <a:rPr lang="en-US" dirty="0" smtClean="0"/>
              <a:t>processors provide permit based electronic payment, typically for a convenience fee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Scalability and </a:t>
            </a:r>
            <a:r>
              <a:rPr lang="en-US" dirty="0" smtClean="0"/>
              <a:t>ability of the transaction processor to support over wide geographical, market and service areas, with minimal cost.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04091" cy="8417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Indian Specific Ecosystem Challenges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1214651"/>
            <a:ext cx="10699844" cy="53362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Absence of a robust billing platform leading to possible revenue </a:t>
            </a:r>
            <a:r>
              <a:rPr lang="en-US" dirty="0" smtClean="0"/>
              <a:t>leakages.</a:t>
            </a:r>
            <a:endParaRPr lang="en-US" dirty="0" smtClean="0"/>
          </a:p>
          <a:p>
            <a:pPr lvl="0"/>
            <a:r>
              <a:rPr lang="en-US" dirty="0" smtClean="0"/>
              <a:t>Interoperability between </a:t>
            </a:r>
            <a:r>
              <a:rPr lang="en-US" dirty="0" smtClean="0"/>
              <a:t>devices/lack </a:t>
            </a:r>
            <a:r>
              <a:rPr lang="en-US" dirty="0" smtClean="0"/>
              <a:t>of </a:t>
            </a:r>
            <a:r>
              <a:rPr lang="en-US" sz="1800" u="sng" dirty="0" smtClean="0">
                <a:latin typeface="Arial Black" pitchFamily="34" charset="0"/>
              </a:rPr>
              <a:t>standards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latin typeface="Arial Black" pitchFamily="34" charset="0"/>
              </a:rPr>
              <a:t> </a:t>
            </a:r>
            <a:endParaRPr lang="en-US" dirty="0" smtClean="0">
              <a:latin typeface="Arial Black" pitchFamily="34" charset="0"/>
            </a:endParaRPr>
          </a:p>
          <a:p>
            <a:pPr lvl="0"/>
            <a:r>
              <a:rPr lang="en-US" dirty="0" smtClean="0"/>
              <a:t> </a:t>
            </a:r>
            <a:r>
              <a:rPr lang="en-US" dirty="0" smtClean="0"/>
              <a:t>Smart </a:t>
            </a:r>
            <a:r>
              <a:rPr lang="en-US" dirty="0" smtClean="0"/>
              <a:t>parking does not really provide much solution to </a:t>
            </a:r>
            <a:r>
              <a:rPr lang="en-US" sz="1800" u="sng" dirty="0" smtClean="0">
                <a:latin typeface="Arial Black" pitchFamily="34" charset="0"/>
              </a:rPr>
              <a:t>two wheelers </a:t>
            </a:r>
            <a:r>
              <a:rPr lang="en-US" dirty="0" smtClean="0"/>
              <a:t>as yet in India. </a:t>
            </a:r>
          </a:p>
          <a:p>
            <a:pPr lvl="0"/>
            <a:r>
              <a:rPr lang="en-US" dirty="0" smtClean="0"/>
              <a:t>Various Security issues and threats to the installed on-site parking </a:t>
            </a:r>
            <a:r>
              <a:rPr lang="en-US" dirty="0" smtClean="0"/>
              <a:t>meter as System is </a:t>
            </a:r>
            <a:r>
              <a:rPr lang="en-US" sz="2000" u="sng" dirty="0" smtClean="0">
                <a:latin typeface="Arial Black" pitchFamily="34" charset="0"/>
              </a:rPr>
              <a:t>Unmanned</a:t>
            </a:r>
            <a:r>
              <a:rPr lang="en-US" dirty="0" smtClean="0"/>
              <a:t> . </a:t>
            </a:r>
            <a:endParaRPr lang="en-US" dirty="0" smtClean="0"/>
          </a:p>
          <a:p>
            <a:pPr lvl="0"/>
            <a:r>
              <a:rPr lang="en-US" dirty="0" smtClean="0"/>
              <a:t>The RFID enabled Parking System shall support mechanisms to correlate charging data/records from different RFID Application Service Providers. </a:t>
            </a:r>
          </a:p>
          <a:p>
            <a:pPr lvl="0"/>
            <a:r>
              <a:rPr lang="en-US" dirty="0" smtClean="0"/>
              <a:t>The RFID enabled Parking System shall support triggering M2M Devices to report on-demand information regarding collected data from other M2M Devices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4" y="256106"/>
            <a:ext cx="9905998" cy="1343378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Flow charts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46829" y="1588524"/>
            <a:ext cx="1557865" cy="52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Vehicle ID</a:t>
            </a:r>
            <a:endParaRPr lang="en-US" sz="1600" dirty="0"/>
          </a:p>
        </p:txBody>
      </p:sp>
      <p:sp>
        <p:nvSpPr>
          <p:cNvPr id="5" name="Diamond 4"/>
          <p:cNvSpPr/>
          <p:nvPr/>
        </p:nvSpPr>
        <p:spPr>
          <a:xfrm>
            <a:off x="892611" y="2321612"/>
            <a:ext cx="2466309" cy="10437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Is the vehicle registered?</a:t>
            </a:r>
            <a:endParaRPr lang="en-US" sz="1600" dirty="0"/>
          </a:p>
        </p:txBody>
      </p:sp>
      <p:sp>
        <p:nvSpPr>
          <p:cNvPr id="7" name="Diamond 6"/>
          <p:cNvSpPr/>
          <p:nvPr/>
        </p:nvSpPr>
        <p:spPr>
          <a:xfrm>
            <a:off x="899055" y="3531517"/>
            <a:ext cx="2459865" cy="11034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Did the vehicle check -in?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403274" y="4885419"/>
            <a:ext cx="1444978" cy="45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vehicle info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375052" y="5579058"/>
            <a:ext cx="1501421" cy="427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check-in 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66886" y="6289660"/>
            <a:ext cx="1980643" cy="47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Open the gate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Close the gate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3945697" y="2343326"/>
            <a:ext cx="1545464" cy="98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 the vehicle info to the Database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3912168" y="3669064"/>
            <a:ext cx="1545464" cy="837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 not open the gate</a:t>
            </a:r>
            <a:endParaRPr lang="en-US" sz="16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995708" y="4692315"/>
            <a:ext cx="1146220" cy="873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7856113" y="1485672"/>
            <a:ext cx="1571222" cy="473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Vehicle ID</a:t>
            </a:r>
          </a:p>
        </p:txBody>
      </p:sp>
      <p:sp>
        <p:nvSpPr>
          <p:cNvPr id="16" name="Diamond 15"/>
          <p:cNvSpPr/>
          <p:nvPr/>
        </p:nvSpPr>
        <p:spPr>
          <a:xfrm>
            <a:off x="7392470" y="2103731"/>
            <a:ext cx="2498500" cy="10566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the vehicle registered?</a:t>
            </a:r>
          </a:p>
        </p:txBody>
      </p:sp>
      <p:sp>
        <p:nvSpPr>
          <p:cNvPr id="17" name="Diamond 16"/>
          <p:cNvSpPr/>
          <p:nvPr/>
        </p:nvSpPr>
        <p:spPr>
          <a:xfrm>
            <a:off x="7622681" y="3281840"/>
            <a:ext cx="2038081" cy="1187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Did the vehicle check -in?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81871" y="4665293"/>
            <a:ext cx="1506828" cy="62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vehicle info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56110" y="5474981"/>
            <a:ext cx="1571221" cy="43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Update check-out info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553458" y="6039154"/>
            <a:ext cx="2176529" cy="50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Open the gate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Close the </a:t>
            </a:r>
            <a:r>
              <a:rPr lang="en-US" sz="1600" dirty="0"/>
              <a:t>gate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164787" y="2124145"/>
            <a:ext cx="1298103" cy="1000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not open the gate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10107425" y="4506191"/>
            <a:ext cx="1195072" cy="9341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47763" y="14166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2125762" y="2109939"/>
            <a:ext cx="4" cy="21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8" idx="0"/>
          </p:cNvCxnSpPr>
          <p:nvPr/>
        </p:nvCxnSpPr>
        <p:spPr>
          <a:xfrm flipH="1">
            <a:off x="2125763" y="4634921"/>
            <a:ext cx="3225" cy="250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" idx="2"/>
            <a:endCxn id="7" idx="0"/>
          </p:cNvCxnSpPr>
          <p:nvPr/>
        </p:nvCxnSpPr>
        <p:spPr>
          <a:xfrm>
            <a:off x="2125766" y="3365318"/>
            <a:ext cx="3222" cy="16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2"/>
            <a:endCxn id="9" idx="0"/>
          </p:cNvCxnSpPr>
          <p:nvPr/>
        </p:nvCxnSpPr>
        <p:spPr>
          <a:xfrm>
            <a:off x="2125763" y="5341787"/>
            <a:ext cx="0" cy="23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2"/>
          </p:cNvCxnSpPr>
          <p:nvPr/>
        </p:nvCxnSpPr>
        <p:spPr>
          <a:xfrm>
            <a:off x="2125763" y="6006684"/>
            <a:ext cx="0" cy="327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5" idx="2"/>
            <a:endCxn id="16" idx="0"/>
          </p:cNvCxnSpPr>
          <p:nvPr/>
        </p:nvCxnSpPr>
        <p:spPr>
          <a:xfrm flipH="1">
            <a:off x="8641720" y="1959141"/>
            <a:ext cx="4" cy="144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6" idx="2"/>
            <a:endCxn id="17" idx="0"/>
          </p:cNvCxnSpPr>
          <p:nvPr/>
        </p:nvCxnSpPr>
        <p:spPr>
          <a:xfrm>
            <a:off x="8641720" y="3160336"/>
            <a:ext cx="2" cy="12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7" idx="2"/>
            <a:endCxn id="18" idx="0"/>
          </p:cNvCxnSpPr>
          <p:nvPr/>
        </p:nvCxnSpPr>
        <p:spPr>
          <a:xfrm flipH="1">
            <a:off x="8635285" y="4469646"/>
            <a:ext cx="6437" cy="195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8" idx="2"/>
            <a:endCxn id="19" idx="0"/>
          </p:cNvCxnSpPr>
          <p:nvPr/>
        </p:nvCxnSpPr>
        <p:spPr>
          <a:xfrm>
            <a:off x="8635285" y="5294367"/>
            <a:ext cx="6436" cy="180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9" idx="2"/>
            <a:endCxn id="20" idx="0"/>
          </p:cNvCxnSpPr>
          <p:nvPr/>
        </p:nvCxnSpPr>
        <p:spPr>
          <a:xfrm>
            <a:off x="8641721" y="5911547"/>
            <a:ext cx="2" cy="12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3"/>
            <a:endCxn id="11" idx="1"/>
          </p:cNvCxnSpPr>
          <p:nvPr/>
        </p:nvCxnSpPr>
        <p:spPr>
          <a:xfrm flipV="1">
            <a:off x="3358920" y="2835267"/>
            <a:ext cx="586777" cy="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" idx="3"/>
            <a:endCxn id="12" idx="1"/>
          </p:cNvCxnSpPr>
          <p:nvPr/>
        </p:nvCxnSpPr>
        <p:spPr>
          <a:xfrm>
            <a:off x="3358920" y="4083219"/>
            <a:ext cx="553248" cy="4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2"/>
            <a:endCxn id="8" idx="3"/>
          </p:cNvCxnSpPr>
          <p:nvPr/>
        </p:nvCxnSpPr>
        <p:spPr>
          <a:xfrm flipH="1" flipV="1">
            <a:off x="2848252" y="5113603"/>
            <a:ext cx="1147456" cy="15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876473" y="5833673"/>
            <a:ext cx="1692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3" idx="3"/>
          </p:cNvCxnSpPr>
          <p:nvPr/>
        </p:nvCxnSpPr>
        <p:spPr>
          <a:xfrm flipV="1">
            <a:off x="4568818" y="5565447"/>
            <a:ext cx="0" cy="27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5141929" y="5128881"/>
            <a:ext cx="452263" cy="3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641720" y="1182347"/>
            <a:ext cx="0" cy="290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157207" y="1298257"/>
            <a:ext cx="0" cy="290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6" idx="3"/>
            <a:endCxn id="21" idx="1"/>
          </p:cNvCxnSpPr>
          <p:nvPr/>
        </p:nvCxnSpPr>
        <p:spPr>
          <a:xfrm flipV="1">
            <a:off x="9890970" y="2624571"/>
            <a:ext cx="273817" cy="7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7" idx="3"/>
          </p:cNvCxnSpPr>
          <p:nvPr/>
        </p:nvCxnSpPr>
        <p:spPr>
          <a:xfrm flipV="1">
            <a:off x="9660762" y="3844817"/>
            <a:ext cx="1153077" cy="30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22" idx="2"/>
            <a:endCxn id="18" idx="3"/>
          </p:cNvCxnSpPr>
          <p:nvPr/>
        </p:nvCxnSpPr>
        <p:spPr>
          <a:xfrm flipH="1">
            <a:off x="9388699" y="4973281"/>
            <a:ext cx="718726" cy="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10813838" y="3061959"/>
            <a:ext cx="1" cy="782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5566781" y="2843465"/>
            <a:ext cx="54824" cy="228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endCxn id="11" idx="3"/>
          </p:cNvCxnSpPr>
          <p:nvPr/>
        </p:nvCxnSpPr>
        <p:spPr>
          <a:xfrm flipH="1" flipV="1">
            <a:off x="5491161" y="2835267"/>
            <a:ext cx="130443" cy="8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425367" y="982681"/>
            <a:ext cx="157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Check-in Point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7925615" y="940775"/>
            <a:ext cx="177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Check-out Point</a:t>
            </a:r>
            <a:endParaRPr lang="en-US" b="1" dirty="0"/>
          </a:p>
        </p:txBody>
      </p:sp>
      <p:cxnSp>
        <p:nvCxnSpPr>
          <p:cNvPr id="240" name="Straight Connector 239"/>
          <p:cNvCxnSpPr>
            <a:stCxn id="19" idx="3"/>
          </p:cNvCxnSpPr>
          <p:nvPr/>
        </p:nvCxnSpPr>
        <p:spPr>
          <a:xfrm>
            <a:off x="9427331" y="5693264"/>
            <a:ext cx="1277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2" idx="3"/>
          </p:cNvCxnSpPr>
          <p:nvPr/>
        </p:nvCxnSpPr>
        <p:spPr>
          <a:xfrm flipV="1">
            <a:off x="10704961" y="5440371"/>
            <a:ext cx="0" cy="2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9650" y="558938"/>
            <a:ext cx="9905998" cy="1122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GANTT CHART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5" name="Content Placeholder 3" descr="Description: Picture1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8813" y="1433635"/>
            <a:ext cx="10330153" cy="49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356" y="0"/>
            <a:ext cx="9905998" cy="147857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9" y="1337481"/>
            <a:ext cx="10249468" cy="3880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Reference websites: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http://whitepapers.zdnet.co.uk /0,1000000651,260090942p,00.html</a:t>
            </a:r>
          </a:p>
          <a:p>
            <a:r>
              <a:rPr lang="en-US" dirty="0" smtClean="0"/>
              <a:t>http://supplychain.ittoolbox.com /blogs /featuredentry.asp</a:t>
            </a:r>
          </a:p>
          <a:p>
            <a:pPr marL="0" indent="0">
              <a:buNone/>
            </a:pPr>
            <a:r>
              <a:rPr lang="en-US" b="1" dirty="0" smtClean="0"/>
              <a:t>Reference books:</a:t>
            </a:r>
          </a:p>
          <a:p>
            <a:r>
              <a:rPr lang="en-US" dirty="0" smtClean="0"/>
              <a:t>Anonymous, 2005. Electronic tolling technology &amp; implementation. Richmond</a:t>
            </a:r>
          </a:p>
          <a:p>
            <a:r>
              <a:rPr lang="en-US" dirty="0" err="1" smtClean="0"/>
              <a:t>Arnott</a:t>
            </a:r>
            <a:r>
              <a:rPr lang="en-US" dirty="0" smtClean="0"/>
              <a:t>, R., </a:t>
            </a:r>
            <a:r>
              <a:rPr lang="en-US" dirty="0" err="1" smtClean="0"/>
              <a:t>Rowse</a:t>
            </a:r>
            <a:r>
              <a:rPr lang="en-US" dirty="0" smtClean="0"/>
              <a:t>, J., 1999. Modeling parking, Journal of Urban Economics 45, pp. 97–124.</a:t>
            </a:r>
          </a:p>
          <a:p>
            <a:r>
              <a:rPr lang="en-US" dirty="0" smtClean="0"/>
              <a:t>Banks, J., </a:t>
            </a:r>
            <a:r>
              <a:rPr lang="en-US" dirty="0" err="1" smtClean="0"/>
              <a:t>Pachano</a:t>
            </a:r>
            <a:r>
              <a:rPr lang="en-US" dirty="0" smtClean="0"/>
              <a:t>, M., Thompson, T., </a:t>
            </a:r>
            <a:r>
              <a:rPr lang="en-US" dirty="0" err="1" smtClean="0"/>
              <a:t>Hanny</a:t>
            </a:r>
            <a:r>
              <a:rPr lang="en-US" dirty="0" smtClean="0"/>
              <a:t>, D., 2007. RFID Applied. 299. John Wiley &amp; Sons.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31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SUMMARY</a:t>
            </a:r>
            <a:endParaRPr lang="en-US" sz="2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0436"/>
            <a:ext cx="9905999" cy="4844955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 Black" pitchFamily="34" charset="0"/>
              </a:rPr>
              <a:t>Introduction</a:t>
            </a:r>
          </a:p>
          <a:p>
            <a:r>
              <a:rPr lang="en-US" sz="2800" dirty="0" smtClean="0">
                <a:latin typeface="Arial Black" pitchFamily="34" charset="0"/>
              </a:rPr>
              <a:t>System Architecture</a:t>
            </a:r>
          </a:p>
          <a:p>
            <a:r>
              <a:rPr lang="en-US" sz="2800" dirty="0" smtClean="0">
                <a:latin typeface="Arial Black" pitchFamily="34" charset="0"/>
              </a:rPr>
              <a:t>System Design</a:t>
            </a:r>
          </a:p>
          <a:p>
            <a:r>
              <a:rPr lang="en-US" sz="2800" dirty="0" smtClean="0">
                <a:latin typeface="Arial Black" pitchFamily="34" charset="0"/>
              </a:rPr>
              <a:t>System Analysis</a:t>
            </a:r>
          </a:p>
          <a:p>
            <a:r>
              <a:rPr lang="en-US" sz="2800" dirty="0" smtClean="0">
                <a:latin typeface="Arial Black" pitchFamily="34" charset="0"/>
              </a:rPr>
              <a:t>Algorithms and Flow Chart</a:t>
            </a:r>
          </a:p>
          <a:p>
            <a:r>
              <a:rPr lang="en-US" sz="2800" dirty="0" smtClean="0">
                <a:latin typeface="Arial Black" pitchFamily="34" charset="0"/>
              </a:rPr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Arial Black" pitchFamily="34" charset="0"/>
              </a:rPr>
              <a:t>THANK YOU</a:t>
            </a:r>
            <a:endParaRPr lang="en-US" sz="7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1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93511"/>
            <a:ext cx="8791575" cy="22013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5777" y="880533"/>
            <a:ext cx="1174044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PARKING SYSTEM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RFID TECHNOLOGY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4650" y="6201966"/>
            <a:ext cx="704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Supervisor: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Mohan Kumar S. 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313" y="4314825"/>
            <a:ext cx="79724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SACHIN POOJERI – 1MS14IS090</a:t>
            </a:r>
          </a:p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SHUBHAM PAWAR – 1MS15IS418</a:t>
            </a:r>
          </a:p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MD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ABDUL AHAD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CHANDA – 1MS14IS061</a:t>
            </a:r>
          </a:p>
          <a:p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SACHEEN ISHWAR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ADAVINAVAR – 1MS14IS089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1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5111"/>
            <a:ext cx="9905998" cy="1365955"/>
          </a:xfrm>
        </p:spPr>
        <p:txBody>
          <a:bodyPr>
            <a:normAutofit/>
          </a:bodyPr>
          <a:lstStyle/>
          <a:p>
            <a:endParaRPr lang="en-US" b="1" u="sng" dirty="0"/>
          </a:p>
        </p:txBody>
      </p:sp>
      <p:pic>
        <p:nvPicPr>
          <p:cNvPr id="1026" name="Picture 2" descr="C:\Users\hp\Downloads\Screenshot_2017-12-13-01-12-39-652_cn.wps.moffice_en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2667002" y="-2667002"/>
            <a:ext cx="6858001" cy="121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57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764" y="1949236"/>
            <a:ext cx="9905999" cy="4465211"/>
          </a:xfrm>
        </p:spPr>
        <p:txBody>
          <a:bodyPr/>
          <a:lstStyle/>
          <a:p>
            <a:pPr algn="just"/>
            <a:r>
              <a:rPr lang="en-US" dirty="0" smtClean="0"/>
              <a:t>Radio frequency identification is a technology that helps to identify the animate or inanimate through radio waves .</a:t>
            </a:r>
          </a:p>
          <a:p>
            <a:pPr algn="just"/>
            <a:r>
              <a:rPr lang="en-US" dirty="0" smtClean="0"/>
              <a:t>The technologies like RFID readers, RFID writers, RFID barcode scanners, RFID smart sensors and RFID controllers include a wide range of automation technologies.</a:t>
            </a:r>
          </a:p>
          <a:p>
            <a:pPr algn="just"/>
            <a:r>
              <a:rPr lang="en-US" dirty="0" smtClean="0"/>
              <a:t>In this project, The software has been handled for the management , controlling, transaction reporting and operation tasks for parking lots located on various parts of the city . Check-ins and check-outs of the parking-lots will be under control with RFID reader labels and barriers.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424382" y="4626591"/>
            <a:ext cx="3875965" cy="1951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38030" y="2579426"/>
            <a:ext cx="3875964" cy="1937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24382" y="586854"/>
            <a:ext cx="3944203" cy="1760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41" name="Picture 17" descr="rfidlabel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8973" y="5008727"/>
            <a:ext cx="600502" cy="777923"/>
          </a:xfrm>
          <a:prstGeom prst="rect">
            <a:avLst/>
          </a:prstGeom>
          <a:noFill/>
        </p:spPr>
      </p:pic>
      <p:pic>
        <p:nvPicPr>
          <p:cNvPr id="26640" name="Picture 6" descr="Alien-Reader-267x3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7713" y="5049672"/>
            <a:ext cx="628935" cy="764274"/>
          </a:xfrm>
          <a:prstGeom prst="rect">
            <a:avLst/>
          </a:prstGeom>
          <a:noFill/>
        </p:spPr>
      </p:pic>
      <p:pic>
        <p:nvPicPr>
          <p:cNvPr id="26639" name="Picture 9" descr="barrier-gate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5636" y="5036024"/>
            <a:ext cx="1092389" cy="818865"/>
          </a:xfrm>
          <a:prstGeom prst="rect">
            <a:avLst/>
          </a:prstGeom>
          <a:noFill/>
        </p:spPr>
      </p:pic>
      <p:pic>
        <p:nvPicPr>
          <p:cNvPr id="26638" name="Picture 3" descr="hp-pavilion-pc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53933" y="5022376"/>
            <a:ext cx="996288" cy="873457"/>
          </a:xfrm>
          <a:prstGeom prst="rect">
            <a:avLst/>
          </a:prstGeom>
          <a:noFill/>
        </p:spPr>
      </p:pic>
      <p:pic>
        <p:nvPicPr>
          <p:cNvPr id="26634" name="Picture 1" descr="Data_server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3207" y="2797790"/>
            <a:ext cx="1009650" cy="962025"/>
          </a:xfrm>
          <a:prstGeom prst="rect">
            <a:avLst/>
          </a:prstGeom>
          <a:noFill/>
        </p:spPr>
      </p:pic>
      <p:pic>
        <p:nvPicPr>
          <p:cNvPr id="26633" name="Picture 13" descr="world-wide-web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70997" y="2729552"/>
            <a:ext cx="1201003" cy="928047"/>
          </a:xfrm>
          <a:prstGeom prst="rect">
            <a:avLst/>
          </a:prstGeom>
          <a:noFill/>
        </p:spPr>
      </p:pic>
      <p:pic>
        <p:nvPicPr>
          <p:cNvPr id="26632" name="Picture 8" descr="rfidlabel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8974" y="3002506"/>
            <a:ext cx="559558" cy="736979"/>
          </a:xfrm>
          <a:prstGeom prst="rect">
            <a:avLst/>
          </a:prstGeom>
          <a:noFill/>
        </p:spPr>
      </p:pic>
      <p:pic>
        <p:nvPicPr>
          <p:cNvPr id="26631" name="Picture 7" descr="Alien-Reader-267x3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06771" y="3029803"/>
            <a:ext cx="590550" cy="777922"/>
          </a:xfrm>
          <a:prstGeom prst="rect">
            <a:avLst/>
          </a:prstGeom>
          <a:noFill/>
        </p:spPr>
      </p:pic>
      <p:pic>
        <p:nvPicPr>
          <p:cNvPr id="26630" name="Picture 11" descr="barrier-gate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830101" y="3002506"/>
            <a:ext cx="1091821" cy="832515"/>
          </a:xfrm>
          <a:prstGeom prst="rect">
            <a:avLst/>
          </a:prstGeom>
          <a:noFill/>
        </p:spPr>
      </p:pic>
      <p:pic>
        <p:nvPicPr>
          <p:cNvPr id="26629" name="Picture 4" descr="hp-pavilion-pc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044753" y="2947918"/>
            <a:ext cx="1091820" cy="846160"/>
          </a:xfrm>
          <a:prstGeom prst="rect">
            <a:avLst/>
          </a:prstGeom>
          <a:noFill/>
        </p:spPr>
      </p:pic>
      <p:pic>
        <p:nvPicPr>
          <p:cNvPr id="26628" name="Picture 12" descr="rfidlabel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6268" y="1023582"/>
            <a:ext cx="545911" cy="655093"/>
          </a:xfrm>
          <a:prstGeom prst="rect">
            <a:avLst/>
          </a:prstGeom>
          <a:noFill/>
        </p:spPr>
      </p:pic>
      <p:pic>
        <p:nvPicPr>
          <p:cNvPr id="26627" name="Picture 8" descr="Alien-Reader-267x30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06769" y="968991"/>
            <a:ext cx="641445" cy="709684"/>
          </a:xfrm>
          <a:prstGeom prst="rect">
            <a:avLst/>
          </a:prstGeom>
          <a:noFill/>
        </p:spPr>
      </p:pic>
      <p:pic>
        <p:nvPicPr>
          <p:cNvPr id="26626" name="Picture 10" descr="barrier-gate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884693" y="982638"/>
            <a:ext cx="1061683" cy="736979"/>
          </a:xfrm>
          <a:prstGeom prst="rect">
            <a:avLst/>
          </a:prstGeom>
          <a:noFill/>
        </p:spPr>
      </p:pic>
      <p:pic>
        <p:nvPicPr>
          <p:cNvPr id="26625" name="Picture 5" descr="hp-pavilion-pc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031104" y="914398"/>
            <a:ext cx="1119117" cy="900754"/>
          </a:xfrm>
          <a:prstGeom prst="rect">
            <a:avLst/>
          </a:prstGeom>
          <a:noFill/>
        </p:spPr>
      </p:pic>
      <p:sp>
        <p:nvSpPr>
          <p:cNvPr id="26642" name="AutoShape 18"/>
          <p:cNvSpPr>
            <a:spLocks noChangeShapeType="1"/>
          </p:cNvSpPr>
          <p:nvPr/>
        </p:nvSpPr>
        <p:spPr bwMode="auto">
          <a:xfrm flipH="1">
            <a:off x="4831307" y="1364776"/>
            <a:ext cx="2402006" cy="16377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AutoShape 12"/>
          <p:cNvSpPr>
            <a:spLocks noChangeShapeType="1"/>
          </p:cNvSpPr>
          <p:nvPr/>
        </p:nvSpPr>
        <p:spPr bwMode="auto">
          <a:xfrm>
            <a:off x="4793065" y="3670656"/>
            <a:ext cx="2440248" cy="17202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AutoShape 11"/>
          <p:cNvSpPr>
            <a:spLocks noChangeShapeType="1"/>
          </p:cNvSpPr>
          <p:nvPr/>
        </p:nvSpPr>
        <p:spPr bwMode="auto">
          <a:xfrm>
            <a:off x="4817660" y="3342683"/>
            <a:ext cx="2210937" cy="4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AutoShape 13"/>
          <p:cNvSpPr>
            <a:spLocks noChangeShapeType="1"/>
          </p:cNvSpPr>
          <p:nvPr/>
        </p:nvSpPr>
        <p:spPr bwMode="auto">
          <a:xfrm>
            <a:off x="1665026" y="3220872"/>
            <a:ext cx="1705970" cy="462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087" y="1951630"/>
            <a:ext cx="38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 READER  BARRIER             PC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19916" y="4012442"/>
            <a:ext cx="36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 READER  BARRIER             PC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06269" y="5991367"/>
            <a:ext cx="364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 READER  BARRIER             PC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52884" y="3712191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8740" y="4012442"/>
            <a:ext cx="180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56896" y="600501"/>
            <a:ext cx="2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RFID Park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600" y="2620370"/>
            <a:ext cx="19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RFID Park 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229600" y="4667534"/>
            <a:ext cx="20335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RFID Park 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82889" y="395785"/>
            <a:ext cx="5868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SYSTEM ARCHITECTURE</a:t>
            </a:r>
            <a:endParaRPr lang="en-US" sz="3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hp\AppData\Local\Microsoft\Windows\Temporary Internet Files\Content.IE5\FKIEXP21\rfidlabel2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137" y="1098573"/>
            <a:ext cx="1259006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AutoShape 2"/>
          <p:cNvSpPr>
            <a:spLocks noChangeArrowheads="1"/>
          </p:cNvSpPr>
          <p:nvPr/>
        </p:nvSpPr>
        <p:spPr bwMode="auto">
          <a:xfrm rot="5400000">
            <a:off x="1773925" y="2115973"/>
            <a:ext cx="676275" cy="476250"/>
          </a:xfrm>
          <a:prstGeom prst="rightArrow">
            <a:avLst>
              <a:gd name="adj1" fmla="val 50000"/>
              <a:gd name="adj2" fmla="val 35500"/>
            </a:avLst>
          </a:prstGeom>
          <a:solidFill>
            <a:srgbClr val="ED7D3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823B0B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:\Users\hp\AppData\Local\Microsoft\Windows\Temporary Internet Files\Content.IE5\SS960RYQ\ExpressPay-PayPass-PayWave.svg[1]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768879" y="2634442"/>
            <a:ext cx="714375" cy="12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hp\AppData\Local\Microsoft\Windows\Temporary Internet Files\Content.IE5\SS960RYQ\ExpressPay-PayPass-PayWave.svg[1]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774599" y="3336201"/>
            <a:ext cx="714375" cy="114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AutoShape 3"/>
          <p:cNvSpPr>
            <a:spLocks noChangeArrowheads="1"/>
          </p:cNvSpPr>
          <p:nvPr/>
        </p:nvSpPr>
        <p:spPr bwMode="auto">
          <a:xfrm rot="5400000">
            <a:off x="1872585" y="4422443"/>
            <a:ext cx="581025" cy="466725"/>
          </a:xfrm>
          <a:prstGeom prst="leftArrow">
            <a:avLst>
              <a:gd name="adj1" fmla="val 50000"/>
              <a:gd name="adj2" fmla="val 31122"/>
            </a:avLst>
          </a:prstGeom>
          <a:solidFill>
            <a:srgbClr val="ED7D31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823B0B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C:\Users\hp\AppData\Local\Microsoft\Windows\Temporary Internet Files\Content.IE5\SS960RYQ\Wireless_tower.svg[1]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2551" y="5116701"/>
            <a:ext cx="816876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hp\AppData\Local\Microsoft\Windows\Temporary Internet Files\Content.IE5\GI9A752E\Alien-Reader-267x300[1]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2588" y="4486275"/>
            <a:ext cx="12668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hp\AppData\Local\Microsoft\Windows\Temporary Internet Files\Content.IE5\GI9A752E\AJ-Computer[1]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08922" y="4349798"/>
            <a:ext cx="17811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C:\Users\hp\AppData\Local\Microsoft\Windows\Temporary Internet Files\Content.IE5\SS960RYQ\1375966995[1]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24641" y="949657"/>
            <a:ext cx="1466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2784143" y="5308979"/>
            <a:ext cx="2470245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00065" y="5447731"/>
            <a:ext cx="2470245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98859" y="5174776"/>
            <a:ext cx="2470245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8776307" y="3302760"/>
            <a:ext cx="1828005" cy="792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878472" y="5431809"/>
            <a:ext cx="532262" cy="259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7426657" y="5420435"/>
            <a:ext cx="532262" cy="259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7972568" y="5393141"/>
            <a:ext cx="532262" cy="259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8559421" y="5352197"/>
            <a:ext cx="532262" cy="259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7260611" y="5568287"/>
            <a:ext cx="30025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7822445" y="5543268"/>
            <a:ext cx="30025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8409298" y="5515974"/>
            <a:ext cx="30025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78674" y="668741"/>
            <a:ext cx="11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RFID Tag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61564" y="3521122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 Power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70496" y="5854890"/>
            <a:ext cx="96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RFID Antenna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50173" y="6332561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RFID Reader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19666" y="5964072"/>
            <a:ext cx="156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894626" y="6100549"/>
            <a:ext cx="229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Personal </a:t>
            </a: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03057" y="62779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792562" y="1350809"/>
          <a:ext cx="4341504" cy="573525"/>
        </p:xfrm>
        <a:graphic>
          <a:graphicData uri="http://schemas.openxmlformats.org/drawingml/2006/table">
            <a:tbl>
              <a:tblPr/>
              <a:tblGrid>
                <a:gridCol w="4341504"/>
              </a:tblGrid>
              <a:tr h="5735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 smtClean="0">
                          <a:latin typeface="Arial Black" pitchFamily="34" charset="0"/>
                          <a:ea typeface="Calibri"/>
                          <a:cs typeface="Times New Roman"/>
                        </a:rPr>
                        <a:t>SYSTEM   DESIGN</a:t>
                      </a:r>
                      <a:endParaRPr lang="en-US" sz="1600" dirty="0">
                        <a:latin typeface="Arial Black" pitchFamily="34" charset="0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69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Black" pitchFamily="34" charset="0"/>
              </a:rPr>
              <a:t>Accessing vehicle information panel through the web interface.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3899" y="1197070"/>
            <a:ext cx="11655187" cy="540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SYSTEM ANALYSIS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351129" y="2292823"/>
          <a:ext cx="9689910" cy="425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3833" y="1323833"/>
            <a:ext cx="960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U.S. Smart parking system market revenue by parking site,2013-2024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0" y="1337481"/>
          <a:ext cx="11327642" cy="488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36576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096" y="736979"/>
            <a:ext cx="895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According to a report, Smart Parking could result in 2,20,000 gallons of fuels saving till 2030 and approx. 3,00,000 gallons of fuels saved by 2050 , if implemented successfully 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587</Words>
  <Application>Microsoft Office PowerPoint</Application>
  <PresentationFormat>Custom</PresentationFormat>
  <Paragraphs>90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Circuit</vt:lpstr>
      <vt:lpstr>Microsoft Office Excel Chart</vt:lpstr>
      <vt:lpstr>Slide 1</vt:lpstr>
      <vt:lpstr>Slide 2</vt:lpstr>
      <vt:lpstr>Slide 3</vt:lpstr>
      <vt:lpstr>Introduction</vt:lpstr>
      <vt:lpstr>Slide 5</vt:lpstr>
      <vt:lpstr>Slide 6</vt:lpstr>
      <vt:lpstr>Accessing vehicle information panel through the web interface.</vt:lpstr>
      <vt:lpstr>SYSTEM ANALYSIS</vt:lpstr>
      <vt:lpstr>Slide 9</vt:lpstr>
      <vt:lpstr>Challenges and major pain points:  </vt:lpstr>
      <vt:lpstr>Indian Specific Ecosystem Challenges </vt:lpstr>
      <vt:lpstr>Flow charts </vt:lpstr>
      <vt:lpstr>Slide 13</vt:lpstr>
      <vt:lpstr>References</vt:lpstr>
      <vt:lpstr>SUMMARY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sacheen adavinavar</dc:creator>
  <cp:lastModifiedBy>hp</cp:lastModifiedBy>
  <cp:revision>75</cp:revision>
  <dcterms:created xsi:type="dcterms:W3CDTF">2017-10-26T13:19:36Z</dcterms:created>
  <dcterms:modified xsi:type="dcterms:W3CDTF">2017-12-13T05:02:40Z</dcterms:modified>
</cp:coreProperties>
</file>