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7" r:id="rId7"/>
    <p:sldId id="271" r:id="rId8"/>
    <p:sldId id="272" r:id="rId9"/>
    <p:sldId id="273" r:id="rId10"/>
    <p:sldId id="269" r:id="rId11"/>
    <p:sldId id="268" r:id="rId12"/>
    <p:sldId id="270" r:id="rId13"/>
  </p:sldIdLst>
  <p:sldSz cx="18288000" cy="10287000"/>
  <p:notesSz cx="9296400"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304">
          <p15:clr>
            <a:srgbClr val="000000"/>
          </p15:clr>
        </p15:guide>
        <p15:guide id="2" pos="3024">
          <p15:clr>
            <a:srgbClr val="000000"/>
          </p15:clr>
        </p15:guide>
        <p15:guide id="3" orient="horz" pos="2208">
          <p15:clr>
            <a:srgbClr val="000000"/>
          </p15:clr>
        </p15:guide>
        <p15:guide id="4" pos="292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940" y="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304"/>
        <p:guide pos="3024"/>
        <p:guide orient="horz" pos="2208"/>
        <p:guide pos="29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028747" cy="349911"/>
          </a:xfrm>
          <a:prstGeom prst="rect">
            <a:avLst/>
          </a:prstGeom>
          <a:noFill/>
          <a:ln>
            <a:noFill/>
          </a:ln>
        </p:spPr>
        <p:txBody>
          <a:bodyPr spcFirstLastPara="1" wrap="square" lIns="93161" tIns="46580" rIns="93161" bIns="46580" anchor="t" anchorCtr="0">
            <a:noAutofit/>
          </a:bodyPr>
          <a:lstStyle>
            <a:lvl1pPr marR="0" lvl="0"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266116" y="1"/>
            <a:ext cx="4028747" cy="349911"/>
          </a:xfrm>
          <a:prstGeom prst="rect">
            <a:avLst/>
          </a:prstGeom>
          <a:noFill/>
          <a:ln>
            <a:noFill/>
          </a:ln>
        </p:spPr>
        <p:txBody>
          <a:bodyPr spcFirstLastPara="1" wrap="square" lIns="93161" tIns="46580" rIns="93161" bIns="46580"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11400" y="527050"/>
            <a:ext cx="4673600" cy="2628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9948" y="3330244"/>
            <a:ext cx="7436505" cy="3153767"/>
          </a:xfrm>
          <a:prstGeom prst="rect">
            <a:avLst/>
          </a:prstGeom>
          <a:noFill/>
          <a:ln>
            <a:noFill/>
          </a:ln>
        </p:spPr>
        <p:txBody>
          <a:bodyPr spcFirstLastPara="1" wrap="square" lIns="93161" tIns="46580" rIns="93161" bIns="4658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658967"/>
            <a:ext cx="4028747" cy="349911"/>
          </a:xfrm>
          <a:prstGeom prst="rect">
            <a:avLst/>
          </a:prstGeom>
          <a:noFill/>
          <a:ln>
            <a:noFill/>
          </a:ln>
        </p:spPr>
        <p:txBody>
          <a:bodyPr spcFirstLastPara="1" wrap="square" lIns="93161" tIns="46580" rIns="93161" bIns="46580" anchor="b" anchorCtr="0">
            <a:noAutofit/>
          </a:bodyPr>
          <a:lstStyle>
            <a:lvl1pPr marR="0" lvl="0"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7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266116" y="6658967"/>
            <a:ext cx="4028747" cy="349911"/>
          </a:xfrm>
          <a:prstGeom prst="rect">
            <a:avLst/>
          </a:prstGeom>
          <a:noFill/>
          <a:ln>
            <a:noFill/>
          </a:ln>
        </p:spPr>
        <p:txBody>
          <a:bodyPr spcFirstLastPara="1" wrap="square" lIns="93161" tIns="46580" rIns="93161" bIns="46580" anchor="b" anchorCtr="0">
            <a:noAutofit/>
          </a:bodyPr>
          <a:lstStyle/>
          <a:p>
            <a:pPr algn="r">
              <a:buSzPts val="1300"/>
            </a:pPr>
            <a:fld id="{00000000-1234-1234-1234-123412341234}" type="slidenum">
              <a:rPr lang="en-US" sz="1300" smtClean="0">
                <a:latin typeface="Calibri"/>
                <a:ea typeface="Calibri"/>
                <a:cs typeface="Calibri"/>
                <a:sym typeface="Calibri"/>
              </a:rPr>
              <a:pPr algn="r">
                <a:buSzPts val="1300"/>
              </a:pPr>
              <a:t>‹#›</a:t>
            </a:fld>
            <a:endParaRPr lang="en-US"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29948" y="3330244"/>
            <a:ext cx="7436505" cy="3153767"/>
          </a:xfrm>
          <a:prstGeom prst="rect">
            <a:avLst/>
          </a:prstGeom>
        </p:spPr>
        <p:txBody>
          <a:bodyPr spcFirstLastPara="1" wrap="square" lIns="93161" tIns="46580" rIns="93161" bIns="46580" anchor="t" anchorCtr="0">
            <a:noAutofit/>
          </a:bodyPr>
          <a:lstStyle/>
          <a:p>
            <a:pPr marL="0" indent="0"/>
            <a:endParaRPr/>
          </a:p>
        </p:txBody>
      </p:sp>
      <p:sp>
        <p:nvSpPr>
          <p:cNvPr id="86" name="Google Shape;86;p1:notes"/>
          <p:cNvSpPr>
            <a:spLocks noGrp="1" noRot="1" noChangeAspect="1"/>
          </p:cNvSpPr>
          <p:nvPr>
            <p:ph type="sldImg" idx="2"/>
          </p:nvPr>
        </p:nvSpPr>
        <p:spPr>
          <a:xfrm>
            <a:off x="2311400" y="527050"/>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929948" y="3330244"/>
            <a:ext cx="7436505" cy="3153767"/>
          </a:xfrm>
          <a:prstGeom prst="rect">
            <a:avLst/>
          </a:prstGeom>
        </p:spPr>
        <p:txBody>
          <a:bodyPr spcFirstLastPara="1" wrap="square" lIns="93161" tIns="46580" rIns="93161" bIns="46580" anchor="t" anchorCtr="0">
            <a:noAutofit/>
          </a:bodyPr>
          <a:lstStyle/>
          <a:p>
            <a:pPr marL="0" indent="0"/>
            <a:endParaRPr/>
          </a:p>
        </p:txBody>
      </p:sp>
      <p:sp>
        <p:nvSpPr>
          <p:cNvPr id="101" name="Google Shape;101;p2:notes"/>
          <p:cNvSpPr>
            <a:spLocks noGrp="1" noRot="1" noChangeAspect="1"/>
          </p:cNvSpPr>
          <p:nvPr>
            <p:ph type="sldImg" idx="2"/>
          </p:nvPr>
        </p:nvSpPr>
        <p:spPr>
          <a:xfrm>
            <a:off x="2311400" y="527050"/>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48:notes"/>
          <p:cNvSpPr txBox="1">
            <a:spLocks noGrp="1"/>
          </p:cNvSpPr>
          <p:nvPr>
            <p:ph type="body" idx="1"/>
          </p:nvPr>
        </p:nvSpPr>
        <p:spPr>
          <a:xfrm>
            <a:off x="929948" y="3330244"/>
            <a:ext cx="7436505" cy="3153767"/>
          </a:xfrm>
          <a:prstGeom prst="rect">
            <a:avLst/>
          </a:prstGeom>
        </p:spPr>
        <p:txBody>
          <a:bodyPr spcFirstLastPara="1" wrap="square" lIns="93161" tIns="46580" rIns="93161" bIns="46580" anchor="t" anchorCtr="0">
            <a:noAutofit/>
          </a:bodyPr>
          <a:lstStyle/>
          <a:p>
            <a:pPr marL="0" indent="0"/>
            <a:endParaRPr/>
          </a:p>
        </p:txBody>
      </p:sp>
      <p:sp>
        <p:nvSpPr>
          <p:cNvPr id="1417" name="Google Shape;1417;p48:notes"/>
          <p:cNvSpPr>
            <a:spLocks noGrp="1" noRot="1" noChangeAspect="1"/>
          </p:cNvSpPr>
          <p:nvPr>
            <p:ph type="sldImg" idx="2"/>
          </p:nvPr>
        </p:nvSpPr>
        <p:spPr>
          <a:xfrm>
            <a:off x="2311400" y="527050"/>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18" name="Google Shape;18;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60"/>
          <p:cNvSpPr txBox="1">
            <a:spLocks noGrp="1"/>
          </p:cNvSpPr>
          <p:nvPr>
            <p:ph type="ctrTitle"/>
          </p:nvPr>
        </p:nvSpPr>
        <p:spPr>
          <a:xfrm>
            <a:off x="685800" y="2130425"/>
            <a:ext cx="7772400" cy="147002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80"/>
              </a:spcBef>
              <a:spcAft>
                <a:spcPts val="0"/>
              </a:spcAft>
              <a:buClr>
                <a:srgbClr val="888888"/>
              </a:buClr>
              <a:buSzPts val="2900"/>
              <a:buNone/>
              <a:defRPr>
                <a:solidFill>
                  <a:srgbClr val="888888"/>
                </a:solidFill>
              </a:defRPr>
            </a:lvl2pPr>
            <a:lvl3pPr lvl="2" algn="ctr">
              <a:spcBef>
                <a:spcPts val="460"/>
              </a:spcBef>
              <a:spcAft>
                <a:spcPts val="0"/>
              </a:spcAft>
              <a:buClr>
                <a:srgbClr val="888888"/>
              </a:buClr>
              <a:buSzPts val="23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83" name="Google Shape;8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30" name="Google Shape;30;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3"/>
          <p:cNvSpPr txBox="1">
            <a:spLocks noGrp="1"/>
          </p:cNvSpPr>
          <p:nvPr>
            <p:ph type="title"/>
          </p:nvPr>
        </p:nvSpPr>
        <p:spPr>
          <a:xfrm>
            <a:off x="1792288" y="4800601"/>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3"/>
          <p:cNvSpPr>
            <a:spLocks noGrp="1"/>
          </p:cNvSpPr>
          <p:nvPr>
            <p:ph type="pic" idx="2"/>
          </p:nvPr>
        </p:nvSpPr>
        <p:spPr>
          <a:xfrm>
            <a:off x="1792288" y="612776"/>
            <a:ext cx="5486400" cy="4114800"/>
          </a:xfrm>
          <a:prstGeom prst="rect">
            <a:avLst/>
          </a:prstGeom>
          <a:noFill/>
          <a:ln>
            <a:noFill/>
          </a:ln>
        </p:spPr>
      </p:sp>
      <p:sp>
        <p:nvSpPr>
          <p:cNvPr id="34" name="Google Shape;34;p53"/>
          <p:cNvSpPr txBox="1">
            <a:spLocks noGrp="1"/>
          </p:cNvSpPr>
          <p:nvPr>
            <p:ph type="body" idx="1"/>
          </p:nvPr>
        </p:nvSpPr>
        <p:spPr>
          <a:xfrm>
            <a:off x="1792288" y="5367338"/>
            <a:ext cx="5486400" cy="8048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20"/>
              </a:spcBef>
              <a:spcAft>
                <a:spcPts val="0"/>
              </a:spcAft>
              <a:buClr>
                <a:schemeClr val="dk1"/>
              </a:buClr>
              <a:buSzPts val="1100"/>
              <a:buNone/>
              <a:defRPr sz="11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5" name="Google Shape;35;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37" name="Google Shape;37;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54"/>
          <p:cNvSpPr txBox="1">
            <a:spLocks noGrp="1"/>
          </p:cNvSpPr>
          <p:nvPr>
            <p:ph type="title"/>
          </p:nvPr>
        </p:nvSpPr>
        <p:spPr>
          <a:xfrm>
            <a:off x="457201" y="273050"/>
            <a:ext cx="300831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54"/>
          <p:cNvSpPr txBox="1">
            <a:spLocks noGrp="1"/>
          </p:cNvSpPr>
          <p:nvPr>
            <p:ph type="body" idx="1"/>
          </p:nvPr>
        </p:nvSpPr>
        <p:spPr>
          <a:xfrm>
            <a:off x="3575051" y="273052"/>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12750" algn="l">
              <a:spcBef>
                <a:spcPts val="580"/>
              </a:spcBef>
              <a:spcAft>
                <a:spcPts val="0"/>
              </a:spcAft>
              <a:buClr>
                <a:schemeClr val="dk1"/>
              </a:buClr>
              <a:buSzPts val="2900"/>
              <a:buChar char="–"/>
              <a:defRPr sz="2900"/>
            </a:lvl2pPr>
            <a:lvl3pPr marL="1371600" lvl="2" indent="-374650" algn="l">
              <a:spcBef>
                <a:spcPts val="460"/>
              </a:spcBef>
              <a:spcAft>
                <a:spcPts val="0"/>
              </a:spcAft>
              <a:buClr>
                <a:schemeClr val="dk1"/>
              </a:buClr>
              <a:buSzPts val="2300"/>
              <a:buChar char="•"/>
              <a:defRPr sz="23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1" name="Google Shape;41;p54"/>
          <p:cNvSpPr txBox="1">
            <a:spLocks noGrp="1"/>
          </p:cNvSpPr>
          <p:nvPr>
            <p:ph type="body" idx="2"/>
          </p:nvPr>
        </p:nvSpPr>
        <p:spPr>
          <a:xfrm>
            <a:off x="457201" y="1435102"/>
            <a:ext cx="300831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20"/>
              </a:spcBef>
              <a:spcAft>
                <a:spcPts val="0"/>
              </a:spcAft>
              <a:buClr>
                <a:schemeClr val="dk1"/>
              </a:buClr>
              <a:buSzPts val="1100"/>
              <a:buNone/>
              <a:defRPr sz="11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2" name="Google Shape;42;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44" name="Google Shape;44;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49" name="Google Shape;49;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56"/>
          <p:cNvSpPr txBox="1">
            <a:spLocks noGrp="1"/>
          </p:cNvSpPr>
          <p:nvPr>
            <p:ph type="body" idx="1"/>
          </p:nvPr>
        </p:nvSpPr>
        <p:spPr>
          <a:xfrm>
            <a:off x="457200" y="1535114"/>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60"/>
              </a:spcBef>
              <a:spcAft>
                <a:spcPts val="0"/>
              </a:spcAft>
              <a:buClr>
                <a:schemeClr val="dk1"/>
              </a:buClr>
              <a:buSzPts val="2300"/>
              <a:buNone/>
              <a:defRPr sz="23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56"/>
          <p:cNvSpPr txBox="1">
            <a:spLocks noGrp="1"/>
          </p:cNvSpPr>
          <p:nvPr>
            <p:ph type="body" idx="2"/>
          </p:nvPr>
        </p:nvSpPr>
        <p:spPr>
          <a:xfrm>
            <a:off x="457200" y="2174876"/>
            <a:ext cx="4040188" cy="3951288"/>
          </a:xfrm>
          <a:prstGeom prst="rect">
            <a:avLst/>
          </a:prstGeom>
          <a:noFill/>
          <a:ln>
            <a:noFill/>
          </a:ln>
        </p:spPr>
        <p:txBody>
          <a:bodyPr spcFirstLastPara="1" wrap="square" lIns="91425" tIns="45700" rIns="91425" bIns="45700" anchor="t" anchorCtr="0">
            <a:noAutofit/>
          </a:bodyPr>
          <a:lstStyle>
            <a:lvl1pPr marL="457200" lvl="0" indent="-374650" algn="l">
              <a:spcBef>
                <a:spcPts val="460"/>
              </a:spcBef>
              <a:spcAft>
                <a:spcPts val="0"/>
              </a:spcAft>
              <a:buClr>
                <a:schemeClr val="dk1"/>
              </a:buClr>
              <a:buSzPts val="2300"/>
              <a:buChar char="•"/>
              <a:defRPr sz="23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56"/>
          <p:cNvSpPr txBox="1">
            <a:spLocks noGrp="1"/>
          </p:cNvSpPr>
          <p:nvPr>
            <p:ph type="body" idx="3"/>
          </p:nvPr>
        </p:nvSpPr>
        <p:spPr>
          <a:xfrm>
            <a:off x="4645026" y="1535114"/>
            <a:ext cx="4041776" cy="639762"/>
          </a:xfrm>
          <a:prstGeom prst="rect">
            <a:avLst/>
          </a:prstGeom>
          <a:noFill/>
          <a:ln>
            <a:noFill/>
          </a:ln>
        </p:spPr>
        <p:txBody>
          <a:bodyPr spcFirstLastPara="1" wrap="square" lIns="91425" tIns="45700" rIns="91425" bIns="45700" anchor="b" anchorCtr="0">
            <a:noAutofit/>
          </a:bodyPr>
          <a:lstStyle>
            <a:lvl1pPr marL="457200" lvl="0" indent="-228600" algn="l">
              <a:spcBef>
                <a:spcPts val="460"/>
              </a:spcBef>
              <a:spcAft>
                <a:spcPts val="0"/>
              </a:spcAft>
              <a:buClr>
                <a:schemeClr val="dk1"/>
              </a:buClr>
              <a:buSzPts val="2300"/>
              <a:buNone/>
              <a:defRPr sz="23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56"/>
          <p:cNvSpPr txBox="1">
            <a:spLocks noGrp="1"/>
          </p:cNvSpPr>
          <p:nvPr>
            <p:ph type="body" idx="4"/>
          </p:nvPr>
        </p:nvSpPr>
        <p:spPr>
          <a:xfrm>
            <a:off x="4645026" y="2174876"/>
            <a:ext cx="4041776" cy="3951288"/>
          </a:xfrm>
          <a:prstGeom prst="rect">
            <a:avLst/>
          </a:prstGeom>
          <a:noFill/>
          <a:ln>
            <a:noFill/>
          </a:ln>
        </p:spPr>
        <p:txBody>
          <a:bodyPr spcFirstLastPara="1" wrap="square" lIns="91425" tIns="45700" rIns="91425" bIns="45700" anchor="t" anchorCtr="0">
            <a:noAutofit/>
          </a:bodyPr>
          <a:lstStyle>
            <a:lvl1pPr marL="457200" lvl="0" indent="-374650" algn="l">
              <a:spcBef>
                <a:spcPts val="460"/>
              </a:spcBef>
              <a:spcAft>
                <a:spcPts val="0"/>
              </a:spcAft>
              <a:buClr>
                <a:schemeClr val="dk1"/>
              </a:buClr>
              <a:buSzPts val="2300"/>
              <a:buChar char="•"/>
              <a:defRPr sz="23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6" name="Google Shape;56;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58" name="Google Shape;58;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57"/>
          <p:cNvSpPr txBox="1">
            <a:spLocks noGrp="1"/>
          </p:cNvSpPr>
          <p:nvPr>
            <p:ph type="body" idx="1"/>
          </p:nvPr>
        </p:nvSpPr>
        <p:spPr>
          <a:xfrm>
            <a:off x="457200" y="1600201"/>
            <a:ext cx="4038600" cy="4525964"/>
          </a:xfrm>
          <a:prstGeom prst="rect">
            <a:avLst/>
          </a:prstGeom>
          <a:noFill/>
          <a:ln>
            <a:noFill/>
          </a:ln>
        </p:spPr>
        <p:txBody>
          <a:bodyPr spcFirstLastPara="1" wrap="square" lIns="91425" tIns="45700" rIns="91425" bIns="45700" anchor="t" anchorCtr="0">
            <a:noAutofit/>
          </a:bodyPr>
          <a:lstStyle>
            <a:lvl1pPr marL="457200" lvl="0" indent="-412750" algn="l">
              <a:spcBef>
                <a:spcPts val="580"/>
              </a:spcBef>
              <a:spcAft>
                <a:spcPts val="0"/>
              </a:spcAft>
              <a:buClr>
                <a:schemeClr val="dk1"/>
              </a:buClr>
              <a:buSzPts val="2900"/>
              <a:buChar char="•"/>
              <a:defRPr sz="2900"/>
            </a:lvl1pPr>
            <a:lvl2pPr marL="914400" lvl="1" indent="-374650" algn="l">
              <a:spcBef>
                <a:spcPts val="460"/>
              </a:spcBef>
              <a:spcAft>
                <a:spcPts val="0"/>
              </a:spcAft>
              <a:buClr>
                <a:schemeClr val="dk1"/>
              </a:buClr>
              <a:buSzPts val="2300"/>
              <a:buChar char="–"/>
              <a:defRPr sz="23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2" name="Google Shape;62;p57"/>
          <p:cNvSpPr txBox="1">
            <a:spLocks noGrp="1"/>
          </p:cNvSpPr>
          <p:nvPr>
            <p:ph type="body" idx="2"/>
          </p:nvPr>
        </p:nvSpPr>
        <p:spPr>
          <a:xfrm>
            <a:off x="4648200" y="1600201"/>
            <a:ext cx="4038600" cy="4525964"/>
          </a:xfrm>
          <a:prstGeom prst="rect">
            <a:avLst/>
          </a:prstGeom>
          <a:noFill/>
          <a:ln>
            <a:noFill/>
          </a:ln>
        </p:spPr>
        <p:txBody>
          <a:bodyPr spcFirstLastPara="1" wrap="square" lIns="91425" tIns="45700" rIns="91425" bIns="45700" anchor="t" anchorCtr="0">
            <a:noAutofit/>
          </a:bodyPr>
          <a:lstStyle>
            <a:lvl1pPr marL="457200" lvl="0" indent="-412750" algn="l">
              <a:spcBef>
                <a:spcPts val="580"/>
              </a:spcBef>
              <a:spcAft>
                <a:spcPts val="0"/>
              </a:spcAft>
              <a:buClr>
                <a:schemeClr val="dk1"/>
              </a:buClr>
              <a:buSzPts val="2900"/>
              <a:buChar char="•"/>
              <a:defRPr sz="2900"/>
            </a:lvl1pPr>
            <a:lvl2pPr marL="914400" lvl="1" indent="-374650" algn="l">
              <a:spcBef>
                <a:spcPts val="460"/>
              </a:spcBef>
              <a:spcAft>
                <a:spcPts val="0"/>
              </a:spcAft>
              <a:buClr>
                <a:schemeClr val="dk1"/>
              </a:buClr>
              <a:buSzPts val="2300"/>
              <a:buChar char="–"/>
              <a:defRPr sz="23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3" name="Google Shape;63;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65" name="Google Shape;65;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58"/>
          <p:cNvSpPr txBox="1">
            <a:spLocks noGrp="1"/>
          </p:cNvSpPr>
          <p:nvPr>
            <p:ph type="title"/>
          </p:nvPr>
        </p:nvSpPr>
        <p:spPr>
          <a:xfrm>
            <a:off x="722314" y="4406901"/>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58"/>
          <p:cNvSpPr txBox="1">
            <a:spLocks noGrp="1"/>
          </p:cNvSpPr>
          <p:nvPr>
            <p:ph type="body" idx="1"/>
          </p:nvPr>
        </p:nvSpPr>
        <p:spPr>
          <a:xfrm>
            <a:off x="722314" y="2906714"/>
            <a:ext cx="7772400" cy="150018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9" name="Google Shape;69;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71" name="Google Shape;71;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5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SAKEC</a:t>
            </a:r>
            <a:endParaRPr/>
          </a:p>
        </p:txBody>
      </p:sp>
      <p:sp>
        <p:nvSpPr>
          <p:cNvPr id="77" name="Google Shape;7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500" b="0" i="0" u="none" strike="noStrike" cap="none">
                <a:solidFill>
                  <a:schemeClr val="dk1"/>
                </a:solidFill>
                <a:latin typeface="Calibri"/>
                <a:ea typeface="Calibri"/>
                <a:cs typeface="Calibri"/>
                <a:sym typeface="Calibri"/>
              </a:defRPr>
            </a:lvl9pPr>
          </a:lstStyle>
          <a:p>
            <a:endParaRPr/>
          </a:p>
        </p:txBody>
      </p:sp>
      <p:sp>
        <p:nvSpPr>
          <p:cNvPr id="11" name="Google Shape;11;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2pPr>
            <a:lvl3pPr marL="1371600" marR="0" lvl="2" indent="-374650" algn="l" rtl="0">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SAKEC</a:t>
            </a:r>
            <a:endParaRPr/>
          </a:p>
        </p:txBody>
      </p:sp>
      <p:sp>
        <p:nvSpPr>
          <p:cNvPr id="14" name="Google Shape;1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da.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120348" y="1562100"/>
            <a:ext cx="15690574" cy="114185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250052"/>
              </a:buClr>
              <a:buSzPts val="2500"/>
              <a:buFont typeface="Times"/>
              <a:buNone/>
            </a:pPr>
            <a:r>
              <a:rPr lang="en-US" sz="2800" b="1" i="0" u="none" strike="noStrike" cap="none" dirty="0">
                <a:solidFill>
                  <a:srgbClr val="250052"/>
                </a:solidFill>
                <a:latin typeface="Times New Roman" pitchFamily="18" charset="0"/>
                <a:ea typeface="Times"/>
                <a:cs typeface="Times New Roman" pitchFamily="18" charset="0"/>
                <a:sym typeface="Times"/>
              </a:rPr>
              <a:t>(An Autonomous Institute Affiliated to University of Mumbai)</a:t>
            </a:r>
            <a:endParaRPr sz="2800" dirty="0">
              <a:latin typeface="Times New Roman" pitchFamily="18" charset="0"/>
              <a:cs typeface="Times New Roman" pitchFamily="18" charset="0"/>
            </a:endParaRPr>
          </a:p>
          <a:p>
            <a:pPr marL="0" marR="0" lvl="0" indent="0" algn="ctr" rtl="0">
              <a:lnSpc>
                <a:spcPct val="140000"/>
              </a:lnSpc>
              <a:spcBef>
                <a:spcPts val="0"/>
              </a:spcBef>
              <a:spcAft>
                <a:spcPts val="0"/>
              </a:spcAft>
              <a:buClr>
                <a:srgbClr val="250052"/>
              </a:buClr>
              <a:buSzPts val="2500"/>
              <a:buFont typeface="Times"/>
              <a:buNone/>
            </a:pPr>
            <a:r>
              <a:rPr lang="en-US" sz="2500" b="1" i="0" u="none" strike="noStrike" cap="none" dirty="0">
                <a:solidFill>
                  <a:srgbClr val="250052"/>
                </a:solidFill>
                <a:latin typeface="Times"/>
                <a:ea typeface="Times"/>
                <a:cs typeface="Times"/>
                <a:sym typeface="Times"/>
              </a:rPr>
              <a:t> </a:t>
            </a:r>
            <a:endParaRPr dirty="0"/>
          </a:p>
        </p:txBody>
      </p:sp>
      <p:sp>
        <p:nvSpPr>
          <p:cNvPr id="91" name="Google Shape;91;p1"/>
          <p:cNvSpPr txBox="1"/>
          <p:nvPr/>
        </p:nvSpPr>
        <p:spPr>
          <a:xfrm>
            <a:off x="5099729" y="9140400"/>
            <a:ext cx="9258464" cy="507831"/>
          </a:xfrm>
          <a:prstGeom prst="rect">
            <a:avLst/>
          </a:prstGeom>
          <a:noFill/>
          <a:ln>
            <a:noFill/>
          </a:ln>
        </p:spPr>
        <p:txBody>
          <a:bodyPr spcFirstLastPara="1" wrap="square" lIns="0" tIns="0" rIns="0" bIns="0" anchor="t" anchorCtr="0">
            <a:spAutoFit/>
          </a:bodyPr>
          <a:lstStyle/>
          <a:p>
            <a:pPr marL="342900" lvl="0" algn="ctr">
              <a:spcBef>
                <a:spcPts val="560"/>
              </a:spcBef>
              <a:buClr>
                <a:srgbClr val="262626"/>
              </a:buClr>
              <a:buSzPts val="2800"/>
              <a:buNone/>
            </a:pPr>
            <a:r>
              <a:rPr lang="en-US" sz="2800" dirty="0">
                <a:solidFill>
                  <a:srgbClr val="262626"/>
                </a:solidFill>
                <a:latin typeface="Times New Roman" pitchFamily="18" charset="0"/>
                <a:ea typeface="Verdana" pitchFamily="34" charset="0"/>
                <a:cs typeface="Times New Roman" pitchFamily="18" charset="0"/>
                <a:sym typeface="Bodoni"/>
              </a:rPr>
              <a:t>Date : 15/10/2025</a:t>
            </a:r>
          </a:p>
        </p:txBody>
      </p:sp>
      <p:grpSp>
        <p:nvGrpSpPr>
          <p:cNvPr id="94" name="Google Shape;94;p1"/>
          <p:cNvGrpSpPr/>
          <p:nvPr/>
        </p:nvGrpSpPr>
        <p:grpSpPr>
          <a:xfrm>
            <a:off x="2590800" y="425302"/>
            <a:ext cx="13400567" cy="1083374"/>
            <a:chOff x="2590800" y="425302"/>
            <a:chExt cx="13400644" cy="1083374"/>
          </a:xfrm>
        </p:grpSpPr>
        <p:sp>
          <p:nvSpPr>
            <p:cNvPr id="95" name="Google Shape;95;p1"/>
            <p:cNvSpPr/>
            <p:nvPr/>
          </p:nvSpPr>
          <p:spPr>
            <a:xfrm>
              <a:off x="2590800" y="446567"/>
              <a:ext cx="13336849" cy="1039333"/>
            </a:xfrm>
            <a:prstGeom prst="roundRect">
              <a:avLst>
                <a:gd name="adj" fmla="val 16667"/>
              </a:avLst>
            </a:prstGeom>
            <a:solidFill>
              <a:srgbClr val="00206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ea typeface="Arial"/>
                <a:cs typeface="Arial"/>
                <a:sym typeface="Arial"/>
              </a:endParaRPr>
            </a:p>
          </p:txBody>
        </p:sp>
        <p:sp>
          <p:nvSpPr>
            <p:cNvPr id="96" name="Google Shape;96;p1"/>
            <p:cNvSpPr txBox="1"/>
            <p:nvPr/>
          </p:nvSpPr>
          <p:spPr>
            <a:xfrm>
              <a:off x="2721935" y="425302"/>
              <a:ext cx="13269509" cy="1083374"/>
            </a:xfrm>
            <a:prstGeom prst="rect">
              <a:avLst/>
            </a:prstGeom>
            <a:noFill/>
            <a:ln>
              <a:noFill/>
            </a:ln>
          </p:spPr>
          <p:txBody>
            <a:bodyPr spcFirstLastPara="1" wrap="square" lIns="0" tIns="0" rIns="0" bIns="0" anchor="t" anchorCtr="0">
              <a:spAutoFit/>
            </a:bodyPr>
            <a:lstStyle/>
            <a:p>
              <a:pPr marL="0" marR="0" lvl="0" indent="0" algn="ctr" rtl="0">
                <a:lnSpc>
                  <a:spcPct val="110344"/>
                </a:lnSpc>
                <a:spcBef>
                  <a:spcPts val="0"/>
                </a:spcBef>
                <a:spcAft>
                  <a:spcPts val="0"/>
                </a:spcAft>
                <a:buClr>
                  <a:srgbClr val="FFFFFF"/>
                </a:buClr>
                <a:buSzPts val="2900"/>
                <a:buFont typeface="Times"/>
                <a:buNone/>
              </a:pPr>
              <a:r>
                <a:rPr lang="en-US" sz="3200" b="1" i="0" u="none" dirty="0" err="1">
                  <a:solidFill>
                    <a:srgbClr val="FFFFFF"/>
                  </a:solidFill>
                  <a:latin typeface="Times New Roman" pitchFamily="18" charset="0"/>
                  <a:ea typeface="Times"/>
                  <a:cs typeface="Times New Roman" pitchFamily="18" charset="0"/>
                  <a:sym typeface="Times"/>
                </a:rPr>
                <a:t>Mahavir</a:t>
              </a:r>
              <a:r>
                <a:rPr lang="en-US" sz="3200" b="1" i="0" u="none" dirty="0">
                  <a:solidFill>
                    <a:srgbClr val="FFFFFF"/>
                  </a:solidFill>
                  <a:latin typeface="Times New Roman" pitchFamily="18" charset="0"/>
                  <a:ea typeface="Times"/>
                  <a:cs typeface="Times New Roman" pitchFamily="18" charset="0"/>
                  <a:sym typeface="Times"/>
                </a:rPr>
                <a:t> Education Trust’s</a:t>
              </a:r>
              <a:endParaRPr sz="3200" dirty="0">
                <a:latin typeface="Times New Roman" pitchFamily="18" charset="0"/>
                <a:cs typeface="Times New Roman" pitchFamily="18" charset="0"/>
              </a:endParaRPr>
            </a:p>
            <a:p>
              <a:pPr marL="0" marR="0" lvl="0" indent="0" algn="ctr" rtl="0">
                <a:lnSpc>
                  <a:spcPct val="110344"/>
                </a:lnSpc>
                <a:spcBef>
                  <a:spcPts val="0"/>
                </a:spcBef>
                <a:spcAft>
                  <a:spcPts val="0"/>
                </a:spcAft>
                <a:buClr>
                  <a:srgbClr val="FFFFFF"/>
                </a:buClr>
                <a:buSzPts val="2900"/>
                <a:buFont typeface="Times"/>
                <a:buNone/>
              </a:pPr>
              <a:r>
                <a:rPr lang="en-US" sz="3200" b="1" i="0" u="none" dirty="0">
                  <a:solidFill>
                    <a:srgbClr val="FFFFFF"/>
                  </a:solidFill>
                  <a:latin typeface="Times New Roman" pitchFamily="18" charset="0"/>
                  <a:ea typeface="Times"/>
                  <a:cs typeface="Times New Roman" pitchFamily="18" charset="0"/>
                  <a:sym typeface="Times"/>
                </a:rPr>
                <a:t>Shah and Anchor </a:t>
              </a:r>
              <a:r>
                <a:rPr lang="en-US" sz="3200" b="1" i="0" u="none" dirty="0" err="1">
                  <a:solidFill>
                    <a:srgbClr val="FFFFFF"/>
                  </a:solidFill>
                  <a:latin typeface="Times New Roman" pitchFamily="18" charset="0"/>
                  <a:ea typeface="Times"/>
                  <a:cs typeface="Times New Roman" pitchFamily="18" charset="0"/>
                  <a:sym typeface="Times"/>
                </a:rPr>
                <a:t>Kutchhi</a:t>
              </a:r>
              <a:r>
                <a:rPr lang="en-US" sz="3200" b="1" i="0" u="none" dirty="0">
                  <a:solidFill>
                    <a:srgbClr val="FFFFFF"/>
                  </a:solidFill>
                  <a:latin typeface="Times New Roman" pitchFamily="18" charset="0"/>
                  <a:ea typeface="Times"/>
                  <a:cs typeface="Times New Roman" pitchFamily="18" charset="0"/>
                  <a:sym typeface="Times"/>
                </a:rPr>
                <a:t> Engineering College, </a:t>
              </a:r>
              <a:r>
                <a:rPr lang="en-US" sz="3200" b="1" i="0" u="none" dirty="0" err="1">
                  <a:solidFill>
                    <a:srgbClr val="FFFFFF"/>
                  </a:solidFill>
                  <a:latin typeface="Times New Roman" pitchFamily="18" charset="0"/>
                  <a:ea typeface="Times"/>
                  <a:cs typeface="Times New Roman" pitchFamily="18" charset="0"/>
                  <a:sym typeface="Times"/>
                </a:rPr>
                <a:t>Chembur</a:t>
              </a:r>
              <a:r>
                <a:rPr lang="en-US" sz="3200" b="1" i="0" u="none" dirty="0">
                  <a:solidFill>
                    <a:srgbClr val="FFFFFF"/>
                  </a:solidFill>
                  <a:latin typeface="Times New Roman" pitchFamily="18" charset="0"/>
                  <a:ea typeface="Times"/>
                  <a:cs typeface="Times New Roman" pitchFamily="18" charset="0"/>
                  <a:sym typeface="Times"/>
                </a:rPr>
                <a:t>, Mumbai</a:t>
              </a:r>
              <a:endParaRPr sz="3200" dirty="0">
                <a:latin typeface="Times New Roman" pitchFamily="18" charset="0"/>
                <a:cs typeface="Times New Roman" pitchFamily="18" charset="0"/>
              </a:endParaRPr>
            </a:p>
          </p:txBody>
        </p:sp>
      </p:grpSp>
      <p:pic>
        <p:nvPicPr>
          <p:cNvPr id="97" name="Google Shape;97;p1" descr="Blue Color_Logo-With SM-v2.000.png"/>
          <p:cNvPicPr preferRelativeResize="0"/>
          <p:nvPr/>
        </p:nvPicPr>
        <p:blipFill rotWithShape="1">
          <a:blip r:embed="rId3">
            <a:alphaModFix/>
          </a:blip>
          <a:srcRect/>
          <a:stretch/>
        </p:blipFill>
        <p:spPr>
          <a:xfrm>
            <a:off x="380999" y="-38100"/>
            <a:ext cx="2107019" cy="2355998"/>
          </a:xfrm>
          <a:prstGeom prst="rect">
            <a:avLst/>
          </a:prstGeom>
          <a:noFill/>
          <a:ln>
            <a:noFill/>
          </a:ln>
        </p:spPr>
      </p:pic>
      <p:sp>
        <p:nvSpPr>
          <p:cNvPr id="11" name="Google Shape;90;p1"/>
          <p:cNvSpPr txBox="1"/>
          <p:nvPr/>
        </p:nvSpPr>
        <p:spPr>
          <a:xfrm>
            <a:off x="5050735" y="1603618"/>
            <a:ext cx="9829800" cy="178510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602E9E"/>
              </a:buClr>
              <a:buSzPts val="3200"/>
              <a:buFont typeface="Times"/>
              <a:buNone/>
            </a:pPr>
            <a:r>
              <a:rPr lang="en-US" sz="3200" b="1" i="0" u="none" strike="noStrike" cap="none" dirty="0">
                <a:solidFill>
                  <a:srgbClr val="602E9E"/>
                </a:solidFill>
                <a:latin typeface="Times New Roman" pitchFamily="18" charset="0"/>
                <a:ea typeface="Times"/>
                <a:cs typeface="Times New Roman" pitchFamily="18" charset="0"/>
                <a:sym typeface="Times"/>
              </a:rPr>
              <a:t> </a:t>
            </a:r>
            <a:endParaRPr sz="3200" dirty="0">
              <a:latin typeface="Times New Roman" pitchFamily="18" charset="0"/>
              <a:cs typeface="Times New Roman" pitchFamily="18" charset="0"/>
            </a:endParaRPr>
          </a:p>
          <a:p>
            <a:pPr lvl="0" algn="ctr">
              <a:buClr>
                <a:srgbClr val="110795"/>
              </a:buClr>
              <a:buSzPts val="2800"/>
            </a:pPr>
            <a:r>
              <a:rPr lang="en-US" sz="2800" b="1" dirty="0">
                <a:solidFill>
                  <a:srgbClr val="110795"/>
                </a:solidFill>
                <a:latin typeface="Times New Roman" pitchFamily="18" charset="0"/>
                <a:cs typeface="Times New Roman" pitchFamily="18" charset="0"/>
                <a:sym typeface="Times"/>
              </a:rPr>
              <a:t>UG Program in Artificial Intelligence &amp; Data Science Bachelor of Technology</a:t>
            </a:r>
          </a:p>
          <a:p>
            <a:pPr lvl="0" algn="ctr">
              <a:buClr>
                <a:srgbClr val="110795"/>
              </a:buClr>
              <a:buSzPts val="2800"/>
            </a:pPr>
            <a:r>
              <a:rPr lang="en-US" sz="2800" b="1" dirty="0">
                <a:solidFill>
                  <a:srgbClr val="110795"/>
                </a:solidFill>
                <a:latin typeface="Times New Roman" pitchFamily="18" charset="0"/>
                <a:cs typeface="Times New Roman" pitchFamily="18" charset="0"/>
                <a:sym typeface="Times"/>
              </a:rPr>
              <a:t>Subject Name:- Major Project </a:t>
            </a:r>
            <a:endParaRPr lang="en-US" sz="2800" dirty="0">
              <a:latin typeface="Times New Roman" pitchFamily="18" charset="0"/>
              <a:cs typeface="Times New Roman" pitchFamily="18" charset="0"/>
            </a:endParaRPr>
          </a:p>
        </p:txBody>
      </p:sp>
      <p:sp>
        <p:nvSpPr>
          <p:cNvPr id="12" name="Google Shape;90;p1"/>
          <p:cNvSpPr txBox="1"/>
          <p:nvPr/>
        </p:nvSpPr>
        <p:spPr>
          <a:xfrm>
            <a:off x="1664591" y="4212692"/>
            <a:ext cx="15384118" cy="110799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602E9E"/>
              </a:buClr>
              <a:buSzPts val="3200"/>
              <a:buFont typeface="Times"/>
              <a:buNone/>
            </a:pPr>
            <a:r>
              <a:rPr lang="en-US" sz="3600" b="1" i="0" u="none" strike="noStrike" cap="none" dirty="0">
                <a:solidFill>
                  <a:srgbClr val="602E9E"/>
                </a:solidFill>
                <a:latin typeface="Times New Roman" pitchFamily="18" charset="0"/>
                <a:ea typeface="Times"/>
                <a:cs typeface="Times New Roman" pitchFamily="18" charset="0"/>
                <a:sym typeface="Times"/>
              </a:rPr>
              <a:t> </a:t>
            </a:r>
            <a:endParaRPr sz="3600" dirty="0">
              <a:latin typeface="Times New Roman" pitchFamily="18" charset="0"/>
              <a:cs typeface="Times New Roman" pitchFamily="18" charset="0"/>
            </a:endParaRPr>
          </a:p>
          <a:p>
            <a:pPr lvl="0" algn="ctr">
              <a:buClr>
                <a:srgbClr val="110795"/>
              </a:buClr>
              <a:buSzPts val="2800"/>
            </a:pPr>
            <a:r>
              <a:rPr lang="en-US" sz="3600" b="1" dirty="0">
                <a:solidFill>
                  <a:srgbClr val="110795"/>
                </a:solidFill>
                <a:latin typeface="Times New Roman" pitchFamily="18" charset="0"/>
                <a:cs typeface="Times New Roman" pitchFamily="18" charset="0"/>
                <a:sym typeface="Times"/>
              </a:rPr>
              <a:t>Title of the Project:- First Aid Bot </a:t>
            </a:r>
            <a:endParaRPr sz="3600" dirty="0">
              <a:highlight>
                <a:srgbClr val="C0C0C0"/>
              </a:highlight>
              <a:latin typeface="Times New Roman" panose="02020603050405020304" pitchFamily="18" charset="0"/>
              <a:cs typeface="Times New Roman" panose="02020603050405020304" pitchFamily="18" charset="0"/>
            </a:endParaRPr>
          </a:p>
        </p:txBody>
      </p:sp>
      <p:sp>
        <p:nvSpPr>
          <p:cNvPr id="13" name="Google Shape;90;p1"/>
          <p:cNvSpPr txBox="1"/>
          <p:nvPr/>
        </p:nvSpPr>
        <p:spPr>
          <a:xfrm>
            <a:off x="2120348" y="5947217"/>
            <a:ext cx="14478000" cy="344709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602E9E"/>
              </a:buClr>
              <a:buSzPts val="3200"/>
              <a:buFont typeface="Times"/>
              <a:buNone/>
            </a:pPr>
            <a:r>
              <a:rPr lang="en-US" sz="3200" b="1" i="0" u="none" strike="noStrike" cap="none" dirty="0">
                <a:solidFill>
                  <a:srgbClr val="602E9E"/>
                </a:solidFill>
                <a:latin typeface="Times New Roman" pitchFamily="18" charset="0"/>
                <a:ea typeface="Times"/>
                <a:cs typeface="Times New Roman" pitchFamily="18" charset="0"/>
                <a:sym typeface="Times"/>
              </a:rPr>
              <a:t> </a:t>
            </a:r>
            <a:endParaRPr sz="3200" dirty="0">
              <a:latin typeface="Times New Roman" pitchFamily="18" charset="0"/>
              <a:cs typeface="Times New Roman" pitchFamily="18" charset="0"/>
            </a:endParaRPr>
          </a:p>
          <a:p>
            <a:pPr algn="ctr">
              <a:buClr>
                <a:srgbClr val="110795"/>
              </a:buClr>
              <a:buSzPts val="2800"/>
            </a:pPr>
            <a:r>
              <a:rPr lang="en-US" sz="3200" b="1" dirty="0">
                <a:solidFill>
                  <a:srgbClr val="110795"/>
                </a:solidFill>
                <a:latin typeface="Times New Roman" pitchFamily="18" charset="0"/>
                <a:cs typeface="Times New Roman" pitchFamily="18" charset="0"/>
                <a:sym typeface="Times"/>
              </a:rPr>
              <a:t>Name of the Student:- Sachi Pandya          Reg./Roll No.:- 23US18585AI006</a:t>
            </a:r>
          </a:p>
          <a:p>
            <a:pPr algn="ctr">
              <a:buClr>
                <a:srgbClr val="110795"/>
              </a:buClr>
              <a:buSzPts val="2800"/>
            </a:pPr>
            <a:r>
              <a:rPr lang="en-US" sz="3200" b="1" dirty="0">
                <a:solidFill>
                  <a:srgbClr val="110795"/>
                </a:solidFill>
                <a:latin typeface="Times New Roman" pitchFamily="18" charset="0"/>
                <a:cs typeface="Times New Roman" pitchFamily="18" charset="0"/>
                <a:sym typeface="Times"/>
              </a:rPr>
              <a:t>Name of the Student:- Vinit Sangoi             Reg./Roll No.:-23US18558AI004      </a:t>
            </a:r>
          </a:p>
          <a:p>
            <a:pPr algn="ctr">
              <a:buClr>
                <a:srgbClr val="110795"/>
              </a:buClr>
              <a:buSzPts val="2800"/>
            </a:pPr>
            <a:r>
              <a:rPr lang="en-US" sz="3200" b="1" dirty="0">
                <a:solidFill>
                  <a:srgbClr val="110795"/>
                </a:solidFill>
                <a:latin typeface="Times New Roman" pitchFamily="18" charset="0"/>
                <a:cs typeface="Times New Roman" pitchFamily="18" charset="0"/>
                <a:sym typeface="Times"/>
              </a:rPr>
              <a:t>Name of the Student:- Het Shah                  Reg./Roll No.:-23US18534AI001</a:t>
            </a:r>
          </a:p>
          <a:p>
            <a:pPr marL="900113" indent="-900113" algn="ctr">
              <a:buClr>
                <a:srgbClr val="110795"/>
              </a:buClr>
              <a:buSzPts val="2800"/>
            </a:pPr>
            <a:r>
              <a:rPr lang="en-US" sz="3200" b="1" dirty="0">
                <a:solidFill>
                  <a:srgbClr val="110795"/>
                </a:solidFill>
                <a:latin typeface="Times New Roman" pitchFamily="18" charset="0"/>
                <a:cs typeface="Times New Roman" pitchFamily="18" charset="0"/>
                <a:sym typeface="Times"/>
              </a:rPr>
              <a:t>Name of the Student:- Harsh Shinde           Reg./Roll No.:-21UF16765AI049    </a:t>
            </a:r>
          </a:p>
          <a:p>
            <a:pPr algn="ctr">
              <a:buClr>
                <a:srgbClr val="110795"/>
              </a:buClr>
              <a:buSzPts val="2800"/>
            </a:pPr>
            <a:r>
              <a:rPr lang="en-US" sz="3200" b="1" dirty="0">
                <a:solidFill>
                  <a:srgbClr val="110795"/>
                </a:solidFill>
                <a:latin typeface="Times New Roman" pitchFamily="18" charset="0"/>
                <a:cs typeface="Times New Roman" pitchFamily="18" charset="0"/>
                <a:sym typeface="Times"/>
              </a:rPr>
              <a:t>   </a:t>
            </a:r>
          </a:p>
          <a:p>
            <a:pPr marL="0" marR="0" lvl="0" indent="0" algn="ctr" rtl="0">
              <a:lnSpc>
                <a:spcPct val="100000"/>
              </a:lnSpc>
              <a:spcBef>
                <a:spcPts val="0"/>
              </a:spcBef>
              <a:spcAft>
                <a:spcPts val="0"/>
              </a:spcAft>
              <a:buClr>
                <a:srgbClr val="110795"/>
              </a:buClr>
              <a:buSzPts val="2800"/>
              <a:buFont typeface="Times"/>
              <a:buNone/>
            </a:pPr>
            <a:endParaRPr sz="3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551185-663D-F580-02BA-901B27EAC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dirty="0"/>
          </a:p>
        </p:txBody>
      </p:sp>
      <p:sp>
        <p:nvSpPr>
          <p:cNvPr id="8" name="TextBox 7">
            <a:extLst>
              <a:ext uri="{FF2B5EF4-FFF2-40B4-BE49-F238E27FC236}">
                <a16:creationId xmlns:a16="http://schemas.microsoft.com/office/drawing/2014/main" id="{665BBBF9-C7C4-8B77-FBDC-1EA38C8B316A}"/>
              </a:ext>
            </a:extLst>
          </p:cNvPr>
          <p:cNvSpPr txBox="1"/>
          <p:nvPr/>
        </p:nvSpPr>
        <p:spPr>
          <a:xfrm>
            <a:off x="3731342" y="507867"/>
            <a:ext cx="9144000" cy="905056"/>
          </a:xfrm>
          <a:prstGeom prst="rect">
            <a:avLst/>
          </a:prstGeom>
          <a:noFill/>
        </p:spPr>
        <p:txBody>
          <a:bodyPr wrap="square">
            <a:spAutoFit/>
          </a:bodyPr>
          <a:lstStyle/>
          <a:p>
            <a:pPr lvl="0" algn="ctr">
              <a:lnSpc>
                <a:spcPct val="150000"/>
              </a:lnSpc>
              <a:buClr>
                <a:srgbClr val="262626"/>
              </a:buClr>
              <a:buSzPct val="100000"/>
            </a:pPr>
            <a:r>
              <a:rPr lang="en-US" sz="4000" b="1" dirty="0">
                <a:latin typeface="Times New Roman" pitchFamily="18" charset="0"/>
                <a:cs typeface="Times New Roman" pitchFamily="18" charset="0"/>
              </a:rPr>
              <a:t>References</a:t>
            </a:r>
          </a:p>
        </p:txBody>
      </p:sp>
      <p:pic>
        <p:nvPicPr>
          <p:cNvPr id="9" name="Google Shape;97;p1" descr="Blue Color_Logo-With SM-v2.000.png">
            <a:extLst>
              <a:ext uri="{FF2B5EF4-FFF2-40B4-BE49-F238E27FC236}">
                <a16:creationId xmlns:a16="http://schemas.microsoft.com/office/drawing/2014/main" id="{ADBD6404-4E63-182D-27AA-7EED8CDA8E31}"/>
              </a:ext>
            </a:extLst>
          </p:cNvPr>
          <p:cNvPicPr preferRelativeResize="0"/>
          <p:nvPr/>
        </p:nvPicPr>
        <p:blipFill rotWithShape="1">
          <a:blip r:embed="rId2">
            <a:alphaModFix/>
          </a:blip>
          <a:srcRect/>
          <a:stretch/>
        </p:blipFill>
        <p:spPr>
          <a:xfrm>
            <a:off x="380999" y="-38100"/>
            <a:ext cx="2107019" cy="2355998"/>
          </a:xfrm>
          <a:prstGeom prst="rect">
            <a:avLst/>
          </a:prstGeom>
          <a:noFill/>
          <a:ln>
            <a:noFill/>
          </a:ln>
        </p:spPr>
      </p:pic>
      <p:sp>
        <p:nvSpPr>
          <p:cNvPr id="3" name="Rectangle 2">
            <a:extLst>
              <a:ext uri="{FF2B5EF4-FFF2-40B4-BE49-F238E27FC236}">
                <a16:creationId xmlns:a16="http://schemas.microsoft.com/office/drawing/2014/main" id="{6488BDEC-6A2C-51B3-D765-DA72078C7C6B}"/>
              </a:ext>
            </a:extLst>
          </p:cNvPr>
          <p:cNvSpPr>
            <a:spLocks noChangeArrowheads="1"/>
          </p:cNvSpPr>
          <p:nvPr/>
        </p:nvSpPr>
        <p:spPr bwMode="auto">
          <a:xfrm>
            <a:off x="1632857" y="2788082"/>
            <a:ext cx="16655143" cy="486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200000"/>
              </a:lnSpc>
              <a:spcBef>
                <a:spcPct val="0"/>
              </a:spcBef>
              <a:spcAft>
                <a:spcPct val="0"/>
              </a:spcAft>
              <a:buClrTx/>
              <a:buFontTx/>
              <a:buChar char="•"/>
            </a:pPr>
            <a:r>
              <a:rPr lang="en-US" altLang="en-US" sz="3200" b="1" dirty="0">
                <a:solidFill>
                  <a:schemeClr val="tx1"/>
                </a:solidFill>
                <a:latin typeface="Times New Roman" panose="02020603050405020304" pitchFamily="18" charset="0"/>
                <a:cs typeface="Times New Roman" panose="02020603050405020304" pitchFamily="18" charset="0"/>
              </a:rPr>
              <a:t>World Health Organization – Basic First Aid Guidelines.</a:t>
            </a:r>
          </a:p>
          <a:p>
            <a:pPr lvl="0" eaLnBrk="0" fontAlgn="base" hangingPunct="0">
              <a:lnSpc>
                <a:spcPct val="200000"/>
              </a:lnSpc>
              <a:spcBef>
                <a:spcPct val="0"/>
              </a:spcBef>
              <a:spcAft>
                <a:spcPct val="0"/>
              </a:spcAft>
              <a:buClrTx/>
              <a:buFontTx/>
              <a:buChar char="•"/>
            </a:pPr>
            <a:r>
              <a:rPr lang="en-US" altLang="en-US" sz="3200" b="1" dirty="0">
                <a:solidFill>
                  <a:schemeClr val="tx1"/>
                </a:solidFill>
                <a:latin typeface="Times New Roman" panose="02020603050405020304" pitchFamily="18" charset="0"/>
                <a:cs typeface="Times New Roman" panose="02020603050405020304" pitchFamily="18" charset="0"/>
              </a:rPr>
              <a:t>Red Cross – First Aid Manual.</a:t>
            </a:r>
          </a:p>
          <a:p>
            <a:pPr lvl="0" eaLnBrk="0" fontAlgn="base" hangingPunct="0">
              <a:lnSpc>
                <a:spcPct val="200000"/>
              </a:lnSpc>
              <a:spcBef>
                <a:spcPct val="0"/>
              </a:spcBef>
              <a:spcAft>
                <a:spcPct val="0"/>
              </a:spcAft>
              <a:buClrTx/>
              <a:buFontTx/>
              <a:buChar char="•"/>
            </a:pPr>
            <a:r>
              <a:rPr lang="en-US" altLang="en-US" sz="3200" b="1" dirty="0">
                <a:solidFill>
                  <a:schemeClr val="tx1"/>
                </a:solidFill>
                <a:latin typeface="Times New Roman" panose="02020603050405020304" pitchFamily="18" charset="0"/>
                <a:cs typeface="Times New Roman" panose="02020603050405020304" pitchFamily="18" charset="0"/>
              </a:rPr>
              <a:t>Research paper: “Conversational AI in Healthcare: A Review of Chatbots”, IEEE Access, 2022.</a:t>
            </a:r>
          </a:p>
          <a:p>
            <a:pPr lvl="0" eaLnBrk="0" fontAlgn="base" hangingPunct="0">
              <a:lnSpc>
                <a:spcPct val="200000"/>
              </a:lnSpc>
              <a:spcBef>
                <a:spcPct val="0"/>
              </a:spcBef>
              <a:spcAft>
                <a:spcPct val="0"/>
              </a:spcAft>
              <a:buClrTx/>
              <a:buFontTx/>
              <a:buChar char="•"/>
            </a:pPr>
            <a:r>
              <a:rPr lang="en-US" altLang="en-US" sz="3200" b="1" dirty="0">
                <a:solidFill>
                  <a:schemeClr val="tx1"/>
                </a:solidFill>
                <a:latin typeface="Times New Roman" panose="02020603050405020304" pitchFamily="18" charset="0"/>
                <a:cs typeface="Times New Roman" panose="02020603050405020304" pitchFamily="18" charset="0"/>
              </a:rPr>
              <a:t>Ada Health (</a:t>
            </a:r>
            <a:r>
              <a:rPr lang="en-US" altLang="en-US" sz="3200" b="1" dirty="0">
                <a:solidFill>
                  <a:schemeClr val="tx1"/>
                </a:solidFill>
                <a:latin typeface="Times New Roman" panose="02020603050405020304" pitchFamily="18" charset="0"/>
                <a:cs typeface="Times New Roman" panose="02020603050405020304" pitchFamily="18" charset="0"/>
                <a:hlinkClick r:id="rId3"/>
              </a:rPr>
              <a:t>https://ada.com</a:t>
            </a:r>
            <a:r>
              <a:rPr lang="en-US" altLang="en-US" sz="3200" b="1" dirty="0">
                <a:solidFill>
                  <a:schemeClr val="tx1"/>
                </a:solidFill>
                <a:latin typeface="Times New Roman" panose="02020603050405020304" pitchFamily="18" charset="0"/>
                <a:cs typeface="Times New Roman" panose="02020603050405020304" pitchFamily="18" charset="0"/>
              </a:rPr>
              <a:t>) and HealthTap platforms.</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02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F1F5B3-98F3-0D5A-E003-D3502DE16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5" name="Google Shape;97;p1" descr="Blue Color_Logo-With SM-v2.000.png">
            <a:extLst>
              <a:ext uri="{FF2B5EF4-FFF2-40B4-BE49-F238E27FC236}">
                <a16:creationId xmlns:a16="http://schemas.microsoft.com/office/drawing/2014/main" id="{E363CF55-A34C-07EF-52E6-2C1F0DA8C15F}"/>
              </a:ext>
            </a:extLst>
          </p:cNvPr>
          <p:cNvPicPr preferRelativeResize="0"/>
          <p:nvPr/>
        </p:nvPicPr>
        <p:blipFill rotWithShape="1">
          <a:blip r:embed="rId2">
            <a:alphaModFix/>
          </a:blip>
          <a:srcRect/>
          <a:stretch/>
        </p:blipFill>
        <p:spPr>
          <a:xfrm>
            <a:off x="380999" y="-38100"/>
            <a:ext cx="2107019" cy="2355998"/>
          </a:xfrm>
          <a:prstGeom prst="rect">
            <a:avLst/>
          </a:prstGeom>
          <a:noFill/>
          <a:ln>
            <a:noFill/>
          </a:ln>
        </p:spPr>
      </p:pic>
      <p:sp>
        <p:nvSpPr>
          <p:cNvPr id="6" name="TextBox 5">
            <a:extLst>
              <a:ext uri="{FF2B5EF4-FFF2-40B4-BE49-F238E27FC236}">
                <a16:creationId xmlns:a16="http://schemas.microsoft.com/office/drawing/2014/main" id="{CB9B081C-4EAB-4707-B5D6-0E1EC8E908E2}"/>
              </a:ext>
            </a:extLst>
          </p:cNvPr>
          <p:cNvSpPr txBox="1"/>
          <p:nvPr/>
        </p:nvSpPr>
        <p:spPr>
          <a:xfrm>
            <a:off x="6324599" y="687964"/>
            <a:ext cx="4213123" cy="861774"/>
          </a:xfrm>
          <a:prstGeom prst="rect">
            <a:avLst/>
          </a:prstGeom>
          <a:noFill/>
        </p:spPr>
        <p:txBody>
          <a:bodyPr wrap="square" rtlCol="0">
            <a:spAutoFit/>
          </a:bodyPr>
          <a:lstStyle/>
          <a:p>
            <a:r>
              <a:rPr lang="en-US" sz="50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3FDC37-B28D-F4DD-BFB9-70A382DEDA7F}"/>
              </a:ext>
            </a:extLst>
          </p:cNvPr>
          <p:cNvSpPr txBox="1"/>
          <p:nvPr/>
        </p:nvSpPr>
        <p:spPr>
          <a:xfrm>
            <a:off x="849086" y="2312989"/>
            <a:ext cx="15675428" cy="5171737"/>
          </a:xfrm>
          <a:prstGeom prst="rect">
            <a:avLst/>
          </a:prstGeom>
          <a:noFill/>
        </p:spPr>
        <p:txBody>
          <a:bodyPr wrap="square">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The First Aid Bot serves as a reliable and accessible tool for providing immediate medical guidance during emergencies. By offering quick, accurate, and situation-specific first aid information, it bridges the gap between the onset of an emergency and professional medical help. This project demonstrates how technology can be leveraged to enhance healthcare awareness, reduce panic, and potentially save lives. With further integration of AI and real-time response features, the First Aid Bot can evolve into a vital component of modern emergency response systems.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44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20" name="Google Shape;1420;p48"/>
          <p:cNvSpPr txBox="1"/>
          <p:nvPr/>
        </p:nvSpPr>
        <p:spPr>
          <a:xfrm>
            <a:off x="619125" y="2644775"/>
            <a:ext cx="8524875" cy="955646"/>
          </a:xfrm>
          <a:prstGeom prst="rect">
            <a:avLst/>
          </a:prstGeom>
          <a:noFill/>
          <a:ln>
            <a:noFill/>
          </a:ln>
        </p:spPr>
        <p:txBody>
          <a:bodyPr spcFirstLastPara="1" wrap="square" lIns="0" tIns="0" rIns="0" bIns="0" anchor="t" anchorCtr="0">
            <a:spAutoFit/>
          </a:bodyPr>
          <a:lstStyle/>
          <a:p>
            <a:pPr marL="0" marR="0" lvl="0" indent="0" algn="ctr" rtl="0">
              <a:lnSpc>
                <a:spcPct val="137777"/>
              </a:lnSpc>
              <a:spcBef>
                <a:spcPts val="0"/>
              </a:spcBef>
              <a:spcAft>
                <a:spcPts val="0"/>
              </a:spcAft>
              <a:buClr>
                <a:srgbClr val="000000"/>
              </a:buClr>
              <a:buSzPts val="4500"/>
              <a:buFont typeface="Times"/>
              <a:buNone/>
            </a:pPr>
            <a:r>
              <a:rPr lang="en-US" sz="4500" b="1" i="0" u="none" dirty="0">
                <a:solidFill>
                  <a:srgbClr val="000000"/>
                </a:solidFill>
                <a:latin typeface="Times"/>
                <a:ea typeface="Times"/>
                <a:cs typeface="Times"/>
                <a:sym typeface="Times"/>
              </a:rPr>
              <a:t> </a:t>
            </a:r>
            <a:endParaRPr/>
          </a:p>
        </p:txBody>
      </p:sp>
      <p:sp>
        <p:nvSpPr>
          <p:cNvPr id="1422" name="Google Shape;1422;p48"/>
          <p:cNvSpPr txBox="1"/>
          <p:nvPr/>
        </p:nvSpPr>
        <p:spPr>
          <a:xfrm>
            <a:off x="4962939" y="4792318"/>
            <a:ext cx="7426325" cy="1041400"/>
          </a:xfrm>
          <a:prstGeom prst="rect">
            <a:avLst/>
          </a:prstGeom>
          <a:noFill/>
          <a:ln>
            <a:noFill/>
          </a:ln>
        </p:spPr>
        <p:txBody>
          <a:bodyPr spcFirstLastPara="1" wrap="square" lIns="91425" tIns="45700" rIns="91425" bIns="45700" anchor="t" anchorCtr="0">
            <a:spAutoFit/>
          </a:bodyPr>
          <a:lstStyle/>
          <a:p>
            <a:pPr marL="0" marR="0" lvl="0" indent="0" algn="ctr" rtl="0">
              <a:lnSpc>
                <a:spcPct val="77083"/>
              </a:lnSpc>
              <a:spcBef>
                <a:spcPts val="0"/>
              </a:spcBef>
              <a:spcAft>
                <a:spcPts val="0"/>
              </a:spcAft>
              <a:buClr>
                <a:srgbClr val="604ABD"/>
              </a:buClr>
              <a:buSzPts val="9600"/>
              <a:buFont typeface="Times New Roman"/>
              <a:buNone/>
            </a:pPr>
            <a:r>
              <a:rPr lang="en-US" sz="9600" b="0" i="0" u="none" dirty="0">
                <a:solidFill>
                  <a:srgbClr val="604ABD"/>
                </a:solidFill>
                <a:latin typeface="Times New Roman"/>
                <a:ea typeface="Times New Roman"/>
                <a:cs typeface="Times New Roman"/>
                <a:sym typeface="Times New Roman"/>
              </a:rPr>
              <a:t>THANK YOU</a:t>
            </a:r>
            <a:endParaRPr dirty="0"/>
          </a:p>
        </p:txBody>
      </p:sp>
      <p:pic>
        <p:nvPicPr>
          <p:cNvPr id="6" name="Google Shape;97;p1" descr="Blue Color_Logo-With SM-v2.000.png"/>
          <p:cNvPicPr preferRelativeResize="0"/>
          <p:nvPr/>
        </p:nvPicPr>
        <p:blipFill rotWithShape="1">
          <a:blip r:embed="rId3">
            <a:alphaModFix/>
          </a:blip>
          <a:srcRect/>
          <a:stretch/>
        </p:blipFill>
        <p:spPr>
          <a:xfrm>
            <a:off x="380999" y="-38100"/>
            <a:ext cx="2107019" cy="2355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5131690" y="294246"/>
            <a:ext cx="7533167" cy="1066800"/>
          </a:xfrm>
          <a:prstGeom prst="roundRect">
            <a:avLst>
              <a:gd name="adj" fmla="val 16667"/>
            </a:avLst>
          </a:prstGeom>
          <a:solidFill>
            <a:schemeClr val="bg2"/>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 name="Google Shape;104;p2"/>
          <p:cNvSpPr/>
          <p:nvPr/>
        </p:nvSpPr>
        <p:spPr>
          <a:xfrm>
            <a:off x="6091829" y="518726"/>
            <a:ext cx="606425" cy="606425"/>
          </a:xfrm>
          <a:custGeom>
            <a:avLst/>
            <a:gdLst/>
            <a:ahLst/>
            <a:cxnLst/>
            <a:rect l="l" t="t" r="r" b="b"/>
            <a:pathLst>
              <a:path w="606716" h="606716" extrusionOk="0">
                <a:moveTo>
                  <a:pt x="0" y="0"/>
                </a:moveTo>
                <a:lnTo>
                  <a:pt x="606716" y="0"/>
                </a:lnTo>
                <a:lnTo>
                  <a:pt x="606716" y="606716"/>
                </a:lnTo>
                <a:lnTo>
                  <a:pt x="0" y="60671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Arial"/>
              <a:ea typeface="Arial"/>
              <a:cs typeface="Arial"/>
              <a:sym typeface="Arial"/>
            </a:endParaRPr>
          </a:p>
        </p:txBody>
      </p:sp>
      <p:sp>
        <p:nvSpPr>
          <p:cNvPr id="105" name="Google Shape;105;p2"/>
          <p:cNvSpPr txBox="1"/>
          <p:nvPr/>
        </p:nvSpPr>
        <p:spPr>
          <a:xfrm>
            <a:off x="7034003" y="487455"/>
            <a:ext cx="5176284" cy="585994"/>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Clr>
                <a:srgbClr val="FFFFFF"/>
              </a:buClr>
              <a:buSzPts val="2500"/>
              <a:buFont typeface="Times"/>
              <a:buNone/>
            </a:pPr>
            <a:r>
              <a:rPr lang="en-US" sz="2800" b="1" i="0" u="none" dirty="0">
                <a:solidFill>
                  <a:srgbClr val="FFFFFF"/>
                </a:solidFill>
                <a:latin typeface="Times New Roman" pitchFamily="18" charset="0"/>
                <a:ea typeface="Times"/>
                <a:cs typeface="Times New Roman" pitchFamily="18" charset="0"/>
                <a:sym typeface="Times"/>
              </a:rPr>
              <a:t>PRESENTATION FLOW </a:t>
            </a:r>
            <a:endParaRPr sz="2800" dirty="0">
              <a:latin typeface="Times New Roman" pitchFamily="18" charset="0"/>
              <a:cs typeface="Times New Roman" pitchFamily="18" charset="0"/>
            </a:endParaRPr>
          </a:p>
        </p:txBody>
      </p:sp>
      <p:sp>
        <p:nvSpPr>
          <p:cNvPr id="106" name="Google Shape;106;p2"/>
          <p:cNvSpPr/>
          <p:nvPr/>
        </p:nvSpPr>
        <p:spPr>
          <a:xfrm>
            <a:off x="2389695" y="2759529"/>
            <a:ext cx="13372830" cy="5943600"/>
          </a:xfrm>
          <a:custGeom>
            <a:avLst/>
            <a:gdLst/>
            <a:ahLst/>
            <a:cxnLst/>
            <a:rect l="l" t="t" r="r" b="b"/>
            <a:pathLst>
              <a:path w="2782039" h="2071058" extrusionOk="0">
                <a:moveTo>
                  <a:pt x="15391" y="0"/>
                </a:moveTo>
                <a:lnTo>
                  <a:pt x="2766648" y="0"/>
                </a:lnTo>
                <a:cubicBezTo>
                  <a:pt x="2775148" y="0"/>
                  <a:pt x="2782039" y="6891"/>
                  <a:pt x="2782039" y="15391"/>
                </a:cubicBezTo>
                <a:lnTo>
                  <a:pt x="2782039" y="2055667"/>
                </a:lnTo>
                <a:cubicBezTo>
                  <a:pt x="2782039" y="2064167"/>
                  <a:pt x="2775148" y="2071058"/>
                  <a:pt x="2766648" y="2071058"/>
                </a:cubicBezTo>
                <a:lnTo>
                  <a:pt x="15391" y="2071058"/>
                </a:lnTo>
                <a:cubicBezTo>
                  <a:pt x="6891" y="2071058"/>
                  <a:pt x="0" y="2064167"/>
                  <a:pt x="0" y="2055667"/>
                </a:cubicBezTo>
                <a:lnTo>
                  <a:pt x="0" y="15391"/>
                </a:lnTo>
                <a:cubicBezTo>
                  <a:pt x="0" y="6891"/>
                  <a:pt x="6891" y="0"/>
                  <a:pt x="15391" y="0"/>
                </a:cubicBezTo>
                <a:close/>
              </a:path>
            </a:pathLst>
          </a:custGeom>
          <a:solidFill>
            <a:srgbClr val="FFFFFF"/>
          </a:solidFill>
          <a:ln w="66675" cap="rnd" cmpd="sng">
            <a:solidFill>
              <a:srgbClr val="11079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7" name="Google Shape;107;p2"/>
          <p:cNvSpPr txBox="1"/>
          <p:nvPr/>
        </p:nvSpPr>
        <p:spPr>
          <a:xfrm>
            <a:off x="2984888" y="3195523"/>
            <a:ext cx="12397679" cy="4985980"/>
          </a:xfrm>
          <a:prstGeom prst="rect">
            <a:avLst/>
          </a:prstGeom>
          <a:noFill/>
          <a:ln>
            <a:noFill/>
          </a:ln>
        </p:spPr>
        <p:txBody>
          <a:bodyPr spcFirstLastPara="1" wrap="square" lIns="0" tIns="0" rIns="0" bIns="0" anchor="t" anchorCtr="0">
            <a:spAutoFit/>
          </a:bodyPr>
          <a:lstStyle/>
          <a:p>
            <a:pPr marL="342900" indent="-383651">
              <a:lnSpc>
                <a:spcPct val="150000"/>
              </a:lnSpc>
              <a:buClr>
                <a:srgbClr val="262626"/>
              </a:buClr>
              <a:buSzPct val="100000"/>
              <a:buFont typeface="Wingdings" pitchFamily="2" charset="2"/>
              <a:buChar char="Ø"/>
            </a:pPr>
            <a:r>
              <a:rPr lang="en-US" sz="3600" b="1" i="0" u="none" dirty="0">
                <a:solidFill>
                  <a:srgbClr val="000000"/>
                </a:solidFill>
                <a:latin typeface="Times New Roman" panose="02020603050405020304" pitchFamily="18" charset="0"/>
                <a:ea typeface="Times"/>
                <a:cs typeface="Times New Roman" panose="02020603050405020304" pitchFamily="18" charset="0"/>
                <a:sym typeface="Times"/>
              </a:rPr>
              <a:t> </a:t>
            </a:r>
            <a:r>
              <a:rPr lang="en-IN" sz="3600" b="1" dirty="0">
                <a:latin typeface="Times New Roman" panose="02020603050405020304" pitchFamily="18" charset="0"/>
                <a:cs typeface="Times New Roman" panose="02020603050405020304" pitchFamily="18" charset="0"/>
              </a:rPr>
              <a:t>Problem definition and objectives.</a:t>
            </a:r>
          </a:p>
          <a:p>
            <a:pPr marL="342900" indent="-383651">
              <a:lnSpc>
                <a:spcPct val="150000"/>
              </a:lnSpc>
              <a:buClr>
                <a:srgbClr val="262626"/>
              </a:buClr>
              <a:buSzPct val="100000"/>
              <a:buFont typeface="Wingdings" pitchFamily="2" charset="2"/>
              <a:buChar char="Ø"/>
            </a:pPr>
            <a:r>
              <a:rPr lang="en-IN" sz="3600" b="1" dirty="0">
                <a:latin typeface="Times New Roman" panose="02020603050405020304" pitchFamily="18" charset="0"/>
                <a:cs typeface="Times New Roman" panose="02020603050405020304" pitchFamily="18" charset="0"/>
              </a:rPr>
              <a:t>Literature review / background study.</a:t>
            </a:r>
          </a:p>
          <a:p>
            <a:pPr marL="342900" indent="-383651">
              <a:lnSpc>
                <a:spcPct val="150000"/>
              </a:lnSpc>
              <a:buClr>
                <a:srgbClr val="262626"/>
              </a:buClr>
              <a:buSzPct val="100000"/>
              <a:buFont typeface="Wingdings" pitchFamily="2" charset="2"/>
              <a:buChar char="Ø"/>
            </a:pPr>
            <a:r>
              <a:rPr lang="en-IN" sz="3600" b="1" dirty="0">
                <a:latin typeface="Times New Roman" panose="02020603050405020304" pitchFamily="18" charset="0"/>
                <a:cs typeface="Times New Roman" panose="02020603050405020304" pitchFamily="18" charset="0"/>
              </a:rPr>
              <a:t>Methodology and implementation details.</a:t>
            </a:r>
          </a:p>
          <a:p>
            <a:pPr marL="342900" indent="-383651">
              <a:lnSpc>
                <a:spcPct val="150000"/>
              </a:lnSpc>
              <a:buClr>
                <a:srgbClr val="262626"/>
              </a:buClr>
              <a:buSzPct val="100000"/>
              <a:buFont typeface="Wingdings" pitchFamily="2" charset="2"/>
              <a:buChar char="Ø"/>
            </a:pPr>
            <a:r>
              <a:rPr lang="en-US" sz="3600" b="1" dirty="0">
                <a:latin typeface="Times New Roman" panose="02020603050405020304" pitchFamily="18" charset="0"/>
                <a:cs typeface="Times New Roman" panose="02020603050405020304" pitchFamily="18" charset="0"/>
              </a:rPr>
              <a:t>Results achieved so far and future work plan.</a:t>
            </a:r>
          </a:p>
          <a:p>
            <a:pPr marL="342900" indent="-383651">
              <a:lnSpc>
                <a:spcPct val="150000"/>
              </a:lnSpc>
              <a:buClr>
                <a:srgbClr val="262626"/>
              </a:buClr>
              <a:buSzPct val="100000"/>
              <a:buFont typeface="Wingdings" pitchFamily="2" charset="2"/>
              <a:buChar char="Ø"/>
            </a:pPr>
            <a:r>
              <a:rPr lang="en-IN" sz="3600" b="1" dirty="0">
                <a:latin typeface="Times New Roman" panose="02020603050405020304" pitchFamily="18" charset="0"/>
                <a:cs typeface="Times New Roman" panose="02020603050405020304" pitchFamily="18" charset="0"/>
              </a:rPr>
              <a:t>References and team contributions.</a:t>
            </a:r>
          </a:p>
          <a:p>
            <a:pPr lvl="0">
              <a:lnSpc>
                <a:spcPct val="150000"/>
              </a:lnSpc>
              <a:buClr>
                <a:srgbClr val="262626"/>
              </a:buClr>
              <a:buSzPct val="100000"/>
            </a:pPr>
            <a:endParaRPr lang="en-US" sz="3600" b="1" dirty="0">
              <a:latin typeface="Times New Roman" panose="02020603050405020304" pitchFamily="18" charset="0"/>
              <a:cs typeface="Times New Roman" panose="02020603050405020304" pitchFamily="18" charset="0"/>
              <a:sym typeface="Verdana"/>
            </a:endParaRPr>
          </a:p>
        </p:txBody>
      </p:sp>
      <p:pic>
        <p:nvPicPr>
          <p:cNvPr id="7" name="Google Shape;97;p1" descr="Blue Color_Logo-With SM-v2.000.png"/>
          <p:cNvPicPr preferRelativeResize="0"/>
          <p:nvPr/>
        </p:nvPicPr>
        <p:blipFill rotWithShape="1">
          <a:blip r:embed="rId4">
            <a:alphaModFix/>
          </a:blip>
          <a:srcRect/>
          <a:stretch/>
        </p:blipFill>
        <p:spPr>
          <a:xfrm>
            <a:off x="380999" y="-38100"/>
            <a:ext cx="2107019" cy="2355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550580-ADC0-B2ED-AFC0-5FC4AB20BA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5" name="Google Shape;97;p1" descr="Blue Color_Logo-With SM-v2.000.png">
            <a:extLst>
              <a:ext uri="{FF2B5EF4-FFF2-40B4-BE49-F238E27FC236}">
                <a16:creationId xmlns:a16="http://schemas.microsoft.com/office/drawing/2014/main" id="{44A492EC-DF46-74C8-4D6E-B0707BC3D724}"/>
              </a:ext>
            </a:extLst>
          </p:cNvPr>
          <p:cNvPicPr preferRelativeResize="0"/>
          <p:nvPr/>
        </p:nvPicPr>
        <p:blipFill rotWithShape="1">
          <a:blip r:embed="rId2">
            <a:alphaModFix/>
          </a:blip>
          <a:srcRect/>
          <a:stretch/>
        </p:blipFill>
        <p:spPr>
          <a:xfrm>
            <a:off x="380999" y="-38100"/>
            <a:ext cx="2107019" cy="2355998"/>
          </a:xfrm>
          <a:prstGeom prst="rect">
            <a:avLst/>
          </a:prstGeom>
          <a:noFill/>
          <a:ln>
            <a:noFill/>
          </a:ln>
        </p:spPr>
      </p:pic>
      <p:sp>
        <p:nvSpPr>
          <p:cNvPr id="7" name="TextBox 6">
            <a:extLst>
              <a:ext uri="{FF2B5EF4-FFF2-40B4-BE49-F238E27FC236}">
                <a16:creationId xmlns:a16="http://schemas.microsoft.com/office/drawing/2014/main" id="{70781D44-B7A0-E385-23BC-387EA78560B4}"/>
              </a:ext>
            </a:extLst>
          </p:cNvPr>
          <p:cNvSpPr txBox="1"/>
          <p:nvPr/>
        </p:nvSpPr>
        <p:spPr>
          <a:xfrm>
            <a:off x="3908323" y="391043"/>
            <a:ext cx="9144000" cy="905056"/>
          </a:xfrm>
          <a:prstGeom prst="rect">
            <a:avLst/>
          </a:prstGeom>
          <a:noFill/>
        </p:spPr>
        <p:txBody>
          <a:bodyPr wrap="square">
            <a:spAutoFit/>
          </a:bodyPr>
          <a:lstStyle/>
          <a:p>
            <a:pPr lvl="0" algn="ctr">
              <a:lnSpc>
                <a:spcPct val="150000"/>
              </a:lnSpc>
              <a:buClr>
                <a:srgbClr val="262626"/>
              </a:buClr>
              <a:buSzPct val="100000"/>
            </a:pPr>
            <a:r>
              <a:rPr lang="en-US" sz="4000" b="1" dirty="0">
                <a:latin typeface="Times New Roman" pitchFamily="18" charset="0"/>
                <a:cs typeface="Times New Roman" pitchFamily="18" charset="0"/>
              </a:rPr>
              <a:t>Identification of problem</a:t>
            </a:r>
            <a:endParaRPr lang="en-US" sz="4000" b="1" dirty="0">
              <a:latin typeface="Times New Roman" pitchFamily="18" charset="0"/>
              <a:cs typeface="Times New Roman" pitchFamily="18" charset="0"/>
              <a:sym typeface="Verdana"/>
            </a:endParaRPr>
          </a:p>
        </p:txBody>
      </p:sp>
      <p:sp>
        <p:nvSpPr>
          <p:cNvPr id="12" name="TextBox 11">
            <a:extLst>
              <a:ext uri="{FF2B5EF4-FFF2-40B4-BE49-F238E27FC236}">
                <a16:creationId xmlns:a16="http://schemas.microsoft.com/office/drawing/2014/main" id="{37C0E8E7-D23A-70A6-A4EB-05F1F381DD4F}"/>
              </a:ext>
            </a:extLst>
          </p:cNvPr>
          <p:cNvSpPr txBox="1"/>
          <p:nvPr/>
        </p:nvSpPr>
        <p:spPr>
          <a:xfrm>
            <a:off x="939509" y="2151582"/>
            <a:ext cx="16967492" cy="2958502"/>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In emergency situations, people often panic and lack immediate access to medical professionals or accurate first-aid information. Delays in providing correct first aid can worsen the patient’s condition or even become life-threatening. There is a need for a readily available, reliable, and intelligent system that can guide users step-by-step through first-aid procedures for various emergencies.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6A320-9F37-2E67-84B6-72FABC34CC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pic>
        <p:nvPicPr>
          <p:cNvPr id="5" name="Google Shape;97;p1" descr="Blue Color_Logo-With SM-v2.000.png">
            <a:extLst>
              <a:ext uri="{FF2B5EF4-FFF2-40B4-BE49-F238E27FC236}">
                <a16:creationId xmlns:a16="http://schemas.microsoft.com/office/drawing/2014/main" id="{51A3E830-3D24-1E96-4C9F-8897D75FB649}"/>
              </a:ext>
            </a:extLst>
          </p:cNvPr>
          <p:cNvPicPr preferRelativeResize="0"/>
          <p:nvPr/>
        </p:nvPicPr>
        <p:blipFill rotWithShape="1">
          <a:blip r:embed="rId2">
            <a:alphaModFix/>
          </a:blip>
          <a:srcRect/>
          <a:stretch/>
        </p:blipFill>
        <p:spPr>
          <a:xfrm>
            <a:off x="380999" y="-38100"/>
            <a:ext cx="2107019" cy="1866899"/>
          </a:xfrm>
          <a:prstGeom prst="rect">
            <a:avLst/>
          </a:prstGeom>
          <a:noFill/>
          <a:ln>
            <a:noFill/>
          </a:ln>
        </p:spPr>
      </p:pic>
      <p:sp>
        <p:nvSpPr>
          <p:cNvPr id="9" name="TextBox 8">
            <a:extLst>
              <a:ext uri="{FF2B5EF4-FFF2-40B4-BE49-F238E27FC236}">
                <a16:creationId xmlns:a16="http://schemas.microsoft.com/office/drawing/2014/main" id="{4B64E671-0F56-557B-0D02-873218515FFB}"/>
              </a:ext>
            </a:extLst>
          </p:cNvPr>
          <p:cNvSpPr txBox="1"/>
          <p:nvPr/>
        </p:nvSpPr>
        <p:spPr>
          <a:xfrm>
            <a:off x="5073445" y="659375"/>
            <a:ext cx="7580671" cy="707886"/>
          </a:xfrm>
          <a:prstGeom prst="rect">
            <a:avLst/>
          </a:prstGeom>
          <a:noFill/>
        </p:spPr>
        <p:txBody>
          <a:bodyPr wrap="square" rtlCol="0">
            <a:spAutoFit/>
          </a:bodyPr>
          <a:lstStyle/>
          <a:p>
            <a:pPr algn="ctr"/>
            <a:r>
              <a:rPr lang="en-US" sz="4000" dirty="0"/>
              <a:t> </a:t>
            </a:r>
            <a:r>
              <a:rPr lang="en-US" sz="4000" b="1" dirty="0">
                <a:latin typeface="Times New Roman" panose="02020603050405020304" pitchFamily="18" charset="0"/>
                <a:cs typeface="Times New Roman" panose="02020603050405020304" pitchFamily="18" charset="0"/>
              </a:rPr>
              <a:t>Objectives </a:t>
            </a:r>
            <a:endParaRPr lang="en-IN" sz="4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EB6C593-2E8D-F335-0E27-1F0F77C698B6}"/>
              </a:ext>
            </a:extLst>
          </p:cNvPr>
          <p:cNvSpPr txBox="1"/>
          <p:nvPr/>
        </p:nvSpPr>
        <p:spPr>
          <a:xfrm>
            <a:off x="884904" y="2138516"/>
            <a:ext cx="17004890" cy="4524315"/>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develop an AI-powered chatbot that provides instant and accurate first-aid guidance to users.</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enable users to interact using natural language (text or voice).</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provide step-by-step instructions for common medical emergencies such as Fatigue, Motion Sickness, Cough, Asthma etc.</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ensure that the chatbot gives safe, verified, and medically accurate responses (based on WHO guidelines).</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build a user-friendly interface accessible on mobile and web platforms.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66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9E51A8-6F86-B8D3-82D7-7BB3DBA54FBF}"/>
              </a:ext>
            </a:extLst>
          </p:cNvPr>
          <p:cNvSpPr>
            <a:spLocks noGrp="1"/>
          </p:cNvSpPr>
          <p:nvPr>
            <p:ph type="body" idx="1"/>
          </p:nvPr>
        </p:nvSpPr>
        <p:spPr>
          <a:xfrm>
            <a:off x="1224643" y="1580923"/>
            <a:ext cx="15953014" cy="8268154"/>
          </a:xfrm>
        </p:spPr>
        <p:txBody>
          <a:bodyPr/>
          <a:lstStyle/>
          <a:p>
            <a:pPr marL="114300" indent="0">
              <a:buNone/>
            </a:pPr>
            <a:r>
              <a:rPr lang="en-US" sz="3600" dirty="0">
                <a:latin typeface="Times New Roman" panose="02020603050405020304" pitchFamily="18" charset="0"/>
                <a:cs typeface="Times New Roman" panose="02020603050405020304" pitchFamily="18" charset="0"/>
              </a:rPr>
              <a:t>Key Insights from Existing Studies:</a:t>
            </a:r>
          </a:p>
          <a:p>
            <a:r>
              <a:rPr lang="en-US" sz="3600" dirty="0">
                <a:latin typeface="Times New Roman" panose="02020603050405020304" pitchFamily="18" charset="0"/>
                <a:cs typeface="Times New Roman" panose="02020603050405020304" pitchFamily="18" charset="0"/>
              </a:rPr>
              <a:t>Studies show that AI chatbots in healthcare improve accessibility to medical information and reduce dependence on human staff for common queries.</a:t>
            </a:r>
          </a:p>
          <a:p>
            <a:r>
              <a:rPr lang="en-US" sz="3600" dirty="0">
                <a:latin typeface="Times New Roman" panose="02020603050405020304" pitchFamily="18" charset="0"/>
                <a:cs typeface="Times New Roman" panose="02020603050405020304" pitchFamily="18" charset="0"/>
              </a:rPr>
              <a:t>First-aid training apps exist, but most lack real-time interaction or AI-driven personalization.</a:t>
            </a:r>
          </a:p>
          <a:p>
            <a:r>
              <a:rPr lang="en-US" sz="3600" dirty="0">
                <a:latin typeface="Times New Roman" panose="02020603050405020304" pitchFamily="18" charset="0"/>
                <a:cs typeface="Times New Roman" panose="02020603050405020304" pitchFamily="18" charset="0"/>
              </a:rPr>
              <a:t>Chatbots like </a:t>
            </a:r>
            <a:r>
              <a:rPr lang="en-US" sz="3600" dirty="0" err="1">
                <a:latin typeface="Times New Roman" panose="02020603050405020304" pitchFamily="18" charset="0"/>
                <a:cs typeface="Times New Roman" panose="02020603050405020304" pitchFamily="18" charset="0"/>
              </a:rPr>
              <a:t>MedChat</a:t>
            </a:r>
            <a:r>
              <a:rPr lang="en-US" sz="3600" dirty="0">
                <a:latin typeface="Times New Roman" panose="02020603050405020304" pitchFamily="18" charset="0"/>
                <a:cs typeface="Times New Roman" panose="02020603050405020304" pitchFamily="18" charset="0"/>
              </a:rPr>
              <a:t>, HealthTap, and Ada Health show the potential of NLP-based healthcare assistance.</a:t>
            </a:r>
          </a:p>
          <a:p>
            <a:r>
              <a:rPr lang="en-US" sz="3600" dirty="0">
                <a:latin typeface="Times New Roman" panose="02020603050405020304" pitchFamily="18" charset="0"/>
                <a:cs typeface="Times New Roman" panose="02020603050405020304" pitchFamily="18" charset="0"/>
              </a:rPr>
              <a:t>Research emphasizes the importance of trust, accuracy, and user experience in health-related chatbots.</a:t>
            </a:r>
          </a:p>
          <a:p>
            <a:r>
              <a:rPr lang="en-US" sz="3600" dirty="0">
                <a:latin typeface="Times New Roman" panose="02020603050405020304" pitchFamily="18" charset="0"/>
                <a:cs typeface="Times New Roman" panose="02020603050405020304" pitchFamily="18" charset="0"/>
              </a:rPr>
              <a:t>Using Natural Language Processing (NLP) and machine learning models, neural Networks helps in understanding medical intent effectively.</a:t>
            </a:r>
          </a:p>
        </p:txBody>
      </p:sp>
      <p:sp>
        <p:nvSpPr>
          <p:cNvPr id="4" name="Slide Number Placeholder 3">
            <a:extLst>
              <a:ext uri="{FF2B5EF4-FFF2-40B4-BE49-F238E27FC236}">
                <a16:creationId xmlns:a16="http://schemas.microsoft.com/office/drawing/2014/main" id="{84EB0259-DF51-CCA6-9E45-8A6DA17112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5" name="Google Shape;97;p1" descr="Blue Color_Logo-With SM-v2.000.png">
            <a:extLst>
              <a:ext uri="{FF2B5EF4-FFF2-40B4-BE49-F238E27FC236}">
                <a16:creationId xmlns:a16="http://schemas.microsoft.com/office/drawing/2014/main" id="{CDB3E3B9-1DB6-D2D3-BF82-99A40F11473B}"/>
              </a:ext>
            </a:extLst>
          </p:cNvPr>
          <p:cNvPicPr preferRelativeResize="0"/>
          <p:nvPr/>
        </p:nvPicPr>
        <p:blipFill rotWithShape="1">
          <a:blip r:embed="rId2">
            <a:alphaModFix/>
          </a:blip>
          <a:srcRect/>
          <a:stretch/>
        </p:blipFill>
        <p:spPr>
          <a:xfrm>
            <a:off x="56833" y="-320139"/>
            <a:ext cx="2107019" cy="2355998"/>
          </a:xfrm>
          <a:prstGeom prst="rect">
            <a:avLst/>
          </a:prstGeom>
          <a:noFill/>
          <a:ln>
            <a:noFill/>
          </a:ln>
        </p:spPr>
      </p:pic>
      <p:sp>
        <p:nvSpPr>
          <p:cNvPr id="8" name="Title 6">
            <a:extLst>
              <a:ext uri="{FF2B5EF4-FFF2-40B4-BE49-F238E27FC236}">
                <a16:creationId xmlns:a16="http://schemas.microsoft.com/office/drawing/2014/main" id="{5975B8C7-3724-1805-66AE-0BA0FA846C25}"/>
              </a:ext>
            </a:extLst>
          </p:cNvPr>
          <p:cNvSpPr>
            <a:spLocks noGrp="1"/>
          </p:cNvSpPr>
          <p:nvPr>
            <p:ph type="title"/>
          </p:nvPr>
        </p:nvSpPr>
        <p:spPr>
          <a:xfrm>
            <a:off x="4669864" y="318881"/>
            <a:ext cx="9160436" cy="860989"/>
          </a:xfrm>
        </p:spPr>
        <p:txBody>
          <a:bodyPr>
            <a:noAutofit/>
          </a:bodyPr>
          <a:lstStyle/>
          <a:p>
            <a:r>
              <a:rPr lang="en-US" sz="4000" b="1" dirty="0">
                <a:latin typeface="Times New Roman" panose="02020603050405020304" pitchFamily="18" charset="0"/>
                <a:cs typeface="Times New Roman" panose="02020603050405020304" pitchFamily="18" charset="0"/>
              </a:rPr>
              <a:t>Literature review / Background Study</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32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CA2191-4284-FDCC-3995-8213009BF5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Box 5">
            <a:extLst>
              <a:ext uri="{FF2B5EF4-FFF2-40B4-BE49-F238E27FC236}">
                <a16:creationId xmlns:a16="http://schemas.microsoft.com/office/drawing/2014/main" id="{721A899C-C089-4E2C-8DDD-E93C204AE127}"/>
              </a:ext>
            </a:extLst>
          </p:cNvPr>
          <p:cNvSpPr txBox="1"/>
          <p:nvPr/>
        </p:nvSpPr>
        <p:spPr>
          <a:xfrm>
            <a:off x="1224643" y="2037679"/>
            <a:ext cx="15887700" cy="831932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Our system uses a hybrid approach where four models are trained in parallel on a user-provided CSV dataset (Disease, Symptoms, Remedies) and work together for prediction.</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Data Input &amp; Feature Engineering: The system processes the CSV to create TF-IDF vectors (statistical importance) and Symptom Embeddings (semantic relationships).</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Parallel Model Training:</a:t>
            </a:r>
          </a:p>
          <a:p>
            <a:pPr marL="457200" lvl="3" indent="-457200">
              <a:lnSpc>
                <a:spcPct val="150000"/>
              </a:lnSpc>
              <a:buFont typeface="+mj-lt"/>
              <a:buAutoNum type="arabicPeriod"/>
            </a:pPr>
            <a:r>
              <a:rPr lang="en-US" sz="3000" dirty="0">
                <a:latin typeface="Times New Roman" panose="02020603050405020304" pitchFamily="18" charset="0"/>
                <a:cs typeface="Times New Roman" panose="02020603050405020304" pitchFamily="18" charset="0"/>
              </a:rPr>
              <a:t>TF-IDF + Cosine Similarity: For classic text-based relevance.</a:t>
            </a:r>
          </a:p>
          <a:p>
            <a:pPr marL="457200" lvl="3" indent="-457200">
              <a:lnSpc>
                <a:spcPct val="150000"/>
              </a:lnSpc>
              <a:buFont typeface="+mj-lt"/>
              <a:buAutoNum type="arabicPeriod"/>
            </a:pPr>
            <a:r>
              <a:rPr lang="en-US" sz="3000" dirty="0">
                <a:latin typeface="Times New Roman" panose="02020603050405020304" pitchFamily="18" charset="0"/>
                <a:cs typeface="Times New Roman" panose="02020603050405020304" pitchFamily="18" charset="0"/>
              </a:rPr>
              <a:t>Random Forest-like Ensemble: For robust, rule-based pattern detection.</a:t>
            </a:r>
          </a:p>
          <a:p>
            <a:pPr marL="457200" lvl="3" indent="-457200">
              <a:lnSpc>
                <a:spcPct val="150000"/>
              </a:lnSpc>
              <a:buFont typeface="+mj-lt"/>
              <a:buAutoNum type="arabicPeriod"/>
            </a:pPr>
            <a:r>
              <a:rPr lang="en-US" sz="3000" dirty="0">
                <a:latin typeface="Times New Roman" panose="02020603050405020304" pitchFamily="18" charset="0"/>
                <a:cs typeface="Times New Roman" panose="02020603050405020304" pitchFamily="18" charset="0"/>
              </a:rPr>
              <a:t>Deep Neural Network (DNN): For complex, non-linear pattern recognition.</a:t>
            </a:r>
          </a:p>
          <a:p>
            <a:pPr marL="457200" lvl="3" indent="-457200">
              <a:lnSpc>
                <a:spcPct val="150000"/>
              </a:lnSpc>
              <a:buFont typeface="+mj-lt"/>
              <a:buAutoNum type="arabicPeriod"/>
            </a:pPr>
            <a:r>
              <a:rPr lang="en-US" sz="3000" dirty="0">
                <a:latin typeface="Times New Roman" panose="02020603050405020304" pitchFamily="18" charset="0"/>
                <a:cs typeface="Times New Roman" panose="02020603050405020304" pitchFamily="18" charset="0"/>
              </a:rPr>
              <a:t>Symptom Embedding Model: To understand the contextual relationships between symptoms.</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Prediction &amp; Weighted Aggregation: When a user enters symptoms, all four models make a prediction. The results are combined using a weighted average to produce a single, highly accurate set of recommendations</a:t>
            </a:r>
            <a:r>
              <a:rPr lang="en-US" sz="2800" dirty="0">
                <a:latin typeface="Times New Roman" panose="02020603050405020304" pitchFamily="18" charset="0"/>
                <a:cs typeface="Times New Roman" panose="02020603050405020304" pitchFamily="18" charset="0"/>
              </a:rPr>
              <a:t>.</a:t>
            </a:r>
          </a:p>
        </p:txBody>
      </p:sp>
      <p:pic>
        <p:nvPicPr>
          <p:cNvPr id="7" name="Google Shape;97;p1" descr="Blue Color_Logo-With SM-v2.000.png">
            <a:extLst>
              <a:ext uri="{FF2B5EF4-FFF2-40B4-BE49-F238E27FC236}">
                <a16:creationId xmlns:a16="http://schemas.microsoft.com/office/drawing/2014/main" id="{EBA54863-6029-497B-9D0D-9A82F769F007}"/>
              </a:ext>
            </a:extLst>
          </p:cNvPr>
          <p:cNvPicPr preferRelativeResize="0"/>
          <p:nvPr/>
        </p:nvPicPr>
        <p:blipFill rotWithShape="1">
          <a:blip r:embed="rId2">
            <a:alphaModFix/>
          </a:blip>
          <a:srcRect/>
          <a:stretch/>
        </p:blipFill>
        <p:spPr>
          <a:xfrm>
            <a:off x="380999" y="-38100"/>
            <a:ext cx="2107019" cy="2355998"/>
          </a:xfrm>
          <a:prstGeom prst="rect">
            <a:avLst/>
          </a:prstGeom>
          <a:noFill/>
          <a:ln>
            <a:noFill/>
          </a:ln>
        </p:spPr>
      </p:pic>
      <p:sp>
        <p:nvSpPr>
          <p:cNvPr id="9" name="TextBox 8">
            <a:extLst>
              <a:ext uri="{FF2B5EF4-FFF2-40B4-BE49-F238E27FC236}">
                <a16:creationId xmlns:a16="http://schemas.microsoft.com/office/drawing/2014/main" id="{058380C4-D671-BE84-6BD8-C2165E190D7F}"/>
              </a:ext>
            </a:extLst>
          </p:cNvPr>
          <p:cNvSpPr txBox="1"/>
          <p:nvPr/>
        </p:nvSpPr>
        <p:spPr>
          <a:xfrm>
            <a:off x="4144296" y="570698"/>
            <a:ext cx="9144000" cy="901593"/>
          </a:xfrm>
          <a:prstGeom prst="rect">
            <a:avLst/>
          </a:prstGeom>
          <a:noFill/>
        </p:spPr>
        <p:txBody>
          <a:bodyPr wrap="square">
            <a:spAutoFit/>
          </a:bodyPr>
          <a:lstStyle/>
          <a:p>
            <a:pPr lvl="0" algn="ctr">
              <a:lnSpc>
                <a:spcPct val="150000"/>
              </a:lnSpc>
              <a:buClr>
                <a:srgbClr val="262626"/>
              </a:buClr>
              <a:buSzPct val="100000"/>
            </a:pPr>
            <a:r>
              <a:rPr lang="en-US" sz="4000" b="1" dirty="0">
                <a:latin typeface="Times New Roman" panose="02020603050405020304" pitchFamily="18" charset="0"/>
                <a:cs typeface="Times New Roman" panose="02020603050405020304" pitchFamily="18" charset="0"/>
              </a:rPr>
              <a:t>Methodology of proposed work</a:t>
            </a:r>
          </a:p>
        </p:txBody>
      </p:sp>
    </p:spTree>
    <p:extLst>
      <p:ext uri="{BB962C8B-B14F-4D97-AF65-F5344CB8AC3E}">
        <p14:creationId xmlns:p14="http://schemas.microsoft.com/office/powerpoint/2010/main" val="38614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1584E-AED7-C77A-77B1-58910DEE83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5" name="Google Shape;97;p1" descr="Blue Color_Logo-With SM-v2.000.png">
            <a:extLst>
              <a:ext uri="{FF2B5EF4-FFF2-40B4-BE49-F238E27FC236}">
                <a16:creationId xmlns:a16="http://schemas.microsoft.com/office/drawing/2014/main" id="{13F46D66-FA45-4146-6271-D27345AC19D8}"/>
              </a:ext>
            </a:extLst>
          </p:cNvPr>
          <p:cNvPicPr preferRelativeResize="0"/>
          <p:nvPr/>
        </p:nvPicPr>
        <p:blipFill rotWithShape="1">
          <a:blip r:embed="rId2">
            <a:alphaModFix/>
          </a:blip>
          <a:srcRect/>
          <a:stretch/>
        </p:blipFill>
        <p:spPr>
          <a:xfrm>
            <a:off x="0" y="-168729"/>
            <a:ext cx="2107019" cy="1866899"/>
          </a:xfrm>
          <a:prstGeom prst="rect">
            <a:avLst/>
          </a:prstGeom>
          <a:noFill/>
          <a:ln>
            <a:noFill/>
          </a:ln>
        </p:spPr>
      </p:pic>
      <p:sp>
        <p:nvSpPr>
          <p:cNvPr id="6" name="Rectangle 1">
            <a:extLst>
              <a:ext uri="{FF2B5EF4-FFF2-40B4-BE49-F238E27FC236}">
                <a16:creationId xmlns:a16="http://schemas.microsoft.com/office/drawing/2014/main" id="{9EF5B399-84EA-501C-9C6A-54F783B76F62}"/>
              </a:ext>
            </a:extLst>
          </p:cNvPr>
          <p:cNvSpPr>
            <a:spLocks noGrp="1" noChangeArrowheads="1"/>
          </p:cNvSpPr>
          <p:nvPr>
            <p:ph type="body" idx="1"/>
          </p:nvPr>
        </p:nvSpPr>
        <p:spPr bwMode="auto">
          <a:xfrm>
            <a:off x="1616528" y="2145491"/>
            <a:ext cx="15569609"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eaLnBrk="0" fontAlgn="base" hangingPunct="0">
              <a:lnSpc>
                <a:spcPct val="150000"/>
              </a:lnSpc>
              <a:spcBef>
                <a:spcPct val="0"/>
              </a:spcBef>
              <a:spcAft>
                <a:spcPct val="0"/>
              </a:spcAft>
              <a:buClrTx/>
              <a:buSzTx/>
            </a:pPr>
            <a:r>
              <a:rPr lang="en-US" altLang="en-US" dirty="0">
                <a:solidFill>
                  <a:schemeClr val="tx1"/>
                </a:solidFill>
                <a:latin typeface="Times New Roman" panose="02020603050405020304" pitchFamily="18" charset="0"/>
                <a:cs typeface="Times New Roman" panose="02020603050405020304" pitchFamily="18" charset="0"/>
              </a:rPr>
              <a:t>Architecture: 100% Client-Side Application. All processing, training, and prediction happens in the browser, ensuring total user privacy with no server-side dependency.</a:t>
            </a:r>
          </a:p>
          <a:p>
            <a:pPr marL="571500" indent="-571500" eaLnBrk="0" fontAlgn="base" hangingPunct="0">
              <a:lnSpc>
                <a:spcPct val="150000"/>
              </a:lnSpc>
              <a:spcBef>
                <a:spcPct val="0"/>
              </a:spcBef>
              <a:spcAft>
                <a:spcPct val="0"/>
              </a:spcAft>
              <a:buClrTx/>
              <a:buSzTx/>
            </a:pPr>
            <a:r>
              <a:rPr lang="en-US" altLang="en-US" dirty="0">
                <a:solidFill>
                  <a:schemeClr val="tx1"/>
                </a:solidFill>
                <a:latin typeface="Times New Roman" panose="02020603050405020304" pitchFamily="18" charset="0"/>
                <a:cs typeface="Times New Roman" panose="02020603050405020304" pitchFamily="18" charset="0"/>
              </a:rPr>
              <a:t>Technology Stack:</a:t>
            </a:r>
          </a:p>
          <a:p>
            <a:pPr marL="1485900" lvl="2" indent="-571500" eaLnBrk="0" fontAlgn="base" hangingPunct="0">
              <a:lnSpc>
                <a:spcPct val="150000"/>
              </a:lnSpc>
              <a:spcBef>
                <a:spcPct val="0"/>
              </a:spcBef>
              <a:spcAft>
                <a:spcPct val="0"/>
              </a:spcAft>
              <a:buClrTx/>
              <a:buSzTx/>
            </a:pPr>
            <a:r>
              <a:rPr lang="en-US" altLang="en-US" sz="3200" dirty="0">
                <a:solidFill>
                  <a:schemeClr val="tx1"/>
                </a:solidFill>
                <a:latin typeface="Times New Roman" panose="02020603050405020304" pitchFamily="18" charset="0"/>
                <a:cs typeface="Times New Roman" panose="02020603050405020304" pitchFamily="18" charset="0"/>
              </a:rPr>
              <a:t>UI: HTML5, CSS3, JavaScript (ES6)</a:t>
            </a:r>
          </a:p>
          <a:p>
            <a:pPr marL="1485900" lvl="2" indent="-571500" eaLnBrk="0" fontAlgn="base" hangingPunct="0">
              <a:lnSpc>
                <a:spcPct val="150000"/>
              </a:lnSpc>
              <a:spcBef>
                <a:spcPct val="0"/>
              </a:spcBef>
              <a:spcAft>
                <a:spcPct val="0"/>
              </a:spcAft>
              <a:buClrTx/>
              <a:buSzTx/>
            </a:pPr>
            <a:r>
              <a:rPr lang="en-US" altLang="en-US" sz="3200" dirty="0">
                <a:solidFill>
                  <a:schemeClr val="tx1"/>
                </a:solidFill>
                <a:latin typeface="Times New Roman" panose="02020603050405020304" pitchFamily="18" charset="0"/>
                <a:cs typeface="Times New Roman" panose="02020603050405020304" pitchFamily="18" charset="0"/>
              </a:rPr>
              <a:t>Machine Learning: TensorFlow.js for in-browser Deep Neural Network implementation.</a:t>
            </a:r>
          </a:p>
          <a:p>
            <a:pPr marL="1485900" lvl="2" indent="-571500" eaLnBrk="0" fontAlgn="base" hangingPunct="0">
              <a:lnSpc>
                <a:spcPct val="150000"/>
              </a:lnSpc>
              <a:spcBef>
                <a:spcPct val="0"/>
              </a:spcBef>
              <a:spcAft>
                <a:spcPct val="0"/>
              </a:spcAft>
              <a:buClrTx/>
              <a:buSzTx/>
            </a:pPr>
            <a:r>
              <a:rPr lang="en-US" altLang="en-US" sz="3200" dirty="0">
                <a:solidFill>
                  <a:schemeClr val="tx1"/>
                </a:solidFill>
                <a:latin typeface="Times New Roman" panose="02020603050405020304" pitchFamily="18" charset="0"/>
                <a:cs typeface="Times New Roman" panose="02020603050405020304" pitchFamily="18" charset="0"/>
              </a:rPr>
              <a:t>Data Parsing: PapaParse.js for efficient CSV file handling.</a:t>
            </a:r>
          </a:p>
          <a:p>
            <a:pPr marL="571500" indent="-571500" eaLnBrk="0" fontAlgn="base" hangingPunct="0">
              <a:lnSpc>
                <a:spcPct val="150000"/>
              </a:lnSpc>
              <a:spcBef>
                <a:spcPct val="0"/>
              </a:spcBef>
              <a:spcAft>
                <a:spcPct val="0"/>
              </a:spcAft>
              <a:buClrTx/>
              <a:buSzTx/>
            </a:pPr>
            <a:r>
              <a:rPr lang="en-US" altLang="en-US" dirty="0">
                <a:solidFill>
                  <a:schemeClr val="tx1"/>
                </a:solidFill>
                <a:latin typeface="Times New Roman" panose="02020603050405020304" pitchFamily="18" charset="0"/>
                <a:cs typeface="Times New Roman" panose="02020603050405020304" pitchFamily="18" charset="0"/>
              </a:rPr>
              <a:t>Key Feature: The Prediction Fusion mechanism intelligently weighs the output from each of the four models, prioritizing those best suited for the query, to deliver a superior and more reliable final answer.</a:t>
            </a:r>
          </a:p>
        </p:txBody>
      </p:sp>
      <p:sp>
        <p:nvSpPr>
          <p:cNvPr id="7" name="TextBox 6">
            <a:extLst>
              <a:ext uri="{FF2B5EF4-FFF2-40B4-BE49-F238E27FC236}">
                <a16:creationId xmlns:a16="http://schemas.microsoft.com/office/drawing/2014/main" id="{AB2D0830-39B4-87AD-554A-47E4F696C1B1}"/>
              </a:ext>
            </a:extLst>
          </p:cNvPr>
          <p:cNvSpPr txBox="1"/>
          <p:nvPr/>
        </p:nvSpPr>
        <p:spPr>
          <a:xfrm>
            <a:off x="5456903" y="560439"/>
            <a:ext cx="5928852"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Implemenation</a:t>
            </a:r>
            <a:r>
              <a:rPr lang="en-US" sz="4000" b="1" dirty="0">
                <a:latin typeface="Times New Roman" panose="02020603050405020304" pitchFamily="18" charset="0"/>
                <a:cs typeface="Times New Roman" panose="02020603050405020304" pitchFamily="18" charset="0"/>
              </a:rPr>
              <a:t> Details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93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7;p1" descr="Blue Color_Logo-With SM-v2.000.png">
            <a:extLst>
              <a:ext uri="{FF2B5EF4-FFF2-40B4-BE49-F238E27FC236}">
                <a16:creationId xmlns:a16="http://schemas.microsoft.com/office/drawing/2014/main" id="{F9F96145-8198-46D4-DAA9-73A5F7FB2DA0}"/>
              </a:ext>
            </a:extLst>
          </p:cNvPr>
          <p:cNvPicPr preferRelativeResize="0"/>
          <p:nvPr/>
        </p:nvPicPr>
        <p:blipFill rotWithShape="1">
          <a:blip r:embed="rId2">
            <a:alphaModFix/>
          </a:blip>
          <a:srcRect/>
          <a:stretch/>
        </p:blipFill>
        <p:spPr>
          <a:xfrm>
            <a:off x="380999" y="-38100"/>
            <a:ext cx="2107019" cy="1866899"/>
          </a:xfrm>
          <a:prstGeom prst="rect">
            <a:avLst/>
          </a:prstGeom>
          <a:noFill/>
          <a:ln>
            <a:noFill/>
          </a:ln>
        </p:spPr>
      </p:pic>
      <p:sp>
        <p:nvSpPr>
          <p:cNvPr id="8" name="TextBox 7">
            <a:extLst>
              <a:ext uri="{FF2B5EF4-FFF2-40B4-BE49-F238E27FC236}">
                <a16:creationId xmlns:a16="http://schemas.microsoft.com/office/drawing/2014/main" id="{D7A099D8-064C-B71D-7F82-1C3647F5D152}"/>
              </a:ext>
            </a:extLst>
          </p:cNvPr>
          <p:cNvSpPr txBox="1"/>
          <p:nvPr/>
        </p:nvSpPr>
        <p:spPr>
          <a:xfrm>
            <a:off x="5043947" y="501445"/>
            <a:ext cx="756592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Results achieved </a:t>
            </a:r>
            <a:endParaRPr lang="en-IN" sz="4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9F6036A-6A4B-E4DF-CC8D-4ADDFAAE065E}"/>
              </a:ext>
            </a:extLst>
          </p:cNvPr>
          <p:cNvPicPr>
            <a:picLocks noChangeAspect="1"/>
          </p:cNvPicPr>
          <p:nvPr/>
        </p:nvPicPr>
        <p:blipFill>
          <a:blip r:embed="rId3"/>
          <a:stretch>
            <a:fillRect/>
          </a:stretch>
        </p:blipFill>
        <p:spPr>
          <a:xfrm>
            <a:off x="10189029" y="2673123"/>
            <a:ext cx="9503227" cy="5605463"/>
          </a:xfrm>
          <a:prstGeom prst="rect">
            <a:avLst/>
          </a:prstGeom>
        </p:spPr>
      </p:pic>
      <p:pic>
        <p:nvPicPr>
          <p:cNvPr id="7" name="Picture 6">
            <a:extLst>
              <a:ext uri="{FF2B5EF4-FFF2-40B4-BE49-F238E27FC236}">
                <a16:creationId xmlns:a16="http://schemas.microsoft.com/office/drawing/2014/main" id="{D7801D03-FA1B-EB3F-4A8C-4024F2BE2D5E}"/>
              </a:ext>
            </a:extLst>
          </p:cNvPr>
          <p:cNvPicPr>
            <a:picLocks noChangeAspect="1"/>
          </p:cNvPicPr>
          <p:nvPr/>
        </p:nvPicPr>
        <p:blipFill>
          <a:blip r:embed="rId4"/>
          <a:stretch>
            <a:fillRect/>
          </a:stretch>
        </p:blipFill>
        <p:spPr>
          <a:xfrm>
            <a:off x="130630" y="2852737"/>
            <a:ext cx="10058400" cy="5605463"/>
          </a:xfrm>
          <a:prstGeom prst="rect">
            <a:avLst/>
          </a:prstGeom>
        </p:spPr>
      </p:pic>
    </p:spTree>
    <p:extLst>
      <p:ext uri="{BB962C8B-B14F-4D97-AF65-F5344CB8AC3E}">
        <p14:creationId xmlns:p14="http://schemas.microsoft.com/office/powerpoint/2010/main" val="425641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B9348-0351-33B5-00D1-BA67CD52E5A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8C71A-8F55-BDBB-A756-5EF850057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Box 5">
            <a:extLst>
              <a:ext uri="{FF2B5EF4-FFF2-40B4-BE49-F238E27FC236}">
                <a16:creationId xmlns:a16="http://schemas.microsoft.com/office/drawing/2014/main" id="{C9AAFF40-CB56-3644-7D4A-E7921B307AE7}"/>
              </a:ext>
            </a:extLst>
          </p:cNvPr>
          <p:cNvSpPr txBox="1"/>
          <p:nvPr/>
        </p:nvSpPr>
        <p:spPr>
          <a:xfrm>
            <a:off x="1894113" y="2037679"/>
            <a:ext cx="13797643" cy="416434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Add voice recognition for hands-free communication.</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Integrate location-based hospital finder using Google Maps API.</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Include multilingual support for regional languages.</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Improve model accuracy with real user data feedback.</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Add image recognition to identify injuries and provide visual guidance.</a:t>
            </a:r>
          </a:p>
          <a:p>
            <a:pPr marL="342900" indent="-3429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Making the dataset in Categories</a:t>
            </a:r>
          </a:p>
        </p:txBody>
      </p:sp>
      <p:pic>
        <p:nvPicPr>
          <p:cNvPr id="7" name="Google Shape;97;p1" descr="Blue Color_Logo-With SM-v2.000.png">
            <a:extLst>
              <a:ext uri="{FF2B5EF4-FFF2-40B4-BE49-F238E27FC236}">
                <a16:creationId xmlns:a16="http://schemas.microsoft.com/office/drawing/2014/main" id="{005889DF-DE5F-1A8B-AD65-5FE8A39578B7}"/>
              </a:ext>
            </a:extLst>
          </p:cNvPr>
          <p:cNvPicPr preferRelativeResize="0"/>
          <p:nvPr/>
        </p:nvPicPr>
        <p:blipFill rotWithShape="1">
          <a:blip r:embed="rId2">
            <a:alphaModFix/>
          </a:blip>
          <a:srcRect/>
          <a:stretch/>
        </p:blipFill>
        <p:spPr>
          <a:xfrm>
            <a:off x="380999" y="-38100"/>
            <a:ext cx="2107019" cy="2355998"/>
          </a:xfrm>
          <a:prstGeom prst="rect">
            <a:avLst/>
          </a:prstGeom>
          <a:noFill/>
          <a:ln>
            <a:noFill/>
          </a:ln>
        </p:spPr>
      </p:pic>
      <p:sp>
        <p:nvSpPr>
          <p:cNvPr id="9" name="TextBox 8">
            <a:extLst>
              <a:ext uri="{FF2B5EF4-FFF2-40B4-BE49-F238E27FC236}">
                <a16:creationId xmlns:a16="http://schemas.microsoft.com/office/drawing/2014/main" id="{C6164988-F6AF-8ECA-9CF3-CE23C4C3E6DF}"/>
              </a:ext>
            </a:extLst>
          </p:cNvPr>
          <p:cNvSpPr txBox="1"/>
          <p:nvPr/>
        </p:nvSpPr>
        <p:spPr>
          <a:xfrm>
            <a:off x="4114800" y="587914"/>
            <a:ext cx="9144000" cy="905056"/>
          </a:xfrm>
          <a:prstGeom prst="rect">
            <a:avLst/>
          </a:prstGeom>
          <a:noFill/>
        </p:spPr>
        <p:txBody>
          <a:bodyPr wrap="square">
            <a:spAutoFit/>
          </a:bodyPr>
          <a:lstStyle/>
          <a:p>
            <a:pPr lvl="0" algn="ctr">
              <a:lnSpc>
                <a:spcPct val="150000"/>
              </a:lnSpc>
              <a:buClr>
                <a:srgbClr val="262626"/>
              </a:buClr>
              <a:buSzPct val="100000"/>
            </a:pPr>
            <a:r>
              <a:rPr lang="en-US" sz="4000" b="1" dirty="0">
                <a:latin typeface="Times New Roman" panose="02020603050405020304" pitchFamily="18" charset="0"/>
                <a:cs typeface="Times New Roman" panose="02020603050405020304" pitchFamily="18" charset="0"/>
              </a:rPr>
              <a:t>Future Plan</a:t>
            </a:r>
          </a:p>
        </p:txBody>
      </p:sp>
    </p:spTree>
    <p:extLst>
      <p:ext uri="{BB962C8B-B14F-4D97-AF65-F5344CB8AC3E}">
        <p14:creationId xmlns:p14="http://schemas.microsoft.com/office/powerpoint/2010/main" val="26464455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847</Words>
  <Application>Microsoft Office PowerPoint</Application>
  <PresentationFormat>Custom</PresentationFormat>
  <Paragraphs>78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Literature review / Background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Vrushabh</dc:creator>
  <cp:lastModifiedBy>SHAH HET RUPESH</cp:lastModifiedBy>
  <cp:revision>7</cp:revision>
  <dcterms:modified xsi:type="dcterms:W3CDTF">2025-10-15T10:52:15Z</dcterms:modified>
</cp:coreProperties>
</file>