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7"/>
  </p:notesMasterIdLst>
  <p:handoutMasterIdLst>
    <p:handoutMasterId r:id="rId18"/>
  </p:handoutMasterIdLst>
  <p:sldIdLst>
    <p:sldId id="370" r:id="rId2"/>
    <p:sldId id="375" r:id="rId3"/>
    <p:sldId id="368" r:id="rId4"/>
    <p:sldId id="369" r:id="rId5"/>
    <p:sldId id="376" r:id="rId6"/>
    <p:sldId id="377" r:id="rId7"/>
    <p:sldId id="379" r:id="rId8"/>
    <p:sldId id="382" r:id="rId9"/>
    <p:sldId id="381" r:id="rId10"/>
    <p:sldId id="380" r:id="rId11"/>
    <p:sldId id="373" r:id="rId12"/>
    <p:sldId id="372" r:id="rId13"/>
    <p:sldId id="371" r:id="rId14"/>
    <p:sldId id="374" r:id="rId15"/>
    <p:sldId id="383" r:id="rId1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2"/>
          </p14:sldIdLst>
        </p14:section>
        <p14:section name="Components" id="{6823AAE6-948F-4C4C-B68C-AB2E2D11B879}">
          <p14:sldIdLst>
            <p14:sldId id="381"/>
            <p14:sldId id="380"/>
            <p14:sldId id="373"/>
            <p14:sldId id="372"/>
            <p14:sldId id="371"/>
          </p14:sldIdLst>
        </p14:section>
        <p14:section name="Summary" id="{2A7F4364-E014-42C8-B56C-4DEBD7548DDA}">
          <p14:sldIdLst>
            <p14:sldId id="374"/>
            <p14:sldId id="3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3"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0181" autoAdjust="0"/>
  </p:normalViewPr>
  <p:slideViewPr>
    <p:cSldViewPr snapToGrid="0">
      <p:cViewPr varScale="1">
        <p:scale>
          <a:sx n="109" d="100"/>
          <a:sy n="109" d="100"/>
        </p:scale>
        <p:origin x="2611"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7/12/2021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7/12/2021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How does it work?</a:t>
            </a:r>
          </a:p>
          <a:p>
            <a:pPr marL="342900" indent="-342900">
              <a:buFont typeface="+mj-lt"/>
              <a:buAutoNum type="arabicPeriod"/>
            </a:pPr>
            <a:r>
              <a:rPr lang="en-US" b="0" dirty="0"/>
              <a:t>The Customer uses the Web interface to request Sensor access</a:t>
            </a:r>
          </a:p>
          <a:p>
            <a:pPr marL="342900" indent="-342900">
              <a:buFont typeface="+mj-lt"/>
              <a:buAutoNum type="arabicPeriod"/>
            </a:pPr>
            <a:r>
              <a:rPr lang="en-US" b="0" dirty="0"/>
              <a:t>The Request gets added to open Requests</a:t>
            </a:r>
          </a:p>
          <a:p>
            <a:pPr marL="342900" indent="-342900">
              <a:buFont typeface="+mj-lt"/>
              <a:buAutoNum type="arabicPeriod"/>
            </a:pPr>
            <a:r>
              <a:rPr lang="en-US" b="0" dirty="0"/>
              <a:t>After the admin </a:t>
            </a:r>
            <a:r>
              <a:rPr lang="en-US" b="0" dirty="0" err="1"/>
              <a:t>acknloedge</a:t>
            </a:r>
            <a:r>
              <a:rPr lang="en-US" b="0" dirty="0"/>
              <a:t> the Request it gets removed from open requests</a:t>
            </a:r>
          </a:p>
          <a:p>
            <a:pPr marL="342900" indent="-342900">
              <a:buFont typeface="+mj-lt"/>
              <a:buAutoNum type="arabicPeriod"/>
            </a:pPr>
            <a:r>
              <a:rPr lang="en-US" b="0" dirty="0"/>
              <a:t>Now the Customer can pay Ether</a:t>
            </a:r>
          </a:p>
          <a:p>
            <a:pPr marL="342900" indent="-342900">
              <a:buFont typeface="+mj-lt"/>
              <a:buAutoNum type="arabicPeriod"/>
            </a:pPr>
            <a:r>
              <a:rPr lang="en-US" b="0" dirty="0"/>
              <a:t>After </a:t>
            </a:r>
            <a:r>
              <a:rPr lang="en-US" b="0" dirty="0" err="1"/>
              <a:t>successfull</a:t>
            </a:r>
            <a:r>
              <a:rPr lang="en-US" b="0" dirty="0"/>
              <a:t> payment the sensor balance gets increased</a:t>
            </a:r>
          </a:p>
          <a:p>
            <a:pPr marL="342900" indent="-342900">
              <a:buFont typeface="+mj-lt"/>
              <a:buAutoNum type="arabicPeriod"/>
            </a:pPr>
            <a:r>
              <a:rPr lang="en-US" b="0" dirty="0"/>
              <a:t>Now the Customer can register an asset </a:t>
            </a:r>
          </a:p>
          <a:p>
            <a:pPr marL="342900" indent="-342900">
              <a:buFont typeface="+mj-lt"/>
              <a:buAutoNum type="arabicPeriod"/>
            </a:pPr>
            <a:r>
              <a:rPr lang="en-US" b="0" dirty="0"/>
              <a:t>The Asset Smart Contract invoke a Oracle function</a:t>
            </a:r>
          </a:p>
          <a:p>
            <a:pPr marL="342900" indent="-342900">
              <a:buFont typeface="+mj-lt"/>
              <a:buAutoNum type="arabicPeriod"/>
            </a:pPr>
            <a:r>
              <a:rPr lang="en-US" b="0" dirty="0"/>
              <a:t>The Oracle Service makes an Rest API call to add an asset</a:t>
            </a:r>
          </a:p>
        </p:txBody>
      </p:sp>
      <p:sp>
        <p:nvSpPr>
          <p:cNvPr id="4" name="Slide Number Placeholder 3"/>
          <p:cNvSpPr>
            <a:spLocks noGrp="1"/>
          </p:cNvSpPr>
          <p:nvPr>
            <p:ph type="sldNum" sz="quarter" idx="5"/>
          </p:nvPr>
        </p:nvSpPr>
        <p:spPr/>
        <p:txBody>
          <a:bodyPr/>
          <a:lstStyle/>
          <a:p>
            <a:fld id="{EDA59BFB-7562-41C6-8342-54AB716F99C9}" type="slidenum">
              <a:rPr lang="en-US" smtClean="0"/>
              <a:pPr/>
              <a:t>10</a:t>
            </a:fld>
            <a:endParaRPr lang="en-US"/>
          </a:p>
        </p:txBody>
      </p:sp>
    </p:spTree>
    <p:extLst>
      <p:ext uri="{BB962C8B-B14F-4D97-AF65-F5344CB8AC3E}">
        <p14:creationId xmlns:p14="http://schemas.microsoft.com/office/powerpoint/2010/main" val="389075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12.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12.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12.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12.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12.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12.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12.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12.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12.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12.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12.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12.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12.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12.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12.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12.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12.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12.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12.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12.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12.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12.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12.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12.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12.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12.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12.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12.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https://github.com/SachiHarshitha/HDa_TeamProject_SS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rufflesuite.com/ganache" TargetMode="Externa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3"/>
            <a:ext cx="10773532" cy="2378158"/>
          </a:xfrm>
        </p:spPr>
        <p:txBody>
          <a:bodyPr/>
          <a:lstStyle/>
          <a:p>
            <a:r>
              <a:rPr lang="de-DE" dirty="0">
                <a:latin typeface="Trebuchet MS" panose="020B0603020202020204" pitchFamily="34" charset="0"/>
              </a:rPr>
              <a:t>Team Project SS21</a:t>
            </a:r>
            <a:endParaRPr lang="en-US" dirty="0">
              <a:latin typeface="Trebuchet MS" panose="020B0603020202020204" pitchFamily="34" charset="0"/>
            </a:endParaRPr>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3622431"/>
            <a:ext cx="10774139" cy="499403"/>
          </a:xfrm>
        </p:spPr>
        <p:txBody>
          <a:bodyPr anchor="t">
            <a:normAutofit/>
          </a:bodyPr>
          <a:lstStyle/>
          <a:p>
            <a:r>
              <a:rPr lang="de-DE" dirty="0">
                <a:latin typeface="Trebuchet MS" panose="020B0603020202020204" pitchFamily="34" charset="0"/>
              </a:rPr>
              <a:t>Blockchain </a:t>
            </a:r>
            <a:r>
              <a:rPr lang="de-DE" dirty="0" err="1">
                <a:latin typeface="Trebuchet MS" panose="020B0603020202020204" pitchFamily="34" charset="0"/>
              </a:rPr>
              <a:t>Based</a:t>
            </a:r>
            <a:r>
              <a:rPr lang="de-DE" dirty="0">
                <a:latin typeface="Trebuchet MS" panose="020B0603020202020204" pitchFamily="34" charset="0"/>
              </a:rPr>
              <a:t> Order and Access Management</a:t>
            </a:r>
          </a:p>
        </p:txBody>
      </p:sp>
      <p:sp>
        <p:nvSpPr>
          <p:cNvPr id="6" name="TextBox 5">
            <a:extLst>
              <a:ext uri="{FF2B5EF4-FFF2-40B4-BE49-F238E27FC236}">
                <a16:creationId xmlns:a16="http://schemas.microsoft.com/office/drawing/2014/main" id="{83F48D33-0C9F-4C58-9CAC-AFAA19A2824D}"/>
              </a:ext>
            </a:extLst>
          </p:cNvPr>
          <p:cNvSpPr txBox="1"/>
          <p:nvPr/>
        </p:nvSpPr>
        <p:spPr>
          <a:xfrm>
            <a:off x="5678072" y="5152062"/>
            <a:ext cx="6094826" cy="923330"/>
          </a:xfrm>
          <a:prstGeom prst="rect">
            <a:avLst/>
          </a:prstGeom>
          <a:noFill/>
        </p:spPr>
        <p:txBody>
          <a:bodyPr wrap="square">
            <a:spAutoFit/>
          </a:bodyPr>
          <a:lstStyle/>
          <a:p>
            <a:pPr algn="r"/>
            <a:r>
              <a:rPr lang="de-DE" sz="1800" dirty="0">
                <a:latin typeface="Trebuchet MS" panose="020B0603020202020204" pitchFamily="34" charset="0"/>
              </a:rPr>
              <a:t>Sachith Liyanagama, 769617</a:t>
            </a:r>
          </a:p>
          <a:p>
            <a:pPr algn="r"/>
            <a:r>
              <a:rPr lang="de-DE" sz="1800" dirty="0">
                <a:latin typeface="Trebuchet MS" panose="020B0603020202020204" pitchFamily="34" charset="0"/>
              </a:rPr>
              <a:t>Ken Freise, 746041</a:t>
            </a:r>
          </a:p>
          <a:p>
            <a:pPr algn="r"/>
            <a:r>
              <a:rPr lang="de-DE" sz="1800" dirty="0">
                <a:latin typeface="Trebuchet MS" panose="020B0603020202020204" pitchFamily="34" charset="0"/>
              </a:rPr>
              <a:t>Shakil Ahammed, 769709</a:t>
            </a:r>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10</a:t>
            </a:fld>
            <a:endParaRPr lang="de-DE" dirty="0"/>
          </a:p>
        </p:txBody>
      </p:sp>
      <p:pic>
        <p:nvPicPr>
          <p:cNvPr id="6" name="Grafik 5">
            <a:extLst>
              <a:ext uri="{FF2B5EF4-FFF2-40B4-BE49-F238E27FC236}">
                <a16:creationId xmlns:a16="http://schemas.microsoft.com/office/drawing/2014/main" id="{247F63B9-986A-407E-BDCB-CF4811FE926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279" t="4154" r="2822" b="3651"/>
          <a:stretch/>
        </p:blipFill>
        <p:spPr>
          <a:xfrm>
            <a:off x="6413468" y="1425480"/>
            <a:ext cx="5368955" cy="4236440"/>
          </a:xfrm>
          <a:prstGeom prst="rect">
            <a:avLst/>
          </a:prstGeom>
        </p:spPr>
      </p:pic>
      <p:sp>
        <p:nvSpPr>
          <p:cNvPr id="7" name="TextBox 1">
            <a:extLst>
              <a:ext uri="{FF2B5EF4-FFF2-40B4-BE49-F238E27FC236}">
                <a16:creationId xmlns:a16="http://schemas.microsoft.com/office/drawing/2014/main" id="{DBB59B95-8D8F-467F-897B-DF985A8C947D}"/>
              </a:ext>
            </a:extLst>
          </p:cNvPr>
          <p:cNvSpPr txBox="1"/>
          <p:nvPr/>
        </p:nvSpPr>
        <p:spPr>
          <a:xfrm>
            <a:off x="1018772" y="1538756"/>
            <a:ext cx="5368955" cy="306684"/>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b="0" dirty="0">
                <a:latin typeface="Trebuchet MS" panose="020B0603020202020204" pitchFamily="34" charset="0"/>
              </a:rPr>
              <a:t>1.   The Customer creates the Request.</a:t>
            </a:r>
            <a:endParaRPr lang="en-US" dirty="0">
              <a:latin typeface="Trebuchet MS" panose="020B0603020202020204" pitchFamily="34" charset="0"/>
            </a:endParaRPr>
          </a:p>
        </p:txBody>
      </p:sp>
      <p:sp>
        <p:nvSpPr>
          <p:cNvPr id="9" name="Subtitle 1">
            <a:extLst>
              <a:ext uri="{FF2B5EF4-FFF2-40B4-BE49-F238E27FC236}">
                <a16:creationId xmlns:a16="http://schemas.microsoft.com/office/drawing/2014/main" id="{672B95F5-6463-419E-B285-AE1D42D70B92}"/>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Contracting</a:t>
            </a:r>
            <a:r>
              <a:rPr lang="de-DE" b="1" dirty="0"/>
              <a:t> </a:t>
            </a:r>
            <a:r>
              <a:rPr lang="de-DE" b="1" dirty="0" err="1"/>
              <a:t>Process</a:t>
            </a:r>
            <a:endParaRPr lang="en-US" b="1" dirty="0"/>
          </a:p>
        </p:txBody>
      </p:sp>
      <p:sp>
        <p:nvSpPr>
          <p:cNvPr id="10" name="TextBox 9">
            <a:extLst>
              <a:ext uri="{FF2B5EF4-FFF2-40B4-BE49-F238E27FC236}">
                <a16:creationId xmlns:a16="http://schemas.microsoft.com/office/drawing/2014/main" id="{4D34288A-2F4D-48B7-B1E4-C0EA46471F81}"/>
              </a:ext>
            </a:extLst>
          </p:cNvPr>
          <p:cNvSpPr txBox="1"/>
          <p:nvPr/>
        </p:nvSpPr>
        <p:spPr>
          <a:xfrm>
            <a:off x="1018772" y="1904644"/>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2.   The Request will be inserted into open Requests.</a:t>
            </a:r>
          </a:p>
        </p:txBody>
      </p:sp>
      <p:sp>
        <p:nvSpPr>
          <p:cNvPr id="13" name="TextBox 12">
            <a:extLst>
              <a:ext uri="{FF2B5EF4-FFF2-40B4-BE49-F238E27FC236}">
                <a16:creationId xmlns:a16="http://schemas.microsoft.com/office/drawing/2014/main" id="{3ADCB457-9230-4310-B87E-D7DB35E86205}"/>
              </a:ext>
            </a:extLst>
          </p:cNvPr>
          <p:cNvSpPr txBox="1"/>
          <p:nvPr/>
        </p:nvSpPr>
        <p:spPr>
          <a:xfrm>
            <a:off x="1018771" y="2277780"/>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3.   Administrator can query the open requests and process accordingly. </a:t>
            </a:r>
          </a:p>
        </p:txBody>
      </p:sp>
      <p:sp>
        <p:nvSpPr>
          <p:cNvPr id="15" name="TextBox 14">
            <a:extLst>
              <a:ext uri="{FF2B5EF4-FFF2-40B4-BE49-F238E27FC236}">
                <a16:creationId xmlns:a16="http://schemas.microsoft.com/office/drawing/2014/main" id="{4551AB1C-5E07-4354-BA71-C0F1D3F8554A}"/>
              </a:ext>
            </a:extLst>
          </p:cNvPr>
          <p:cNvSpPr txBox="1"/>
          <p:nvPr/>
        </p:nvSpPr>
        <p:spPr>
          <a:xfrm>
            <a:off x="1018771" y="2872515"/>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4.   Once acknowledged, the required amount will be calculated based on the request.</a:t>
            </a:r>
          </a:p>
        </p:txBody>
      </p:sp>
      <p:sp>
        <p:nvSpPr>
          <p:cNvPr id="17" name="TextBox 16">
            <a:extLst>
              <a:ext uri="{FF2B5EF4-FFF2-40B4-BE49-F238E27FC236}">
                <a16:creationId xmlns:a16="http://schemas.microsoft.com/office/drawing/2014/main" id="{6FA1F2D2-9B08-48C5-A583-0757CC5FC376}"/>
              </a:ext>
            </a:extLst>
          </p:cNvPr>
          <p:cNvSpPr txBox="1"/>
          <p:nvPr/>
        </p:nvSpPr>
        <p:spPr>
          <a:xfrm>
            <a:off x="1018771" y="3467250"/>
            <a:ext cx="5368955" cy="1006429"/>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5.   After successful payment in Ethereum, the clients        quota increases with the new amount. Similarly, an authentication token will be requested from the REST API via Oracle Service.</a:t>
            </a:r>
          </a:p>
        </p:txBody>
      </p:sp>
      <p:sp>
        <p:nvSpPr>
          <p:cNvPr id="19" name="TextBox 18">
            <a:extLst>
              <a:ext uri="{FF2B5EF4-FFF2-40B4-BE49-F238E27FC236}">
                <a16:creationId xmlns:a16="http://schemas.microsoft.com/office/drawing/2014/main" id="{A5840E8A-8ACA-4638-AEBD-2A7CDE75AA81}"/>
              </a:ext>
            </a:extLst>
          </p:cNvPr>
          <p:cNvSpPr txBox="1"/>
          <p:nvPr/>
        </p:nvSpPr>
        <p:spPr>
          <a:xfrm>
            <a:off x="1018771" y="4526883"/>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6.   Now the Customer can register an asset. </a:t>
            </a:r>
          </a:p>
        </p:txBody>
      </p:sp>
      <p:sp>
        <p:nvSpPr>
          <p:cNvPr id="21" name="TextBox 20">
            <a:extLst>
              <a:ext uri="{FF2B5EF4-FFF2-40B4-BE49-F238E27FC236}">
                <a16:creationId xmlns:a16="http://schemas.microsoft.com/office/drawing/2014/main" id="{E365F524-E858-43B8-8C4B-F2117A1C9ACF}"/>
              </a:ext>
            </a:extLst>
          </p:cNvPr>
          <p:cNvSpPr txBox="1"/>
          <p:nvPr/>
        </p:nvSpPr>
        <p:spPr>
          <a:xfrm>
            <a:off x="1018771" y="4894019"/>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7.   The Asset Smart Contract invoke a Oracle function.</a:t>
            </a:r>
          </a:p>
        </p:txBody>
      </p:sp>
      <p:sp>
        <p:nvSpPr>
          <p:cNvPr id="23" name="TextBox 22">
            <a:extLst>
              <a:ext uri="{FF2B5EF4-FFF2-40B4-BE49-F238E27FC236}">
                <a16:creationId xmlns:a16="http://schemas.microsoft.com/office/drawing/2014/main" id="{D3EC2D01-36EA-49F7-8079-6C461AEAEB72}"/>
              </a:ext>
            </a:extLst>
          </p:cNvPr>
          <p:cNvSpPr txBox="1"/>
          <p:nvPr/>
        </p:nvSpPr>
        <p:spPr>
          <a:xfrm>
            <a:off x="1018771" y="5265238"/>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AutoNum type="arabicPeriod" startAt="8"/>
            </a:pPr>
            <a:r>
              <a:rPr lang="en-US" dirty="0"/>
              <a:t>The Oracle Service makes an Rest API call to add an     asset</a:t>
            </a:r>
          </a:p>
        </p:txBody>
      </p:sp>
    </p:spTree>
    <p:extLst>
      <p:ext uri="{BB962C8B-B14F-4D97-AF65-F5344CB8AC3E}">
        <p14:creationId xmlns:p14="http://schemas.microsoft.com/office/powerpoint/2010/main" val="22216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5" grpId="0"/>
      <p:bldP spid="17" grpId="0"/>
      <p:bldP spid="19" grpId="0"/>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marL="0" indent="0" algn="l">
              <a:buNone/>
            </a:pPr>
            <a:r>
              <a:rPr lang="de-DE" b="1" dirty="0" err="1"/>
              <a:t>Conceptual</a:t>
            </a:r>
            <a:r>
              <a:rPr lang="de-DE" b="1" dirty="0"/>
              <a:t> Client Portal </a:t>
            </a:r>
            <a:r>
              <a:rPr lang="de-DE" b="1" dirty="0" err="1"/>
              <a:t>Application</a:t>
            </a:r>
            <a:r>
              <a:rPr lang="de-DE" b="1" dirty="0"/>
              <a:t> </a:t>
            </a:r>
            <a:r>
              <a:rPr lang="de-DE" b="1" dirty="0" err="1"/>
              <a:t>which</a:t>
            </a:r>
            <a:r>
              <a:rPr lang="de-DE" b="1" dirty="0"/>
              <a:t> </a:t>
            </a:r>
            <a:r>
              <a:rPr lang="de-DE" b="1" dirty="0" err="1"/>
              <a:t>could</a:t>
            </a:r>
            <a:r>
              <a:rPr lang="de-DE" b="1" dirty="0"/>
              <a:t> </a:t>
            </a:r>
            <a:r>
              <a:rPr lang="de-DE" b="1" dirty="0" err="1"/>
              <a:t>be</a:t>
            </a:r>
            <a:r>
              <a:rPr lang="de-DE" b="1" dirty="0"/>
              <a:t> </a:t>
            </a:r>
            <a:r>
              <a:rPr lang="de-DE" b="1" dirty="0" err="1"/>
              <a:t>used</a:t>
            </a:r>
            <a:r>
              <a:rPr lang="de-DE" b="1" dirty="0"/>
              <a:t> </a:t>
            </a:r>
            <a:r>
              <a:rPr lang="de-DE" b="1" dirty="0" err="1"/>
              <a:t>to</a:t>
            </a:r>
            <a:r>
              <a:rPr lang="de-DE" b="1" dirty="0"/>
              <a:t> </a:t>
            </a:r>
            <a:r>
              <a:rPr lang="de-DE" b="1" dirty="0" err="1"/>
              <a:t>decouple</a:t>
            </a:r>
            <a:r>
              <a:rPr lang="de-DE" b="1" dirty="0"/>
              <a:t> </a:t>
            </a:r>
            <a:r>
              <a:rPr lang="de-DE" b="1" dirty="0" err="1"/>
              <a:t>the</a:t>
            </a:r>
            <a:r>
              <a:rPr lang="de-DE" b="1" dirty="0"/>
              <a:t> </a:t>
            </a:r>
            <a:r>
              <a:rPr lang="de-DE" b="1" dirty="0" err="1"/>
              <a:t>client</a:t>
            </a:r>
            <a:r>
              <a:rPr lang="de-DE" b="1" dirty="0"/>
              <a:t> </a:t>
            </a:r>
            <a:r>
              <a:rPr lang="de-DE" b="1" dirty="0" err="1"/>
              <a:t>only</a:t>
            </a:r>
            <a:r>
              <a:rPr lang="de-DE" b="1" dirty="0"/>
              <a:t> </a:t>
            </a:r>
            <a:r>
              <a:rPr lang="de-DE" b="1" dirty="0" err="1"/>
              <a:t>processes</a:t>
            </a:r>
            <a:endParaRPr lang="en-US" b="1"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pPr marL="0" indent="0">
              <a:buNone/>
            </a:pPr>
            <a:endParaRPr lang="en-US" dirty="0"/>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Project Status</a:t>
            </a:r>
            <a:endParaRPr lang="en-US" dirty="0"/>
          </a:p>
        </p:txBody>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a:xfrm>
            <a:off x="8965798" y="6220691"/>
            <a:ext cx="2743200" cy="365125"/>
          </a:xfrm>
        </p:spPr>
        <p:txBody>
          <a:bodyPr/>
          <a:lstStyle/>
          <a:p>
            <a:fld id="{4181FC29-5A6F-4AB9-B843-13504DA37C4D}" type="slidenum">
              <a:rPr lang="de-DE" smtClean="0"/>
              <a:pPr/>
              <a:t>14</a:t>
            </a:fld>
            <a:endParaRPr lang="de-DE" dirty="0"/>
          </a:p>
        </p:txBody>
      </p:sp>
      <p:sp>
        <p:nvSpPr>
          <p:cNvPr id="6" name="Rectangle: Rounded Corners 5">
            <a:extLst>
              <a:ext uri="{FF2B5EF4-FFF2-40B4-BE49-F238E27FC236}">
                <a16:creationId xmlns:a16="http://schemas.microsoft.com/office/drawing/2014/main" id="{0EE5D8C7-58CF-407A-87C7-50C3BDC2D2FC}"/>
              </a:ext>
            </a:extLst>
          </p:cNvPr>
          <p:cNvSpPr/>
          <p:nvPr/>
        </p:nvSpPr>
        <p:spPr>
          <a:xfrm>
            <a:off x="1018772" y="1614034"/>
            <a:ext cx="6028204" cy="2913888"/>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Timeline</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7" name="Picture 6">
            <a:extLst>
              <a:ext uri="{FF2B5EF4-FFF2-40B4-BE49-F238E27FC236}">
                <a16:creationId xmlns:a16="http://schemas.microsoft.com/office/drawing/2014/main" id="{65063EF0-11A6-4BC8-88F4-C9554366E9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336" y="2021709"/>
            <a:ext cx="5748528" cy="2384293"/>
          </a:xfrm>
          <a:prstGeom prst="rect">
            <a:avLst/>
          </a:prstGeom>
          <a:noFill/>
        </p:spPr>
      </p:pic>
      <p:sp>
        <p:nvSpPr>
          <p:cNvPr id="10" name="Rectangle: Rounded Corners 9">
            <a:extLst>
              <a:ext uri="{FF2B5EF4-FFF2-40B4-BE49-F238E27FC236}">
                <a16:creationId xmlns:a16="http://schemas.microsoft.com/office/drawing/2014/main" id="{751F54D8-1F27-42D1-A730-6CFD0B48F6C3}"/>
              </a:ext>
            </a:extLst>
          </p:cNvPr>
          <p:cNvSpPr/>
          <p:nvPr/>
        </p:nvSpPr>
        <p:spPr>
          <a:xfrm>
            <a:off x="7192538" y="1614034"/>
            <a:ext cx="4516460" cy="4350668"/>
          </a:xfrm>
          <a:prstGeom prst="roundRect">
            <a:avLst>
              <a:gd name="adj" fmla="val 18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err="1">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Deliverables</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9" name="Picture 8">
            <a:extLst>
              <a:ext uri="{FF2B5EF4-FFF2-40B4-BE49-F238E27FC236}">
                <a16:creationId xmlns:a16="http://schemas.microsoft.com/office/drawing/2014/main" id="{CAFE502D-8D0C-4DB2-A0B6-4BEB2A9192FE}"/>
              </a:ext>
            </a:extLst>
          </p:cNvPr>
          <p:cNvPicPr>
            <a:picLocks noChangeAspect="1"/>
          </p:cNvPicPr>
          <p:nvPr/>
        </p:nvPicPr>
        <p:blipFill>
          <a:blip r:embed="rId3"/>
          <a:stretch>
            <a:fillRect/>
          </a:stretch>
        </p:blipFill>
        <p:spPr>
          <a:xfrm>
            <a:off x="7306218" y="2362905"/>
            <a:ext cx="4289100" cy="1980550"/>
          </a:xfrm>
          <a:prstGeom prst="rect">
            <a:avLst/>
          </a:prstGeom>
          <a:ln>
            <a:solidFill>
              <a:schemeClr val="accent1"/>
            </a:solidFill>
          </a:ln>
        </p:spPr>
      </p:pic>
      <p:sp>
        <p:nvSpPr>
          <p:cNvPr id="11" name="Rectangle: Rounded Corners 10">
            <a:extLst>
              <a:ext uri="{FF2B5EF4-FFF2-40B4-BE49-F238E27FC236}">
                <a16:creationId xmlns:a16="http://schemas.microsoft.com/office/drawing/2014/main" id="{02C6A482-2830-4E4F-9D7D-04A58BF54197}"/>
              </a:ext>
            </a:extLst>
          </p:cNvPr>
          <p:cNvSpPr/>
          <p:nvPr/>
        </p:nvSpPr>
        <p:spPr>
          <a:xfrm>
            <a:off x="1018771" y="4682666"/>
            <a:ext cx="6028203" cy="1282036"/>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Project Path</a:t>
            </a:r>
          </a:p>
          <a:p>
            <a:pPr algn="ctr"/>
            <a:endPar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a:p>
            <a:r>
              <a:rPr lang="de-DE" dirty="0" err="1">
                <a:solidFill>
                  <a:schemeClr val="tx1">
                    <a:lumMod val="65000"/>
                    <a:lumOff val="35000"/>
                  </a:schemeClr>
                </a:solidFill>
                <a:latin typeface="Trebuchet MS" panose="020B0603020202020204" pitchFamily="34" charset="0"/>
              </a:rPr>
              <a:t>Github</a:t>
            </a:r>
            <a:r>
              <a:rPr lang="de-DE" dirty="0">
                <a:solidFill>
                  <a:schemeClr val="tx1">
                    <a:lumMod val="65000"/>
                    <a:lumOff val="35000"/>
                  </a:schemeClr>
                </a:solidFill>
                <a:latin typeface="Trebuchet MS" panose="020B0603020202020204" pitchFamily="34" charset="0"/>
              </a:rPr>
              <a:t> : </a:t>
            </a:r>
            <a:r>
              <a:rPr lang="de-DE" sz="1400" dirty="0">
                <a:solidFill>
                  <a:schemeClr val="tx1">
                    <a:lumMod val="65000"/>
                    <a:lumOff val="35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https://github.com/SachiHarshitha/HDa_TeamProject_SS21</a:t>
            </a:r>
            <a:r>
              <a:rPr lang="de-DE" sz="1400" dirty="0">
                <a:solidFill>
                  <a:schemeClr val="tx1">
                    <a:lumMod val="65000"/>
                    <a:lumOff val="35000"/>
                  </a:schemeClr>
                </a:solidFill>
                <a:latin typeface="Trebuchet MS" panose="020B0603020202020204" pitchFamily="34" charset="0"/>
              </a:rPr>
              <a:t> </a:t>
            </a:r>
          </a:p>
        </p:txBody>
      </p:sp>
      <p:sp>
        <p:nvSpPr>
          <p:cNvPr id="12" name="TextBox 11">
            <a:extLst>
              <a:ext uri="{FF2B5EF4-FFF2-40B4-BE49-F238E27FC236}">
                <a16:creationId xmlns:a16="http://schemas.microsoft.com/office/drawing/2014/main" id="{84CEF539-A783-4401-8FD1-ACCD8491B4A9}"/>
              </a:ext>
            </a:extLst>
          </p:cNvPr>
          <p:cNvSpPr txBox="1"/>
          <p:nvPr/>
        </p:nvSpPr>
        <p:spPr>
          <a:xfrm>
            <a:off x="7306218" y="2059689"/>
            <a:ext cx="2482947" cy="307777"/>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01. Report</a:t>
            </a:r>
            <a:endParaRPr lang="en-US" sz="1400" b="1" dirty="0">
              <a:solidFill>
                <a:schemeClr val="tx1">
                  <a:lumMod val="65000"/>
                  <a:lumOff val="35000"/>
                </a:schemeClr>
              </a:solidFill>
              <a:latin typeface="Trebuchet MS" panose="020B0603020202020204" pitchFamily="34" charset="0"/>
            </a:endParaRPr>
          </a:p>
        </p:txBody>
      </p:sp>
      <p:sp>
        <p:nvSpPr>
          <p:cNvPr id="13" name="TextBox 12">
            <a:extLst>
              <a:ext uri="{FF2B5EF4-FFF2-40B4-BE49-F238E27FC236}">
                <a16:creationId xmlns:a16="http://schemas.microsoft.com/office/drawing/2014/main" id="{64787E9F-9B2C-4F7E-95F8-8D83D271853C}"/>
              </a:ext>
            </a:extLst>
          </p:cNvPr>
          <p:cNvSpPr txBox="1"/>
          <p:nvPr/>
        </p:nvSpPr>
        <p:spPr>
          <a:xfrm>
            <a:off x="7306218" y="4527922"/>
            <a:ext cx="4289100" cy="523220"/>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02. Source Code</a:t>
            </a:r>
            <a:endParaRPr lang="en-US" sz="1400" b="1" dirty="0">
              <a:solidFill>
                <a:schemeClr val="tx1">
                  <a:lumMod val="65000"/>
                  <a:lumOff val="35000"/>
                </a:schemeClr>
              </a:solidFill>
              <a:latin typeface="Trebuchet MS" panose="020B0603020202020204" pitchFamily="34" charset="0"/>
            </a:endParaRPr>
          </a:p>
          <a:p>
            <a:r>
              <a:rPr lang="en-US" sz="1400" dirty="0">
                <a:solidFill>
                  <a:schemeClr val="tx1">
                    <a:lumMod val="65000"/>
                    <a:lumOff val="35000"/>
                  </a:schemeClr>
                </a:solidFill>
                <a:latin typeface="Trebuchet MS" panose="020B0603020202020204" pitchFamily="34" charset="0"/>
              </a:rPr>
              <a:t>Can be found in project path.</a:t>
            </a:r>
          </a:p>
        </p:txBody>
      </p:sp>
      <p:sp>
        <p:nvSpPr>
          <p:cNvPr id="15" name="TextBox 14">
            <a:extLst>
              <a:ext uri="{FF2B5EF4-FFF2-40B4-BE49-F238E27FC236}">
                <a16:creationId xmlns:a16="http://schemas.microsoft.com/office/drawing/2014/main" id="{DEF8F534-9970-4ED3-B250-C648A674B7EC}"/>
              </a:ext>
            </a:extLst>
          </p:cNvPr>
          <p:cNvSpPr txBox="1"/>
          <p:nvPr/>
        </p:nvSpPr>
        <p:spPr>
          <a:xfrm>
            <a:off x="7306218" y="5200167"/>
            <a:ext cx="4301761"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03. Running Application Demonstration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Will be attached later.</a:t>
            </a:r>
            <a:endParaRPr kumimoji="0" lang="de-DE"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25758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3F8B3-7D21-4CC5-8080-06B5AC1E5BA3}"/>
              </a:ext>
            </a:extLst>
          </p:cNvPr>
          <p:cNvSpPr>
            <a:spLocks noGrp="1"/>
          </p:cNvSpPr>
          <p:nvPr>
            <p:ph type="title"/>
          </p:nvPr>
        </p:nvSpPr>
        <p:spPr>
          <a:xfrm>
            <a:off x="1276148" y="2775624"/>
            <a:ext cx="9639703" cy="653376"/>
          </a:xfrm>
        </p:spPr>
        <p:txBody>
          <a:bodyPr>
            <a:normAutofit fontScale="90000"/>
          </a:bodyPr>
          <a:lstStyle/>
          <a:p>
            <a:pPr algn="ctr"/>
            <a:r>
              <a:rPr lang="de-DE" dirty="0" err="1"/>
              <a:t>Application</a:t>
            </a:r>
            <a:r>
              <a:rPr lang="de-DE" dirty="0"/>
              <a:t> Demonstration</a:t>
            </a:r>
            <a:endParaRPr lang="en-US" dirty="0"/>
          </a:p>
        </p:txBody>
      </p:sp>
      <p:sp>
        <p:nvSpPr>
          <p:cNvPr id="5" name="Slide Number Placeholder 4">
            <a:extLst>
              <a:ext uri="{FF2B5EF4-FFF2-40B4-BE49-F238E27FC236}">
                <a16:creationId xmlns:a16="http://schemas.microsoft.com/office/drawing/2014/main" id="{B7517272-B15A-44C2-B483-D7B8BFAC8CA6}"/>
              </a:ext>
            </a:extLst>
          </p:cNvPr>
          <p:cNvSpPr>
            <a:spLocks noGrp="1"/>
          </p:cNvSpPr>
          <p:nvPr>
            <p:ph type="sldNum" sz="quarter" idx="4"/>
          </p:nvPr>
        </p:nvSpPr>
        <p:spPr/>
        <p:txBody>
          <a:bodyPr/>
          <a:lstStyle/>
          <a:p>
            <a:fld id="{4181FC29-5A6F-4AB9-B843-13504DA37C4D}" type="slidenum">
              <a:rPr lang="de-DE" smtClean="0"/>
              <a:pPr/>
              <a:t>15</a:t>
            </a:fld>
            <a:endParaRPr lang="de-DE" dirty="0"/>
          </a:p>
        </p:txBody>
      </p:sp>
    </p:spTree>
    <p:extLst>
      <p:ext uri="{BB962C8B-B14F-4D97-AF65-F5344CB8AC3E}">
        <p14:creationId xmlns:p14="http://schemas.microsoft.com/office/powerpoint/2010/main" val="7260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a:xfrm>
            <a:off x="1027688" y="1536318"/>
            <a:ext cx="9614521" cy="4576094"/>
          </a:xfrm>
        </p:spPr>
        <p:txBody>
          <a:bodyPr>
            <a:normAutofit fontScale="85000" lnSpcReduction="20000"/>
          </a:bodyPr>
          <a:lstStyle/>
          <a:p>
            <a:r>
              <a:rPr lang="de-DE" dirty="0"/>
              <a:t>Concept</a:t>
            </a:r>
          </a:p>
          <a:p>
            <a:pPr lvl="1">
              <a:lnSpc>
                <a:spcPct val="120000"/>
              </a:lnSpc>
            </a:pPr>
            <a:r>
              <a:rPr lang="de-DE" sz="1600" dirty="0" err="1">
                <a:solidFill>
                  <a:schemeClr val="tx1">
                    <a:lumMod val="50000"/>
                    <a:lumOff val="50000"/>
                  </a:schemeClr>
                </a:solidFill>
                <a:latin typeface="Trebuchet MS" panose="020B0603020202020204" pitchFamily="34" charset="0"/>
              </a:rPr>
              <a:t>Current</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Of</a:t>
            </a:r>
            <a:r>
              <a:rPr lang="de-DE" sz="1600" dirty="0">
                <a:solidFill>
                  <a:schemeClr val="tx1">
                    <a:lumMod val="50000"/>
                    <a:lumOff val="50000"/>
                  </a:schemeClr>
                </a:solidFill>
                <a:latin typeface="Trebuchet MS" panose="020B0603020202020204" pitchFamily="34" charset="0"/>
              </a:rPr>
              <a:t> Order Management …………………………………………………………………………………………………….</a:t>
            </a:r>
          </a:p>
          <a:p>
            <a:pPr lvl="1">
              <a:lnSpc>
                <a:spcPct val="120000"/>
              </a:lnSpc>
            </a:pPr>
            <a:r>
              <a:rPr lang="de-DE" sz="1600" dirty="0" err="1">
                <a:solidFill>
                  <a:schemeClr val="tx1">
                    <a:lumMod val="50000"/>
                    <a:lumOff val="50000"/>
                  </a:schemeClr>
                </a:solidFill>
                <a:latin typeface="Trebuchet MS" panose="020B0603020202020204" pitchFamily="34" charset="0"/>
              </a:rPr>
              <a:t>Proposed</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for</a:t>
            </a:r>
            <a:r>
              <a:rPr lang="de-DE" sz="1600" dirty="0">
                <a:solidFill>
                  <a:schemeClr val="tx1">
                    <a:lumMod val="50000"/>
                    <a:lumOff val="50000"/>
                  </a:schemeClr>
                </a:solidFill>
                <a:latin typeface="Trebuchet MS" panose="020B0603020202020204" pitchFamily="34" charset="0"/>
              </a:rPr>
              <a:t> Order Management ………………………………………………………………………………………………….</a:t>
            </a:r>
          </a:p>
          <a:p>
            <a:r>
              <a:rPr lang="de-DE" dirty="0"/>
              <a:t>Blockchain</a:t>
            </a:r>
          </a:p>
          <a:p>
            <a:pPr lvl="1">
              <a:lnSpc>
                <a:spcPct val="120000"/>
              </a:lnSpc>
            </a:pPr>
            <a:r>
              <a:rPr lang="de-DE" sz="1600" dirty="0" err="1">
                <a:solidFill>
                  <a:schemeClr val="tx1">
                    <a:lumMod val="50000"/>
                    <a:lumOff val="50000"/>
                  </a:schemeClr>
                </a:solidFill>
                <a:latin typeface="Trebuchet MS" panose="020B0603020202020204" pitchFamily="34" charset="0"/>
              </a:rPr>
              <a:t>What</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is</a:t>
            </a:r>
            <a:r>
              <a:rPr lang="de-DE" sz="1600" dirty="0">
                <a:solidFill>
                  <a:schemeClr val="tx1">
                    <a:lumMod val="50000"/>
                    <a:lumOff val="50000"/>
                  </a:schemeClr>
                </a:solidFill>
                <a:latin typeface="Trebuchet MS" panose="020B0603020202020204" pitchFamily="34" charset="0"/>
              </a:rPr>
              <a:t> Ethereum?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Contracts</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Blockchain Oracle ……………………………………………………………………………………………………………………………………..</a:t>
            </a:r>
          </a:p>
          <a:p>
            <a:pPr lvl="1">
              <a:lnSpc>
                <a:spcPct val="120000"/>
              </a:lnSpc>
            </a:pPr>
            <a:r>
              <a:rPr lang="de-DE" sz="1600" dirty="0">
                <a:solidFill>
                  <a:schemeClr val="tx1">
                    <a:lumMod val="50000"/>
                    <a:lumOff val="50000"/>
                  </a:schemeClr>
                </a:solidFill>
                <a:latin typeface="Trebuchet MS" panose="020B0603020202020204" pitchFamily="34" charset="0"/>
              </a:rPr>
              <a:t>Communication </a:t>
            </a:r>
            <a:r>
              <a:rPr lang="de-DE" sz="1600" dirty="0" err="1">
                <a:solidFill>
                  <a:schemeClr val="tx1">
                    <a:lumMod val="50000"/>
                    <a:lumOff val="50000"/>
                  </a:schemeClr>
                </a:solidFill>
                <a:latin typeface="Trebuchet MS" panose="020B0603020202020204" pitchFamily="34" charset="0"/>
              </a:rPr>
              <a:t>with</a:t>
            </a:r>
            <a:r>
              <a:rPr lang="de-DE" sz="1600" dirty="0">
                <a:solidFill>
                  <a:schemeClr val="tx1">
                    <a:lumMod val="50000"/>
                    <a:lumOff val="50000"/>
                  </a:schemeClr>
                </a:solidFill>
                <a:latin typeface="Trebuchet MS" panose="020B0603020202020204" pitchFamily="34" charset="0"/>
              </a:rPr>
              <a:t> Blockchain ……………………………………………………………………………………………………………….</a:t>
            </a:r>
          </a:p>
          <a:p>
            <a:r>
              <a:rPr lang="de-DE" dirty="0"/>
              <a:t>Project Content</a:t>
            </a:r>
          </a:p>
          <a:p>
            <a:pPr lvl="1">
              <a:lnSpc>
                <a:spcPct val="120000"/>
              </a:lnSpc>
            </a:pPr>
            <a:r>
              <a:rPr lang="de-DE" sz="1600" dirty="0">
                <a:solidFill>
                  <a:schemeClr val="tx1">
                    <a:lumMod val="50000"/>
                    <a:lumOff val="50000"/>
                  </a:schemeClr>
                </a:solidFill>
                <a:latin typeface="Trebuchet MS" panose="020B0603020202020204" pitchFamily="34" charset="0"/>
              </a:rPr>
              <a:t>Ganache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Contracting</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structure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used</a:t>
            </a:r>
            <a:r>
              <a:rPr lang="de-DE" sz="1600" dirty="0">
                <a:solidFill>
                  <a:schemeClr val="tx1">
                    <a:lumMod val="50000"/>
                    <a:lumOff val="50000"/>
                  </a:schemeClr>
                </a:solidFill>
                <a:latin typeface="Trebuchet MS" panose="020B0603020202020204" pitchFamily="34" charset="0"/>
              </a:rPr>
              <a:t> in </a:t>
            </a:r>
            <a:r>
              <a:rPr lang="de-DE" sz="1600" dirty="0" err="1">
                <a:solidFill>
                  <a:schemeClr val="tx1">
                    <a:lumMod val="50000"/>
                    <a:lumOff val="50000"/>
                  </a:schemeClr>
                </a:solidFill>
                <a:latin typeface="Trebuchet MS" panose="020B0603020202020204" pitchFamily="34" charset="0"/>
              </a:rPr>
              <a:t>the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project</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INTRANAV RTLS API Add-On ……………………………………………………………………………………………………………………….</a:t>
            </a:r>
          </a:p>
          <a:p>
            <a:pPr lvl="1">
              <a:lnSpc>
                <a:spcPct val="120000"/>
              </a:lnSpc>
            </a:pPr>
            <a:r>
              <a:rPr lang="de-DE" sz="1600" dirty="0">
                <a:solidFill>
                  <a:schemeClr val="tx1">
                    <a:lumMod val="50000"/>
                    <a:lumOff val="50000"/>
                  </a:schemeClr>
                </a:solidFill>
                <a:latin typeface="Trebuchet MS" panose="020B0603020202020204" pitchFamily="34" charset="0"/>
              </a:rPr>
              <a:t>Internal Processing API ……………………………………………………………………………………………………………………………..</a:t>
            </a:r>
          </a:p>
          <a:p>
            <a:pPr lvl="1">
              <a:lnSpc>
                <a:spcPct val="120000"/>
              </a:lnSpc>
            </a:pPr>
            <a:r>
              <a:rPr lang="de-DE" sz="1600" dirty="0">
                <a:solidFill>
                  <a:schemeClr val="tx1">
                    <a:lumMod val="50000"/>
                    <a:lumOff val="50000"/>
                  </a:schemeClr>
                </a:solidFill>
                <a:latin typeface="Trebuchet MS" panose="020B0603020202020204" pitchFamily="34" charset="0"/>
              </a:rPr>
              <a:t>Client Portal ………………………………………………………………………………………………………………………………………………</a:t>
            </a:r>
          </a:p>
          <a:p>
            <a:pPr>
              <a:lnSpc>
                <a:spcPct val="100000"/>
              </a:lnSpc>
            </a:pPr>
            <a:r>
              <a:rPr lang="de-DE" dirty="0"/>
              <a:t>Project Status …………………………………………………………………………………………………………………………………….….</a:t>
            </a:r>
          </a:p>
          <a:p>
            <a:pPr>
              <a:lnSpc>
                <a:spcPct val="100000"/>
              </a:lnSpc>
            </a:pPr>
            <a:r>
              <a:rPr lang="de-DE" dirty="0"/>
              <a:t>Demonstration …………………………………………………………………………………………………………………………………….…</a:t>
            </a:r>
          </a:p>
          <a:p>
            <a:pPr lvl="1"/>
            <a:endParaRPr lang="de-DE" sz="1800" dirty="0">
              <a:solidFill>
                <a:schemeClr val="tx1">
                  <a:lumMod val="50000"/>
                  <a:lumOff val="50000"/>
                </a:schemeClr>
              </a:solidFill>
              <a:latin typeface="Trebuchet MS" panose="020B0603020202020204" pitchFamily="34" charset="0"/>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en-US"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
        <p:nvSpPr>
          <p:cNvPr id="6" name="Content Placeholder 3">
            <a:extLst>
              <a:ext uri="{FF2B5EF4-FFF2-40B4-BE49-F238E27FC236}">
                <a16:creationId xmlns:a16="http://schemas.microsoft.com/office/drawing/2014/main" id="{5F3CA48D-9D57-41D8-8587-FAD0A16EFBE0}"/>
              </a:ext>
            </a:extLst>
          </p:cNvPr>
          <p:cNvSpPr txBox="1">
            <a:spLocks/>
          </p:cNvSpPr>
          <p:nvPr/>
        </p:nvSpPr>
        <p:spPr>
          <a:xfrm>
            <a:off x="9389317" y="1546291"/>
            <a:ext cx="2393106" cy="4576094"/>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anose="05000000000000000000" pitchFamily="2" charset="2"/>
              <a:buChar char="§"/>
              <a:defRPr sz="1800" kern="1200">
                <a:solidFill>
                  <a:schemeClr val="tx1">
                    <a:lumMod val="65000"/>
                    <a:lumOff val="3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500" dirty="0">
              <a:solidFill>
                <a:schemeClr val="tx1">
                  <a:lumMod val="50000"/>
                  <a:lumOff val="50000"/>
                </a:schemeClr>
              </a:solidFill>
            </a:endParaRPr>
          </a:p>
          <a:p>
            <a:endParaRPr lang="de-DE" sz="1500" dirty="0">
              <a:solidFill>
                <a:schemeClr val="tx1">
                  <a:lumMod val="50000"/>
                  <a:lumOff val="50000"/>
                </a:schemeClr>
              </a:solidFill>
            </a:endParaRPr>
          </a:p>
          <a:p>
            <a:endParaRPr lang="en-US" sz="1500" dirty="0">
              <a:solidFill>
                <a:schemeClr val="tx1">
                  <a:lumMod val="50000"/>
                  <a:lumOff val="50000"/>
                </a:schemeClr>
              </a:solidFill>
            </a:endParaRPr>
          </a:p>
        </p:txBody>
      </p:sp>
      <p:sp>
        <p:nvSpPr>
          <p:cNvPr id="10" name="TextBox 9">
            <a:extLst>
              <a:ext uri="{FF2B5EF4-FFF2-40B4-BE49-F238E27FC236}">
                <a16:creationId xmlns:a16="http://schemas.microsoft.com/office/drawing/2014/main" id="{79F277D6-2C88-4244-A7A3-1CA5BF001C92}"/>
              </a:ext>
            </a:extLst>
          </p:cNvPr>
          <p:cNvSpPr txBox="1"/>
          <p:nvPr/>
        </p:nvSpPr>
        <p:spPr>
          <a:xfrm>
            <a:off x="9855880" y="1780562"/>
            <a:ext cx="864431" cy="1985159"/>
          </a:xfrm>
          <a:prstGeom prst="rect">
            <a:avLst/>
          </a:prstGeom>
          <a:noFill/>
        </p:spPr>
        <p:txBody>
          <a:bodyPr wrap="square">
            <a:spAutoFit/>
          </a:bodyPr>
          <a:lstStyle/>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3</a:t>
            </a:r>
          </a:p>
          <a:p>
            <a:pPr>
              <a:spcBef>
                <a:spcPts val="500"/>
              </a:spcBef>
              <a:defRPr/>
            </a:pPr>
            <a:r>
              <a:rPr lang="de-DE" sz="1400" dirty="0">
                <a:solidFill>
                  <a:prstClr val="black">
                    <a:lumMod val="50000"/>
                    <a:lumOff val="50000"/>
                  </a:prstClr>
                </a:solidFill>
                <a:latin typeface="Trebuchet MS" panose="020B0603020202020204" pitchFamily="34" charset="0"/>
              </a:rPr>
              <a:t>Page 4</a:t>
            </a:r>
          </a:p>
          <a:p>
            <a:pPr>
              <a:spcBef>
                <a:spcPts val="500"/>
              </a:spcBef>
              <a:defRPr/>
            </a:pPr>
            <a:endPar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endParaRPr>
          </a:p>
          <a:p>
            <a:pPr>
              <a:spcBef>
                <a:spcPts val="500"/>
              </a:spcBef>
              <a:defRPr/>
            </a:pPr>
            <a:r>
              <a:rPr lang="de-DE" sz="1400" dirty="0">
                <a:solidFill>
                  <a:prstClr val="black">
                    <a:lumMod val="50000"/>
                    <a:lumOff val="50000"/>
                  </a:prstClr>
                </a:solidFill>
                <a:latin typeface="Trebuchet MS" panose="020B0603020202020204" pitchFamily="34" charset="0"/>
              </a:rPr>
              <a:t>Page 5</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6</a:t>
            </a:r>
          </a:p>
          <a:p>
            <a:pPr>
              <a:spcBef>
                <a:spcPts val="500"/>
              </a:spcBef>
              <a:defRPr/>
            </a:pPr>
            <a:r>
              <a:rPr lang="de-DE" sz="1400" dirty="0">
                <a:solidFill>
                  <a:prstClr val="black">
                    <a:lumMod val="50000"/>
                    <a:lumOff val="50000"/>
                  </a:prstClr>
                </a:solidFill>
                <a:latin typeface="Trebuchet MS" panose="020B0603020202020204" pitchFamily="34" charset="0"/>
              </a:rPr>
              <a:t>Page 7</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8</a:t>
            </a:r>
          </a:p>
        </p:txBody>
      </p:sp>
      <p:sp>
        <p:nvSpPr>
          <p:cNvPr id="14" name="TextBox 13">
            <a:extLst>
              <a:ext uri="{FF2B5EF4-FFF2-40B4-BE49-F238E27FC236}">
                <a16:creationId xmlns:a16="http://schemas.microsoft.com/office/drawing/2014/main" id="{A47606F9-A3B7-4ECB-BE5D-CEA1743B9B5B}"/>
              </a:ext>
            </a:extLst>
          </p:cNvPr>
          <p:cNvSpPr txBox="1"/>
          <p:nvPr/>
        </p:nvSpPr>
        <p:spPr>
          <a:xfrm>
            <a:off x="9855149" y="3976644"/>
            <a:ext cx="864431" cy="1426031"/>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9</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10</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11</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12</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13</a:t>
            </a:r>
          </a:p>
        </p:txBody>
      </p:sp>
      <p:sp>
        <p:nvSpPr>
          <p:cNvPr id="12" name="TextBox 11">
            <a:extLst>
              <a:ext uri="{FF2B5EF4-FFF2-40B4-BE49-F238E27FC236}">
                <a16:creationId xmlns:a16="http://schemas.microsoft.com/office/drawing/2014/main" id="{B3F2A047-A564-4BFD-B850-3C3F51E1FAC0}"/>
              </a:ext>
            </a:extLst>
          </p:cNvPr>
          <p:cNvSpPr txBox="1"/>
          <p:nvPr/>
        </p:nvSpPr>
        <p:spPr>
          <a:xfrm>
            <a:off x="9855149" y="5402675"/>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14</a:t>
            </a:r>
          </a:p>
        </p:txBody>
      </p:sp>
      <p:sp>
        <p:nvSpPr>
          <p:cNvPr id="13" name="TextBox 12">
            <a:extLst>
              <a:ext uri="{FF2B5EF4-FFF2-40B4-BE49-F238E27FC236}">
                <a16:creationId xmlns:a16="http://schemas.microsoft.com/office/drawing/2014/main" id="{11C3D870-3554-4CCA-8FE7-591C699D4643}"/>
              </a:ext>
            </a:extLst>
          </p:cNvPr>
          <p:cNvSpPr txBox="1"/>
          <p:nvPr/>
        </p:nvSpPr>
        <p:spPr>
          <a:xfrm>
            <a:off x="9855148" y="5699900"/>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15</a:t>
            </a:r>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48640"/>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67234" y="2310979"/>
            <a:ext cx="3139125" cy="548640"/>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1256" y="4084911"/>
            <a:ext cx="3139125" cy="54864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310978"/>
            <a:ext cx="909918" cy="2313785"/>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18299" y="4271372"/>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noProof="0" dirty="0">
                <a:solidFill>
                  <a:prstClr val="white"/>
                </a:solidFill>
                <a:effectLst>
                  <a:outerShdw blurRad="38100" dist="38100" dir="2700000" algn="tl">
                    <a:srgbClr val="000000">
                      <a:alpha val="43137"/>
                    </a:srgbClr>
                  </a:outerShdw>
                </a:effectLst>
                <a:latin typeface="Calibri" panose="020F0502020204030204"/>
              </a:rPr>
              <a:t>Ethereum </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 Simulation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67235" y="2925687"/>
            <a:ext cx="3139125" cy="548640"/>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608" y="306759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6067" y="248444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41578" y="4640704"/>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128FB88-A7B8-4D78-8F9F-A3371AB2E938}"/>
              </a:ext>
            </a:extLst>
          </p:cNvPr>
          <p:cNvSpPr/>
          <p:nvPr/>
        </p:nvSpPr>
        <p:spPr>
          <a:xfrm>
            <a:off x="5467235" y="3533359"/>
            <a:ext cx="3139125" cy="502920"/>
          </a:xfrm>
          <a:prstGeom prst="rect">
            <a:avLst/>
          </a:prstGeom>
          <a:solidFill>
            <a:schemeClr val="bg1">
              <a:lumMod val="75000"/>
            </a:scheme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Open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Requests</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4" name="Arrow: Left-Right 43">
            <a:extLst>
              <a:ext uri="{FF2B5EF4-FFF2-40B4-BE49-F238E27FC236}">
                <a16:creationId xmlns:a16="http://schemas.microsoft.com/office/drawing/2014/main" id="{C71930B2-86E1-4923-AB13-CC5C96BE4C8E}"/>
              </a:ext>
            </a:extLst>
          </p:cNvPr>
          <p:cNvSpPr/>
          <p:nvPr/>
        </p:nvSpPr>
        <p:spPr>
          <a:xfrm>
            <a:off x="5219917" y="366225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9"/>
                                        </p:tgtEl>
                                        <p:attrNameLst>
                                          <p:attrName>style.visibility</p:attrName>
                                        </p:attrNameLst>
                                      </p:cBhvr>
                                      <p:to>
                                        <p:strVal val="visible"/>
                                      </p:to>
                                    </p:set>
                                    <p:animEffect transition="in" filter="fade">
                                      <p:cBhvr>
                                        <p:cTn id="44" dur="500"/>
                                        <p:tgtEl>
                                          <p:spTgt spid="1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fade">
                                      <p:cBhvr>
                                        <p:cTn id="47" dur="500"/>
                                        <p:tgtEl>
                                          <p:spTgt spid="1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1"/>
                                        </p:tgtEl>
                                        <p:attrNameLst>
                                          <p:attrName>style.visibility</p:attrName>
                                        </p:attrNameLst>
                                      </p:cBhvr>
                                      <p:to>
                                        <p:strVal val="visible"/>
                                      </p:to>
                                    </p:set>
                                    <p:animEffect transition="in" filter="fade">
                                      <p:cBhvr>
                                        <p:cTn id="53" dur="500"/>
                                        <p:tgtEl>
                                          <p:spTgt spid="1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fade">
                                      <p:cBhvr>
                                        <p:cTn id="56" dur="500"/>
                                        <p:tgtEl>
                                          <p:spTgt spid="17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fade">
                                      <p:cBhvr>
                                        <p:cTn id="59" dur="500"/>
                                        <p:tgtEl>
                                          <p:spTgt spid="17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fade">
                                      <p:cBhvr>
                                        <p:cTn id="62" dur="500"/>
                                        <p:tgtEl>
                                          <p:spTgt spid="17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7"/>
                                        </p:tgtEl>
                                        <p:attrNameLst>
                                          <p:attrName>style.visibility</p:attrName>
                                        </p:attrNameLst>
                                      </p:cBhvr>
                                      <p:to>
                                        <p:strVal val="visible"/>
                                      </p:to>
                                    </p:set>
                                    <p:animEffect transition="in" filter="fade">
                                      <p:cBhvr>
                                        <p:cTn id="65" dur="500"/>
                                        <p:tgtEl>
                                          <p:spTgt spid="17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8"/>
                                        </p:tgtEl>
                                        <p:attrNameLst>
                                          <p:attrName>style.visibility</p:attrName>
                                        </p:attrNameLst>
                                      </p:cBhvr>
                                      <p:to>
                                        <p:strVal val="visible"/>
                                      </p:to>
                                    </p:set>
                                    <p:animEffect transition="in" filter="fade">
                                      <p:cBhvr>
                                        <p:cTn id="68" dur="500"/>
                                        <p:tgtEl>
                                          <p:spTgt spid="17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9"/>
                                        </p:tgtEl>
                                        <p:attrNameLst>
                                          <p:attrName>style.visibility</p:attrName>
                                        </p:attrNameLst>
                                      </p:cBhvr>
                                      <p:to>
                                        <p:strVal val="visible"/>
                                      </p:to>
                                    </p:set>
                                    <p:animEffect transition="in" filter="fade">
                                      <p:cBhvr>
                                        <p:cTn id="71" dur="500"/>
                                        <p:tgtEl>
                                          <p:spTgt spid="17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6"/>
                                        </p:tgtEl>
                                        <p:attrNameLst>
                                          <p:attrName>style.visibility</p:attrName>
                                        </p:attrNameLst>
                                      </p:cBhvr>
                                      <p:to>
                                        <p:strVal val="visible"/>
                                      </p:to>
                                    </p:set>
                                    <p:animEffect transition="in" filter="fade">
                                      <p:cBhvr>
                                        <p:cTn id="77" dur="500"/>
                                        <p:tgtEl>
                                          <p:spTgt spid="18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5"/>
                                        </p:tgtEl>
                                        <p:attrNameLst>
                                          <p:attrName>style.visibility</p:attrName>
                                        </p:attrNameLst>
                                      </p:cBhvr>
                                      <p:to>
                                        <p:strVal val="visible"/>
                                      </p:to>
                                    </p:set>
                                    <p:animEffect transition="in" filter="fade">
                                      <p:cBhvr>
                                        <p:cTn id="88" dur="500"/>
                                        <p:tgtEl>
                                          <p:spTgt spid="16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6"/>
                                        </p:tgtEl>
                                        <p:attrNameLst>
                                          <p:attrName>style.visibility</p:attrName>
                                        </p:attrNameLst>
                                      </p:cBhvr>
                                      <p:to>
                                        <p:strVal val="visible"/>
                                      </p:to>
                                    </p:set>
                                    <p:animEffect transition="in" filter="fade">
                                      <p:cBhvr>
                                        <p:cTn id="93" dur="500"/>
                                        <p:tgtEl>
                                          <p:spTgt spid="17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4"/>
                                        </p:tgtEl>
                                        <p:attrNameLst>
                                          <p:attrName>style.visibility</p:attrName>
                                        </p:attrNameLst>
                                      </p:cBhvr>
                                      <p:to>
                                        <p:strVal val="visible"/>
                                      </p:to>
                                    </p:set>
                                    <p:animEffect transition="in" filter="fade">
                                      <p:cBhvr>
                                        <p:cTn id="96" dur="500"/>
                                        <p:tgtEl>
                                          <p:spTgt spid="1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8"/>
                                        </p:tgtEl>
                                        <p:attrNameLst>
                                          <p:attrName>style.visibility</p:attrName>
                                        </p:attrNameLst>
                                      </p:cBhvr>
                                      <p:to>
                                        <p:strVal val="visible"/>
                                      </p:to>
                                    </p:set>
                                    <p:animEffect transition="in" filter="fade">
                                      <p:cBhvr>
                                        <p:cTn id="101" dur="500"/>
                                        <p:tgtEl>
                                          <p:spTgt spid="1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7"/>
                                        </p:tgtEl>
                                        <p:attrNameLst>
                                          <p:attrName>style.visibility</p:attrName>
                                        </p:attrNameLst>
                                      </p:cBhvr>
                                      <p:to>
                                        <p:strVal val="visible"/>
                                      </p:to>
                                    </p:set>
                                    <p:animEffect transition="in" filter="fade">
                                      <p:cBhvr>
                                        <p:cTn id="104" dur="500"/>
                                        <p:tgtEl>
                                          <p:spTgt spid="1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fade">
                                      <p:cBhvr>
                                        <p:cTn id="109" dur="500"/>
                                        <p:tgtEl>
                                          <p:spTgt spid="17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58"/>
                                        </p:tgtEl>
                                        <p:attrNameLst>
                                          <p:attrName>style.visibility</p:attrName>
                                        </p:attrNameLst>
                                      </p:cBhvr>
                                      <p:to>
                                        <p:strVal val="visible"/>
                                      </p:to>
                                    </p:set>
                                    <p:animEffect transition="in" filter="fade">
                                      <p:cBhvr>
                                        <p:cTn id="125" dur="500"/>
                                        <p:tgtEl>
                                          <p:spTgt spid="15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fade">
                                      <p:cBhvr>
                                        <p:cTn id="128" dur="500"/>
                                        <p:tgtEl>
                                          <p:spTgt spid="15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89"/>
                                        </p:tgtEl>
                                        <p:attrNameLst>
                                          <p:attrName>style.visibility</p:attrName>
                                        </p:attrNameLst>
                                      </p:cBhvr>
                                      <p:to>
                                        <p:strVal val="visible"/>
                                      </p:to>
                                    </p:set>
                                    <p:animEffect transition="in" filter="fade">
                                      <p:cBhvr>
                                        <p:cTn id="133" dur="500"/>
                                        <p:tgtEl>
                                          <p:spTgt spid="18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88"/>
                                        </p:tgtEl>
                                        <p:attrNameLst>
                                          <p:attrName>style.visibility</p:attrName>
                                        </p:attrNameLst>
                                      </p:cBhvr>
                                      <p:to>
                                        <p:strVal val="visible"/>
                                      </p:to>
                                    </p:set>
                                    <p:animEffect transition="in" filter="fade">
                                      <p:cBhvr>
                                        <p:cTn id="136" dur="500"/>
                                        <p:tgtEl>
                                          <p:spTgt spid="18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71"/>
                                        </p:tgtEl>
                                        <p:attrNameLst>
                                          <p:attrName>style.visibility</p:attrName>
                                        </p:attrNameLst>
                                      </p:cBhvr>
                                      <p:to>
                                        <p:strVal val="visible"/>
                                      </p:to>
                                    </p:set>
                                    <p:animEffect transition="in" filter="fade">
                                      <p:cBhvr>
                                        <p:cTn id="141" dur="500"/>
                                        <p:tgtEl>
                                          <p:spTgt spid="17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80"/>
                                        </p:tgtEl>
                                        <p:attrNameLst>
                                          <p:attrName>style.visibility</p:attrName>
                                        </p:attrNameLst>
                                      </p:cBhvr>
                                      <p:to>
                                        <p:strVal val="visible"/>
                                      </p:to>
                                    </p:set>
                                    <p:animEffect transition="in" filter="fade">
                                      <p:cBhvr>
                                        <p:cTn id="144"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a:t>Ethereum Blockchain</a:t>
            </a:r>
            <a:endParaRPr lang="en-US" sz="1200" b="1" dirty="0"/>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91924" y="3312173"/>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Trebuchet MS" panose="020B0603020202020204" pitchFamily="34" charset="0"/>
                <a:cs typeface="Times New Roman" panose="02020603050405020304" pitchFamily="18" charset="0"/>
              </a:rPr>
              <a:t>What is Ethereum?</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builds on Bitcoin's innovation, with some big differences.</a:t>
            </a:r>
          </a:p>
          <a:p>
            <a:pPr algn="l"/>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latin typeface="Trebuchet MS" panose="020B0603020202020204" pitchFamily="34" charset="0"/>
              </a:rPr>
              <a:t>What is Blockchain?</a:t>
            </a:r>
          </a:p>
          <a:p>
            <a:pPr algn="just">
              <a:lnSpc>
                <a:spcPct val="100000"/>
              </a:lnSpc>
            </a:pPr>
            <a:r>
              <a:rPr lang="en-GB" sz="1400" b="0" dirty="0">
                <a:solidFill>
                  <a:schemeClr val="tx1">
                    <a:lumMod val="65000"/>
                    <a:lumOff val="35000"/>
                  </a:schemeClr>
                </a:solidFill>
                <a:latin typeface="Trebuchet MS" panose="020B0603020202020204" pitchFamily="34" charset="0"/>
              </a:rPr>
              <a:t>Blockchain is a specific type of database.</a:t>
            </a:r>
          </a:p>
          <a:p>
            <a:pPr>
              <a:lnSpc>
                <a:spcPct val="100000"/>
              </a:lnSpc>
            </a:pPr>
            <a:r>
              <a:rPr lang="en-GB" sz="1400" b="0" dirty="0">
                <a:solidFill>
                  <a:schemeClr val="tx1">
                    <a:lumMod val="65000"/>
                    <a:lumOff val="35000"/>
                  </a:schemeClr>
                </a:solidFill>
                <a:latin typeface="Trebuchet MS" panose="020B0603020202020204" pitchFamily="34" charset="0"/>
              </a:rPr>
              <a:t>It differs from a typical database in the way it stores information; blockchains store data in blocks that are then chained together. As new data comes in it is entered into a fresh block. the most common use so far has been as a ledger for transactions. </a:t>
            </a:r>
          </a:p>
          <a:p>
            <a:endParaRPr lang="en-GB"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262982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pPr marL="0" indent="0">
              <a:buNone/>
            </a:pPr>
            <a:r>
              <a:rPr lang="en-GB" b="1" dirty="0">
                <a:solidFill>
                  <a:schemeClr val="tx1">
                    <a:lumMod val="65000"/>
                    <a:lumOff val="35000"/>
                  </a:schemeClr>
                </a:solidFill>
                <a:latin typeface="Trebuchet MS" panose="020B0603020202020204" pitchFamily="34" charset="0"/>
              </a:rPr>
              <a:t>What is Smart Contract?</a:t>
            </a:r>
          </a:p>
          <a:p>
            <a:pPr marL="0" indent="0">
              <a:buNone/>
            </a:pPr>
            <a:endParaRPr lang="en-US" b="1" dirty="0"/>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76253"/>
            <a:ext cx="10256796" cy="2673839"/>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It’s a digital contract</a:t>
            </a:r>
          </a:p>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Smart Contracts can be deployed on a blockchain</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Written in a Programming language (solidity for Ethereum).</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Limitation in size (24 KB).</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Can‘t use external API to get data.</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Each node needs to calculate(Mine) same result for same input for a contract method</a:t>
            </a:r>
            <a:endParaRPr lang="de-DE" sz="1600" b="0" dirty="0">
              <a:solidFill>
                <a:schemeClr val="tx1">
                  <a:lumMod val="65000"/>
                  <a:lumOff val="35000"/>
                </a:schemeClr>
              </a:solidFill>
              <a:latin typeface="Trebuchet MS" panose="020B0603020202020204" pitchFamily="34" charset="0"/>
            </a:endParaRPr>
          </a:p>
          <a:p>
            <a:pPr marL="285750" indent="-285750">
              <a:buFont typeface="Arial" panose="020B0604020202020204" pitchFamily="34" charset="0"/>
              <a:buChar char="•"/>
            </a:pPr>
            <a:endParaRPr lang="en-US" sz="1600" b="0"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GB" dirty="0">
              <a:solidFill>
                <a:schemeClr val="tx1">
                  <a:lumMod val="65000"/>
                  <a:lumOff val="35000"/>
                </a:schemeClr>
              </a:solidFill>
              <a:latin typeface="Trebuchet MS" panose="020B0603020202020204" pitchFamily="34" charset="0"/>
            </a:endParaRPr>
          </a:p>
        </p:txBody>
      </p:sp>
      <p:pic>
        <p:nvPicPr>
          <p:cNvPr id="8" name="Grafik 7">
            <a:extLst>
              <a:ext uri="{FF2B5EF4-FFF2-40B4-BE49-F238E27FC236}">
                <a16:creationId xmlns:a16="http://schemas.microsoft.com/office/drawing/2014/main" id="{AFA481E6-746B-4626-9199-383A6098307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516745" y="4058140"/>
            <a:ext cx="9158510" cy="1845579"/>
          </a:xfrm>
          <a:prstGeom prst="rect">
            <a:avLst/>
          </a:prstGeom>
        </p:spPr>
      </p:pic>
    </p:spTree>
    <p:extLst>
      <p:ext uri="{BB962C8B-B14F-4D97-AF65-F5344CB8AC3E}">
        <p14:creationId xmlns:p14="http://schemas.microsoft.com/office/powerpoint/2010/main" val="185947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sp>
        <p:nvSpPr>
          <p:cNvPr id="2" name="TextBox 1">
            <a:extLst>
              <a:ext uri="{FF2B5EF4-FFF2-40B4-BE49-F238E27FC236}">
                <a16:creationId xmlns:a16="http://schemas.microsoft.com/office/drawing/2014/main" id="{B1DF6A09-20C4-4E98-B1A2-8442A4A93483}"/>
              </a:ext>
            </a:extLst>
          </p:cNvPr>
          <p:cNvSpPr txBox="1"/>
          <p:nvPr/>
        </p:nvSpPr>
        <p:spPr>
          <a:xfrm>
            <a:off x="1018772" y="1803696"/>
            <a:ext cx="6094826" cy="481201"/>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Font typeface="+mj-lt"/>
              <a:buAutoNum type="arabicPeriod"/>
            </a:pPr>
            <a:r>
              <a:rPr lang="de-DE" sz="1600" b="0" dirty="0">
                <a:latin typeface="Trebuchet MS" panose="020B0603020202020204" pitchFamily="34" charset="0"/>
              </a:rPr>
              <a:t>Inside Smart </a:t>
            </a:r>
            <a:r>
              <a:rPr lang="de-DE" sz="1600" b="0" dirty="0" err="1">
                <a:latin typeface="Trebuchet MS" panose="020B0603020202020204" pitchFamily="34" charset="0"/>
              </a:rPr>
              <a:t>Contract</a:t>
            </a:r>
            <a:r>
              <a:rPr lang="de-DE" sz="1600" b="0" dirty="0">
                <a:latin typeface="Trebuchet MS" panose="020B0603020202020204" pitchFamily="34" charset="0"/>
              </a:rPr>
              <a:t> </a:t>
            </a:r>
            <a:r>
              <a:rPr lang="de-DE" sz="1600" b="0" dirty="0" err="1">
                <a:latin typeface="Trebuchet MS" panose="020B0603020202020204" pitchFamily="34" charset="0"/>
              </a:rPr>
              <a:t>call</a:t>
            </a:r>
            <a:r>
              <a:rPr lang="de-DE" sz="1600" b="0" dirty="0">
                <a:latin typeface="Trebuchet MS" panose="020B0603020202020204" pitchFamily="34" charset="0"/>
              </a:rPr>
              <a:t> </a:t>
            </a:r>
            <a:r>
              <a:rPr lang="de-DE" sz="1600" b="0" dirty="0" err="1">
                <a:latin typeface="Trebuchet MS" panose="020B0603020202020204" pitchFamily="34" charset="0"/>
              </a:rPr>
              <a:t>oracle</a:t>
            </a:r>
            <a:r>
              <a:rPr lang="de-DE" sz="1600" b="0" dirty="0">
                <a:latin typeface="Trebuchet MS" panose="020B0603020202020204" pitchFamily="34" charset="0"/>
              </a:rPr>
              <a:t> </a:t>
            </a:r>
            <a:r>
              <a:rPr lang="de-DE" sz="1600" b="0" dirty="0" err="1">
                <a:latin typeface="Trebuchet MS" panose="020B0603020202020204" pitchFamily="34" charset="0"/>
              </a:rPr>
              <a:t>function</a:t>
            </a:r>
            <a:r>
              <a:rPr lang="de-DE" sz="1600" b="0" dirty="0">
                <a:latin typeface="Trebuchet MS" panose="020B0603020202020204" pitchFamily="34" charset="0"/>
              </a:rPr>
              <a:t> </a:t>
            </a:r>
            <a:r>
              <a:rPr lang="de-DE" sz="1600" b="0" dirty="0" err="1">
                <a:latin typeface="Trebuchet MS" panose="020B0603020202020204" pitchFamily="34" charset="0"/>
              </a:rPr>
              <a:t>to</a:t>
            </a:r>
            <a:r>
              <a:rPr lang="de-DE" sz="1600" b="0" dirty="0">
                <a:latin typeface="Trebuchet MS" panose="020B0603020202020204" pitchFamily="34" charset="0"/>
              </a:rPr>
              <a:t> </a:t>
            </a:r>
            <a:r>
              <a:rPr lang="de-DE" sz="1600" b="0" dirty="0" err="1">
                <a:latin typeface="Trebuchet MS" panose="020B0603020202020204" pitchFamily="34" charset="0"/>
              </a:rPr>
              <a:t>get</a:t>
            </a:r>
            <a:r>
              <a:rPr lang="de-DE" sz="1600" b="0" dirty="0">
                <a:latin typeface="Trebuchet MS" panose="020B0603020202020204" pitchFamily="34" charset="0"/>
              </a:rPr>
              <a:t> external </a:t>
            </a:r>
            <a:r>
              <a:rPr lang="de-DE" sz="1600" b="0" dirty="0" err="1">
                <a:latin typeface="Trebuchet MS" panose="020B0603020202020204" pitchFamily="34" charset="0"/>
              </a:rPr>
              <a:t>data</a:t>
            </a:r>
            <a:r>
              <a:rPr lang="de-DE" sz="1600" b="0" dirty="0">
                <a:latin typeface="Trebuchet MS" panose="020B0603020202020204" pitchFamily="34" charset="0"/>
              </a:rPr>
              <a:t>.</a:t>
            </a:r>
          </a:p>
        </p:txBody>
      </p:sp>
      <p:pic>
        <p:nvPicPr>
          <p:cNvPr id="6" name="Grafik 5">
            <a:extLst>
              <a:ext uri="{FF2B5EF4-FFF2-40B4-BE49-F238E27FC236}">
                <a16:creationId xmlns:a16="http://schemas.microsoft.com/office/drawing/2014/main" id="{C0719FA8-D98E-4AB9-820D-4C9F3D2B15A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597" t="4599" r="4337" b="4668"/>
          <a:stretch/>
        </p:blipFill>
        <p:spPr>
          <a:xfrm>
            <a:off x="7203610" y="1386313"/>
            <a:ext cx="4445169" cy="4379053"/>
          </a:xfrm>
          <a:prstGeom prst="rect">
            <a:avLst/>
          </a:prstGeom>
        </p:spPr>
      </p:pic>
      <p:sp>
        <p:nvSpPr>
          <p:cNvPr id="7" name="Subtitle 1">
            <a:extLst>
              <a:ext uri="{FF2B5EF4-FFF2-40B4-BE49-F238E27FC236}">
                <a16:creationId xmlns:a16="http://schemas.microsoft.com/office/drawing/2014/main" id="{313BD7C2-6D31-4022-84CE-B8E85CDBD53A}"/>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How</a:t>
            </a:r>
            <a:r>
              <a:rPr lang="de-DE" b="1" dirty="0"/>
              <a:t> </a:t>
            </a:r>
            <a:r>
              <a:rPr lang="de-DE" b="1" dirty="0" err="1"/>
              <a:t>does</a:t>
            </a:r>
            <a:r>
              <a:rPr lang="de-DE" b="1" dirty="0"/>
              <a:t> an Oracle Work?</a:t>
            </a:r>
            <a:endParaRPr lang="en-US" b="1" dirty="0"/>
          </a:p>
        </p:txBody>
      </p:sp>
      <p:sp>
        <p:nvSpPr>
          <p:cNvPr id="10" name="TextBox 9">
            <a:extLst>
              <a:ext uri="{FF2B5EF4-FFF2-40B4-BE49-F238E27FC236}">
                <a16:creationId xmlns:a16="http://schemas.microsoft.com/office/drawing/2014/main" id="{CD39E147-86C7-4E7A-8733-6456C9090F2C}"/>
              </a:ext>
            </a:extLst>
          </p:cNvPr>
          <p:cNvSpPr txBox="1"/>
          <p:nvPr/>
        </p:nvSpPr>
        <p:spPr>
          <a:xfrm>
            <a:off x="1018772" y="235952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2.   The Oracle </a:t>
            </a:r>
            <a:r>
              <a:rPr lang="de-DE" dirty="0" err="1"/>
              <a:t>contract</a:t>
            </a:r>
            <a:r>
              <a:rPr lang="de-DE" dirty="0"/>
              <a:t> </a:t>
            </a:r>
            <a:r>
              <a:rPr lang="de-DE" dirty="0" err="1"/>
              <a:t>requests</a:t>
            </a:r>
            <a:r>
              <a:rPr lang="de-DE" dirty="0"/>
              <a:t> </a:t>
            </a:r>
            <a:r>
              <a:rPr lang="de-DE" dirty="0" err="1"/>
              <a:t>the</a:t>
            </a:r>
            <a:r>
              <a:rPr lang="de-DE" dirty="0"/>
              <a:t> </a:t>
            </a:r>
            <a:r>
              <a:rPr lang="de-DE" dirty="0" err="1"/>
              <a:t>data</a:t>
            </a:r>
            <a:r>
              <a:rPr lang="de-DE" dirty="0"/>
              <a:t> </a:t>
            </a:r>
            <a:r>
              <a:rPr lang="de-DE" dirty="0" err="1"/>
              <a:t>from</a:t>
            </a:r>
            <a:r>
              <a:rPr lang="de-DE" dirty="0"/>
              <a:t> Oracle Service</a:t>
            </a:r>
          </a:p>
        </p:txBody>
      </p:sp>
      <p:sp>
        <p:nvSpPr>
          <p:cNvPr id="14" name="TextBox 13">
            <a:extLst>
              <a:ext uri="{FF2B5EF4-FFF2-40B4-BE49-F238E27FC236}">
                <a16:creationId xmlns:a16="http://schemas.microsoft.com/office/drawing/2014/main" id="{23CD9E41-C052-45D0-B611-0887FB38F29F}"/>
              </a:ext>
            </a:extLst>
          </p:cNvPr>
          <p:cNvSpPr txBox="1"/>
          <p:nvPr/>
        </p:nvSpPr>
        <p:spPr>
          <a:xfrm>
            <a:off x="1018772" y="2748077"/>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3.   The Oracle Service </a:t>
            </a:r>
            <a:r>
              <a:rPr lang="de-DE" dirty="0" err="1"/>
              <a:t>invoke</a:t>
            </a:r>
            <a:r>
              <a:rPr lang="de-DE" dirty="0"/>
              <a:t> a Rest API</a:t>
            </a:r>
          </a:p>
        </p:txBody>
      </p:sp>
      <p:sp>
        <p:nvSpPr>
          <p:cNvPr id="18" name="TextBox 17">
            <a:extLst>
              <a:ext uri="{FF2B5EF4-FFF2-40B4-BE49-F238E27FC236}">
                <a16:creationId xmlns:a16="http://schemas.microsoft.com/office/drawing/2014/main" id="{625BF987-963A-492B-9756-3174C54C4927}"/>
              </a:ext>
            </a:extLst>
          </p:cNvPr>
          <p:cNvSpPr txBox="1"/>
          <p:nvPr/>
        </p:nvSpPr>
        <p:spPr>
          <a:xfrm>
            <a:off x="1018772" y="3136633"/>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4.   The Oracle Service </a:t>
            </a:r>
            <a:r>
              <a:rPr lang="de-DE" dirty="0" err="1"/>
              <a:t>gets</a:t>
            </a:r>
            <a:r>
              <a:rPr lang="de-DE" dirty="0"/>
              <a:t> </a:t>
            </a:r>
            <a:r>
              <a:rPr lang="de-DE" dirty="0" err="1"/>
              <a:t>the</a:t>
            </a:r>
            <a:r>
              <a:rPr lang="de-DE" dirty="0"/>
              <a:t> </a:t>
            </a:r>
            <a:r>
              <a:rPr lang="de-DE" dirty="0" err="1"/>
              <a:t>data</a:t>
            </a:r>
            <a:endParaRPr lang="de-DE" dirty="0"/>
          </a:p>
        </p:txBody>
      </p:sp>
      <p:sp>
        <p:nvSpPr>
          <p:cNvPr id="22" name="TextBox 21">
            <a:extLst>
              <a:ext uri="{FF2B5EF4-FFF2-40B4-BE49-F238E27FC236}">
                <a16:creationId xmlns:a16="http://schemas.microsoft.com/office/drawing/2014/main" id="{BB50BD81-D74F-4CE3-8853-7707A3C2A696}"/>
              </a:ext>
            </a:extLst>
          </p:cNvPr>
          <p:cNvSpPr txBox="1"/>
          <p:nvPr/>
        </p:nvSpPr>
        <p:spPr>
          <a:xfrm>
            <a:off x="1018772" y="3525189"/>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5.   The Oracle Service </a:t>
            </a:r>
            <a:r>
              <a:rPr lang="de-DE" dirty="0" err="1"/>
              <a:t>publishs</a:t>
            </a:r>
            <a:r>
              <a:rPr lang="de-DE" dirty="0"/>
              <a:t> </a:t>
            </a:r>
            <a:r>
              <a:rPr lang="de-DE" dirty="0" err="1"/>
              <a:t>the</a:t>
            </a:r>
            <a:r>
              <a:rPr lang="de-DE" dirty="0"/>
              <a:t> </a:t>
            </a:r>
            <a:r>
              <a:rPr lang="de-DE" dirty="0" err="1"/>
              <a:t>data</a:t>
            </a:r>
            <a:r>
              <a:rPr lang="de-DE" dirty="0"/>
              <a:t> on </a:t>
            </a:r>
            <a:r>
              <a:rPr lang="de-DE" dirty="0" err="1"/>
              <a:t>the</a:t>
            </a:r>
            <a:r>
              <a:rPr lang="de-DE" dirty="0"/>
              <a:t> </a:t>
            </a:r>
            <a:r>
              <a:rPr lang="de-DE" dirty="0" err="1"/>
              <a:t>blockchain</a:t>
            </a:r>
            <a:endParaRPr lang="de-DE" dirty="0"/>
          </a:p>
        </p:txBody>
      </p:sp>
      <p:sp>
        <p:nvSpPr>
          <p:cNvPr id="26" name="TextBox 25">
            <a:extLst>
              <a:ext uri="{FF2B5EF4-FFF2-40B4-BE49-F238E27FC236}">
                <a16:creationId xmlns:a16="http://schemas.microsoft.com/office/drawing/2014/main" id="{80C796EE-5B26-44DF-ACF0-FED132F29BEC}"/>
              </a:ext>
            </a:extLst>
          </p:cNvPr>
          <p:cNvSpPr txBox="1"/>
          <p:nvPr/>
        </p:nvSpPr>
        <p:spPr>
          <a:xfrm>
            <a:off x="1018772" y="3913745"/>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6.   Oracle </a:t>
            </a:r>
            <a:r>
              <a:rPr lang="de-DE" dirty="0" err="1"/>
              <a:t>Contract</a:t>
            </a:r>
            <a:r>
              <a:rPr lang="de-DE" dirty="0"/>
              <a:t> </a:t>
            </a:r>
            <a:r>
              <a:rPr lang="de-DE" dirty="0" err="1"/>
              <a:t>callback</a:t>
            </a:r>
            <a:r>
              <a:rPr lang="de-DE" dirty="0"/>
              <a:t> </a:t>
            </a:r>
            <a:r>
              <a:rPr lang="de-DE" dirty="0" err="1"/>
              <a:t>function</a:t>
            </a:r>
            <a:r>
              <a:rPr lang="de-DE" dirty="0"/>
              <a:t> </a:t>
            </a:r>
            <a:r>
              <a:rPr lang="de-DE" dirty="0" err="1"/>
              <a:t>gets</a:t>
            </a:r>
            <a:r>
              <a:rPr lang="de-DE" dirty="0"/>
              <a:t> </a:t>
            </a:r>
            <a:r>
              <a:rPr lang="de-DE" dirty="0" err="1"/>
              <a:t>the</a:t>
            </a:r>
            <a:r>
              <a:rPr lang="de-DE" dirty="0"/>
              <a:t> </a:t>
            </a:r>
            <a:r>
              <a:rPr lang="de-DE" dirty="0" err="1"/>
              <a:t>data</a:t>
            </a:r>
            <a:endParaRPr lang="de-DE" dirty="0"/>
          </a:p>
        </p:txBody>
      </p:sp>
      <p:sp>
        <p:nvSpPr>
          <p:cNvPr id="30" name="TextBox 29">
            <a:extLst>
              <a:ext uri="{FF2B5EF4-FFF2-40B4-BE49-F238E27FC236}">
                <a16:creationId xmlns:a16="http://schemas.microsoft.com/office/drawing/2014/main" id="{4D9A8BC8-00D8-4362-842B-3ECC626BE1D5}"/>
              </a:ext>
            </a:extLst>
          </p:cNvPr>
          <p:cNvSpPr txBox="1"/>
          <p:nvPr/>
        </p:nvSpPr>
        <p:spPr>
          <a:xfrm>
            <a:off x="1018772" y="430230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7.   The Oracle </a:t>
            </a:r>
            <a:r>
              <a:rPr lang="de-DE" dirty="0" err="1"/>
              <a:t>Contract</a:t>
            </a:r>
            <a:r>
              <a:rPr lang="de-DE" dirty="0"/>
              <a:t> </a:t>
            </a:r>
            <a:r>
              <a:rPr lang="de-DE" dirty="0" err="1"/>
              <a:t>returns</a:t>
            </a:r>
            <a:r>
              <a:rPr lang="de-DE" dirty="0"/>
              <a:t> </a:t>
            </a:r>
            <a:r>
              <a:rPr lang="de-DE" dirty="0" err="1"/>
              <a:t>the</a:t>
            </a:r>
            <a:r>
              <a:rPr lang="de-DE" dirty="0"/>
              <a:t> </a:t>
            </a:r>
            <a:r>
              <a:rPr lang="de-DE" dirty="0" err="1"/>
              <a:t>data</a:t>
            </a:r>
            <a:endParaRPr lang="de-DE" dirty="0"/>
          </a:p>
        </p:txBody>
      </p:sp>
      <p:sp>
        <p:nvSpPr>
          <p:cNvPr id="34" name="TextBox 33">
            <a:extLst>
              <a:ext uri="{FF2B5EF4-FFF2-40B4-BE49-F238E27FC236}">
                <a16:creationId xmlns:a16="http://schemas.microsoft.com/office/drawing/2014/main" id="{BCF90CAB-8E5F-4801-BFBD-60EE056962F7}"/>
              </a:ext>
            </a:extLst>
          </p:cNvPr>
          <p:cNvSpPr txBox="1"/>
          <p:nvPr/>
        </p:nvSpPr>
        <p:spPr>
          <a:xfrm>
            <a:off x="1018772" y="4690857"/>
            <a:ext cx="6094826"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de-DE" dirty="0"/>
              <a:t>8.   All </a:t>
            </a:r>
            <a:r>
              <a:rPr lang="de-DE" dirty="0" err="1"/>
              <a:t>nodes</a:t>
            </a:r>
            <a:r>
              <a:rPr lang="de-DE" dirty="0"/>
              <a:t> </a:t>
            </a:r>
            <a:r>
              <a:rPr lang="de-DE" dirty="0" err="1"/>
              <a:t>can</a:t>
            </a:r>
            <a:r>
              <a:rPr lang="de-DE" dirty="0"/>
              <a:t> </a:t>
            </a:r>
            <a:r>
              <a:rPr lang="de-DE" dirty="0" err="1"/>
              <a:t>mine</a:t>
            </a:r>
            <a:r>
              <a:rPr lang="de-DE" dirty="0"/>
              <a:t> </a:t>
            </a:r>
            <a:r>
              <a:rPr lang="de-DE" dirty="0" err="1"/>
              <a:t>the</a:t>
            </a:r>
            <a:r>
              <a:rPr lang="de-DE" dirty="0"/>
              <a:t> same </a:t>
            </a:r>
            <a:r>
              <a:rPr lang="de-DE" dirty="0" err="1"/>
              <a:t>result</a:t>
            </a:r>
            <a:r>
              <a:rPr lang="de-DE" dirty="0"/>
              <a:t>, </a:t>
            </a:r>
            <a:r>
              <a:rPr lang="de-DE" dirty="0" err="1"/>
              <a:t>since</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published</a:t>
            </a:r>
            <a:endParaRPr lang="de-DE" dirty="0"/>
          </a:p>
        </p:txBody>
      </p:sp>
    </p:spTree>
    <p:extLst>
      <p:ext uri="{BB962C8B-B14F-4D97-AF65-F5344CB8AC3E}">
        <p14:creationId xmlns:p14="http://schemas.microsoft.com/office/powerpoint/2010/main" val="32711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P spid="18" grpId="0"/>
      <p:bldP spid="22" grpId="0"/>
      <p:bldP spid="26"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pPr marL="0" indent="0">
              <a:buNone/>
            </a:pPr>
            <a:r>
              <a:rPr lang="de-DE" b="1" dirty="0"/>
              <a:t>Description and </a:t>
            </a:r>
            <a:r>
              <a:rPr lang="de-DE" b="1" dirty="0" err="1"/>
              <a:t>Available</a:t>
            </a:r>
            <a:r>
              <a:rPr lang="de-DE" b="1" dirty="0"/>
              <a:t> APIs</a:t>
            </a:r>
            <a:endParaRPr lang="en-US" b="1"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8</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1018772" y="1566759"/>
            <a:ext cx="5772382" cy="2308324"/>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rPr>
              <a:t>JSON RPC API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API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2441058085"/>
              </p:ext>
            </p:extLst>
          </p:nvPr>
        </p:nvGraphicFramePr>
        <p:xfrm>
          <a:off x="978979" y="4221903"/>
          <a:ext cx="10803444" cy="1891254"/>
        </p:xfrm>
        <a:graphic>
          <a:graphicData uri="http://schemas.openxmlformats.org/drawingml/2006/table">
            <a:tbl>
              <a:tblPr firstRow="1">
                <a:tableStyleId>{F5AB1C69-6EDB-4FF4-983F-18BD219EF322}</a:tableStyleId>
              </a:tblPr>
              <a:tblGrid>
                <a:gridCol w="5401722">
                  <a:extLst>
                    <a:ext uri="{9D8B030D-6E8A-4147-A177-3AD203B41FA5}">
                      <a16:colId xmlns:a16="http://schemas.microsoft.com/office/drawing/2014/main" val="4003901390"/>
                    </a:ext>
                  </a:extLst>
                </a:gridCol>
                <a:gridCol w="5401722">
                  <a:extLst>
                    <a:ext uri="{9D8B030D-6E8A-4147-A177-3AD203B41FA5}">
                      <a16:colId xmlns:a16="http://schemas.microsoft.com/office/drawing/2014/main" val="2590846789"/>
                    </a:ext>
                  </a:extLst>
                </a:gridCol>
              </a:tblGrid>
              <a:tr h="321056">
                <a:tc>
                  <a:txBody>
                    <a:bodyPr/>
                    <a:lstStyle/>
                    <a:p>
                      <a:r>
                        <a:rPr lang="de-DE" dirty="0">
                          <a:solidFill>
                            <a:schemeClr val="bg1"/>
                          </a:solidFill>
                          <a:effectLst/>
                        </a:rPr>
                        <a:t>Language</a:t>
                      </a:r>
                      <a:endParaRPr lang="en-US" dirty="0">
                        <a:solidFill>
                          <a:schemeClr val="bg1"/>
                        </a:solidFill>
                        <a:effectLst/>
                      </a:endParaRPr>
                    </a:p>
                  </a:txBody>
                  <a:tcPr anchor="ctr"/>
                </a:tc>
                <a:tc>
                  <a:txBody>
                    <a:bodyPr/>
                    <a:lstStyle/>
                    <a:p>
                      <a:r>
                        <a:rPr lang="de-DE" b="1" dirty="0">
                          <a:solidFill>
                            <a:schemeClr val="bg1"/>
                          </a:solidFill>
                          <a:effectLst/>
                        </a:rPr>
                        <a:t>API Library</a:t>
                      </a:r>
                      <a:endParaRPr lang="en-US" b="1" dirty="0">
                        <a:solidFill>
                          <a:schemeClr val="bg1"/>
                        </a:solidFill>
                        <a:effectLst/>
                      </a:endParaRPr>
                    </a:p>
                  </a:txBody>
                  <a:tcPr anchor="ctr"/>
                </a:tc>
                <a:extLst>
                  <a:ext uri="{0D108BD9-81ED-4DB2-BD59-A6C34878D82A}">
                    <a16:rowId xmlns:a16="http://schemas.microsoft.com/office/drawing/2014/main" val="1687857009"/>
                  </a:ext>
                </a:extLst>
              </a:tr>
              <a:tr h="428214">
                <a:tc>
                  <a:txBody>
                    <a:bodyPr/>
                    <a:lstStyle/>
                    <a:p>
                      <a:r>
                        <a:rPr lang="de-DE" dirty="0">
                          <a:solidFill>
                            <a:schemeClr val="tx1">
                              <a:lumMod val="65000"/>
                              <a:lumOff val="35000"/>
                            </a:schemeClr>
                          </a:solidFill>
                          <a:effectLst/>
                        </a:rPr>
                        <a:t>.Net Framework (C#, F#)</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Nethereum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21056">
                <a:tc>
                  <a:txBody>
                    <a:bodyPr/>
                    <a:lstStyle/>
                    <a:p>
                      <a:r>
                        <a:rPr lang="de-DE" dirty="0">
                          <a:solidFill>
                            <a:schemeClr val="tx1">
                              <a:lumMod val="65000"/>
                              <a:lumOff val="35000"/>
                            </a:schemeClr>
                          </a:solidFill>
                          <a:effectLst/>
                        </a:rPr>
                        <a:t>Java, JavaScript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web3J, web3.js &amp; Ethers.js</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21056">
                <a:tc>
                  <a:txBody>
                    <a:bodyPr/>
                    <a:lstStyle/>
                    <a:p>
                      <a:r>
                        <a:rPr lang="de-DE" dirty="0" err="1">
                          <a:solidFill>
                            <a:schemeClr val="tx1">
                              <a:lumMod val="65000"/>
                              <a:lumOff val="35000"/>
                            </a:schemeClr>
                          </a:solidFill>
                          <a:effectLst/>
                        </a:rPr>
                        <a:t>Golang</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Geth</a:t>
                      </a:r>
                      <a:r>
                        <a:rPr lang="de-DE" dirty="0">
                          <a:solidFill>
                            <a:schemeClr val="tx1">
                              <a:lumMod val="65000"/>
                              <a:lumOff val="35000"/>
                            </a:schemeClr>
                          </a:solidFill>
                          <a:effectLst/>
                        </a:rPr>
                        <a:t> (Go-Ethereum)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321056">
                <a:tc>
                  <a:txBody>
                    <a:bodyPr/>
                    <a:lstStyle/>
                    <a:p>
                      <a:r>
                        <a:rPr lang="de-DE" dirty="0" err="1">
                          <a:solidFill>
                            <a:schemeClr val="tx1">
                              <a:lumMod val="65000"/>
                              <a:lumOff val="35000"/>
                            </a:schemeClr>
                          </a:solidFill>
                          <a:effectLst/>
                        </a:rPr>
                        <a:t>Others</a:t>
                      </a:r>
                      <a:r>
                        <a:rPr lang="de-DE" dirty="0">
                          <a:solidFill>
                            <a:schemeClr val="tx1">
                              <a:lumMod val="65000"/>
                              <a:lumOff val="35000"/>
                            </a:schemeClr>
                          </a:solidFill>
                          <a:effectLst/>
                        </a:rPr>
                        <a:t> (</a:t>
                      </a:r>
                      <a:r>
                        <a:rPr lang="de-DE" dirty="0" err="1">
                          <a:solidFill>
                            <a:schemeClr val="tx1">
                              <a:lumMod val="65000"/>
                              <a:lumOff val="35000"/>
                            </a:schemeClr>
                          </a:solidFill>
                          <a:effectLst/>
                        </a:rPr>
                        <a:t>If</a:t>
                      </a:r>
                      <a:r>
                        <a:rPr lang="de-DE" dirty="0">
                          <a:solidFill>
                            <a:schemeClr val="tx1">
                              <a:lumMod val="65000"/>
                              <a:lumOff val="35000"/>
                            </a:schemeClr>
                          </a:solidFill>
                          <a:effectLst/>
                        </a:rPr>
                        <a:t> </a:t>
                      </a:r>
                      <a:r>
                        <a:rPr lang="de-DE" dirty="0" err="1">
                          <a:solidFill>
                            <a:schemeClr val="tx1">
                              <a:lumMod val="65000"/>
                              <a:lumOff val="35000"/>
                            </a:schemeClr>
                          </a:solidFill>
                          <a:effectLst/>
                        </a:rPr>
                        <a:t>no</a:t>
                      </a:r>
                      <a:r>
                        <a:rPr lang="de-DE" dirty="0">
                          <a:solidFill>
                            <a:schemeClr val="tx1">
                              <a:lumMod val="65000"/>
                              <a:lumOff val="35000"/>
                            </a:schemeClr>
                          </a:solidFill>
                          <a:effectLst/>
                        </a:rPr>
                        <a:t> API </a:t>
                      </a:r>
                      <a:r>
                        <a:rPr lang="de-DE" dirty="0" err="1">
                          <a:solidFill>
                            <a:schemeClr val="tx1">
                              <a:lumMod val="65000"/>
                              <a:lumOff val="35000"/>
                            </a:schemeClr>
                          </a:solidFill>
                          <a:effectLst/>
                        </a:rPr>
                        <a:t>library</a:t>
                      </a:r>
                      <a:r>
                        <a:rPr lang="de-DE" dirty="0">
                          <a:solidFill>
                            <a:schemeClr val="tx1">
                              <a:lumMod val="65000"/>
                              <a:lumOff val="35000"/>
                            </a:schemeClr>
                          </a:solidFill>
                          <a:effectLst/>
                        </a:rPr>
                        <a:t> </a:t>
                      </a:r>
                      <a:r>
                        <a:rPr lang="de-DE" dirty="0" err="1">
                          <a:solidFill>
                            <a:schemeClr val="tx1">
                              <a:lumMod val="65000"/>
                              <a:lumOff val="35000"/>
                            </a:schemeClr>
                          </a:solidFill>
                          <a:effectLst/>
                        </a:rPr>
                        <a:t>exists</a:t>
                      </a:r>
                      <a:r>
                        <a:rPr lang="de-DE" dirty="0">
                          <a:solidFill>
                            <a:schemeClr val="tx1">
                              <a:lumMod val="65000"/>
                              <a:lumOff val="35000"/>
                            </a:schemeClr>
                          </a:solidFill>
                          <a:effectLst/>
                        </a:rPr>
                        <a: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JSON-RPC</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API</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34106" y="1550752"/>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49392"/>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chor="ct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3E951B43-A941-4FF9-9C21-BF7D512C686D}"/>
              </a:ext>
            </a:extLst>
          </p:cNvPr>
          <p:cNvGrpSpPr/>
          <p:nvPr/>
        </p:nvGrpSpPr>
        <p:grpSpPr>
          <a:xfrm>
            <a:off x="7430947" y="1248115"/>
            <a:ext cx="4761053" cy="3821033"/>
            <a:chOff x="7430947" y="1261506"/>
            <a:chExt cx="4761053" cy="3821033"/>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grpSp>
    </p:spTree>
    <p:extLst>
      <p:ext uri="{BB962C8B-B14F-4D97-AF65-F5344CB8AC3E}">
        <p14:creationId xmlns:p14="http://schemas.microsoft.com/office/powerpoint/2010/main" val="330591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1334</Words>
  <Application>Microsoft Office PowerPoint</Application>
  <PresentationFormat>Widescreen</PresentationFormat>
  <Paragraphs>245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Communication with Blockchain</vt:lpstr>
      <vt:lpstr>Ganache</vt:lpstr>
      <vt:lpstr>Smart Contracting Structure</vt:lpstr>
      <vt:lpstr>INTRANAV RTLS API Emulation</vt:lpstr>
      <vt:lpstr>Internal Process API</vt:lpstr>
      <vt:lpstr>Client Portal</vt:lpstr>
      <vt:lpstr>Project Status</vt:lpstr>
      <vt:lpstr>Application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Sachi Harshitha Liyanagama</cp:lastModifiedBy>
  <cp:revision>3914</cp:revision>
  <cp:lastPrinted>2019-03-28T21:06:05Z</cp:lastPrinted>
  <dcterms:created xsi:type="dcterms:W3CDTF">2017-07-18T09:08:44Z</dcterms:created>
  <dcterms:modified xsi:type="dcterms:W3CDTF">2021-07-12T09:12:51Z</dcterms:modified>
</cp:coreProperties>
</file>