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4" r:id="rId5"/>
    <p:sldId id="259" r:id="rId6"/>
    <p:sldId id="262" r:id="rId7"/>
    <p:sldId id="265" r:id="rId8"/>
    <p:sldId id="272" r:id="rId9"/>
    <p:sldId id="271" r:id="rId10"/>
    <p:sldId id="268" r:id="rId11"/>
    <p:sldId id="266" r:id="rId12"/>
    <p:sldId id="278" r:id="rId13"/>
    <p:sldId id="279" r:id="rId14"/>
    <p:sldId id="269" r:id="rId15"/>
    <p:sldId id="276" r:id="rId16"/>
    <p:sldId id="277" r:id="rId17"/>
    <p:sldId id="280" r:id="rId18"/>
    <p:sldId id="281" r:id="rId19"/>
    <p:sldId id="282" r:id="rId20"/>
    <p:sldId id="285" r:id="rId21"/>
    <p:sldId id="28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69DA-46B3-270A-E4D5-81D46238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359B0-C780-260D-ABF0-E2208323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BF83-86C3-23D7-C4C8-B0E1B567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48288-F6DB-27FB-12E4-9729B7DC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C028-D940-5145-5617-F2EC50F1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784A-568C-A5D0-FD7A-E81EBFD3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DF23F-8A86-A5F8-868D-21A9412D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1C96-1A70-6777-26D2-66AD6C81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1968-95E1-1B2F-2FAB-95D5AAAA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0F34-A088-68EE-FD1D-E0E630B2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536CC-604A-059F-EE00-38E80C1F5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DC862-A61B-84E7-9FD9-4C4CD590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7377-F3E4-BF95-235F-26E49AF0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AEE4-605D-CB05-992F-42CB3415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9E0B4-3C94-07DE-418E-852624F3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2DC-52C8-B91D-4707-EA002B38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BD50-F44F-7903-C9FD-E392364E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8B67-7C09-97BA-DA6B-31CFCB1E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B2A8-1FE6-C520-2BB5-A31555E2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AF2E-4F4F-92EF-8A18-D724022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9688-2B08-0BFF-9F11-08D77931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D1E45-6EFF-1370-E06E-C4613C27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6D6AD-B67E-0D08-1AFF-7661062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CA55-275D-93C5-BFD8-207F7EF4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0412C-4941-2743-BFD4-8F53189D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B27F-491A-EBB8-6E5C-AF78E761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F102-A558-5024-5EF0-DE950C91A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E42DD-8B28-F83F-0664-E5F792F85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105D-EDF5-BDE5-9899-CA23ABD8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73317-3869-226D-0069-4883E734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A3570-1EC1-E332-0A1D-3F5EC4D3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9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86FB-30E8-775C-5918-9595FAFA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0291-6A58-DD36-B9D4-68F11E6F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82903-B3BA-1467-5ABB-44650EDC4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F6C9-1A63-BDAE-B5FD-02C905A33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ECA42-9B25-5E7A-D775-6FABFA9AD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D65C0-0308-AA27-50A5-F60E66BC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9E111-62AF-71D4-61DD-2C064D5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FB2D4-640C-B447-C18F-B4A8B950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7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6B24-44A6-D005-D78B-68127DFD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403F-684D-3A36-3E28-63C5F272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E36A-6B5E-C6A5-1E45-B94A8370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CEC55-ADA5-CFA8-91FE-A2DD0965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3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E803D-7102-07FF-F4AB-900C3125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2AD2F-3EA1-CFFC-B926-B9DF21FB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59AB-5762-8EB6-31C8-4F1D3A7B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8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C873-7739-1ECB-C1F8-6EAA5619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DF7C-3B64-DD6E-2383-220C5176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187DD-62AB-0CAF-4C75-935141357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BB804-1F8A-4B1F-D846-508120D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342E-0E2C-EA78-F27E-E7A0BFD8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7CA75-60E4-62BB-3200-D5C804B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95C8-40EF-AD05-1747-DF7E7EBE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D6B34-56C1-24A3-6450-D7A50478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9A6EA-C066-31F2-8613-97E5880D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15F3-25A7-E418-89DD-2E19317E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4F10-7C1B-F3F5-B1E0-2F244FA9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7750-DD30-9963-EDC4-3A608A92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8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A92CA-E3B5-47AF-F435-20016525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BA0F-ABC6-4450-8346-CFEF3C1AC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A439E-86EB-78E5-C4B0-71936BF4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3169-50E8-4B36-A6E2-BB84B9D369C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CD7A-5ACB-E086-2A78-D1DD2B6E2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3CACD-89DC-01BD-52D0-773DBADE4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4953-7088-4909-87EB-CCB5F6C4C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DF1E-D243-E808-7F7E-93F69270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216309"/>
            <a:ext cx="11206316" cy="129785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set description :</a:t>
            </a:r>
            <a:br>
              <a:rPr lang="en-IN" dirty="0"/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AF7B21-C7F7-97CB-B0A7-79F286816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471" y="930229"/>
            <a:ext cx="11464413" cy="5755422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srgbClr val="3C4043"/>
                </a:solidFill>
              </a:rPr>
              <a:t>1)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 </a:t>
            </a:r>
            <a:r>
              <a:rPr lang="en-US" altLang="en-US" sz="2400" dirty="0">
                <a:solidFill>
                  <a:srgbClr val="3C4043"/>
                </a:solidFill>
              </a:rPr>
              <a:t>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he training folder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train_new_tsv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consists of three types of information about the    1,200+ subjects. They are: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          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 the targets (ADHD diagnosis and sex)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          b)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 functional MRI connectome matrices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          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 socio-demographic information, e.g., subject’s “handedness” or “parent’s     education  level”, emotions (“Strength and Difficulties Questionnaire”), and parenting information (“Alabama Parenting Questionnaire”). These include both quantitative and categorical metadata.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C4043"/>
              </a:solidFill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 The test folder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test_tsv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consists of unseen data frames for 300+ subjects. These data frames are as follows: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              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 functional MRI connectome matrices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               b)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</a:rPr>
              <a:t>socio-demographic, emotions, and parenting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C404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4D13-2722-4A05-1FC1-B726F11B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Managing Categorical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BB33-3B83-1A91-87D8-0DD1196A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600" dirty="0"/>
              <a:t>Grouping Rare Values :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Some categorical values (e.g., a very specific ethnicity) might appear only a few times. This can lead </a:t>
            </a:r>
            <a:r>
              <a:rPr lang="en-US" dirty="0" err="1"/>
              <a:t>totoo</a:t>
            </a:r>
            <a:r>
              <a:rPr lang="en-US" dirty="0"/>
              <a:t> many columns after converting to numbers (sparse data). 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We grouped infrequently occurring categories into a single, common category.</a:t>
            </a:r>
          </a:p>
          <a:p>
            <a:pPr marL="0" indent="0">
              <a:buNone/>
            </a:pPr>
            <a:r>
              <a:rPr lang="en-US" b="1" dirty="0"/>
              <a:t>Strategy: </a:t>
            </a:r>
            <a:r>
              <a:rPr lang="en-US" dirty="0"/>
              <a:t>Any category with a frequency less than 15 was relabeled as 'other'.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5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3E63-D43B-F330-BD10-480BECA6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40" y="568960"/>
            <a:ext cx="10855960" cy="5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Ensuring Consistency: </a:t>
            </a:r>
          </a:p>
          <a:p>
            <a:pPr marL="0" indent="0">
              <a:buNone/>
            </a:pPr>
            <a:r>
              <a:rPr lang="en-US" sz="2400" b="1" dirty="0"/>
              <a:t>Problem: </a:t>
            </a:r>
            <a:r>
              <a:rPr lang="en-US" sz="2400" dirty="0"/>
              <a:t>What if a category exists in the training data but not the test data, or vice-versa? Or if the order is different? This can cause errors or incorrect model behavior during prediction.</a:t>
            </a:r>
          </a:p>
          <a:p>
            <a:pPr marL="0" indent="0">
              <a:buNone/>
            </a:pPr>
            <a:r>
              <a:rPr lang="en-US" sz="2400" b="1" dirty="0"/>
              <a:t>Solution: </a:t>
            </a:r>
            <a:r>
              <a:rPr lang="en-US" sz="2400" dirty="0"/>
              <a:t>We created a master list of all possible categories for each feature, combining both train and test data.</a:t>
            </a:r>
          </a:p>
          <a:p>
            <a:pPr marL="0" indent="0">
              <a:buNone/>
            </a:pPr>
            <a:r>
              <a:rPr lang="en-US" sz="2400" b="1" dirty="0"/>
              <a:t>Strategy:</a:t>
            </a:r>
            <a:r>
              <a:rPr lang="en-US" sz="2400" dirty="0"/>
              <a:t>Identified all unique categories present in both train and test sets for each categorical feature.Ensured both datasets only contain these globally recognized categories.Stored this master list in a category_dict for later use by One-Hot Encoding.</a:t>
            </a:r>
          </a:p>
          <a:p>
            <a:pPr marL="0" indent="0">
              <a:buNone/>
            </a:pPr>
            <a:r>
              <a:rPr lang="en-US" sz="2400" b="1" dirty="0"/>
              <a:t>Why: </a:t>
            </a:r>
            <a:r>
              <a:rPr lang="en-US" sz="2400" dirty="0"/>
              <a:t>Guarantees that numerical conversion (One-Hot Encoding) will produce the exact same set of columns for both training and testing, preventing dimension mismatches.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0870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7050-25DA-29BB-E406-B99AA690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Selection: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mbo" panose="020205020502010202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6BD9-0148-D367-22D4-0D4C0A61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337945"/>
            <a:ext cx="10515600" cy="4351338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Selected top 200 correlated features (excluding targets) for Sex_F and      ADHD_Outcome based on correlation analysis (sex_corr, adhd_corr).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Excluded target columns (Sex_F, ADHD_Outcome) from feature sets to prevent leakage.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interaction features for ADHD modeling: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APQ_P_APQ_P_INV, APQ_P_APQ_P_PP, SDQ_SDQ_Hyperactivity, MRI_Track_Age_at_Scan, SDQ_SDQ_Generating_Impact.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predicted sex probability (sex_proba) as a feature and created interaction features by multiplying sex_proba with the above key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mbo" panose="02020502050201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mbo" panose="02020502050201020203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0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5310-B208-802E-4AC5-74CF35E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mbo" panose="02020502050201020203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101C-B230-12EF-8696-06C1D567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253331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Combined quantitative, categorical, and functional connectome data into train_combined and test_combined.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Generated interaction features (I_{col}) by multiplying selected features with sex_proba to capture combined effects for ADHD prediction.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stratification based on combinations of ADHD_Outcome and Sex_F to handle class imbalance.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23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CAD7-7BDB-13AD-96C4-B25DB10B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Technique Did We Use For Dimentionality Reduction?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A867-FB6E-EA98-A2ED-A81C550C5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Principal Component Analysis (PCA) </a:t>
            </a:r>
            <a:r>
              <a:rPr lang="en-US" sz="2400" dirty="0"/>
              <a:t>is a powerful dimensionality reduction technique used in data analysis and machine learning.</a:t>
            </a:r>
          </a:p>
          <a:p>
            <a:r>
              <a:rPr lang="en-US" sz="2400" b="1" dirty="0"/>
              <a:t> PCA helps to simplify complex datasets by: </a:t>
            </a:r>
            <a:r>
              <a:rPr lang="en-US" sz="2400" dirty="0"/>
              <a:t>Reducing the number of variables.   Identifying the most important patterns in the data.   Creating a new set of uncorrelated variables.</a:t>
            </a:r>
          </a:p>
          <a:p>
            <a:r>
              <a:rPr lang="en-US" sz="2400" b="1" dirty="0"/>
              <a:t>Our Application: </a:t>
            </a:r>
            <a:r>
              <a:rPr lang="en-US" sz="2400" dirty="0"/>
              <a:t>Reduced hundreds of functional connectivity features down to 100 principal components.</a:t>
            </a:r>
          </a:p>
        </p:txBody>
      </p:sp>
    </p:spTree>
    <p:extLst>
      <p:ext uri="{BB962C8B-B14F-4D97-AF65-F5344CB8AC3E}">
        <p14:creationId xmlns:p14="http://schemas.microsoft.com/office/powerpoint/2010/main" val="1145843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58FC9-5D71-33DE-9258-EF02448F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4B43-A184-A397-0960-2B352A93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2" y="1767840"/>
            <a:ext cx="11216148" cy="2194559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42754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3765-519D-26BA-F85D-4C42701B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sz="4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Training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9F5A-AC52-6EAD-15E0-531FDF79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422400"/>
            <a:ext cx="10515600" cy="4856479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Sex_F Prediction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CatBoostClassifier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Parameters: iterations=500, learning_rate=0.05, depth=6, scale_pos_weight=1.5, random_state=42.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 features_sex (top 200 correlated features) with sample weights to handle class imbalance.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ADHD_Outcome Prediction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Calibrated RandomForestClassifier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 model: Random ForestClassifier with n_estimators=200, max_depth=10, class_weight='balanced', random_state=42.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Calibration: Sigmoid method with 3-fold cross-validation.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 features_adhd plus sex_proba and interaction features, with sample weights.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36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A6EB-E1B3-6FD4-7D81-CFD533979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345440"/>
            <a:ext cx="10967720" cy="583152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H2O AutoML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Explored multiple models (GBM, GLM, DRF, XGBoost , Stacked Ensembles) for initial evaluation.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Metrics: AUC, log loss, AUC-PR, mean per-class error, RMSE, MSE.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model: GBM_2 with AUC=0.54108, but results indicated poor performance (AUC ~0.5, F1 scores low).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Workflow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Sex_F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 full training data using train_combined[features_sex].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Predicted probabilities (sex_proba) for both training and test sets.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ADHD_Outcome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Incorporated sex_proba and interaction features.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 full training data with train_combined[features_adhd + sex_proba + interactions].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9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AD9B-ACB4-8063-D13F-0C5C9BC2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"/>
            <a:ext cx="10515600" cy="584168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Sample Weights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compute_sample_weight with balanced strategy for both targets.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final model, weighted samples with combinations == "11" (ADHD=1, Sex_F=1) given double weight.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400" b="1" dirty="0"/>
              <a:t>Evaluation</a:t>
            </a:r>
            <a:r>
              <a:rPr lang="en-US" sz="2400" dirty="0"/>
              <a:t>: Used F1 score (weighted by class balance) for threshold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Out-of-fold predictions (sex_oof, adhd_oof) used to assess model performance and tune thresholds.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Statistical tests (Kolmogorov-Smirnov and Mann-Whitney U) compared test and OOF prediction distributions.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19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2594-03A8-8086-C1A3-372BA625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Q1: Which specific age groups within our dataset exhibit a higher prevalence of ADHD?</a:t>
            </a:r>
            <a:endParaRPr lang="en-IN" sz="2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EECE8F-A985-1B33-9CCC-2BBC5C657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1690688"/>
            <a:ext cx="10668000" cy="5070158"/>
          </a:xfrm>
        </p:spPr>
      </p:pic>
    </p:spTree>
    <p:extLst>
      <p:ext uri="{BB962C8B-B14F-4D97-AF65-F5344CB8AC3E}">
        <p14:creationId xmlns:p14="http://schemas.microsoft.com/office/powerpoint/2010/main" val="138903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2BFF-5A8C-71A6-3981-291007A9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Target Variables :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D5BA7E-6542-0D39-FC90-40145D357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838200" y="1814038"/>
            <a:ext cx="6909618" cy="1107996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+mn-lt"/>
              </a:rPr>
              <a:t>ADHD_Outcome: Type of Diagnosis (0=Other/None, 1=ADHD)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+mn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C4043"/>
                </a:solidFill>
                <a:effectLst/>
                <a:latin typeface="+mn-lt"/>
              </a:rPr>
              <a:t>Sex_F: Sex of participant (0=Male, 1=Female)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58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BD81-E796-6705-57D8-D7B6097DF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33A0-74A3-4FE1-6C57-681314CE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+mn-lt"/>
              </a:rPr>
              <a:t>Q2:</a:t>
            </a:r>
            <a:r>
              <a:rPr lang="en-US" sz="2800" dirty="0">
                <a:solidFill>
                  <a:srgbClr val="0070C0"/>
                </a:solidFill>
                <a:latin typeface="+mn-lt"/>
              </a:rPr>
              <a:t> Do some racial or ethnic groups in our dataset have a higher percentage of ADHD diagnoses compared to others?</a:t>
            </a:r>
            <a:endParaRPr lang="en-IN" sz="28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9FA53F-BD71-3F38-C7C2-C844C9C2D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574800"/>
            <a:ext cx="11379200" cy="4785360"/>
          </a:xfrm>
        </p:spPr>
      </p:pic>
    </p:spTree>
    <p:extLst>
      <p:ext uri="{BB962C8B-B14F-4D97-AF65-F5344CB8AC3E}">
        <p14:creationId xmlns:p14="http://schemas.microsoft.com/office/powerpoint/2010/main" val="261758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1C96-338D-D494-D3B4-DE2FF33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Q3:How does the number of ADHD diagnoses compare between male and female individuals in this dataset?"</a:t>
            </a:r>
            <a:endParaRPr lang="en-IN" sz="2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E0A22-9B02-E665-3C66-2C0448C1D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1690688"/>
            <a:ext cx="9814560" cy="4486275"/>
          </a:xfrm>
        </p:spPr>
      </p:pic>
    </p:spTree>
    <p:extLst>
      <p:ext uri="{BB962C8B-B14F-4D97-AF65-F5344CB8AC3E}">
        <p14:creationId xmlns:p14="http://schemas.microsoft.com/office/powerpoint/2010/main" val="1072065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F7A9-EC61-A89F-E7C5-1BEC9CC3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488565"/>
            <a:ext cx="10734040" cy="114871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THANK  YOU</a:t>
            </a: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228A-C140-3F24-8C44-A35C9595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117157"/>
            <a:ext cx="10515600" cy="1325563"/>
          </a:xfrm>
        </p:spPr>
        <p:txBody>
          <a:bodyPr/>
          <a:lstStyle/>
          <a:p>
            <a:r>
              <a:rPr lang="en-US" b="1" dirty="0"/>
              <a:t>Basic Analysis :</a:t>
            </a:r>
            <a:endParaRPr lang="en-IN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DB1B4A-E972-41DC-87B6-F3BA85EA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5" y="1121093"/>
            <a:ext cx="920559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72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0A95F5C-FDB4-D3E2-A8E5-ED4F56C526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012824"/>
            <a:ext cx="10546079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2BCF-8936-1382-5E76-4B8D28F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32" y="1767840"/>
            <a:ext cx="11216148" cy="219455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6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0C97-7139-3803-8F09-2BB5EE87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7" y="-132079"/>
            <a:ext cx="10920413" cy="1822768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US" sz="4400" b="1" dirty="0"/>
              <a:t>resence Of Missing Values: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CA90FD-7903-09B9-F5C8-18B31863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8" y="1402079"/>
            <a:ext cx="11325225" cy="46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0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00CA-1C63-7A04-5EE0-D26BA3AC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Did We Handle The Missing Values?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5BB94-8F10-0FF9-7160-90DD9EFC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Quantitative features: </a:t>
            </a:r>
            <a:r>
              <a:rPr lang="en-IN" sz="2400" dirty="0"/>
              <a:t>Mean imputation.</a:t>
            </a:r>
          </a:p>
          <a:p>
            <a:r>
              <a:rPr lang="en-IN" sz="2400" b="1" dirty="0"/>
              <a:t>Categorical features: </a:t>
            </a:r>
            <a:r>
              <a:rPr lang="en-IN" sz="2400" dirty="0"/>
              <a:t>Mode imputation.</a:t>
            </a:r>
          </a:p>
        </p:txBody>
      </p:sp>
    </p:spTree>
    <p:extLst>
      <p:ext uri="{BB962C8B-B14F-4D97-AF65-F5344CB8AC3E}">
        <p14:creationId xmlns:p14="http://schemas.microsoft.com/office/powerpoint/2010/main" val="124594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FF8CFC-F7FA-788A-85F8-CEA960032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3680"/>
            <a:ext cx="6055360" cy="641095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46CBCF-DCE1-B6C8-843D-A11331D3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635" y="129537"/>
            <a:ext cx="4771925" cy="650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7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A462A3-4369-E0DE-CD9E-EDE6D835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8" y="931863"/>
            <a:ext cx="10515600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Methods for Outlier Handling: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Imputation:</a:t>
            </a:r>
            <a:r>
              <a:rPr lang="en-US" dirty="0"/>
              <a:t> Replacing outliers with more reasonable values (e.g., mean, median, boundaries).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 Removal:</a:t>
            </a:r>
            <a:r>
              <a:rPr lang="en-US" dirty="0"/>
              <a:t> Deleting outlier data points (use with caution).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Treating them separately:</a:t>
            </a:r>
            <a:r>
              <a:rPr lang="en-US" dirty="0"/>
              <a:t> Modeling outliers differently if they represent a distinct phenomenon.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53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1142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Abadi</vt:lpstr>
      <vt:lpstr>Arial</vt:lpstr>
      <vt:lpstr>Bembo</vt:lpstr>
      <vt:lpstr>Calibri</vt:lpstr>
      <vt:lpstr>Calibri Light</vt:lpstr>
      <vt:lpstr>Inter</vt:lpstr>
      <vt:lpstr>Office Theme</vt:lpstr>
      <vt:lpstr>Data set description : </vt:lpstr>
      <vt:lpstr>Target Variables :</vt:lpstr>
      <vt:lpstr>Basic Analysis :</vt:lpstr>
      <vt:lpstr>PowerPoint Presentation</vt:lpstr>
      <vt:lpstr>PREPROCESSING</vt:lpstr>
      <vt:lpstr>Presence Of Missing Values:</vt:lpstr>
      <vt:lpstr>How Did We Handle The Missing Values?</vt:lpstr>
      <vt:lpstr>PowerPoint Presentation</vt:lpstr>
      <vt:lpstr>PowerPoint Presentation</vt:lpstr>
      <vt:lpstr>Managing Categorical Data:</vt:lpstr>
      <vt:lpstr>PowerPoint Presentation</vt:lpstr>
      <vt:lpstr>Feature Selection:  </vt:lpstr>
      <vt:lpstr>Feature Engineering:  </vt:lpstr>
      <vt:lpstr>Which Technique Did We Use For Dimentionality Reduction?</vt:lpstr>
      <vt:lpstr>MODEL BUILDING</vt:lpstr>
      <vt:lpstr>Training Methods</vt:lpstr>
      <vt:lpstr>PowerPoint Presentation</vt:lpstr>
      <vt:lpstr>PowerPoint Presentation</vt:lpstr>
      <vt:lpstr>Q1: Which specific age groups within our dataset exhibit a higher prevalence of ADHD?</vt:lpstr>
      <vt:lpstr>Q2: Do some racial or ethnic groups in our dataset have a higher percentage of ADHD diagnoses compared to others?</vt:lpstr>
      <vt:lpstr>Q3:How does the number of ADHD diagnoses compare between male and female individuals in this dataset?"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BIRADAR</dc:creator>
  <cp:lastModifiedBy>Sachidanand Adaki</cp:lastModifiedBy>
  <cp:revision>10</cp:revision>
  <dcterms:created xsi:type="dcterms:W3CDTF">2025-04-24T14:57:03Z</dcterms:created>
  <dcterms:modified xsi:type="dcterms:W3CDTF">2025-05-30T09:54:57Z</dcterms:modified>
</cp:coreProperties>
</file>