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6" r:id="rId10"/>
    <p:sldId id="2146847057" r:id="rId11"/>
    <p:sldId id="266" r:id="rId12"/>
    <p:sldId id="2146847058" r:id="rId13"/>
    <p:sldId id="267"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A5012F-15A2-41F5-9BC5-768A06A902DD}" v="182" dt="2024-04-05T11:57:55.240"/>
    <p1510:client id="{FA50A738-3086-4408-B161-BE698E13562F}" v="94" dt="2024-04-05T12:48:04.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 TargetMode="External"/><Relationship Id="rId2" Type="http://schemas.openxmlformats.org/officeDocument/2006/relationships/hyperlink" Target="https://www.kaggle.com/datasets/shivamb/netflix-shows/data" TargetMode="External"/><Relationship Id="rId1" Type="http://schemas.openxmlformats.org/officeDocument/2006/relationships/slideLayout" Target="../slideLayouts/slideLayout2.xml"/><Relationship Id="rId6" Type="http://schemas.openxmlformats.org/officeDocument/2006/relationships/hyperlink" Target="https://www.cnbc.com/world/?region=world" TargetMode="External"/><Relationship Id="rId5" Type="http://schemas.openxmlformats.org/officeDocument/2006/relationships/hyperlink" Target="https://seekingalpha.com/" TargetMode="External"/><Relationship Id="rId4" Type="http://schemas.openxmlformats.org/officeDocument/2006/relationships/hyperlink" Target="https://www.investopedia.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Sachidanandam - Alagappa College of Technology - Leather technology</a:t>
            </a:r>
            <a:endParaRPr lang="en-US" dirty="0">
              <a:solidFill>
                <a:schemeClr val="accent1">
                  <a:lumMod val="75000"/>
                </a:schemeClr>
              </a:solidFill>
              <a:latin typeface="Franklin Gothic Book" panose="020B0502020104020203"/>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Picture 5" descr="A blue circle with orange and white text&#10;&#10;Description automatically generated">
            <a:extLst>
              <a:ext uri="{FF2B5EF4-FFF2-40B4-BE49-F238E27FC236}">
                <a16:creationId xmlns:a16="http://schemas.microsoft.com/office/drawing/2014/main" id="{5618F9CA-178C-8D4B-09E6-BC150E97823C}"/>
              </a:ext>
            </a:extLst>
          </p:cNvPr>
          <p:cNvPicPr>
            <a:picLocks noChangeAspect="1"/>
          </p:cNvPicPr>
          <p:nvPr/>
        </p:nvPicPr>
        <p:blipFill rotWithShape="1">
          <a:blip r:embed="rId2"/>
          <a:srcRect t="-397" b="397"/>
          <a:stretch/>
        </p:blipFill>
        <p:spPr>
          <a:xfrm>
            <a:off x="4133490" y="2122676"/>
            <a:ext cx="3923068" cy="3625973"/>
          </a:xfrm>
          <a:prstGeom prst="rect">
            <a:avLst/>
          </a:prstGeom>
        </p:spPr>
      </p:pic>
      <p:pic>
        <p:nvPicPr>
          <p:cNvPr id="7" name="Picture 6" descr="A graph of a movie director&#10;&#10;Description automatically generated">
            <a:extLst>
              <a:ext uri="{FF2B5EF4-FFF2-40B4-BE49-F238E27FC236}">
                <a16:creationId xmlns:a16="http://schemas.microsoft.com/office/drawing/2014/main" id="{29F62B3B-78FB-D809-5A66-D648B6751616}"/>
              </a:ext>
            </a:extLst>
          </p:cNvPr>
          <p:cNvPicPr>
            <a:picLocks noChangeAspect="1"/>
          </p:cNvPicPr>
          <p:nvPr/>
        </p:nvPicPr>
        <p:blipFill>
          <a:blip r:embed="rId3"/>
          <a:stretch>
            <a:fillRect/>
          </a:stretch>
        </p:blipFill>
        <p:spPr>
          <a:xfrm>
            <a:off x="8249009" y="3937818"/>
            <a:ext cx="3670626" cy="2648310"/>
          </a:xfrm>
          <a:prstGeom prst="rect">
            <a:avLst/>
          </a:prstGeom>
        </p:spPr>
      </p:pic>
      <p:pic>
        <p:nvPicPr>
          <p:cNvPr id="8" name="Picture 7" descr="A graph of a number of television shows&#10;&#10;Description automatically generated">
            <a:extLst>
              <a:ext uri="{FF2B5EF4-FFF2-40B4-BE49-F238E27FC236}">
                <a16:creationId xmlns:a16="http://schemas.microsoft.com/office/drawing/2014/main" id="{E4449F3A-4350-0E6A-1BAF-FE74055FF1DC}"/>
              </a:ext>
            </a:extLst>
          </p:cNvPr>
          <p:cNvPicPr>
            <a:picLocks noChangeAspect="1"/>
          </p:cNvPicPr>
          <p:nvPr/>
        </p:nvPicPr>
        <p:blipFill>
          <a:blip r:embed="rId4"/>
          <a:stretch>
            <a:fillRect/>
          </a:stretch>
        </p:blipFill>
        <p:spPr>
          <a:xfrm>
            <a:off x="273169" y="4415864"/>
            <a:ext cx="3407435" cy="2028535"/>
          </a:xfrm>
          <a:prstGeom prst="rect">
            <a:avLst/>
          </a:prstGeom>
        </p:spPr>
      </p:pic>
      <p:pic>
        <p:nvPicPr>
          <p:cNvPr id="9" name="Picture 8" descr="A graph of the top 10 movies countries/regions&#10;&#10;Description automatically generated">
            <a:extLst>
              <a:ext uri="{FF2B5EF4-FFF2-40B4-BE49-F238E27FC236}">
                <a16:creationId xmlns:a16="http://schemas.microsoft.com/office/drawing/2014/main" id="{AEA43473-FF0F-6D5F-B57F-B2ED81EC63CC}"/>
              </a:ext>
            </a:extLst>
          </p:cNvPr>
          <p:cNvPicPr>
            <a:picLocks noChangeAspect="1"/>
          </p:cNvPicPr>
          <p:nvPr/>
        </p:nvPicPr>
        <p:blipFill>
          <a:blip r:embed="rId5"/>
          <a:stretch>
            <a:fillRect/>
          </a:stretch>
        </p:blipFill>
        <p:spPr>
          <a:xfrm>
            <a:off x="8213066" y="940138"/>
            <a:ext cx="3694983" cy="2485410"/>
          </a:xfrm>
          <a:prstGeom prst="rect">
            <a:avLst/>
          </a:prstGeom>
        </p:spPr>
      </p:pic>
      <p:pic>
        <p:nvPicPr>
          <p:cNvPr id="10" name="Picture 9" descr="A graph of a number of movies&#10;&#10;Description automatically generated">
            <a:extLst>
              <a:ext uri="{FF2B5EF4-FFF2-40B4-BE49-F238E27FC236}">
                <a16:creationId xmlns:a16="http://schemas.microsoft.com/office/drawing/2014/main" id="{743744A3-6E08-85BA-938C-861BA087317D}"/>
              </a:ext>
            </a:extLst>
          </p:cNvPr>
          <p:cNvPicPr>
            <a:picLocks noChangeAspect="1"/>
          </p:cNvPicPr>
          <p:nvPr/>
        </p:nvPicPr>
        <p:blipFill>
          <a:blip r:embed="rId6"/>
          <a:stretch>
            <a:fillRect/>
          </a:stretch>
        </p:blipFill>
        <p:spPr>
          <a:xfrm>
            <a:off x="280358" y="1231280"/>
            <a:ext cx="2952152" cy="283521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ea typeface="+mn-lt"/>
                <a:cs typeface="+mn-lt"/>
              </a:rPr>
              <a:t>In conclusion, Netflix remains a dominant force in the streaming industry, boasting a vast library and global reach. Its continuous investment in original content, innovative algorithms, and subscriber-centric approach fortifies its position. However, increasing competition and content production costs pose challenges. Nevertheless, with a strong brand, adaptability, and strategic acquisitions, Netflix is poised to sustain its growth and shape the future of entertainment.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TextBox 1">
            <a:extLst>
              <a:ext uri="{FF2B5EF4-FFF2-40B4-BE49-F238E27FC236}">
                <a16:creationId xmlns:a16="http://schemas.microsoft.com/office/drawing/2014/main" id="{A7B28182-6E88-F637-5C1B-54DD6E4B3416}"/>
              </a:ext>
            </a:extLst>
          </p:cNvPr>
          <p:cNvSpPr txBox="1"/>
          <p:nvPr/>
        </p:nvSpPr>
        <p:spPr>
          <a:xfrm>
            <a:off x="1125809" y="2091592"/>
            <a:ext cx="10492595"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The future scope for Netflix analysis is promising, with opportunities for leveraging advanced data analytics and AI technologies. By delving into viewer preferences, content consumption patterns, and engagement metrics, analysts can optimize content creation, acquisition, and recommendation algorithms. Predictive analytics can forecast audience trends, aiding in strategic decision-making for content production and licensing. Sentiment analysis of user reviews and social media chatter can provide valuable insights into audience sentiment and brand perception. Moreover, integrating demographic data and viewer segmentation techniques can personalize user experiences, enhancing customer satisfaction and retention. As Netflix expands globally, opportunities for cross-cultural analysis and content localization will further enrich the scope of analysis, driving innovation and growth in the streaming industry.</a:t>
            </a:r>
            <a:endParaRPr lang="en-US" sz="200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ea typeface="+mn-lt"/>
                <a:cs typeface="+mn-lt"/>
                <a:hlinkClick r:id="rId2"/>
              </a:rPr>
              <a:t>https://www.kaggle.com/datasets/shivamb/netflix-shows/data</a:t>
            </a:r>
            <a:endParaRPr lang="en-IN" sz="2400" dirty="0">
              <a:ea typeface="+mn-lt"/>
              <a:cs typeface="+mn-lt"/>
            </a:endParaRPr>
          </a:p>
          <a:p>
            <a:pPr marL="305435" indent="-305435"/>
            <a:r>
              <a:rPr lang="en-IN" sz="2400" dirty="0">
                <a:ea typeface="+mn-lt"/>
                <a:cs typeface="+mn-lt"/>
                <a:hlinkClick r:id="rId3"/>
              </a:rPr>
              <a:t>https://www.forbes.com/</a:t>
            </a:r>
            <a:endParaRPr lang="en-IN" sz="2400" dirty="0">
              <a:ea typeface="+mn-lt"/>
              <a:cs typeface="+mn-lt"/>
            </a:endParaRPr>
          </a:p>
          <a:p>
            <a:pPr marL="305435" indent="-305435"/>
            <a:r>
              <a:rPr lang="en-IN" sz="2400" dirty="0">
                <a:ea typeface="+mn-lt"/>
                <a:cs typeface="+mn-lt"/>
                <a:hlinkClick r:id="rId4"/>
              </a:rPr>
              <a:t>https://www.investopedia.com/</a:t>
            </a:r>
          </a:p>
          <a:p>
            <a:pPr marL="305435" indent="-305435"/>
            <a:r>
              <a:rPr lang="en-IN" sz="2400" dirty="0">
                <a:ea typeface="+mn-lt"/>
                <a:cs typeface="+mn-lt"/>
                <a:hlinkClick r:id="rId5"/>
              </a:rPr>
              <a:t>https://seekingalpha.com/</a:t>
            </a:r>
          </a:p>
          <a:p>
            <a:pPr marL="305435" indent="-305435"/>
            <a:r>
              <a:rPr lang="en-IN" sz="2400" dirty="0">
                <a:ea typeface="+mn-lt"/>
                <a:cs typeface="+mn-lt"/>
                <a:hlinkClick r:id="rId6"/>
              </a:rPr>
              <a:t>https://www.cnbc.com/world/?region=world</a:t>
            </a:r>
          </a:p>
          <a:p>
            <a:pPr marL="0" indent="0">
              <a:buNone/>
            </a:pPr>
            <a:endParaRPr lang="en-IN" sz="2400" dirty="0">
              <a:ea typeface="+mn-lt"/>
              <a:cs typeface="+mn-lt"/>
            </a:endParaRPr>
          </a:p>
          <a:p>
            <a:pPr marL="305435" indent="-305435"/>
            <a:endParaRPr lang="en-IN" sz="2400" dirty="0">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sz="2400" dirty="0">
                <a:solidFill>
                  <a:srgbClr val="0D0D0D"/>
                </a:solidFill>
                <a:ea typeface="+mn-lt"/>
                <a:cs typeface="+mn-lt"/>
              </a:rPr>
              <a:t>The objective of this analysis is to explore and analyse Netflix's vast dataset to gain insights into user behaviour, content performance, and other relevant metrics. This will enable Netflix to make data-driven decisions regarding content creation, recommendation algorithms, and overall platform enhancement.</a:t>
            </a:r>
            <a:endParaRPr lang="en-IN" sz="240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1E2FEC19-2294-44DE-C280-86F0D3FB94D4}"/>
              </a:ext>
            </a:extLst>
          </p:cNvPr>
          <p:cNvSpPr txBox="1"/>
          <p:nvPr/>
        </p:nvSpPr>
        <p:spPr>
          <a:xfrm>
            <a:off x="828260" y="1573695"/>
            <a:ext cx="8307237"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b="1" dirty="0">
                <a:solidFill>
                  <a:srgbClr val="0D0D0D"/>
                </a:solidFill>
                <a:ea typeface="+mn-lt"/>
                <a:cs typeface="+mn-lt"/>
              </a:rPr>
              <a:t>Define Objectives</a:t>
            </a:r>
            <a:r>
              <a:rPr lang="en-US" sz="1400" dirty="0">
                <a:solidFill>
                  <a:srgbClr val="0D0D0D"/>
                </a:solidFill>
                <a:ea typeface="+mn-lt"/>
                <a:cs typeface="+mn-lt"/>
              </a:rPr>
              <a:t>: Clearly define the objectives of your analysis.</a:t>
            </a:r>
          </a:p>
          <a:p>
            <a:pPr marL="285750" indent="-285750">
              <a:buFont typeface="Arial" panose="020B0604020202020204" pitchFamily="34" charset="0"/>
              <a:buChar char="•"/>
            </a:pPr>
            <a:endParaRPr lang="en-US" sz="1400" dirty="0">
              <a:solidFill>
                <a:srgbClr val="0D0D0D"/>
              </a:solidFill>
            </a:endParaRPr>
          </a:p>
          <a:p>
            <a:pPr marL="285750" indent="-285750">
              <a:buFont typeface="Arial" panose="020B0604020202020204" pitchFamily="34" charset="0"/>
              <a:buChar char="•"/>
            </a:pPr>
            <a:r>
              <a:rPr lang="en-US" sz="1400" b="1" dirty="0">
                <a:solidFill>
                  <a:srgbClr val="0D0D0D"/>
                </a:solidFill>
                <a:ea typeface="+mn-lt"/>
                <a:cs typeface="+mn-lt"/>
              </a:rPr>
              <a:t>Data Collection</a:t>
            </a:r>
            <a:r>
              <a:rPr lang="en-US" sz="1400" dirty="0">
                <a:solidFill>
                  <a:srgbClr val="0D0D0D"/>
                </a:solidFill>
                <a:ea typeface="+mn-lt"/>
                <a:cs typeface="+mn-lt"/>
              </a:rPr>
              <a:t>: Gather the necessary data from Netflix's API (if available) or other reliable sources</a:t>
            </a:r>
          </a:p>
          <a:p>
            <a:pPr marL="285750" indent="-285750">
              <a:buFont typeface="Arial" panose="020B0604020202020204" pitchFamily="34" charset="0"/>
              <a:buChar char="•"/>
            </a:pPr>
            <a:endParaRPr lang="en-US" sz="1400" dirty="0">
              <a:solidFill>
                <a:srgbClr val="0D0D0D"/>
              </a:solidFill>
            </a:endParaRPr>
          </a:p>
          <a:p>
            <a:pPr marL="285750" indent="-285750">
              <a:buFont typeface="Arial" panose="020B0604020202020204" pitchFamily="34" charset="0"/>
              <a:buChar char="•"/>
            </a:pPr>
            <a:r>
              <a:rPr lang="en-US" sz="1400" b="1" dirty="0">
                <a:solidFill>
                  <a:srgbClr val="0D0D0D"/>
                </a:solidFill>
                <a:ea typeface="+mn-lt"/>
                <a:cs typeface="+mn-lt"/>
              </a:rPr>
              <a:t>Data Preprocessing</a:t>
            </a:r>
            <a:r>
              <a:rPr lang="en-US" sz="1400" dirty="0">
                <a:solidFill>
                  <a:srgbClr val="0D0D0D"/>
                </a:solidFill>
                <a:ea typeface="+mn-lt"/>
                <a:cs typeface="+mn-lt"/>
              </a:rPr>
              <a:t>: Clean and preprocess the data to ensure accuracy and consistency. </a:t>
            </a:r>
          </a:p>
          <a:p>
            <a:pPr marL="285750" indent="-285750">
              <a:buFont typeface="Arial" panose="020B0604020202020204" pitchFamily="34" charset="0"/>
              <a:buChar char="•"/>
            </a:pPr>
            <a:endParaRPr lang="en-US" sz="1400" dirty="0">
              <a:solidFill>
                <a:srgbClr val="0D0D0D"/>
              </a:solidFill>
              <a:ea typeface="+mn-lt"/>
              <a:cs typeface="+mn-lt"/>
            </a:endParaRPr>
          </a:p>
          <a:p>
            <a:pPr marL="285750" indent="-285750">
              <a:buFont typeface="Arial" panose="020B0604020202020204" pitchFamily="34" charset="0"/>
              <a:buChar char="•"/>
            </a:pPr>
            <a:r>
              <a:rPr lang="en-US" sz="1400" b="1" dirty="0">
                <a:solidFill>
                  <a:srgbClr val="0D0D0D"/>
                </a:solidFill>
                <a:ea typeface="+mn-lt"/>
                <a:cs typeface="+mn-lt"/>
              </a:rPr>
              <a:t>Exploratory Data Analysis (EDA)</a:t>
            </a:r>
            <a:r>
              <a:rPr lang="en-US" sz="1400" dirty="0">
                <a:solidFill>
                  <a:srgbClr val="0D0D0D"/>
                </a:solidFill>
                <a:ea typeface="+mn-lt"/>
                <a:cs typeface="+mn-lt"/>
              </a:rPr>
              <a:t>: Conduct exploratory data analysis to gain insights into the dataset.</a:t>
            </a:r>
          </a:p>
          <a:p>
            <a:pPr marL="285750" indent="-285750">
              <a:buFont typeface="Arial" panose="020B0604020202020204" pitchFamily="34" charset="0"/>
              <a:buChar char="•"/>
            </a:pPr>
            <a:endParaRPr lang="en-US" sz="1400" dirty="0">
              <a:solidFill>
                <a:srgbClr val="0D0D0D"/>
              </a:solidFill>
              <a:ea typeface="+mn-lt"/>
              <a:cs typeface="+mn-lt"/>
            </a:endParaRPr>
          </a:p>
          <a:p>
            <a:pPr marL="285750" indent="-285750">
              <a:buFont typeface="Arial" panose="020B0604020202020204" pitchFamily="34" charset="0"/>
              <a:buChar char="•"/>
            </a:pPr>
            <a:r>
              <a:rPr lang="en-US" sz="1400" b="1" dirty="0">
                <a:solidFill>
                  <a:srgbClr val="0D0D0D"/>
                </a:solidFill>
                <a:ea typeface="+mn-lt"/>
                <a:cs typeface="+mn-lt"/>
              </a:rPr>
              <a:t>Feature Engineering</a:t>
            </a:r>
            <a:r>
              <a:rPr lang="en-US" sz="1400" dirty="0">
                <a:solidFill>
                  <a:srgbClr val="0D0D0D"/>
                </a:solidFill>
                <a:ea typeface="+mn-lt"/>
                <a:cs typeface="+mn-lt"/>
              </a:rPr>
              <a:t>: Create new features that might be useful for analysis or modeling.</a:t>
            </a:r>
          </a:p>
          <a:p>
            <a:pPr marL="285750" indent="-285750">
              <a:buFont typeface="Arial" panose="020B0604020202020204" pitchFamily="34" charset="0"/>
              <a:buChar char="•"/>
            </a:pPr>
            <a:endParaRPr lang="en-US" sz="1400" dirty="0">
              <a:solidFill>
                <a:srgbClr val="0D0D0D"/>
              </a:solidFill>
              <a:ea typeface="+mn-lt"/>
              <a:cs typeface="+mn-lt"/>
            </a:endParaRPr>
          </a:p>
          <a:p>
            <a:pPr marL="285750" indent="-285750">
              <a:buFont typeface="Arial" panose="020B0604020202020204" pitchFamily="34" charset="0"/>
              <a:buChar char="•"/>
            </a:pPr>
            <a:r>
              <a:rPr lang="en-US" sz="1400" b="1" dirty="0">
                <a:solidFill>
                  <a:srgbClr val="0D0D0D"/>
                </a:solidFill>
                <a:ea typeface="+mn-lt"/>
                <a:cs typeface="+mn-lt"/>
              </a:rPr>
              <a:t>Modeling</a:t>
            </a:r>
            <a:r>
              <a:rPr lang="en-US" sz="1400" dirty="0">
                <a:solidFill>
                  <a:srgbClr val="0D0D0D"/>
                </a:solidFill>
                <a:ea typeface="+mn-lt"/>
                <a:cs typeface="+mn-lt"/>
              </a:rPr>
              <a:t>: Apply appropriate modeling techniques to address your objectives</a:t>
            </a:r>
          </a:p>
          <a:p>
            <a:pPr marL="285750" indent="-285750">
              <a:buFont typeface="Arial" panose="020B0604020202020204" pitchFamily="34" charset="0"/>
              <a:buChar char="•"/>
            </a:pPr>
            <a:endParaRPr lang="en-US" sz="1400" dirty="0">
              <a:solidFill>
                <a:srgbClr val="0D0D0D"/>
              </a:solidFill>
              <a:ea typeface="+mn-lt"/>
              <a:cs typeface="+mn-lt"/>
            </a:endParaRPr>
          </a:p>
          <a:p>
            <a:pPr marL="285750" indent="-285750">
              <a:buFont typeface="Arial" panose="020B0604020202020204" pitchFamily="34" charset="0"/>
              <a:buChar char="•"/>
            </a:pPr>
            <a:r>
              <a:rPr lang="en-US" sz="1400" b="1" dirty="0">
                <a:solidFill>
                  <a:srgbClr val="0D0D0D"/>
                </a:solidFill>
                <a:ea typeface="+mn-lt"/>
                <a:cs typeface="+mn-lt"/>
              </a:rPr>
              <a:t>Evaluation</a:t>
            </a:r>
            <a:r>
              <a:rPr lang="en-US" sz="1400" dirty="0">
                <a:solidFill>
                  <a:srgbClr val="0D0D0D"/>
                </a:solidFill>
                <a:ea typeface="+mn-lt"/>
                <a:cs typeface="+mn-lt"/>
              </a:rPr>
              <a:t>: Evaluate the performance of your models using appropriate metrics such as accuracy, precision, recall, or Mean Absolute Error (MAE), depending on the specific task.</a:t>
            </a:r>
          </a:p>
          <a:p>
            <a:pPr marL="285750" indent="-285750">
              <a:buFont typeface="Arial" panose="020B0604020202020204" pitchFamily="34" charset="0"/>
              <a:buChar char="•"/>
            </a:pPr>
            <a:endParaRPr lang="en-US" sz="1400" dirty="0">
              <a:solidFill>
                <a:srgbClr val="0D0D0D"/>
              </a:solidFill>
              <a:ea typeface="+mn-lt"/>
              <a:cs typeface="+mn-lt"/>
            </a:endParaRPr>
          </a:p>
          <a:p>
            <a:pPr marL="285750" indent="-285750">
              <a:buFont typeface="Arial" panose="020B0604020202020204" pitchFamily="34" charset="0"/>
              <a:buChar char="•"/>
            </a:pPr>
            <a:r>
              <a:rPr lang="en-US" sz="1400" b="1" dirty="0">
                <a:solidFill>
                  <a:srgbClr val="0D0D0D"/>
                </a:solidFill>
                <a:ea typeface="+mn-lt"/>
                <a:cs typeface="+mn-lt"/>
              </a:rPr>
              <a:t>Interpretation and Actionable Insights</a:t>
            </a:r>
            <a:r>
              <a:rPr lang="en-US" sz="1400" dirty="0">
                <a:solidFill>
                  <a:srgbClr val="0D0D0D"/>
                </a:solidFill>
                <a:ea typeface="+mn-lt"/>
                <a:cs typeface="+mn-lt"/>
              </a:rPr>
              <a:t>: Interpret the results of your analysis and derive actionable insights</a:t>
            </a:r>
          </a:p>
          <a:p>
            <a:pPr marL="285750" indent="-285750">
              <a:buFont typeface="Arial" panose="020B0604020202020204" pitchFamily="34" charset="0"/>
              <a:buChar char="•"/>
            </a:pPr>
            <a:endParaRPr lang="en-US" sz="1400" dirty="0">
              <a:solidFill>
                <a:srgbClr val="0D0D0D"/>
              </a:solidFill>
              <a:ea typeface="+mn-lt"/>
              <a:cs typeface="+mn-lt"/>
            </a:endParaRPr>
          </a:p>
          <a:p>
            <a:pPr marL="285750" indent="-285750">
              <a:buFont typeface="Arial" panose="020B0604020202020204" pitchFamily="34" charset="0"/>
              <a:buChar char="•"/>
            </a:pPr>
            <a:r>
              <a:rPr lang="en-US" sz="1400" b="1" dirty="0">
                <a:solidFill>
                  <a:srgbClr val="0D0D0D"/>
                </a:solidFill>
                <a:ea typeface="+mn-lt"/>
                <a:cs typeface="+mn-lt"/>
              </a:rPr>
              <a:t>Visualization and Reporting</a:t>
            </a:r>
            <a:r>
              <a:rPr lang="en-US" sz="1400" dirty="0">
                <a:solidFill>
                  <a:srgbClr val="0D0D0D"/>
                </a:solidFill>
                <a:ea typeface="+mn-lt"/>
                <a:cs typeface="+mn-lt"/>
              </a:rPr>
              <a:t>: Present your findings in a clear and visually appealing manner. Use charts, graphs, and dashboards to communicate key insights effectively.</a:t>
            </a:r>
          </a:p>
          <a:p>
            <a:pPr marL="285750" indent="-285750">
              <a:buFont typeface="Arial" panose="020B0604020202020204" pitchFamily="34" charset="0"/>
              <a:buChar char="•"/>
            </a:pPr>
            <a:endParaRPr lang="en-US" sz="1400" dirty="0">
              <a:solidFill>
                <a:srgbClr val="0D0D0D"/>
              </a:solidFill>
              <a:ea typeface="+mn-lt"/>
              <a:cs typeface="+mn-lt"/>
            </a:endParaRPr>
          </a:p>
          <a:p>
            <a:pPr marL="285750" indent="-285750">
              <a:buFont typeface="Arial" panose="020B0604020202020204" pitchFamily="34" charset="0"/>
              <a:buChar char="•"/>
            </a:pPr>
            <a:r>
              <a:rPr lang="en-US" sz="1400" b="1" dirty="0">
                <a:solidFill>
                  <a:srgbClr val="0D0D0D"/>
                </a:solidFill>
                <a:ea typeface="+mn-lt"/>
                <a:cs typeface="+mn-lt"/>
              </a:rPr>
              <a:t>Iterate and Improve</a:t>
            </a:r>
            <a:r>
              <a:rPr lang="en-US" sz="1400" dirty="0">
                <a:solidFill>
                  <a:srgbClr val="0D0D0D"/>
                </a:solidFill>
                <a:ea typeface="+mn-lt"/>
                <a:cs typeface="+mn-lt"/>
              </a:rPr>
              <a:t>: Continuously iterate on your analysis and models based on feedback and new data.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718969"/>
            <a:ext cx="11029615" cy="4673324"/>
          </a:xfrm>
        </p:spPr>
        <p:txBody>
          <a:bodyPr vert="horz" lIns="91440" tIns="45720" rIns="91440" bIns="45720" rtlCol="0" anchor="ctr">
            <a:noAutofit/>
          </a:bodyPr>
          <a:lstStyle/>
          <a:p>
            <a:pPr marL="305435" indent="-305435">
              <a:buNone/>
            </a:pPr>
            <a:r>
              <a:rPr lang="en-IN" sz="1600" dirty="0">
                <a:solidFill>
                  <a:srgbClr val="0D0D0D"/>
                </a:solidFill>
                <a:ea typeface="+mn-lt"/>
                <a:cs typeface="+mn-lt"/>
              </a:rPr>
              <a:t>Analysing Netflix using a systems approach involves examining the company within the broader context of its various interconnected components and their relationships. Here's a breakdown of how you might approach this analysis:</a:t>
            </a:r>
            <a:endParaRPr lang="en-US" sz="1600" dirty="0"/>
          </a:p>
          <a:p>
            <a:pPr marL="305435" indent="-305435">
              <a:buFont typeface="Wingdings 2"/>
              <a:buChar char=""/>
            </a:pPr>
            <a:r>
              <a:rPr lang="en-IN" sz="1600" b="1" dirty="0">
                <a:solidFill>
                  <a:srgbClr val="0F0F0F"/>
                </a:solidFill>
                <a:ea typeface="+mn-lt"/>
                <a:cs typeface="+mn-lt"/>
              </a:rPr>
              <a:t>Identifying Components</a:t>
            </a:r>
            <a:r>
              <a:rPr lang="en-IN" sz="1600" dirty="0">
                <a:solidFill>
                  <a:srgbClr val="0D0D0D"/>
                </a:solidFill>
                <a:ea typeface="+mn-lt"/>
                <a:cs typeface="+mn-lt"/>
              </a:rPr>
              <a:t>:</a:t>
            </a:r>
            <a:endParaRPr lang="en-IN" sz="1600" dirty="0"/>
          </a:p>
          <a:p>
            <a:pPr marL="915670" lvl="1" indent="-285750">
              <a:buFont typeface="Wingdings 2"/>
              <a:buChar char=""/>
            </a:pPr>
            <a:r>
              <a:rPr lang="en-IN" sz="1600" dirty="0">
                <a:solidFill>
                  <a:srgbClr val="0D0D0D"/>
                </a:solidFill>
                <a:ea typeface="+mn-lt"/>
                <a:cs typeface="+mn-lt"/>
              </a:rPr>
              <a:t>Netflix as the focal point: This includes its business model, content library, technology infrastructure, and customer base.</a:t>
            </a:r>
            <a:endParaRPr lang="en-IN" sz="1600" dirty="0"/>
          </a:p>
          <a:p>
            <a:pPr marL="915670" lvl="1" indent="-285750">
              <a:buFont typeface="Wingdings 2"/>
              <a:buChar char=""/>
            </a:pPr>
            <a:r>
              <a:rPr lang="en-IN" sz="1600" dirty="0">
                <a:solidFill>
                  <a:srgbClr val="0D0D0D"/>
                </a:solidFill>
                <a:ea typeface="+mn-lt"/>
                <a:cs typeface="+mn-lt"/>
              </a:rPr>
              <a:t>External factors: Market trends, competition, regulatory environment, and technological advancements.</a:t>
            </a:r>
            <a:endParaRPr lang="en-IN" sz="1600"/>
          </a:p>
          <a:p>
            <a:pPr marL="305435" indent="-305435">
              <a:buFont typeface="Wingdings 2"/>
              <a:buChar char=""/>
            </a:pPr>
            <a:r>
              <a:rPr lang="en-IN" sz="1600" b="1" dirty="0">
                <a:solidFill>
                  <a:srgbClr val="0F0F0F"/>
                </a:solidFill>
                <a:ea typeface="+mn-lt"/>
                <a:cs typeface="+mn-lt"/>
              </a:rPr>
              <a:t>Interconnections</a:t>
            </a:r>
            <a:r>
              <a:rPr lang="en-IN" sz="1600" dirty="0">
                <a:solidFill>
                  <a:srgbClr val="0D0D0D"/>
                </a:solidFill>
                <a:ea typeface="+mn-lt"/>
                <a:cs typeface="+mn-lt"/>
              </a:rPr>
              <a:t>:</a:t>
            </a:r>
            <a:endParaRPr lang="en-IN" sz="1600"/>
          </a:p>
          <a:p>
            <a:pPr marL="915670" lvl="1" indent="-285750">
              <a:buFont typeface="Wingdings 2"/>
              <a:buChar char=""/>
            </a:pPr>
            <a:r>
              <a:rPr lang="en-IN" sz="1600" dirty="0">
                <a:solidFill>
                  <a:srgbClr val="0D0D0D"/>
                </a:solidFill>
                <a:ea typeface="+mn-lt"/>
                <a:cs typeface="+mn-lt"/>
              </a:rPr>
              <a:t>How each component interacts with and influences others. For example, Netflix's content library affects its customer acquisition and retention, while its technology infrastructure enables content delivery and personalized recommendations.</a:t>
            </a:r>
            <a:endParaRPr lang="en-IN" sz="1600"/>
          </a:p>
          <a:p>
            <a:pPr marL="915670" lvl="1" indent="-285750">
              <a:buFont typeface="Wingdings 2"/>
              <a:buChar char=""/>
            </a:pPr>
            <a:r>
              <a:rPr lang="en-IN" sz="1600" dirty="0">
                <a:solidFill>
                  <a:srgbClr val="0D0D0D"/>
                </a:solidFill>
                <a:ea typeface="+mn-lt"/>
                <a:cs typeface="+mn-lt"/>
              </a:rPr>
              <a:t>External factors such as market trends can impact content acquisition strategies and subscriber growth.</a:t>
            </a:r>
            <a:endParaRPr lang="en-IN" sz="1600"/>
          </a:p>
          <a:p>
            <a:pPr marL="305435" indent="-305435">
              <a:buFont typeface="Wingdings 2"/>
              <a:buChar char=""/>
            </a:pPr>
            <a:r>
              <a:rPr lang="en-IN" sz="1600" b="1" dirty="0">
                <a:solidFill>
                  <a:srgbClr val="0F0F0F"/>
                </a:solidFill>
                <a:ea typeface="+mn-lt"/>
                <a:cs typeface="+mn-lt"/>
              </a:rPr>
              <a:t>Feedback Loops</a:t>
            </a:r>
            <a:r>
              <a:rPr lang="en-IN" sz="1600" dirty="0">
                <a:solidFill>
                  <a:srgbClr val="0D0D0D"/>
                </a:solidFill>
                <a:ea typeface="+mn-lt"/>
                <a:cs typeface="+mn-lt"/>
              </a:rPr>
              <a:t>:</a:t>
            </a:r>
            <a:endParaRPr lang="en-IN" sz="1600"/>
          </a:p>
          <a:p>
            <a:pPr marL="915670" lvl="1" indent="-285750">
              <a:buFont typeface="Wingdings 2"/>
              <a:buChar char=""/>
            </a:pPr>
            <a:r>
              <a:rPr lang="en-IN" sz="1600" dirty="0">
                <a:solidFill>
                  <a:srgbClr val="0D0D0D"/>
                </a:solidFill>
                <a:ea typeface="+mn-lt"/>
                <a:cs typeface="+mn-lt"/>
              </a:rPr>
              <a:t>Feedback mechanisms within the system, such as user ratings shaping content recommendations or subscriber data informing content production decisions.</a:t>
            </a:r>
            <a:endParaRPr lang="en-IN" sz="1600"/>
          </a:p>
          <a:p>
            <a:pPr marL="915670" lvl="1" indent="-285750">
              <a:buFont typeface="Wingdings 2"/>
              <a:buChar char=""/>
            </a:pPr>
            <a:r>
              <a:rPr lang="en-IN" sz="1600" dirty="0">
                <a:solidFill>
                  <a:srgbClr val="0D0D0D"/>
                </a:solidFill>
                <a:ea typeface="+mn-lt"/>
                <a:cs typeface="+mn-lt"/>
              </a:rPr>
              <a:t>Market feedback influencing content acquisition strategies and pricing decisions.</a:t>
            </a:r>
            <a:endParaRPr lang="en-IN" sz="1600"/>
          </a:p>
          <a:p>
            <a:pPr marL="0" indent="0">
              <a:buNone/>
            </a:pPr>
            <a:endParaRPr lang="en-IN" sz="16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718969"/>
            <a:ext cx="11029615" cy="4673324"/>
          </a:xfrm>
        </p:spPr>
        <p:txBody>
          <a:bodyPr vert="horz" lIns="91440" tIns="45720" rIns="91440" bIns="45720" rtlCol="0" anchor="ctr">
            <a:noAutofit/>
          </a:bodyPr>
          <a:lstStyle/>
          <a:p>
            <a:pPr marL="305435" indent="-305435">
              <a:buFont typeface="Wingdings 2"/>
              <a:buChar char=""/>
            </a:pPr>
            <a:r>
              <a:rPr lang="en-IN" sz="1600" b="1" dirty="0">
                <a:solidFill>
                  <a:srgbClr val="0D0D0D"/>
                </a:solidFill>
                <a:ea typeface="+mn-lt"/>
                <a:cs typeface="+mn-lt"/>
              </a:rPr>
              <a:t>Emergent Properties</a:t>
            </a:r>
            <a:r>
              <a:rPr lang="en-IN" sz="1600" dirty="0">
                <a:solidFill>
                  <a:srgbClr val="0D0D0D"/>
                </a:solidFill>
                <a:ea typeface="+mn-lt"/>
                <a:cs typeface="+mn-lt"/>
              </a:rPr>
              <a:t>:</a:t>
            </a:r>
            <a:endParaRPr lang="en-US" sz="1600"/>
          </a:p>
          <a:p>
            <a:pPr marL="915670" lvl="1" indent="-285750">
              <a:buFont typeface="Wingdings 2"/>
              <a:buChar char=""/>
            </a:pPr>
            <a:r>
              <a:rPr lang="en-IN" sz="1600" dirty="0">
                <a:solidFill>
                  <a:srgbClr val="0D0D0D"/>
                </a:solidFill>
                <a:ea typeface="+mn-lt"/>
                <a:cs typeface="+mn-lt"/>
              </a:rPr>
              <a:t>Properties that arise from the interactions of the system's components. For Netflix, this might include its brand reputation, customer loyalty, and its ability to disrupt traditional media industries.</a:t>
            </a:r>
            <a:endParaRPr lang="en-IN" sz="1600"/>
          </a:p>
          <a:p>
            <a:pPr marL="915670" lvl="1" indent="-285750">
              <a:buFont typeface="Wingdings 2"/>
              <a:buChar char=""/>
            </a:pPr>
            <a:r>
              <a:rPr lang="en-IN" sz="1600" dirty="0">
                <a:solidFill>
                  <a:srgbClr val="0D0D0D"/>
                </a:solidFill>
                <a:ea typeface="+mn-lt"/>
                <a:cs typeface="+mn-lt"/>
              </a:rPr>
              <a:t>The emergence of binge-watching culture or the impact of Netflix Originals on pop culture could be considered emergent properties.</a:t>
            </a:r>
            <a:endParaRPr lang="en-IN" sz="1600"/>
          </a:p>
          <a:p>
            <a:pPr marL="305435" indent="-305435">
              <a:buFont typeface="Wingdings 2"/>
              <a:buChar char=""/>
            </a:pPr>
            <a:r>
              <a:rPr lang="en-IN" sz="1600" b="1" dirty="0">
                <a:solidFill>
                  <a:srgbClr val="0D0D0D"/>
                </a:solidFill>
                <a:ea typeface="+mn-lt"/>
                <a:cs typeface="+mn-lt"/>
              </a:rPr>
              <a:t>Boundaries</a:t>
            </a:r>
            <a:r>
              <a:rPr lang="en-IN" sz="1600" dirty="0">
                <a:solidFill>
                  <a:srgbClr val="0D0D0D"/>
                </a:solidFill>
                <a:ea typeface="+mn-lt"/>
                <a:cs typeface="+mn-lt"/>
              </a:rPr>
              <a:t>:</a:t>
            </a:r>
            <a:endParaRPr lang="en-IN" sz="1600"/>
          </a:p>
          <a:p>
            <a:pPr marL="915670" lvl="1" indent="-285750">
              <a:buFont typeface="Wingdings 2"/>
              <a:buChar char=""/>
            </a:pPr>
            <a:r>
              <a:rPr lang="en-IN" sz="1600" dirty="0">
                <a:solidFill>
                  <a:srgbClr val="0D0D0D"/>
                </a:solidFill>
                <a:ea typeface="+mn-lt"/>
                <a:cs typeface="+mn-lt"/>
              </a:rPr>
              <a:t>Defining the boundaries of the system helps in understanding what is included within the analysis and what is external to it. For Netflix, this might involve delineating its operations from those of its competitors or distinguishing between its streaming and DVD rental services.</a:t>
            </a:r>
            <a:endParaRPr lang="en-IN" sz="1600"/>
          </a:p>
          <a:p>
            <a:pPr marL="305435" indent="-305435">
              <a:buFont typeface="Wingdings 2"/>
              <a:buChar char=""/>
            </a:pPr>
            <a:r>
              <a:rPr lang="en-IN" sz="1600" b="1" dirty="0">
                <a:solidFill>
                  <a:srgbClr val="0D0D0D"/>
                </a:solidFill>
                <a:ea typeface="+mn-lt"/>
                <a:cs typeface="+mn-lt"/>
              </a:rPr>
              <a:t>Dynamic Nature</a:t>
            </a:r>
            <a:r>
              <a:rPr lang="en-IN" sz="1600" dirty="0">
                <a:solidFill>
                  <a:srgbClr val="0D0D0D"/>
                </a:solidFill>
                <a:ea typeface="+mn-lt"/>
                <a:cs typeface="+mn-lt"/>
              </a:rPr>
              <a:t>:</a:t>
            </a:r>
            <a:endParaRPr lang="en-IN" sz="1600"/>
          </a:p>
          <a:p>
            <a:pPr marL="915670" lvl="1" indent="-285750">
              <a:buFont typeface="Wingdings 2"/>
              <a:buChar char=""/>
            </a:pPr>
            <a:r>
              <a:rPr lang="en-IN" sz="1600" dirty="0">
                <a:solidFill>
                  <a:srgbClr val="0D0D0D"/>
                </a:solidFill>
                <a:ea typeface="+mn-lt"/>
                <a:cs typeface="+mn-lt"/>
              </a:rPr>
              <a:t>Recognizing that the system is not static but evolves over time in response to internal and external influences.</a:t>
            </a:r>
            <a:endParaRPr lang="en-IN" sz="1600"/>
          </a:p>
          <a:p>
            <a:pPr marL="915670" lvl="1" indent="-285750">
              <a:buFont typeface="Wingdings 2"/>
              <a:buChar char=""/>
            </a:pPr>
            <a:r>
              <a:rPr lang="en-IN" sz="1600" dirty="0">
                <a:solidFill>
                  <a:srgbClr val="0D0D0D"/>
                </a:solidFill>
                <a:ea typeface="+mn-lt"/>
                <a:cs typeface="+mn-lt"/>
              </a:rPr>
              <a:t>For Netflix, this could involve </a:t>
            </a:r>
            <a:r>
              <a:rPr lang="en-IN" sz="1600" dirty="0" err="1">
                <a:solidFill>
                  <a:srgbClr val="0D0D0D"/>
                </a:solidFill>
                <a:ea typeface="+mn-lt"/>
                <a:cs typeface="+mn-lt"/>
              </a:rPr>
              <a:t>analyzing</a:t>
            </a:r>
            <a:r>
              <a:rPr lang="en-IN" sz="1600" dirty="0">
                <a:solidFill>
                  <a:srgbClr val="0D0D0D"/>
                </a:solidFill>
                <a:ea typeface="+mn-lt"/>
                <a:cs typeface="+mn-lt"/>
              </a:rPr>
              <a:t> how the company's strategy has evolved since its founding, its response to new competitors or technological developments, and shifts in consumer </a:t>
            </a:r>
            <a:r>
              <a:rPr lang="en-IN" sz="1600" dirty="0" err="1">
                <a:solidFill>
                  <a:srgbClr val="0D0D0D"/>
                </a:solidFill>
                <a:ea typeface="+mn-lt"/>
                <a:cs typeface="+mn-lt"/>
              </a:rPr>
              <a:t>behavior</a:t>
            </a:r>
            <a:r>
              <a:rPr lang="en-IN" sz="1600" dirty="0">
                <a:solidFill>
                  <a:srgbClr val="0D0D0D"/>
                </a:solidFill>
                <a:ea typeface="+mn-lt"/>
                <a:cs typeface="+mn-lt"/>
              </a:rPr>
              <a:t>.</a:t>
            </a:r>
            <a:endParaRPr lang="en-IN" sz="1600"/>
          </a:p>
          <a:p>
            <a:pPr marL="305435" indent="-305435">
              <a:buFont typeface="Wingdings 2"/>
              <a:buChar char=""/>
            </a:pPr>
            <a:endParaRPr lang="en-IN" sz="1600" dirty="0">
              <a:solidFill>
                <a:srgbClr val="0D0D0D"/>
              </a:solidFill>
            </a:endParaRPr>
          </a:p>
          <a:p>
            <a:pPr marL="305435" indent="-305435">
              <a:buNone/>
            </a:pPr>
            <a:endParaRPr lang="en-IN" sz="1600" dirty="0">
              <a:solidFill>
                <a:srgbClr val="0D0D0D"/>
              </a:solidFill>
            </a:endParaRPr>
          </a:p>
        </p:txBody>
      </p:sp>
    </p:spTree>
    <p:extLst>
      <p:ext uri="{BB962C8B-B14F-4D97-AF65-F5344CB8AC3E}">
        <p14:creationId xmlns:p14="http://schemas.microsoft.com/office/powerpoint/2010/main" val="148441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718969"/>
            <a:ext cx="11029615" cy="4673324"/>
          </a:xfrm>
        </p:spPr>
        <p:txBody>
          <a:bodyPr vert="horz" lIns="91440" tIns="45720" rIns="91440" bIns="45720" rtlCol="0" anchor="ctr">
            <a:noAutofit/>
          </a:bodyPr>
          <a:lstStyle/>
          <a:p>
            <a:pPr marL="305435" indent="-305435">
              <a:buFont typeface="Wingdings 2"/>
              <a:buChar char=""/>
            </a:pPr>
            <a:r>
              <a:rPr lang="en-IN" sz="1600" b="1" dirty="0" err="1">
                <a:solidFill>
                  <a:srgbClr val="0D0D0D"/>
                </a:solidFill>
                <a:ea typeface="+mn-lt"/>
                <a:cs typeface="+mn-lt"/>
              </a:rPr>
              <a:t>Modeling</a:t>
            </a:r>
            <a:r>
              <a:rPr lang="en-IN" sz="1600" b="1" dirty="0">
                <a:solidFill>
                  <a:srgbClr val="0D0D0D"/>
                </a:solidFill>
                <a:ea typeface="+mn-lt"/>
                <a:cs typeface="+mn-lt"/>
              </a:rPr>
              <a:t> and Analysis</a:t>
            </a:r>
            <a:r>
              <a:rPr lang="en-IN" sz="1600" dirty="0">
                <a:solidFill>
                  <a:srgbClr val="0D0D0D"/>
                </a:solidFill>
                <a:ea typeface="+mn-lt"/>
                <a:cs typeface="+mn-lt"/>
              </a:rPr>
              <a:t>:</a:t>
            </a:r>
            <a:endParaRPr lang="en-IN" sz="1600" dirty="0">
              <a:solidFill>
                <a:srgbClr val="0D0D0D"/>
              </a:solidFill>
            </a:endParaRPr>
          </a:p>
          <a:p>
            <a:pPr marL="629920" lvl="1" indent="-305435">
              <a:buFont typeface="Wingdings 2"/>
              <a:buChar char=""/>
            </a:pPr>
            <a:r>
              <a:rPr lang="en-IN" sz="1600" dirty="0">
                <a:solidFill>
                  <a:srgbClr val="0D0D0D"/>
                </a:solidFill>
                <a:ea typeface="+mn-lt"/>
                <a:cs typeface="+mn-lt"/>
              </a:rPr>
              <a:t>Using tools like system dynamics </a:t>
            </a:r>
            <a:r>
              <a:rPr lang="en-IN" sz="1600" dirty="0" err="1">
                <a:solidFill>
                  <a:srgbClr val="0D0D0D"/>
                </a:solidFill>
                <a:ea typeface="+mn-lt"/>
                <a:cs typeface="+mn-lt"/>
              </a:rPr>
              <a:t>modeling</a:t>
            </a:r>
            <a:r>
              <a:rPr lang="en-IN" sz="1600" dirty="0">
                <a:solidFill>
                  <a:srgbClr val="0D0D0D"/>
                </a:solidFill>
                <a:ea typeface="+mn-lt"/>
                <a:cs typeface="+mn-lt"/>
              </a:rPr>
              <a:t> or causal loop diagrams to represent the various components, relationships, and feedback loops within the system.</a:t>
            </a:r>
            <a:endParaRPr lang="en-IN" sz="1600" dirty="0"/>
          </a:p>
          <a:p>
            <a:pPr marL="629920" lvl="1" indent="-305435">
              <a:buFont typeface="Wingdings 2"/>
              <a:buChar char=""/>
            </a:pPr>
            <a:r>
              <a:rPr lang="en-IN" sz="1600" dirty="0">
                <a:solidFill>
                  <a:srgbClr val="0D0D0D"/>
                </a:solidFill>
                <a:ea typeface="+mn-lt"/>
                <a:cs typeface="+mn-lt"/>
              </a:rPr>
              <a:t>Conducting quantitative analysis where possible, such as forecasting subscriber growth or evaluating the impact of different content acquisition strategies.</a:t>
            </a:r>
            <a:endParaRPr lang="en-IN" sz="1600" dirty="0"/>
          </a:p>
          <a:p>
            <a:pPr marL="305435" indent="-305435">
              <a:buFont typeface="Wingdings 2"/>
              <a:buChar char=""/>
            </a:pPr>
            <a:r>
              <a:rPr lang="en-IN" sz="1600" b="1" dirty="0">
                <a:solidFill>
                  <a:srgbClr val="0D0D0D"/>
                </a:solidFill>
                <a:ea typeface="+mn-lt"/>
                <a:cs typeface="+mn-lt"/>
              </a:rPr>
              <a:t>Strategic Implications</a:t>
            </a:r>
            <a:r>
              <a:rPr lang="en-IN" sz="1600" dirty="0">
                <a:solidFill>
                  <a:srgbClr val="0D0D0D"/>
                </a:solidFill>
                <a:ea typeface="+mn-lt"/>
                <a:cs typeface="+mn-lt"/>
              </a:rPr>
              <a:t>:</a:t>
            </a:r>
            <a:endParaRPr lang="en-IN" sz="1600" dirty="0"/>
          </a:p>
          <a:p>
            <a:pPr marL="629920" lvl="1" indent="-305435">
              <a:buFont typeface="Wingdings 2"/>
              <a:buChar char=""/>
            </a:pPr>
            <a:r>
              <a:rPr lang="en-IN" sz="1600" dirty="0">
                <a:solidFill>
                  <a:srgbClr val="0D0D0D"/>
                </a:solidFill>
                <a:ea typeface="+mn-lt"/>
                <a:cs typeface="+mn-lt"/>
              </a:rPr>
              <a:t>Drawing insights from the analysis to inform strategic decision-making. This might involve identifying opportunities for growth, mitigating risks, or optimizing resource allocation.</a:t>
            </a:r>
            <a:endParaRPr lang="en-IN" sz="1600" dirty="0"/>
          </a:p>
          <a:p>
            <a:pPr marL="629920" lvl="1" indent="-305435">
              <a:buFont typeface="Wingdings 2"/>
              <a:buChar char=""/>
            </a:pPr>
            <a:r>
              <a:rPr lang="en-IN" sz="1600" dirty="0">
                <a:solidFill>
                  <a:srgbClr val="0D0D0D"/>
                </a:solidFill>
                <a:ea typeface="+mn-lt"/>
                <a:cs typeface="+mn-lt"/>
              </a:rPr>
              <a:t>Understanding how changes in one part of the system might ripple through to affect other parts, and vice versa</a:t>
            </a:r>
            <a:endParaRPr lang="en-IN" sz="1600" dirty="0"/>
          </a:p>
          <a:p>
            <a:pPr marL="305435" indent="-305435">
              <a:buFont typeface="Wingdings 2"/>
              <a:buChar char=""/>
            </a:pPr>
            <a:endParaRPr lang="en-IN" sz="1600" dirty="0">
              <a:solidFill>
                <a:srgbClr val="0D0D0D"/>
              </a:solidFill>
            </a:endParaRPr>
          </a:p>
        </p:txBody>
      </p:sp>
    </p:spTree>
    <p:extLst>
      <p:ext uri="{BB962C8B-B14F-4D97-AF65-F5344CB8AC3E}">
        <p14:creationId xmlns:p14="http://schemas.microsoft.com/office/powerpoint/2010/main" val="168968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solidFill>
                <a:schemeClr val="accent1"/>
              </a:solidFill>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08664" y="1244517"/>
            <a:ext cx="11202143" cy="5349059"/>
          </a:xfrm>
        </p:spPr>
        <p:txBody>
          <a:bodyPr>
            <a:normAutofit fontScale="92500" lnSpcReduction="10000"/>
          </a:bodyPr>
          <a:lstStyle/>
          <a:p>
            <a:pPr marL="305435" indent="-305435"/>
            <a:r>
              <a:rPr lang="en-IN" sz="1400" b="1" dirty="0">
                <a:ea typeface="+mn-lt"/>
                <a:cs typeface="+mn-lt"/>
              </a:rPr>
              <a:t>Data Collection</a:t>
            </a:r>
            <a:r>
              <a:rPr lang="en-IN" sz="1400" dirty="0">
                <a:ea typeface="+mn-lt"/>
                <a:cs typeface="+mn-lt"/>
              </a:rPr>
              <a:t>:</a:t>
            </a:r>
            <a:endParaRPr lang="en-IN" sz="1400" dirty="0"/>
          </a:p>
          <a:p>
            <a:pPr marL="629920" lvl="1" indent="-305435"/>
            <a:r>
              <a:rPr lang="en-IN" dirty="0">
                <a:ea typeface="+mn-lt"/>
                <a:cs typeface="+mn-lt"/>
              </a:rPr>
              <a:t>Obtain access to Netflix data. This might include information about users, their viewing habits, ratings, etc. Netflix provides certain datasets for research purposes, or you might need to collect data through web scraping (be sure to adhere to terms of service and legalities).</a:t>
            </a:r>
            <a:endParaRPr lang="en-IN" dirty="0"/>
          </a:p>
          <a:p>
            <a:pPr marL="629920" lvl="1" indent="-305435"/>
            <a:r>
              <a:rPr lang="en-IN" dirty="0">
                <a:ea typeface="+mn-lt"/>
                <a:cs typeface="+mn-lt"/>
              </a:rPr>
              <a:t>Data may also include metadata about movies/shows such as genre, release date, cast, crew, etc.</a:t>
            </a:r>
            <a:endParaRPr lang="en-IN" dirty="0"/>
          </a:p>
          <a:p>
            <a:pPr marL="305435" indent="-305435"/>
            <a:r>
              <a:rPr lang="en-IN" sz="1400" b="1" dirty="0">
                <a:ea typeface="+mn-lt"/>
                <a:cs typeface="+mn-lt"/>
              </a:rPr>
              <a:t>Data Cleaning and Preprocessing</a:t>
            </a:r>
            <a:r>
              <a:rPr lang="en-IN" sz="1400" dirty="0">
                <a:ea typeface="+mn-lt"/>
                <a:cs typeface="+mn-lt"/>
              </a:rPr>
              <a:t>:</a:t>
            </a:r>
            <a:endParaRPr lang="en-IN" sz="1400" dirty="0"/>
          </a:p>
          <a:p>
            <a:pPr marL="629920" lvl="1" indent="-305435"/>
            <a:r>
              <a:rPr lang="en-IN" dirty="0">
                <a:ea typeface="+mn-lt"/>
                <a:cs typeface="+mn-lt"/>
              </a:rPr>
              <a:t>Remove duplicates, handle missing values, and correct any errors in the data.</a:t>
            </a:r>
            <a:endParaRPr lang="en-IN" dirty="0"/>
          </a:p>
          <a:p>
            <a:pPr marL="629920" lvl="1" indent="-305435"/>
            <a:r>
              <a:rPr lang="en-IN" dirty="0">
                <a:ea typeface="+mn-lt"/>
                <a:cs typeface="+mn-lt"/>
              </a:rPr>
              <a:t>Standardize data formats and units if necessary.</a:t>
            </a:r>
            <a:endParaRPr lang="en-IN" dirty="0"/>
          </a:p>
          <a:p>
            <a:pPr marL="629920" lvl="1" indent="-305435"/>
            <a:r>
              <a:rPr lang="en-IN" dirty="0">
                <a:ea typeface="+mn-lt"/>
                <a:cs typeface="+mn-lt"/>
              </a:rPr>
              <a:t>Convert categorical data into numerical representations through techniques like one-hot encoding or label encoding.</a:t>
            </a:r>
            <a:endParaRPr lang="en-IN" dirty="0"/>
          </a:p>
          <a:p>
            <a:pPr marL="629920" lvl="1" indent="-305435"/>
            <a:r>
              <a:rPr lang="en-IN" dirty="0">
                <a:ea typeface="+mn-lt"/>
                <a:cs typeface="+mn-lt"/>
              </a:rPr>
              <a:t>Normalize or scale numerical features if required.</a:t>
            </a:r>
            <a:endParaRPr lang="en-IN" dirty="0"/>
          </a:p>
          <a:p>
            <a:pPr marL="629920" lvl="1" indent="-305435"/>
            <a:r>
              <a:rPr lang="en-IN" dirty="0">
                <a:ea typeface="+mn-lt"/>
                <a:cs typeface="+mn-lt"/>
              </a:rPr>
              <a:t>Perform exploratory data analysis (EDA) to gain insights into the data.</a:t>
            </a:r>
            <a:endParaRPr lang="en-IN" dirty="0"/>
          </a:p>
          <a:p>
            <a:pPr marL="305435" indent="-305435"/>
            <a:r>
              <a:rPr lang="en-IN" sz="1400" b="1" dirty="0">
                <a:ea typeface="+mn-lt"/>
                <a:cs typeface="+mn-lt"/>
              </a:rPr>
              <a:t>Feature Engineering</a:t>
            </a:r>
            <a:r>
              <a:rPr lang="en-IN" sz="1400" dirty="0">
                <a:ea typeface="+mn-lt"/>
                <a:cs typeface="+mn-lt"/>
              </a:rPr>
              <a:t>:</a:t>
            </a:r>
            <a:endParaRPr lang="en-IN" sz="1400" dirty="0"/>
          </a:p>
          <a:p>
            <a:pPr marL="629920" lvl="1" indent="-305435"/>
            <a:r>
              <a:rPr lang="en-IN" dirty="0">
                <a:ea typeface="+mn-lt"/>
                <a:cs typeface="+mn-lt"/>
              </a:rPr>
              <a:t>Create new features from existing ones if it adds value to your analysis.</a:t>
            </a:r>
            <a:endParaRPr lang="en-IN" dirty="0"/>
          </a:p>
          <a:p>
            <a:pPr marL="629920" lvl="1" indent="-305435"/>
            <a:r>
              <a:rPr lang="en-IN" dirty="0">
                <a:ea typeface="+mn-lt"/>
                <a:cs typeface="+mn-lt"/>
              </a:rPr>
              <a:t>Feature selection: Decide which features are relevant for your analysis. You might use techniques like correlation analysis, feature importance from models, or domain knowledge to select features.</a:t>
            </a:r>
            <a:endParaRPr lang="en-IN" dirty="0"/>
          </a:p>
          <a:p>
            <a:pPr marL="305435" indent="-305435"/>
            <a:r>
              <a:rPr lang="en-IN" sz="1400" b="1" dirty="0">
                <a:ea typeface="+mn-lt"/>
                <a:cs typeface="+mn-lt"/>
              </a:rPr>
              <a:t>Algorithm Selection</a:t>
            </a:r>
            <a:r>
              <a:rPr lang="en-IN" sz="1400" dirty="0">
                <a:ea typeface="+mn-lt"/>
                <a:cs typeface="+mn-lt"/>
              </a:rPr>
              <a:t>:</a:t>
            </a:r>
            <a:endParaRPr lang="en-IN" sz="1400" dirty="0"/>
          </a:p>
          <a:p>
            <a:pPr marL="629920" lvl="1" indent="-305435"/>
            <a:r>
              <a:rPr lang="en-IN" dirty="0">
                <a:ea typeface="+mn-lt"/>
                <a:cs typeface="+mn-lt"/>
              </a:rPr>
              <a:t>Determine the type of analysis you want to perform (e.g., recommendation, user segmentation, content analysis).</a:t>
            </a:r>
            <a:endParaRPr lang="en-IN" dirty="0"/>
          </a:p>
          <a:p>
            <a:pPr marL="629920" lvl="1" indent="-305435"/>
            <a:r>
              <a:rPr lang="en-IN" dirty="0">
                <a:ea typeface="+mn-lt"/>
                <a:cs typeface="+mn-lt"/>
              </a:rPr>
              <a:t>Select appropriate algorithms. For recommendation systems, this might include collaborative filtering, content-based filtering, or hybrid methods. For user segmentation, clustering algorithms like k-means might be useful.</a:t>
            </a:r>
            <a:br>
              <a:rPr lang="en-US" sz="1600" dirty="0"/>
            </a:br>
            <a:endParaRPr lang="en-US"/>
          </a:p>
          <a:p>
            <a:pPr marL="305435" indent="-305435"/>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solidFill>
                <a:schemeClr val="accent1"/>
              </a:solidFill>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08664" y="1244517"/>
            <a:ext cx="11202143" cy="5349059"/>
          </a:xfrm>
        </p:spPr>
        <p:txBody>
          <a:bodyPr>
            <a:normAutofit/>
          </a:bodyPr>
          <a:lstStyle/>
          <a:p>
            <a:pPr marL="305435" indent="-305435"/>
            <a:r>
              <a:rPr lang="en-IN" sz="1200" b="1" dirty="0">
                <a:ea typeface="+mn-lt"/>
                <a:cs typeface="+mn-lt"/>
              </a:rPr>
              <a:t>Model Training</a:t>
            </a:r>
            <a:r>
              <a:rPr lang="en-IN" sz="1200" dirty="0">
                <a:solidFill>
                  <a:srgbClr val="0D0D0D"/>
                </a:solidFill>
                <a:ea typeface="+mn-lt"/>
                <a:cs typeface="+mn-lt"/>
              </a:rPr>
              <a:t>:</a:t>
            </a:r>
            <a:endParaRPr lang="en-IN" sz="1400" dirty="0"/>
          </a:p>
          <a:p>
            <a:pPr marL="629920" lvl="1" indent="-305435"/>
            <a:r>
              <a:rPr lang="en-IN" sz="1200">
                <a:solidFill>
                  <a:srgbClr val="0D0D0D"/>
                </a:solidFill>
                <a:ea typeface="+mn-lt"/>
                <a:cs typeface="+mn-lt"/>
              </a:rPr>
              <a:t>Split the data into training and testing sets.</a:t>
            </a:r>
            <a:endParaRPr lang="en-IN"/>
          </a:p>
          <a:p>
            <a:pPr marL="629920" lvl="1" indent="-305435"/>
            <a:r>
              <a:rPr lang="en-IN" sz="1200">
                <a:solidFill>
                  <a:srgbClr val="0D0D0D"/>
                </a:solidFill>
                <a:ea typeface="+mn-lt"/>
                <a:cs typeface="+mn-lt"/>
              </a:rPr>
              <a:t>Train the selected models using the training data.</a:t>
            </a:r>
            <a:endParaRPr lang="en-IN"/>
          </a:p>
          <a:p>
            <a:pPr marL="629920" lvl="1" indent="-305435"/>
            <a:r>
              <a:rPr lang="en-IN" sz="1200" dirty="0">
                <a:solidFill>
                  <a:srgbClr val="0D0D0D"/>
                </a:solidFill>
                <a:ea typeface="+mn-lt"/>
                <a:cs typeface="+mn-lt"/>
              </a:rPr>
              <a:t>Tune hyperparameters using techniques like grid search or random search.</a:t>
            </a:r>
            <a:endParaRPr lang="en-IN" dirty="0"/>
          </a:p>
          <a:p>
            <a:pPr marL="629920" lvl="1" indent="-305435"/>
            <a:r>
              <a:rPr lang="en-IN" sz="1200" dirty="0">
                <a:solidFill>
                  <a:srgbClr val="0D0D0D"/>
                </a:solidFill>
                <a:ea typeface="+mn-lt"/>
                <a:cs typeface="+mn-lt"/>
              </a:rPr>
              <a:t>Evaluate models using appropriate evaluation metrics (e.g., RMSE for recommendation systems).</a:t>
            </a:r>
            <a:endParaRPr lang="en-IN" dirty="0"/>
          </a:p>
          <a:p>
            <a:pPr marL="305435" indent="-305435"/>
            <a:r>
              <a:rPr lang="en-IN" sz="1200" b="1" dirty="0">
                <a:ea typeface="+mn-lt"/>
                <a:cs typeface="+mn-lt"/>
              </a:rPr>
              <a:t>Deployment</a:t>
            </a:r>
            <a:r>
              <a:rPr lang="en-IN" sz="1200" dirty="0">
                <a:solidFill>
                  <a:srgbClr val="0D0D0D"/>
                </a:solidFill>
                <a:ea typeface="+mn-lt"/>
                <a:cs typeface="+mn-lt"/>
              </a:rPr>
              <a:t>:</a:t>
            </a:r>
            <a:endParaRPr lang="en-IN" dirty="0"/>
          </a:p>
          <a:p>
            <a:pPr marL="629920" lvl="1" indent="-305435"/>
            <a:r>
              <a:rPr lang="en-IN" sz="1200" dirty="0">
                <a:solidFill>
                  <a:srgbClr val="0D0D0D"/>
                </a:solidFill>
                <a:ea typeface="+mn-lt"/>
                <a:cs typeface="+mn-lt"/>
              </a:rPr>
              <a:t>Once you have a trained model that performs well, deploy it into production.</a:t>
            </a:r>
            <a:endParaRPr lang="en-IN" dirty="0"/>
          </a:p>
          <a:p>
            <a:pPr marL="629920" lvl="1" indent="-305435"/>
            <a:r>
              <a:rPr lang="en-IN" sz="1200" dirty="0">
                <a:solidFill>
                  <a:srgbClr val="0D0D0D"/>
                </a:solidFill>
                <a:ea typeface="+mn-lt"/>
                <a:cs typeface="+mn-lt"/>
              </a:rPr>
              <a:t>This could involve setting up APIs for real-time recommendations or batch processing pipelines for periodic analysis.</a:t>
            </a:r>
            <a:endParaRPr lang="en-IN" dirty="0"/>
          </a:p>
          <a:p>
            <a:pPr marL="629920" lvl="1" indent="-305435"/>
            <a:r>
              <a:rPr lang="en-IN" sz="1200" dirty="0">
                <a:solidFill>
                  <a:srgbClr val="0D0D0D"/>
                </a:solidFill>
                <a:ea typeface="+mn-lt"/>
                <a:cs typeface="+mn-lt"/>
              </a:rPr>
              <a:t>Monitor the deployed model's performance and update as needed.</a:t>
            </a:r>
            <a:endParaRPr lang="en-IN" dirty="0"/>
          </a:p>
          <a:p>
            <a:pPr marL="305435" indent="-305435"/>
            <a:r>
              <a:rPr lang="en-IN" sz="1200" b="1" dirty="0">
                <a:ea typeface="+mn-lt"/>
                <a:cs typeface="+mn-lt"/>
              </a:rPr>
              <a:t>Feedback Loop</a:t>
            </a:r>
            <a:r>
              <a:rPr lang="en-IN" sz="1200" dirty="0">
                <a:solidFill>
                  <a:srgbClr val="0D0D0D"/>
                </a:solidFill>
                <a:ea typeface="+mn-lt"/>
                <a:cs typeface="+mn-lt"/>
              </a:rPr>
              <a:t>:</a:t>
            </a:r>
            <a:endParaRPr lang="en-IN" dirty="0"/>
          </a:p>
          <a:p>
            <a:pPr marL="629920" lvl="1" indent="-305435"/>
            <a:r>
              <a:rPr lang="en-IN" sz="1200" dirty="0">
                <a:solidFill>
                  <a:srgbClr val="0D0D0D"/>
                </a:solidFill>
                <a:ea typeface="+mn-lt"/>
                <a:cs typeface="+mn-lt"/>
              </a:rPr>
              <a:t>Continuously collect feedback from users or monitor system performance.</a:t>
            </a:r>
            <a:endParaRPr lang="en-IN" dirty="0"/>
          </a:p>
          <a:p>
            <a:pPr marL="629920" lvl="1" indent="-305435"/>
            <a:r>
              <a:rPr lang="en-IN" sz="1200" dirty="0">
                <a:solidFill>
                  <a:srgbClr val="0D0D0D"/>
                </a:solidFill>
                <a:ea typeface="+mn-lt"/>
                <a:cs typeface="+mn-lt"/>
              </a:rPr>
              <a:t>Refine models based on feedback and updated data.</a:t>
            </a:r>
            <a:endParaRPr lang="en-IN" dirty="0"/>
          </a:p>
          <a:p>
            <a:pPr marL="629920" lvl="1" indent="-305435"/>
            <a:r>
              <a:rPr lang="en-IN" sz="1200" dirty="0">
                <a:solidFill>
                  <a:srgbClr val="0D0D0D"/>
                </a:solidFill>
                <a:ea typeface="+mn-lt"/>
                <a:cs typeface="+mn-lt"/>
              </a:rPr>
              <a:t>Regularly retrain models to keep them up to date.</a:t>
            </a:r>
            <a:endParaRPr lang="en-IN" dirty="0"/>
          </a:p>
          <a:p>
            <a:pPr marL="305435" indent="-305435"/>
            <a:endParaRPr lang="en-IN" sz="1400" dirty="0"/>
          </a:p>
        </p:txBody>
      </p:sp>
    </p:spTree>
    <p:extLst>
      <p:ext uri="{BB962C8B-B14F-4D97-AF65-F5344CB8AC3E}">
        <p14:creationId xmlns:p14="http://schemas.microsoft.com/office/powerpoint/2010/main" val="288394449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PROJECT TITLE</vt:lpstr>
      <vt:lpstr>OUTLINE</vt:lpstr>
      <vt:lpstr>Problem Statement</vt:lpstr>
      <vt:lpstr>Proposed Solution</vt:lpstr>
      <vt:lpstr>System  Approach</vt:lpstr>
      <vt:lpstr>System  Approach</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 Muthuvelan</cp:lastModifiedBy>
  <cp:revision>148</cp:revision>
  <dcterms:created xsi:type="dcterms:W3CDTF">2021-05-26T16:50:10Z</dcterms:created>
  <dcterms:modified xsi:type="dcterms:W3CDTF">2024-04-05T12:48:22Z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