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312" r:id="rId2"/>
    <p:sldId id="316" r:id="rId3"/>
    <p:sldId id="330" r:id="rId4"/>
    <p:sldId id="310" r:id="rId5"/>
    <p:sldId id="337" r:id="rId6"/>
    <p:sldId id="320" r:id="rId7"/>
    <p:sldId id="339" r:id="rId8"/>
    <p:sldId id="341" r:id="rId9"/>
    <p:sldId id="264" r:id="rId10"/>
    <p:sldId id="338" r:id="rId11"/>
    <p:sldId id="331" r:id="rId12"/>
    <p:sldId id="305" r:id="rId13"/>
    <p:sldId id="342" r:id="rId14"/>
    <p:sldId id="263" r:id="rId15"/>
    <p:sldId id="332" r:id="rId16"/>
    <p:sldId id="340" r:id="rId17"/>
    <p:sldId id="335"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7" autoAdjust="0"/>
  </p:normalViewPr>
  <p:slideViewPr>
    <p:cSldViewPr snapToGrid="0">
      <p:cViewPr varScale="1">
        <p:scale>
          <a:sx n="81" d="100"/>
          <a:sy n="81" d="100"/>
        </p:scale>
        <p:origin x="754" y="62"/>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5/19/2022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13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38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75" name="Freeform: Shape 74"/>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grpSp>
        <p:nvGrpSpPr>
          <p:cNvPr id="76" name="Group 75"/>
          <p:cNvGrpSpPr/>
          <p:nvPr userDrawn="1"/>
        </p:nvGrpSpPr>
        <p:grpSpPr>
          <a:xfrm>
            <a:off x="1481312" y="743744"/>
            <a:ext cx="4860256" cy="4589316"/>
            <a:chOff x="1481312" y="743744"/>
            <a:chExt cx="4860256" cy="4589316"/>
          </a:xfrm>
        </p:grpSpPr>
        <p:sp>
          <p:nvSpPr>
            <p:cNvPr id="77" name="Rectangle 76" descr="Tag=AccentColor&#10;Flavor=Light&#10;Target=Fill"/>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78" name="Rectangle 77" descr="Tag=AccentColor&#10;Flavor=Light&#10;Target=Fill"/>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83" name="Freeform: Shape 82"/>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84" name="Freeform: Shape 83"/>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86" name="Graphic 185"/>
          <p:cNvGrpSpPr/>
          <p:nvPr userDrawn="1"/>
        </p:nvGrpSpPr>
        <p:grpSpPr>
          <a:xfrm>
            <a:off x="9805475" y="1581418"/>
            <a:ext cx="843746" cy="375828"/>
            <a:chOff x="9841624" y="4115729"/>
            <a:chExt cx="602170" cy="268223"/>
          </a:xfrm>
          <a:solidFill>
            <a:schemeClr val="tx1"/>
          </a:solidFill>
        </p:grpSpPr>
        <p:sp>
          <p:nvSpPr>
            <p:cNvPr id="87" name="Freeform: Shape 8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88" name="Freeform: Shape 8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89" name="Freeform: Shape 8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90" name="Freeform: Shape 8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sp>
          <p:nvSpPr>
            <p:cNvPr id="91" name="Freeform: Shape 9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accent1"/>
                </a:solidFill>
              </a:endParaRPr>
            </a:p>
          </p:txBody>
        </p:sp>
      </p:grpSp>
      <p:sp>
        <p:nvSpPr>
          <p:cNvPr id="92" name="Oval 91"/>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96" name="Picture Placeholder 2"/>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p:cNvGrpSpPr/>
          <p:nvPr userDrawn="1"/>
        </p:nvGrpSpPr>
        <p:grpSpPr>
          <a:xfrm>
            <a:off x="5983704" y="400019"/>
            <a:ext cx="1910252" cy="709661"/>
            <a:chOff x="2267504" y="2540250"/>
            <a:chExt cx="1990951" cy="739641"/>
          </a:xfrm>
          <a:solidFill>
            <a:schemeClr val="tx2"/>
          </a:solidFill>
        </p:grpSpPr>
        <p:sp>
          <p:nvSpPr>
            <p:cNvPr id="36" name="Freeform: Shape 35"/>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p:cNvGrpSpPr/>
          <p:nvPr userDrawn="1"/>
        </p:nvGrpSpPr>
        <p:grpSpPr>
          <a:xfrm>
            <a:off x="5983704" y="400019"/>
            <a:ext cx="1910252" cy="709661"/>
            <a:chOff x="2267504" y="2540250"/>
            <a:chExt cx="1990951" cy="739641"/>
          </a:xfrm>
          <a:solidFill>
            <a:schemeClr val="tx2"/>
          </a:solidFill>
        </p:grpSpPr>
        <p:sp>
          <p:nvSpPr>
            <p:cNvPr id="36" name="Freeform: Shape 35"/>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p:cNvGrpSpPr/>
          <p:nvPr userDrawn="1"/>
        </p:nvGrpSpPr>
        <p:grpSpPr>
          <a:xfrm>
            <a:off x="0" y="2"/>
            <a:ext cx="2232252" cy="2361890"/>
            <a:chOff x="0" y="2"/>
            <a:chExt cx="2232252" cy="2361890"/>
          </a:xfrm>
        </p:grpSpPr>
        <p:sp>
          <p:nvSpPr>
            <p:cNvPr id="3" name="Freeform: Shape 2"/>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p:cNvGrpSpPr/>
          <p:nvPr userDrawn="1"/>
        </p:nvGrpSpPr>
        <p:grpSpPr>
          <a:xfrm>
            <a:off x="10051176" y="4803984"/>
            <a:ext cx="2140824" cy="2054016"/>
            <a:chOff x="10051176" y="4803984"/>
            <a:chExt cx="2140824" cy="2054016"/>
          </a:xfrm>
        </p:grpSpPr>
        <p:sp>
          <p:nvSpPr>
            <p:cNvPr id="12" name="Freeform: Shape 11"/>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p:cNvGrpSpPr/>
          <p:nvPr userDrawn="1"/>
        </p:nvGrpSpPr>
        <p:grpSpPr>
          <a:xfrm>
            <a:off x="6835096" y="657544"/>
            <a:ext cx="4843727" cy="5534144"/>
            <a:chOff x="1674895" y="1345036"/>
            <a:chExt cx="5428610" cy="4210939"/>
          </a:xfrm>
        </p:grpSpPr>
        <p:sp>
          <p:nvSpPr>
            <p:cNvPr id="5" name="Rectangle 4"/>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p:cNvGrpSpPr/>
          <p:nvPr userDrawn="1"/>
        </p:nvGrpSpPr>
        <p:grpSpPr>
          <a:xfrm>
            <a:off x="3220677" y="5565632"/>
            <a:ext cx="1054467" cy="469689"/>
            <a:chOff x="9841624" y="4115729"/>
            <a:chExt cx="602170" cy="268223"/>
          </a:xfrm>
          <a:solidFill>
            <a:schemeClr val="tx1"/>
          </a:solidFill>
        </p:grpSpPr>
        <p:sp>
          <p:nvSpPr>
            <p:cNvPr id="19" name="Freeform: Shape 1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p:cNvGrpSpPr/>
          <p:nvPr userDrawn="1"/>
        </p:nvGrpSpPr>
        <p:grpSpPr>
          <a:xfrm>
            <a:off x="0" y="431836"/>
            <a:ext cx="1861854" cy="717514"/>
            <a:chOff x="0" y="1580033"/>
            <a:chExt cx="1861854" cy="717514"/>
          </a:xfrm>
        </p:grpSpPr>
        <p:sp>
          <p:nvSpPr>
            <p:cNvPr id="30" name="Freeform: Shape 29"/>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p:cNvGrpSpPr/>
          <p:nvPr userDrawn="1"/>
        </p:nvGrpSpPr>
        <p:grpSpPr>
          <a:xfrm>
            <a:off x="6519255" y="3650586"/>
            <a:ext cx="319941" cy="319941"/>
            <a:chOff x="1126512" y="4357092"/>
            <a:chExt cx="319941" cy="319941"/>
          </a:xfrm>
        </p:grpSpPr>
        <p:sp>
          <p:nvSpPr>
            <p:cNvPr id="36" name="Oval 35"/>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p:cNvGrpSpPr/>
          <p:nvPr userDrawn="1"/>
        </p:nvGrpSpPr>
        <p:grpSpPr>
          <a:xfrm>
            <a:off x="739959" y="3491269"/>
            <a:ext cx="365021" cy="365021"/>
            <a:chOff x="739959" y="3491269"/>
            <a:chExt cx="365021" cy="365021"/>
          </a:xfrm>
        </p:grpSpPr>
        <p:sp>
          <p:nvSpPr>
            <p:cNvPr id="267" name="Oval 266"/>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68" name="Oval 267"/>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grpSp>
        <p:nvGrpSpPr>
          <p:cNvPr id="2" name="Group 1"/>
          <p:cNvGrpSpPr/>
          <p:nvPr userDrawn="1"/>
        </p:nvGrpSpPr>
        <p:grpSpPr>
          <a:xfrm>
            <a:off x="496583" y="550047"/>
            <a:ext cx="1910252" cy="709661"/>
            <a:chOff x="496583" y="795582"/>
            <a:chExt cx="1910252" cy="709661"/>
          </a:xfrm>
        </p:grpSpPr>
        <p:grpSp>
          <p:nvGrpSpPr>
            <p:cNvPr id="261" name="Graphic 38"/>
            <p:cNvGrpSpPr/>
            <p:nvPr userDrawn="1"/>
          </p:nvGrpSpPr>
          <p:grpSpPr>
            <a:xfrm>
              <a:off x="496583" y="795582"/>
              <a:ext cx="1910252" cy="709661"/>
              <a:chOff x="2267504" y="2540250"/>
              <a:chExt cx="1990951" cy="739641"/>
            </a:xfrm>
            <a:solidFill>
              <a:schemeClr val="tx1"/>
            </a:solidFill>
          </p:grpSpPr>
          <p:sp>
            <p:nvSpPr>
              <p:cNvPr id="262" name="Freeform: Shape 261"/>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p:cNvSpPr>
            <a:spLocks noGrp="1"/>
          </p:cNvSpPr>
          <p:nvPr>
            <p:ph type="dt" sz="half" idx="15"/>
          </p:nvPr>
        </p:nvSpPr>
        <p:spPr/>
        <p:txBody>
          <a:bodyPr/>
          <a:lstStyle/>
          <a:p>
            <a:r>
              <a:rPr lang="en-US"/>
              <a:t>2/1/20XX</a:t>
            </a:r>
            <a:endParaRPr lang="en-US" dirty="0"/>
          </a:p>
        </p:txBody>
      </p:sp>
      <p:sp>
        <p:nvSpPr>
          <p:cNvPr id="386" name="Footer Placeholder 385"/>
          <p:cNvSpPr>
            <a:spLocks noGrp="1"/>
          </p:cNvSpPr>
          <p:nvPr>
            <p:ph type="ftr" sz="quarter" idx="16"/>
          </p:nvPr>
        </p:nvSpPr>
        <p:spPr/>
        <p:txBody>
          <a:bodyPr/>
          <a:lstStyle/>
          <a:p>
            <a:r>
              <a:rPr lang="en-US" dirty="0"/>
              <a:t>PRESENTATION TITLE</a:t>
            </a:r>
          </a:p>
        </p:txBody>
      </p:sp>
      <p:sp>
        <p:nvSpPr>
          <p:cNvPr id="387" name="Slide Number Placeholder 386"/>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p:cNvGrpSpPr/>
          <p:nvPr userDrawn="1"/>
        </p:nvGrpSpPr>
        <p:grpSpPr>
          <a:xfrm>
            <a:off x="5756620" y="736826"/>
            <a:ext cx="1598829" cy="531293"/>
            <a:chOff x="2504802" y="1755501"/>
            <a:chExt cx="1598829" cy="531293"/>
          </a:xfrm>
          <a:solidFill>
            <a:schemeClr val="tx1"/>
          </a:solidFill>
        </p:grpSpPr>
        <p:sp>
          <p:nvSpPr>
            <p:cNvPr id="10" name="Freeform: Shape 9"/>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p:cNvGrpSpPr/>
          <p:nvPr userDrawn="1"/>
        </p:nvGrpSpPr>
        <p:grpSpPr>
          <a:xfrm>
            <a:off x="10885765" y="619275"/>
            <a:ext cx="932200" cy="932200"/>
            <a:chOff x="10791258" y="619275"/>
            <a:chExt cx="932200" cy="932200"/>
          </a:xfrm>
        </p:grpSpPr>
        <p:sp>
          <p:nvSpPr>
            <p:cNvPr id="13" name="Graphic 212"/>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p:cNvGrpSpPr/>
          <p:nvPr userDrawn="1"/>
        </p:nvGrpSpPr>
        <p:grpSpPr>
          <a:xfrm>
            <a:off x="10631201" y="4961088"/>
            <a:ext cx="1152011" cy="1152022"/>
            <a:chOff x="10154386" y="4452483"/>
            <a:chExt cx="1443404" cy="1443418"/>
          </a:xfrm>
          <a:solidFill>
            <a:schemeClr val="tx1"/>
          </a:solidFill>
        </p:grpSpPr>
        <p:grpSp>
          <p:nvGrpSpPr>
            <p:cNvPr id="16" name="Graphic 4"/>
            <p:cNvGrpSpPr/>
            <p:nvPr/>
          </p:nvGrpSpPr>
          <p:grpSpPr>
            <a:xfrm>
              <a:off x="10154386" y="4452483"/>
              <a:ext cx="1443404" cy="1443418"/>
              <a:chOff x="5734037" y="3067039"/>
              <a:chExt cx="724483" cy="724489"/>
            </a:xfrm>
            <a:grpFill/>
          </p:grpSpPr>
          <p:sp>
            <p:nvSpPr>
              <p:cNvPr id="189" name="Freeform: Shape 188"/>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p:cNvGrpSpPr/>
            <p:nvPr/>
          </p:nvGrpSpPr>
          <p:grpSpPr>
            <a:xfrm>
              <a:off x="10154386" y="4452483"/>
              <a:ext cx="1443404" cy="1443418"/>
              <a:chOff x="5734037" y="3067039"/>
              <a:chExt cx="724483" cy="724489"/>
            </a:xfrm>
            <a:grpFill/>
          </p:grpSpPr>
          <p:sp>
            <p:nvSpPr>
              <p:cNvPr id="20" name="Freeform: Shape 19"/>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p:cNvGrpSpPr/>
          <p:nvPr userDrawn="1"/>
        </p:nvGrpSpPr>
        <p:grpSpPr>
          <a:xfrm>
            <a:off x="0" y="1479558"/>
            <a:ext cx="1861854" cy="717514"/>
            <a:chOff x="0" y="1479558"/>
            <a:chExt cx="1861854" cy="717514"/>
          </a:xfrm>
          <a:solidFill>
            <a:schemeClr val="tx1"/>
          </a:solidFill>
        </p:grpSpPr>
        <p:sp>
          <p:nvSpPr>
            <p:cNvPr id="39" name="Freeform: Shape 38"/>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p:cNvGrpSpPr/>
          <p:nvPr userDrawn="1"/>
        </p:nvGrpSpPr>
        <p:grpSpPr>
          <a:xfrm>
            <a:off x="10847710" y="6388311"/>
            <a:ext cx="1054467" cy="469689"/>
            <a:chOff x="9841624" y="4115729"/>
            <a:chExt cx="602170" cy="268223"/>
          </a:xfrm>
          <a:solidFill>
            <a:schemeClr val="tx1"/>
          </a:solidFill>
        </p:grpSpPr>
        <p:sp>
          <p:nvSpPr>
            <p:cNvPr id="16" name="Freeform: Shape 15"/>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p:cNvGrpSpPr/>
          <p:nvPr userDrawn="1"/>
        </p:nvGrpSpPr>
        <p:grpSpPr>
          <a:xfrm>
            <a:off x="5983704" y="400019"/>
            <a:ext cx="1910252" cy="709661"/>
            <a:chOff x="2267504" y="2540250"/>
            <a:chExt cx="1990951" cy="739641"/>
          </a:xfrm>
          <a:solidFill>
            <a:schemeClr val="tx2"/>
          </a:solidFill>
        </p:grpSpPr>
        <p:sp>
          <p:nvSpPr>
            <p:cNvPr id="24" name="Freeform: Shape 23"/>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p:cNvGrpSpPr/>
          <p:nvPr userDrawn="1"/>
        </p:nvGrpSpPr>
        <p:grpSpPr>
          <a:xfrm>
            <a:off x="5983704" y="400019"/>
            <a:ext cx="1910252" cy="709661"/>
            <a:chOff x="2267504" y="2540250"/>
            <a:chExt cx="1990951" cy="739641"/>
          </a:xfrm>
          <a:solidFill>
            <a:schemeClr val="tx2"/>
          </a:solidFill>
        </p:grpSpPr>
        <p:sp>
          <p:nvSpPr>
            <p:cNvPr id="24" name="Freeform: Shape 23"/>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p:cNvGrpSpPr/>
          <p:nvPr userDrawn="1"/>
        </p:nvGrpSpPr>
        <p:grpSpPr>
          <a:xfrm>
            <a:off x="10428621" y="5660492"/>
            <a:ext cx="1054467" cy="469689"/>
            <a:chOff x="9841624" y="4115729"/>
            <a:chExt cx="602170" cy="268223"/>
          </a:xfrm>
          <a:solidFill>
            <a:schemeClr val="tx1"/>
          </a:solidFill>
        </p:grpSpPr>
        <p:sp>
          <p:nvSpPr>
            <p:cNvPr id="29" name="Freeform: Shape 2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p:cNvGrpSpPr/>
          <p:nvPr userDrawn="1"/>
        </p:nvGrpSpPr>
        <p:grpSpPr>
          <a:xfrm>
            <a:off x="0" y="681037"/>
            <a:ext cx="1170294" cy="709661"/>
            <a:chOff x="0" y="681037"/>
            <a:chExt cx="1170294" cy="709661"/>
          </a:xfrm>
        </p:grpSpPr>
        <p:sp>
          <p:nvSpPr>
            <p:cNvPr id="57" name="Freeform: Shape 56"/>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p:cNvGrpSpPr/>
          <p:nvPr userDrawn="1"/>
        </p:nvGrpSpPr>
        <p:grpSpPr>
          <a:xfrm>
            <a:off x="10510458" y="477557"/>
            <a:ext cx="975170" cy="975170"/>
            <a:chOff x="5829300" y="3162300"/>
            <a:chExt cx="532257" cy="532257"/>
          </a:xfrm>
          <a:solidFill>
            <a:schemeClr val="tx1"/>
          </a:solidFill>
        </p:grpSpPr>
        <p:sp>
          <p:nvSpPr>
            <p:cNvPr id="12" name="Freeform: Shape 11"/>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p:cNvGrpSpPr/>
          <p:nvPr userDrawn="1"/>
        </p:nvGrpSpPr>
        <p:grpSpPr>
          <a:xfrm>
            <a:off x="10510458" y="477557"/>
            <a:ext cx="975170" cy="975170"/>
            <a:chOff x="5829300" y="3162300"/>
            <a:chExt cx="532257" cy="532257"/>
          </a:xfrm>
          <a:solidFill>
            <a:schemeClr val="tx1"/>
          </a:solidFill>
        </p:grpSpPr>
        <p:sp>
          <p:nvSpPr>
            <p:cNvPr id="35" name="Freeform: Shape 34"/>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p:cNvGrpSpPr/>
          <p:nvPr userDrawn="1"/>
        </p:nvGrpSpPr>
        <p:grpSpPr>
          <a:xfrm>
            <a:off x="0" y="681037"/>
            <a:ext cx="1170294" cy="709661"/>
            <a:chOff x="0" y="681037"/>
            <a:chExt cx="1170294" cy="709661"/>
          </a:xfrm>
        </p:grpSpPr>
        <p:sp>
          <p:nvSpPr>
            <p:cNvPr id="53" name="Freeform: Shape 52"/>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p:cNvSpPr>
            <a:spLocks noGrp="1"/>
          </p:cNvSpPr>
          <p:nvPr>
            <p:ph type="ctrTitle"/>
          </p:nvPr>
        </p:nvSpPr>
        <p:spPr>
          <a:xfrm>
            <a:off x="1521269" y="711431"/>
            <a:ext cx="4579668" cy="2648787"/>
          </a:xfrm>
        </p:spPr>
        <p:txBody>
          <a:bodyPr>
            <a:normAutofit/>
          </a:bodyPr>
          <a:lstStyle/>
          <a:p>
            <a:r>
              <a:rPr lang="en-US" sz="2800" dirty="0"/>
              <a:t>MESS MANAGEMENT SYSTEM</a:t>
            </a:r>
          </a:p>
        </p:txBody>
      </p:sp>
      <p:sp>
        <p:nvSpPr>
          <p:cNvPr id="81" name="Subtitle 80"/>
          <p:cNvSpPr>
            <a:spLocks noGrp="1"/>
          </p:cNvSpPr>
          <p:nvPr>
            <p:ph type="subTitle" idx="1"/>
          </p:nvPr>
        </p:nvSpPr>
        <p:spPr>
          <a:xfrm>
            <a:off x="1521269" y="2938982"/>
            <a:ext cx="4579668" cy="490018"/>
          </a:xfrm>
        </p:spPr>
        <p:txBody>
          <a:bodyPr/>
          <a:lstStyle/>
          <a:p>
            <a:r>
              <a:rPr lang="en-US" dirty="0"/>
              <a:t>TEAM 8</a:t>
            </a:r>
          </a:p>
        </p:txBody>
      </p:sp>
      <p:pic>
        <p:nvPicPr>
          <p:cNvPr id="8" name="Picture Placeholder 7"/>
          <p:cNvPicPr>
            <a:picLocks noGrp="1" noChangeAspect="1"/>
          </p:cNvPicPr>
          <p:nvPr>
            <p:ph type="pic" sz="quarter" idx="13"/>
          </p:nvPr>
        </p:nvPicPr>
        <p:blipFill>
          <a:blip r:embed="rId3"/>
          <a:srcRect/>
          <a:stretch>
            <a:fillRect/>
          </a:stretch>
        </p:blipFill>
        <p:spPr>
          <a:xfrm>
            <a:off x="6827520" y="1945477"/>
            <a:ext cx="5149342" cy="3947890"/>
          </a:xfrm>
          <a:prstGeom prst="rect">
            <a:avLst/>
          </a:prstGeom>
          <a:ln>
            <a:noFill/>
          </a:ln>
          <a:effectLst>
            <a:softEdge rad="112500"/>
          </a:effectLst>
        </p:spPr>
      </p:pic>
      <p:pic>
        <p:nvPicPr>
          <p:cNvPr id="5" name="Picture 4"/>
          <p:cNvPicPr>
            <a:picLocks noChangeAspect="1"/>
          </p:cNvPicPr>
          <p:nvPr/>
        </p:nvPicPr>
        <p:blipFill>
          <a:blip r:embed="rId4"/>
          <a:stretch>
            <a:fillRect/>
          </a:stretch>
        </p:blipFill>
        <p:spPr>
          <a:xfrm>
            <a:off x="2917874" y="3360218"/>
            <a:ext cx="1786457" cy="17864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73552" y="358614"/>
            <a:ext cx="4815702" cy="1431000"/>
          </a:xfrm>
        </p:spPr>
        <p:txBody>
          <a:bodyPr/>
          <a:lstStyle/>
          <a:p>
            <a:r>
              <a:rPr lang="en-US" b="1" dirty="0"/>
              <a:t>Table Description</a:t>
            </a:r>
          </a:p>
        </p:txBody>
      </p:sp>
      <p:sp>
        <p:nvSpPr>
          <p:cNvPr id="14" name="Slide Number Placeholder 13"/>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t>10</a:t>
            </a:fld>
            <a:endParaRPr lang="en-US" noProof="0" dirty="0"/>
          </a:p>
        </p:txBody>
      </p:sp>
      <p:graphicFrame>
        <p:nvGraphicFramePr>
          <p:cNvPr id="5" name="Table 4"/>
          <p:cNvGraphicFramePr>
            <a:graphicFrameLocks noGrp="1"/>
          </p:cNvGraphicFramePr>
          <p:nvPr/>
        </p:nvGraphicFramePr>
        <p:xfrm>
          <a:off x="727259" y="1789614"/>
          <a:ext cx="4815702" cy="2064666"/>
        </p:xfrm>
        <a:graphic>
          <a:graphicData uri="http://schemas.openxmlformats.org/drawingml/2006/table">
            <a:tbl>
              <a:tblPr firstRow="1" firstCol="1" bandRow="1"/>
              <a:tblGrid>
                <a:gridCol w="1203684">
                  <a:extLst>
                    <a:ext uri="{9D8B030D-6E8A-4147-A177-3AD203B41FA5}">
                      <a16:colId xmlns:a16="http://schemas.microsoft.com/office/drawing/2014/main" val="20000"/>
                    </a:ext>
                  </a:extLst>
                </a:gridCol>
                <a:gridCol w="1203684">
                  <a:extLst>
                    <a:ext uri="{9D8B030D-6E8A-4147-A177-3AD203B41FA5}">
                      <a16:colId xmlns:a16="http://schemas.microsoft.com/office/drawing/2014/main" val="20001"/>
                    </a:ext>
                  </a:extLst>
                </a:gridCol>
                <a:gridCol w="1204167">
                  <a:extLst>
                    <a:ext uri="{9D8B030D-6E8A-4147-A177-3AD203B41FA5}">
                      <a16:colId xmlns:a16="http://schemas.microsoft.com/office/drawing/2014/main" val="20002"/>
                    </a:ext>
                  </a:extLst>
                </a:gridCol>
                <a:gridCol w="1204167">
                  <a:extLst>
                    <a:ext uri="{9D8B030D-6E8A-4147-A177-3AD203B41FA5}">
                      <a16:colId xmlns:a16="http://schemas.microsoft.com/office/drawing/2014/main" val="20003"/>
                    </a:ext>
                  </a:extLst>
                </a:gridCol>
              </a:tblGrid>
              <a:tr h="261055">
                <a:tc>
                  <a:txBody>
                    <a:bodyPr/>
                    <a:lstStyle/>
                    <a:p>
                      <a:pPr>
                        <a:lnSpc>
                          <a:spcPct val="107000"/>
                        </a:lnSpc>
                        <a:spcAft>
                          <a:spcPts val="800"/>
                        </a:spcAft>
                        <a:tabLst>
                          <a:tab pos="1970405" algn="l"/>
                        </a:tabLst>
                      </a:pPr>
                      <a:r>
                        <a:rPr lang="en-IN" sz="1600" b="1">
                          <a:effectLst/>
                          <a:latin typeface="Calibri" panose="020F0502020204030204" pitchFamily="34" charset="0"/>
                          <a:ea typeface="Times New Roman" panose="02020603050405020304" pitchFamily="18" charset="0"/>
                          <a:cs typeface="Calibri" panose="020F0502020204030204" pitchFamily="34" charset="0"/>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261055">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Bill_No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055">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Date1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055">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Month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Varchar2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055">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Payment 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Varchar2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1055">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Dues 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27259" y="4360529"/>
          <a:ext cx="4815702" cy="1484088"/>
        </p:xfrm>
        <a:graphic>
          <a:graphicData uri="http://schemas.openxmlformats.org/drawingml/2006/table">
            <a:tbl>
              <a:tblPr firstRow="1" firstCol="1" bandRow="1"/>
              <a:tblGrid>
                <a:gridCol w="1203684">
                  <a:extLst>
                    <a:ext uri="{9D8B030D-6E8A-4147-A177-3AD203B41FA5}">
                      <a16:colId xmlns:a16="http://schemas.microsoft.com/office/drawing/2014/main" val="20000"/>
                    </a:ext>
                  </a:extLst>
                </a:gridCol>
                <a:gridCol w="1203684">
                  <a:extLst>
                    <a:ext uri="{9D8B030D-6E8A-4147-A177-3AD203B41FA5}">
                      <a16:colId xmlns:a16="http://schemas.microsoft.com/office/drawing/2014/main" val="20001"/>
                    </a:ext>
                  </a:extLst>
                </a:gridCol>
                <a:gridCol w="1204167">
                  <a:extLst>
                    <a:ext uri="{9D8B030D-6E8A-4147-A177-3AD203B41FA5}">
                      <a16:colId xmlns:a16="http://schemas.microsoft.com/office/drawing/2014/main" val="20002"/>
                    </a:ext>
                  </a:extLst>
                </a:gridCol>
                <a:gridCol w="1204167">
                  <a:extLst>
                    <a:ext uri="{9D8B030D-6E8A-4147-A177-3AD203B41FA5}">
                      <a16:colId xmlns:a16="http://schemas.microsoft.com/office/drawing/2014/main" val="20003"/>
                    </a:ext>
                  </a:extLst>
                </a:gridCol>
              </a:tblGrid>
              <a:tr h="371022">
                <a:tc>
                  <a:txBody>
                    <a:bodyPr/>
                    <a:lstStyle/>
                    <a:p>
                      <a:pPr>
                        <a:lnSpc>
                          <a:spcPct val="107000"/>
                        </a:lnSpc>
                        <a:spcAft>
                          <a:spcPts val="800"/>
                        </a:spcAft>
                        <a:tabLst>
                          <a:tab pos="1970405" algn="l"/>
                        </a:tabLst>
                      </a:pPr>
                      <a:r>
                        <a:rPr lang="en-IN" sz="1600" b="1">
                          <a:effectLst/>
                          <a:latin typeface="Calibri" panose="020F0502020204030204" pitchFamily="34" charset="0"/>
                          <a:ea typeface="Times New Roman" panose="02020603050405020304" pitchFamily="18" charset="0"/>
                          <a:cs typeface="Calibri" panose="020F0502020204030204" pitchFamily="34" charset="0"/>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371022">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Fno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Number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Calibri" panose="020F0502020204030204" pitchFamily="34" charset="0"/>
                          <a:cs typeface="Calibri" panose="020F0502020204030204" pitchFamily="34"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1022">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1022">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Rating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6202748" y="1824741"/>
          <a:ext cx="4939734" cy="1245660"/>
        </p:xfrm>
        <a:graphic>
          <a:graphicData uri="http://schemas.openxmlformats.org/drawingml/2006/table">
            <a:tbl>
              <a:tblPr firstRow="1" firstCol="1" bandRow="1"/>
              <a:tblGrid>
                <a:gridCol w="1234686">
                  <a:extLst>
                    <a:ext uri="{9D8B030D-6E8A-4147-A177-3AD203B41FA5}">
                      <a16:colId xmlns:a16="http://schemas.microsoft.com/office/drawing/2014/main" val="20000"/>
                    </a:ext>
                  </a:extLst>
                </a:gridCol>
                <a:gridCol w="1234686">
                  <a:extLst>
                    <a:ext uri="{9D8B030D-6E8A-4147-A177-3AD203B41FA5}">
                      <a16:colId xmlns:a16="http://schemas.microsoft.com/office/drawing/2014/main" val="20001"/>
                    </a:ext>
                  </a:extLst>
                </a:gridCol>
                <a:gridCol w="1235181">
                  <a:extLst>
                    <a:ext uri="{9D8B030D-6E8A-4147-A177-3AD203B41FA5}">
                      <a16:colId xmlns:a16="http://schemas.microsoft.com/office/drawing/2014/main" val="20002"/>
                    </a:ext>
                  </a:extLst>
                </a:gridCol>
                <a:gridCol w="1235181">
                  <a:extLst>
                    <a:ext uri="{9D8B030D-6E8A-4147-A177-3AD203B41FA5}">
                      <a16:colId xmlns:a16="http://schemas.microsoft.com/office/drawing/2014/main" val="20003"/>
                    </a:ext>
                  </a:extLst>
                </a:gridCol>
              </a:tblGrid>
              <a:tr h="311415">
                <a:tc>
                  <a:txBody>
                    <a:bodyPr/>
                    <a:lstStyle/>
                    <a:p>
                      <a:pPr>
                        <a:lnSpc>
                          <a:spcPct val="107000"/>
                        </a:lnSpc>
                        <a:spcAft>
                          <a:spcPts val="800"/>
                        </a:spcAft>
                        <a:tabLst>
                          <a:tab pos="1970405" algn="l"/>
                        </a:tabLst>
                      </a:pPr>
                      <a:r>
                        <a:rPr lang="en-IN" sz="1600" b="1">
                          <a:effectLst/>
                          <a:latin typeface="Calibri" panose="020F0502020204030204" pitchFamily="34" charset="0"/>
                          <a:ea typeface="Times New Roman" panose="02020603050405020304" pitchFamily="18" charset="0"/>
                          <a:cs typeface="Calibri" panose="020F0502020204030204" pitchFamily="34" charset="0"/>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311415">
                <a:tc>
                  <a:txBody>
                    <a:bodyPr/>
                    <a:lstStyle/>
                    <a:p>
                      <a:pPr>
                        <a:lnSpc>
                          <a:spcPct val="107000"/>
                        </a:lnSpc>
                        <a:spcAft>
                          <a:spcPts val="800"/>
                        </a:spcAft>
                        <a:tabLst>
                          <a:tab pos="721995" algn="ctr"/>
                        </a:tabLst>
                      </a:pPr>
                      <a:r>
                        <a:rPr lang="en-IN" sz="1600" dirty="0" err="1">
                          <a:effectLst/>
                          <a:latin typeface="Calibri" panose="020F0502020204030204" pitchFamily="34" charset="0"/>
                          <a:ea typeface="Times New Roman" panose="02020603050405020304" pitchFamily="18" charset="0"/>
                          <a:cs typeface="Calibri" panose="020F0502020204030204" pitchFamily="34" charset="0"/>
                        </a:rPr>
                        <a:t>Item_No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1415">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FNO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1415">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MemberId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Foreign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nvGraphicFramePr>
        <p:xfrm>
          <a:off x="6202747" y="3731010"/>
          <a:ext cx="4939735" cy="982365"/>
        </p:xfrm>
        <a:graphic>
          <a:graphicData uri="http://schemas.openxmlformats.org/drawingml/2006/table">
            <a:tbl>
              <a:tblPr firstRow="1" firstCol="1" bandRow="1"/>
              <a:tblGrid>
                <a:gridCol w="1305102">
                  <a:extLst>
                    <a:ext uri="{9D8B030D-6E8A-4147-A177-3AD203B41FA5}">
                      <a16:colId xmlns:a16="http://schemas.microsoft.com/office/drawing/2014/main" val="20000"/>
                    </a:ext>
                  </a:extLst>
                </a:gridCol>
                <a:gridCol w="1213898">
                  <a:extLst>
                    <a:ext uri="{9D8B030D-6E8A-4147-A177-3AD203B41FA5}">
                      <a16:colId xmlns:a16="http://schemas.microsoft.com/office/drawing/2014/main" val="20001"/>
                    </a:ext>
                  </a:extLst>
                </a:gridCol>
                <a:gridCol w="1137404">
                  <a:extLst>
                    <a:ext uri="{9D8B030D-6E8A-4147-A177-3AD203B41FA5}">
                      <a16:colId xmlns:a16="http://schemas.microsoft.com/office/drawing/2014/main" val="20002"/>
                    </a:ext>
                  </a:extLst>
                </a:gridCol>
                <a:gridCol w="1283331">
                  <a:extLst>
                    <a:ext uri="{9D8B030D-6E8A-4147-A177-3AD203B41FA5}">
                      <a16:colId xmlns:a16="http://schemas.microsoft.com/office/drawing/2014/main" val="20003"/>
                    </a:ext>
                  </a:extLst>
                </a:gridCol>
              </a:tblGrid>
              <a:tr h="327455">
                <a:tc>
                  <a:txBody>
                    <a:bodyPr/>
                    <a:lstStyle/>
                    <a:p>
                      <a:pPr algn="l">
                        <a:lnSpc>
                          <a:spcPct val="107000"/>
                        </a:lnSpc>
                        <a:spcAft>
                          <a:spcPts val="800"/>
                        </a:spcAft>
                        <a:tabLst>
                          <a:tab pos="1970405"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Field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327455">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MOBILE_NO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7455">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MemberId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Foreign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6202747" y="5470665"/>
          <a:ext cx="4939735" cy="747903"/>
        </p:xfrm>
        <a:graphic>
          <a:graphicData uri="http://schemas.openxmlformats.org/drawingml/2006/table">
            <a:tbl>
              <a:tblPr firstRow="1" firstCol="1" bandRow="1"/>
              <a:tblGrid>
                <a:gridCol w="1305102">
                  <a:extLst>
                    <a:ext uri="{9D8B030D-6E8A-4147-A177-3AD203B41FA5}">
                      <a16:colId xmlns:a16="http://schemas.microsoft.com/office/drawing/2014/main" val="20000"/>
                    </a:ext>
                  </a:extLst>
                </a:gridCol>
                <a:gridCol w="1213898">
                  <a:extLst>
                    <a:ext uri="{9D8B030D-6E8A-4147-A177-3AD203B41FA5}">
                      <a16:colId xmlns:a16="http://schemas.microsoft.com/office/drawing/2014/main" val="20001"/>
                    </a:ext>
                  </a:extLst>
                </a:gridCol>
                <a:gridCol w="1137404">
                  <a:extLst>
                    <a:ext uri="{9D8B030D-6E8A-4147-A177-3AD203B41FA5}">
                      <a16:colId xmlns:a16="http://schemas.microsoft.com/office/drawing/2014/main" val="20002"/>
                    </a:ext>
                  </a:extLst>
                </a:gridCol>
                <a:gridCol w="1283331">
                  <a:extLst>
                    <a:ext uri="{9D8B030D-6E8A-4147-A177-3AD203B41FA5}">
                      <a16:colId xmlns:a16="http://schemas.microsoft.com/office/drawing/2014/main" val="20003"/>
                    </a:ext>
                  </a:extLst>
                </a:gridCol>
              </a:tblGrid>
              <a:tr h="0">
                <a:tc>
                  <a:txBody>
                    <a:bodyPr/>
                    <a:lstStyle/>
                    <a:p>
                      <a:pPr algn="l">
                        <a:lnSpc>
                          <a:spcPct val="107000"/>
                        </a:lnSpc>
                        <a:spcAft>
                          <a:spcPts val="800"/>
                        </a:spcAft>
                        <a:tabLst>
                          <a:tab pos="1970405" algn="l"/>
                        </a:tabLst>
                      </a:pPr>
                      <a:r>
                        <a:rPr lang="en-IN" sz="1600" b="1">
                          <a:effectLst/>
                          <a:latin typeface="Calibri" panose="020F0502020204030204" pitchFamily="34" charset="0"/>
                          <a:ea typeface="Times New Roman" panose="02020603050405020304" pitchFamily="18" charset="0"/>
                          <a:cs typeface="Calibri" panose="020F0502020204030204" pitchFamily="34" charset="0"/>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0">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MOBILE_NO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a:effectLst/>
                          <a:latin typeface="Calibri" panose="020F0502020204030204" pitchFamily="34" charset="0"/>
                          <a:ea typeface="Times New Roman" panose="02020603050405020304" pitchFamily="18" charset="0"/>
                          <a:cs typeface="Calibri" panose="020F0502020204030204" pitchFamily="34" charset="0"/>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Foreign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727259" y="1351824"/>
            <a:ext cx="2300142" cy="369332"/>
          </a:xfrm>
          <a:prstGeom prst="rect">
            <a:avLst/>
          </a:prstGeom>
          <a:noFill/>
        </p:spPr>
        <p:txBody>
          <a:bodyPr wrap="square" rtlCol="0">
            <a:spAutoFit/>
          </a:bodyPr>
          <a:lstStyle/>
          <a:p>
            <a:r>
              <a:rPr lang="en-IN" dirty="0"/>
              <a:t>Bill</a:t>
            </a:r>
          </a:p>
        </p:txBody>
      </p:sp>
      <p:sp>
        <p:nvSpPr>
          <p:cNvPr id="16" name="TextBox 15"/>
          <p:cNvSpPr txBox="1"/>
          <p:nvPr/>
        </p:nvSpPr>
        <p:spPr>
          <a:xfrm>
            <a:off x="727259" y="3922738"/>
            <a:ext cx="2300142" cy="369332"/>
          </a:xfrm>
          <a:prstGeom prst="rect">
            <a:avLst/>
          </a:prstGeom>
          <a:noFill/>
        </p:spPr>
        <p:txBody>
          <a:bodyPr wrap="square" rtlCol="0">
            <a:spAutoFit/>
          </a:bodyPr>
          <a:lstStyle/>
          <a:p>
            <a:r>
              <a:rPr lang="en-IN" dirty="0"/>
              <a:t>Feedback</a:t>
            </a:r>
          </a:p>
        </p:txBody>
      </p:sp>
      <p:sp>
        <p:nvSpPr>
          <p:cNvPr id="17" name="TextBox 16"/>
          <p:cNvSpPr txBox="1"/>
          <p:nvPr/>
        </p:nvSpPr>
        <p:spPr>
          <a:xfrm>
            <a:off x="6202747" y="1312477"/>
            <a:ext cx="2300142" cy="369332"/>
          </a:xfrm>
          <a:prstGeom prst="rect">
            <a:avLst/>
          </a:prstGeom>
          <a:noFill/>
        </p:spPr>
        <p:txBody>
          <a:bodyPr wrap="square" rtlCol="0">
            <a:spAutoFit/>
          </a:bodyPr>
          <a:lstStyle/>
          <a:p>
            <a:r>
              <a:rPr lang="en-IN" dirty="0"/>
              <a:t>Changes</a:t>
            </a:r>
          </a:p>
        </p:txBody>
      </p:sp>
      <p:sp>
        <p:nvSpPr>
          <p:cNvPr id="18" name="TextBox 17"/>
          <p:cNvSpPr txBox="1"/>
          <p:nvPr/>
        </p:nvSpPr>
        <p:spPr>
          <a:xfrm>
            <a:off x="6202747" y="3244334"/>
            <a:ext cx="3409356" cy="369332"/>
          </a:xfrm>
          <a:prstGeom prst="rect">
            <a:avLst/>
          </a:prstGeom>
          <a:noFill/>
        </p:spPr>
        <p:txBody>
          <a:bodyPr wrap="square" rtlCol="0">
            <a:spAutoFit/>
          </a:bodyPr>
          <a:lstStyle/>
          <a:p>
            <a:r>
              <a:rPr lang="en-IN" dirty="0" err="1"/>
              <a:t>Mess_Member_Mobile_No</a:t>
            </a:r>
            <a:endParaRPr lang="en-IN" dirty="0"/>
          </a:p>
        </p:txBody>
      </p:sp>
      <p:sp>
        <p:nvSpPr>
          <p:cNvPr id="19" name="TextBox 18"/>
          <p:cNvSpPr txBox="1"/>
          <p:nvPr/>
        </p:nvSpPr>
        <p:spPr>
          <a:xfrm>
            <a:off x="6202747" y="4991525"/>
            <a:ext cx="2300142" cy="369332"/>
          </a:xfrm>
          <a:prstGeom prst="rect">
            <a:avLst/>
          </a:prstGeom>
          <a:noFill/>
        </p:spPr>
        <p:txBody>
          <a:bodyPr wrap="square" rtlCol="0">
            <a:spAutoFit/>
          </a:bodyPr>
          <a:lstStyle/>
          <a:p>
            <a:r>
              <a:rPr lang="en-IN" dirty="0" err="1"/>
              <a:t>Mess_Staff_MobNo</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fade">
                                      <p:cBhvr>
                                        <p:cTn id="30" dur="500"/>
                                        <p:tgtEl>
                                          <p:spTgt spid="1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fade">
                                      <p:cBhvr>
                                        <p:cTn id="39" dur="500"/>
                                        <p:tgtEl>
                                          <p:spTgt spid="1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fade">
                                      <p:cBhvr>
                                        <p:cTn id="48" dur="500"/>
                                        <p:tgtEl>
                                          <p:spTgt spid="1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t>11</a:t>
            </a:fld>
            <a:endParaRPr lang="en-US" noProof="0" dirty="0"/>
          </a:p>
        </p:txBody>
      </p:sp>
      <p:sp>
        <p:nvSpPr>
          <p:cNvPr id="3" name="Title 32"/>
          <p:cNvSpPr>
            <a:spLocks noGrp="1"/>
          </p:cNvSpPr>
          <p:nvPr>
            <p:ph type="title"/>
          </p:nvPr>
        </p:nvSpPr>
        <p:spPr>
          <a:xfrm>
            <a:off x="1518082" y="369292"/>
            <a:ext cx="9745883" cy="731539"/>
          </a:xfrm>
        </p:spPr>
        <p:txBody>
          <a:bodyPr/>
          <a:lstStyle/>
          <a:p>
            <a:r>
              <a:rPr lang="en-US" b="1" dirty="0"/>
              <a:t>ER Diagram</a:t>
            </a:r>
          </a:p>
        </p:txBody>
      </p:sp>
      <p:pic>
        <p:nvPicPr>
          <p:cNvPr id="4" name="Picture 3"/>
          <p:cNvPicPr>
            <a:picLocks noChangeAspect="1"/>
          </p:cNvPicPr>
          <p:nvPr/>
        </p:nvPicPr>
        <p:blipFill>
          <a:blip r:embed="rId3"/>
          <a:stretch>
            <a:fillRect/>
          </a:stretch>
        </p:blipFill>
        <p:spPr>
          <a:xfrm>
            <a:off x="1165540" y="1096316"/>
            <a:ext cx="9180382" cy="57616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84917" y="1127075"/>
            <a:ext cx="8912647" cy="5594400"/>
          </a:xfrm>
          <a:prstGeom prst="rect">
            <a:avLst/>
          </a:prstGeom>
        </p:spPr>
      </p:pic>
      <p:sp>
        <p:nvSpPr>
          <p:cNvPr id="33" name="Title 32"/>
          <p:cNvSpPr>
            <a:spLocks noGrp="1"/>
          </p:cNvSpPr>
          <p:nvPr>
            <p:ph type="title"/>
          </p:nvPr>
        </p:nvSpPr>
        <p:spPr>
          <a:xfrm>
            <a:off x="1384917" y="324903"/>
            <a:ext cx="9745883" cy="1124949"/>
          </a:xfrm>
        </p:spPr>
        <p:txBody>
          <a:bodyPr/>
          <a:lstStyle/>
          <a:p>
            <a:r>
              <a:rPr lang="en-US" b="1" dirty="0"/>
              <a:t>Schema Diagram</a:t>
            </a:r>
          </a:p>
        </p:txBody>
      </p:sp>
      <p:sp>
        <p:nvSpPr>
          <p:cNvPr id="10" name="Slide Number Placeholder 9"/>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t>12</a:t>
            </a:fld>
            <a:endParaRPr 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384917" y="324903"/>
            <a:ext cx="9745883" cy="1124949"/>
          </a:xfrm>
        </p:spPr>
        <p:txBody>
          <a:bodyPr/>
          <a:lstStyle/>
          <a:p>
            <a:r>
              <a:rPr lang="en-US" b="1" dirty="0"/>
              <a:t>Schema Diagram</a:t>
            </a:r>
          </a:p>
        </p:txBody>
      </p:sp>
      <p:sp>
        <p:nvSpPr>
          <p:cNvPr id="10" name="Slide Number Placeholder 9"/>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t>13</a:t>
            </a:fld>
            <a:endParaRPr lang="en-US" noProof="0" dirty="0"/>
          </a:p>
        </p:txBody>
      </p:sp>
      <p:pic>
        <p:nvPicPr>
          <p:cNvPr id="6" name="Picture 5" descr="Diagram, schematic&#10;&#10;Description automatically generated">
            <a:extLst>
              <a:ext uri="{FF2B5EF4-FFF2-40B4-BE49-F238E27FC236}">
                <a16:creationId xmlns:a16="http://schemas.microsoft.com/office/drawing/2014/main" id="{1D10E9E5-5587-4FCD-AF0C-BC7C36D0B771}"/>
              </a:ext>
            </a:extLst>
          </p:cNvPr>
          <p:cNvPicPr>
            <a:picLocks noChangeAspect="1"/>
          </p:cNvPicPr>
          <p:nvPr/>
        </p:nvPicPr>
        <p:blipFill>
          <a:blip r:embed="rId3"/>
          <a:stretch>
            <a:fillRect/>
          </a:stretch>
        </p:blipFill>
        <p:spPr>
          <a:xfrm>
            <a:off x="1253766" y="1286968"/>
            <a:ext cx="9636680" cy="5246129"/>
          </a:xfrm>
          <a:prstGeom prst="rect">
            <a:avLst/>
          </a:prstGeom>
        </p:spPr>
      </p:pic>
    </p:spTree>
    <p:extLst>
      <p:ext uri="{BB962C8B-B14F-4D97-AF65-F5344CB8AC3E}">
        <p14:creationId xmlns:p14="http://schemas.microsoft.com/office/powerpoint/2010/main" val="23349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31088" y="565739"/>
            <a:ext cx="9745883" cy="1124949"/>
          </a:xfrm>
        </p:spPr>
        <p:txBody>
          <a:bodyPr/>
          <a:lstStyle/>
          <a:p>
            <a:r>
              <a:rPr lang="en-US" b="1" dirty="0"/>
              <a:t>Normalization</a:t>
            </a:r>
          </a:p>
        </p:txBody>
      </p:sp>
      <p:sp>
        <p:nvSpPr>
          <p:cNvPr id="10" name="Slide Number Placeholder 9"/>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t>14</a:t>
            </a:fld>
            <a:endParaRPr lang="en-US" noProof="0" dirty="0"/>
          </a:p>
        </p:txBody>
      </p:sp>
      <p:sp>
        <p:nvSpPr>
          <p:cNvPr id="11" name="TextBox 10"/>
          <p:cNvSpPr txBox="1"/>
          <p:nvPr/>
        </p:nvSpPr>
        <p:spPr>
          <a:xfrm>
            <a:off x="806882" y="1699508"/>
            <a:ext cx="9745883" cy="968278"/>
          </a:xfrm>
          <a:prstGeom prst="rect">
            <a:avLst/>
          </a:prstGeom>
          <a:noFill/>
        </p:spPr>
        <p:txBody>
          <a:bodyPr wrap="square">
            <a:spAutoFit/>
          </a:bodyPr>
          <a:lstStyle/>
          <a:p>
            <a:pPr>
              <a:lnSpc>
                <a:spcPct val="107000"/>
              </a:lnSpc>
              <a:spcAft>
                <a:spcPts val="800"/>
              </a:spcAft>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Normalization is the process of minimizing redundancy from a relation or set of relations. Redundancy in relation may cause insertion, deletion, and update anomalies. So, it helps to minimize the redundancy in relations. Normal forms are used to eliminate or reduce redundancy in database tables.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641127" y="3055374"/>
            <a:ext cx="4755411" cy="369332"/>
          </a:xfrm>
          <a:prstGeom prst="rect">
            <a:avLst/>
          </a:prstGeom>
          <a:noFill/>
        </p:spPr>
        <p:txBody>
          <a:bodyPr wrap="square" rtlCol="0">
            <a:spAutoFit/>
          </a:bodyPr>
          <a:lstStyle/>
          <a:p>
            <a:pPr marL="285750" indent="-285750">
              <a:buFont typeface="Arial" panose="020B0604020202020204" pitchFamily="34" charset="0"/>
              <a:buChar char="•"/>
            </a:pPr>
            <a:r>
              <a:rPr lang="en-IN" b="1" i="1" u="sng" dirty="0"/>
              <a:t>First Normal Form</a:t>
            </a:r>
          </a:p>
        </p:txBody>
      </p:sp>
      <p:sp>
        <p:nvSpPr>
          <p:cNvPr id="12" name="TextBox 11"/>
          <p:cNvSpPr txBox="1"/>
          <p:nvPr/>
        </p:nvSpPr>
        <p:spPr>
          <a:xfrm>
            <a:off x="722246" y="3604862"/>
            <a:ext cx="10631554" cy="1070871"/>
          </a:xfrm>
          <a:prstGeom prst="rect">
            <a:avLst/>
          </a:prstGeom>
          <a:noFill/>
        </p:spPr>
        <p:txBody>
          <a:bodyPr wrap="square">
            <a:spAutoFit/>
          </a:bodyPr>
          <a:lstStyle/>
          <a:p>
            <a:pPr>
              <a:lnSpc>
                <a:spcPct val="107000"/>
              </a:lnSpc>
              <a:spcAft>
                <a:spcPts val="800"/>
              </a:spcAft>
              <a:tabLst>
                <a:tab pos="1970405"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relation is in first normal form if every attribute in that relation is singled valued attribute. (or) </a:t>
            </a:r>
          </a:p>
          <a:p>
            <a:pPr>
              <a:lnSpc>
                <a:spcPct val="107000"/>
              </a:lnSpc>
              <a:spcAft>
                <a:spcPts val="800"/>
              </a:spcAft>
              <a:tabLst>
                <a:tab pos="1970405"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relation schema R is in 1NF, if it does not have any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composite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attributes,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multivalued</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attribute or their combination.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3"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t>15</a:t>
            </a:fld>
            <a:endParaRPr lang="en-US" noProof="0" dirty="0"/>
          </a:p>
        </p:txBody>
      </p:sp>
      <p:sp>
        <p:nvSpPr>
          <p:cNvPr id="21" name="TextBox 20"/>
          <p:cNvSpPr txBox="1"/>
          <p:nvPr/>
        </p:nvSpPr>
        <p:spPr>
          <a:xfrm>
            <a:off x="661829" y="1236052"/>
            <a:ext cx="6094428" cy="375552"/>
          </a:xfrm>
          <a:prstGeom prst="rect">
            <a:avLst/>
          </a:prstGeom>
          <a:noFill/>
        </p:spPr>
        <p:txBody>
          <a:bodyPr wrap="square">
            <a:spAutoFit/>
          </a:bodyPr>
          <a:lstStyle/>
          <a:p>
            <a:pPr>
              <a:lnSpc>
                <a:spcPct val="107000"/>
              </a:lnSpc>
              <a:spcAft>
                <a:spcPts val="800"/>
              </a:spcAft>
              <a:tabLst>
                <a:tab pos="1970405" algn="l"/>
              </a:tabLst>
            </a:pP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Mess_Member_Mobile_No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2" name="Table 21"/>
          <p:cNvGraphicFramePr>
            <a:graphicFrameLocks noGrp="1"/>
          </p:cNvGraphicFramePr>
          <p:nvPr/>
        </p:nvGraphicFramePr>
        <p:xfrm>
          <a:off x="3709043" y="1236052"/>
          <a:ext cx="2598198" cy="2143848"/>
        </p:xfrm>
        <a:graphic>
          <a:graphicData uri="http://schemas.openxmlformats.org/drawingml/2006/table">
            <a:tbl>
              <a:tblPr firstRow="1" firstCol="1" bandRow="1"/>
              <a:tblGrid>
                <a:gridCol w="1288786">
                  <a:extLst>
                    <a:ext uri="{9D8B030D-6E8A-4147-A177-3AD203B41FA5}">
                      <a16:colId xmlns:a16="http://schemas.microsoft.com/office/drawing/2014/main" val="20000"/>
                    </a:ext>
                  </a:extLst>
                </a:gridCol>
                <a:gridCol w="1309412">
                  <a:extLst>
                    <a:ext uri="{9D8B030D-6E8A-4147-A177-3AD203B41FA5}">
                      <a16:colId xmlns:a16="http://schemas.microsoft.com/office/drawing/2014/main" val="20001"/>
                    </a:ext>
                  </a:extLst>
                </a:gridCol>
              </a:tblGrid>
              <a:tr h="247989">
                <a:tc>
                  <a:txBody>
                    <a:bodyPr/>
                    <a:lstStyle/>
                    <a:p>
                      <a:pPr>
                        <a:lnSpc>
                          <a:spcPct val="107000"/>
                        </a:lnSpc>
                        <a:spcAft>
                          <a:spcPts val="800"/>
                        </a:spcAft>
                        <a:tabLst>
                          <a:tab pos="1970405" algn="l"/>
                        </a:tabLst>
                      </a:pPr>
                      <a:r>
                        <a:rPr lang="en-IN" sz="1200" b="1" dirty="0" err="1">
                          <a:effectLst/>
                          <a:latin typeface="Calibri" panose="020F0502020204030204" pitchFamily="34" charset="0"/>
                          <a:ea typeface="Times New Roman" panose="02020603050405020304" pitchFamily="18" charset="0"/>
                          <a:cs typeface="Calibri" panose="020F0502020204030204" pitchFamily="34" charset="0"/>
                        </a:rPr>
                        <a:t>Member_ID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b="1" dirty="0" err="1">
                          <a:effectLst/>
                          <a:latin typeface="Calibri" panose="020F0502020204030204" pitchFamily="34" charset="0"/>
                          <a:ea typeface="Times New Roman" panose="02020603050405020304" pitchFamily="18" charset="0"/>
                          <a:cs typeface="Calibri" panose="020F0502020204030204" pitchFamily="34" charset="0"/>
                        </a:rPr>
                        <a:t>Mob_No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8804">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22001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7895236475,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7008389689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7672">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9955400877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51">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22003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7488192958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8749">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9861775097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3483">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9931436435,</a:t>
                      </a:r>
                    </a:p>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8114755079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565951" y="3315700"/>
            <a:ext cx="11060097" cy="671915"/>
          </a:xfrm>
          <a:prstGeom prst="rect">
            <a:avLst/>
          </a:prstGeom>
          <a:noFill/>
        </p:spPr>
        <p:txBody>
          <a:bodyPr wrap="square">
            <a:spAutoFit/>
          </a:bodyPr>
          <a:lstStyle/>
          <a:p>
            <a:pPr>
              <a:lnSpc>
                <a:spcPct val="107000"/>
              </a:lnSpc>
              <a:spcAft>
                <a:spcPts val="800"/>
              </a:spcAft>
              <a:tabLst>
                <a:tab pos="1970405"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Table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Mess_Member_Mobile_No</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not in 1NF because of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mutivalued</a:t>
            </a:r>
            <a:r>
              <a:rPr lang="en-IN" sz="1800" dirty="0">
                <a:effectLst/>
                <a:latin typeface="Calibri" panose="020F0502020204030204" pitchFamily="34" charset="0"/>
                <a:ea typeface="Times New Roman" panose="02020603050405020304" pitchFamily="18" charset="0"/>
                <a:cs typeface="Calibri" panose="020F0502020204030204" pitchFamily="34" charset="0"/>
              </a:rPr>
              <a:t> attributes of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Mob_No</a:t>
            </a:r>
            <a:r>
              <a:rPr lang="en-IN" sz="1800" dirty="0">
                <a:effectLst/>
                <a:latin typeface="Calibri" panose="020F0502020204030204" pitchFamily="34" charset="0"/>
                <a:ea typeface="Times New Roman" panose="02020603050405020304" pitchFamily="18" charset="0"/>
                <a:cs typeface="Calibri" panose="020F0502020204030204" pitchFamily="34" charset="0"/>
              </a:rPr>
              <a:t>. To make it into 1NF, we decomposed the table as follows: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nvGraphicFramePr>
        <p:xfrm>
          <a:off x="3709043" y="4067451"/>
          <a:ext cx="2743200" cy="2298819"/>
        </p:xfrm>
        <a:graphic>
          <a:graphicData uri="http://schemas.openxmlformats.org/drawingml/2006/table">
            <a:tbl>
              <a:tblPr firstRow="1" firstCol="1" bandRow="1"/>
              <a:tblGrid>
                <a:gridCol w="1360712">
                  <a:extLst>
                    <a:ext uri="{9D8B030D-6E8A-4147-A177-3AD203B41FA5}">
                      <a16:colId xmlns:a16="http://schemas.microsoft.com/office/drawing/2014/main" val="20000"/>
                    </a:ext>
                  </a:extLst>
                </a:gridCol>
                <a:gridCol w="1382488">
                  <a:extLst>
                    <a:ext uri="{9D8B030D-6E8A-4147-A177-3AD203B41FA5}">
                      <a16:colId xmlns:a16="http://schemas.microsoft.com/office/drawing/2014/main" val="20001"/>
                    </a:ext>
                  </a:extLst>
                </a:gridCol>
              </a:tblGrid>
              <a:tr h="181832">
                <a:tc>
                  <a:txBody>
                    <a:bodyPr/>
                    <a:lstStyle/>
                    <a:p>
                      <a:pPr>
                        <a:lnSpc>
                          <a:spcPct val="107000"/>
                        </a:lnSpc>
                        <a:spcAft>
                          <a:spcPts val="800"/>
                        </a:spcAft>
                        <a:tabLst>
                          <a:tab pos="1970405" algn="l"/>
                        </a:tabLst>
                      </a:pPr>
                      <a:r>
                        <a:rPr lang="en-IN" sz="1200" b="1" dirty="0" err="1">
                          <a:effectLst/>
                          <a:latin typeface="Calibri" panose="020F0502020204030204" pitchFamily="34" charset="0"/>
                          <a:ea typeface="Times New Roman" panose="02020603050405020304" pitchFamily="18" charset="0"/>
                          <a:cs typeface="Calibri" panose="020F0502020204030204" pitchFamily="34" charset="0"/>
                        </a:rPr>
                        <a:t>Member_ID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b="1" dirty="0" err="1">
                          <a:effectLst/>
                          <a:latin typeface="Calibri" panose="020F0502020204030204" pitchFamily="34" charset="0"/>
                          <a:ea typeface="Times New Roman" panose="02020603050405020304" pitchFamily="18" charset="0"/>
                          <a:cs typeface="Calibri" panose="020F0502020204030204" pitchFamily="34" charset="0"/>
                        </a:rPr>
                        <a:t>Mob_No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105">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22001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7895236475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3105">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22001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7008389689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3597">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9955400877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55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22003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7488192958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239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9861775097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316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9931436435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316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8114755079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 name="TextBox 9"/>
          <p:cNvSpPr txBox="1"/>
          <p:nvPr/>
        </p:nvSpPr>
        <p:spPr>
          <a:xfrm>
            <a:off x="661829" y="4079729"/>
            <a:ext cx="6094428" cy="375552"/>
          </a:xfrm>
          <a:prstGeom prst="rect">
            <a:avLst/>
          </a:prstGeom>
          <a:noFill/>
        </p:spPr>
        <p:txBody>
          <a:bodyPr wrap="square">
            <a:spAutoFit/>
          </a:bodyPr>
          <a:lstStyle/>
          <a:p>
            <a:pPr>
              <a:lnSpc>
                <a:spcPct val="107000"/>
              </a:lnSpc>
              <a:spcAft>
                <a:spcPts val="800"/>
              </a:spcAft>
              <a:tabLst>
                <a:tab pos="1970405" algn="l"/>
              </a:tabLst>
            </a:pP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Mess_Member_Mobile_No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t>16</a:t>
            </a:fld>
            <a:endParaRPr lang="en-US" noProof="0" dirty="0"/>
          </a:p>
        </p:txBody>
      </p:sp>
      <p:sp>
        <p:nvSpPr>
          <p:cNvPr id="21" name="TextBox 20"/>
          <p:cNvSpPr txBox="1"/>
          <p:nvPr/>
        </p:nvSpPr>
        <p:spPr>
          <a:xfrm>
            <a:off x="661829" y="1236052"/>
            <a:ext cx="6094428" cy="375552"/>
          </a:xfrm>
          <a:prstGeom prst="rect">
            <a:avLst/>
          </a:prstGeom>
          <a:noFill/>
        </p:spPr>
        <p:txBody>
          <a:bodyPr wrap="square">
            <a:spAutoFit/>
          </a:bodyPr>
          <a:lstStyle/>
          <a:p>
            <a:pPr>
              <a:lnSpc>
                <a:spcPct val="107000"/>
              </a:lnSpc>
              <a:spcAft>
                <a:spcPts val="800"/>
              </a:spcAft>
              <a:tabLst>
                <a:tab pos="1970405" algn="l"/>
              </a:tabLst>
            </a:pP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Mess_Staff_Mob_No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2" name="Table 21"/>
          <p:cNvGraphicFramePr>
            <a:graphicFrameLocks noGrp="1"/>
          </p:cNvGraphicFramePr>
          <p:nvPr/>
        </p:nvGraphicFramePr>
        <p:xfrm>
          <a:off x="3709043" y="1236052"/>
          <a:ext cx="2598197" cy="2079648"/>
        </p:xfrm>
        <a:graphic>
          <a:graphicData uri="http://schemas.openxmlformats.org/drawingml/2006/table">
            <a:tbl>
              <a:tblPr firstRow="1" firstCol="1" bandRow="1"/>
              <a:tblGrid>
                <a:gridCol w="1288786">
                  <a:extLst>
                    <a:ext uri="{9D8B030D-6E8A-4147-A177-3AD203B41FA5}">
                      <a16:colId xmlns:a16="http://schemas.microsoft.com/office/drawing/2014/main" val="20000"/>
                    </a:ext>
                  </a:extLst>
                </a:gridCol>
                <a:gridCol w="1309411">
                  <a:extLst>
                    <a:ext uri="{9D8B030D-6E8A-4147-A177-3AD203B41FA5}">
                      <a16:colId xmlns:a16="http://schemas.microsoft.com/office/drawing/2014/main" val="20001"/>
                    </a:ext>
                  </a:extLst>
                </a:gridCol>
              </a:tblGrid>
              <a:tr h="275986">
                <a:tc>
                  <a:txBody>
                    <a:bodyPr/>
                    <a:lstStyle/>
                    <a:p>
                      <a:pPr>
                        <a:lnSpc>
                          <a:spcPct val="107000"/>
                        </a:lnSpc>
                        <a:spcAft>
                          <a:spcPts val="800"/>
                        </a:spcAft>
                        <a:tabLst>
                          <a:tab pos="1970405"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ENO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b="1" dirty="0" err="1">
                          <a:effectLst/>
                          <a:latin typeface="Calibri" panose="020F0502020204030204" pitchFamily="34" charset="0"/>
                          <a:ea typeface="Times New Roman" panose="02020603050405020304" pitchFamily="18" charset="0"/>
                          <a:cs typeface="Calibri" panose="020F0502020204030204" pitchFamily="34" charset="0"/>
                        </a:rPr>
                        <a:t>Mob_No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531">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10001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8114755079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902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9931436478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182">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20011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9861954758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6832">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20012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8956742314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7097">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20013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7005968541,</a:t>
                      </a:r>
                    </a:p>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9866564721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565951" y="3315700"/>
            <a:ext cx="11060097" cy="671915"/>
          </a:xfrm>
          <a:prstGeom prst="rect">
            <a:avLst/>
          </a:prstGeom>
          <a:noFill/>
        </p:spPr>
        <p:txBody>
          <a:bodyPr wrap="square">
            <a:spAutoFit/>
          </a:bodyPr>
          <a:lstStyle/>
          <a:p>
            <a:pPr>
              <a:lnSpc>
                <a:spcPct val="107000"/>
              </a:lnSpc>
              <a:spcAft>
                <a:spcPts val="800"/>
              </a:spcAft>
              <a:tabLst>
                <a:tab pos="1970405"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Table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Mess_Staff_Mob_No</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not in 1NF because of multivalued attributes of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Mob_No</a:t>
            </a:r>
            <a:r>
              <a:rPr lang="en-IN" sz="1800" dirty="0">
                <a:effectLst/>
                <a:latin typeface="Calibri" panose="020F0502020204030204" pitchFamily="34" charset="0"/>
                <a:ea typeface="Times New Roman" panose="02020603050405020304" pitchFamily="18" charset="0"/>
                <a:cs typeface="Calibri" panose="020F0502020204030204" pitchFamily="34" charset="0"/>
              </a:rPr>
              <a:t>. To make it into 1NF, we decomposed the table as follows: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661829" y="4101326"/>
            <a:ext cx="6094428" cy="375552"/>
          </a:xfrm>
          <a:prstGeom prst="rect">
            <a:avLst/>
          </a:prstGeom>
          <a:noFill/>
        </p:spPr>
        <p:txBody>
          <a:bodyPr wrap="square">
            <a:spAutoFit/>
          </a:bodyPr>
          <a:lstStyle/>
          <a:p>
            <a:pPr>
              <a:lnSpc>
                <a:spcPct val="107000"/>
              </a:lnSpc>
              <a:spcAft>
                <a:spcPts val="800"/>
              </a:spcAft>
              <a:tabLst>
                <a:tab pos="1970405" algn="l"/>
              </a:tabLst>
            </a:pP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Mess_Staff_Mob_No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 12"/>
          <p:cNvGraphicFramePr>
            <a:graphicFrameLocks noGrp="1"/>
          </p:cNvGraphicFramePr>
          <p:nvPr/>
        </p:nvGraphicFramePr>
        <p:xfrm>
          <a:off x="3666283" y="4266814"/>
          <a:ext cx="2640957" cy="2089534"/>
        </p:xfrm>
        <a:graphic>
          <a:graphicData uri="http://schemas.openxmlformats.org/drawingml/2006/table">
            <a:tbl>
              <a:tblPr firstRow="1" firstCol="1" bandRow="1"/>
              <a:tblGrid>
                <a:gridCol w="1309996">
                  <a:extLst>
                    <a:ext uri="{9D8B030D-6E8A-4147-A177-3AD203B41FA5}">
                      <a16:colId xmlns:a16="http://schemas.microsoft.com/office/drawing/2014/main" val="20000"/>
                    </a:ext>
                  </a:extLst>
                </a:gridCol>
                <a:gridCol w="1330961">
                  <a:extLst>
                    <a:ext uri="{9D8B030D-6E8A-4147-A177-3AD203B41FA5}">
                      <a16:colId xmlns:a16="http://schemas.microsoft.com/office/drawing/2014/main" val="20001"/>
                    </a:ext>
                  </a:extLst>
                </a:gridCol>
              </a:tblGrid>
              <a:tr h="234920">
                <a:tc>
                  <a:txBody>
                    <a:bodyPr/>
                    <a:lstStyle/>
                    <a:p>
                      <a:pPr>
                        <a:lnSpc>
                          <a:spcPct val="107000"/>
                        </a:lnSpc>
                        <a:spcAft>
                          <a:spcPts val="800"/>
                        </a:spcAft>
                        <a:tabLst>
                          <a:tab pos="1970405"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ENO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b="1" dirty="0" err="1">
                          <a:effectLst/>
                          <a:latin typeface="Calibri" panose="020F0502020204030204" pitchFamily="34" charset="0"/>
                          <a:ea typeface="Times New Roman" panose="02020603050405020304" pitchFamily="18" charset="0"/>
                          <a:cs typeface="Calibri" panose="020F0502020204030204" pitchFamily="34" charset="0"/>
                        </a:rPr>
                        <a:t>Mob_No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922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10001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8114755079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304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9931436478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3600">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20011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9861954758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5642">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20012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8956742314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881">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20013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7005968541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9231">
                <a:tc>
                  <a:txBody>
                    <a:bodyPr/>
                    <a:lstStyle/>
                    <a:p>
                      <a:pPr marL="0" marR="0" lvl="0" indent="0" algn="l" defTabSz="914400" rtl="0" eaLnBrk="1" fontAlgn="auto" latinLnBrk="0" hangingPunct="1">
                        <a:lnSpc>
                          <a:spcPct val="107000"/>
                        </a:lnSpc>
                        <a:spcBef>
                          <a:spcPts val="0"/>
                        </a:spcBef>
                        <a:spcAft>
                          <a:spcPts val="800"/>
                        </a:spcAft>
                        <a:buClrTx/>
                        <a:buSzTx/>
                        <a:buFontTx/>
                        <a:buNone/>
                        <a:tabLst>
                          <a:tab pos="1970405" algn="l"/>
                        </a:tabLst>
                        <a:defRPr/>
                      </a:pPr>
                      <a:r>
                        <a:rPr lang="en-IN" sz="1200" dirty="0">
                          <a:effectLst/>
                          <a:latin typeface="Calibri" panose="020F0502020204030204" pitchFamily="34" charset="0"/>
                          <a:ea typeface="Calibri" panose="020F0502020204030204" pitchFamily="34" charset="0"/>
                          <a:cs typeface="Times New Roman" panose="02020603050405020304" pitchFamily="18" charset="0"/>
                        </a:rPr>
                        <a:t>20013</a:t>
                      </a:r>
                    </a:p>
                    <a:p>
                      <a:pPr>
                        <a:lnSpc>
                          <a:spcPct val="107000"/>
                        </a:lnSpc>
                        <a:spcAft>
                          <a:spcPts val="800"/>
                        </a:spcAft>
                        <a:tabLst>
                          <a:tab pos="1970405"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tab pos="1970405" algn="l"/>
                        </a:tabLst>
                        <a:defRPr/>
                      </a:pPr>
                      <a:r>
                        <a:rPr lang="en-IN" sz="1200" dirty="0">
                          <a:effectLst/>
                          <a:latin typeface="Calibri" panose="020F0502020204030204" pitchFamily="34" charset="0"/>
                          <a:ea typeface="Calibri" panose="020F0502020204030204" pitchFamily="34" charset="0"/>
                          <a:cs typeface="Times New Roman" panose="02020603050405020304" pitchFamily="18" charset="0"/>
                        </a:rPr>
                        <a:t>9866564721</a:t>
                      </a:r>
                    </a:p>
                    <a:p>
                      <a:pPr>
                        <a:lnSpc>
                          <a:spcPct val="107000"/>
                        </a:lnSpc>
                        <a:spcAft>
                          <a:spcPts val="800"/>
                        </a:spcAft>
                        <a:tabLst>
                          <a:tab pos="1970405"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32251" y="467420"/>
            <a:ext cx="3863749" cy="1314996"/>
          </a:xfrm>
        </p:spPr>
        <p:txBody>
          <a:bodyPr/>
          <a:lstStyle/>
          <a:p>
            <a:r>
              <a:rPr lang="en-US" b="1" dirty="0"/>
              <a:t>Conclusion</a:t>
            </a:r>
          </a:p>
        </p:txBody>
      </p:sp>
      <p:sp>
        <p:nvSpPr>
          <p:cNvPr id="6" name="Content Placeholder 5"/>
          <p:cNvSpPr>
            <a:spLocks noGrp="1"/>
          </p:cNvSpPr>
          <p:nvPr>
            <p:ph idx="1"/>
          </p:nvPr>
        </p:nvSpPr>
        <p:spPr>
          <a:xfrm>
            <a:off x="1362599" y="2175029"/>
            <a:ext cx="5648511" cy="4546446"/>
          </a:xfrm>
        </p:spPr>
        <p:txBody>
          <a:bodyPr>
            <a:normAutofit fontScale="85000" lnSpcReduction="10000"/>
          </a:bodyPr>
          <a:lstStyle/>
          <a:p>
            <a:pPr marL="285750" indent="-285750">
              <a:lnSpc>
                <a:spcPct val="107000"/>
              </a:lnSpc>
              <a:spcAft>
                <a:spcPts val="800"/>
              </a:spcAft>
              <a:buFont typeface="Wingdings" panose="05000000000000000000" pitchFamily="2" charset="2"/>
              <a:buChar char="Ø"/>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successfully presented case study based on Mess Management System. During the development of this project, we first analysed how feasible this system is and what are its requirements. Then we created the table with all the constraints and restrictions. </a:t>
            </a:r>
          </a:p>
          <a:p>
            <a:pPr marL="285750" indent="-285750">
              <a:lnSpc>
                <a:spcPct val="107000"/>
              </a:lnSpc>
              <a:spcAft>
                <a:spcPts val="800"/>
              </a:spcAft>
              <a:buFont typeface="Wingdings" panose="05000000000000000000" pitchFamily="2" charset="2"/>
              <a:buChar char="Ø"/>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 keeping view of the table description, we created the ER diagram and how various entities are related to each other. Then we show the schema diagram and how primary key and foreign key are related in each schema. Then we created the normalised forms of the table and completely removed the redundancy of the data and complexity of relations in the system.</a:t>
            </a:r>
          </a:p>
          <a:p>
            <a:pPr marL="285750" indent="-285750">
              <a:lnSpc>
                <a:spcPct val="107000"/>
              </a:lnSpc>
              <a:spcAft>
                <a:spcPts val="800"/>
              </a:spcAft>
              <a:buFont typeface="Wingdings" panose="05000000000000000000" pitchFamily="2" charset="2"/>
              <a:buChar char="Ø"/>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 the help of ER- Diagram we create a fully functional system for the Mess Management. Creating it with the help of ER model will help us to fully implement in the back end of the system. This will hold of all the data that’ll enter and exit the system. And there won’t be any redundancy or inconsistency of data. All the relations are designed with keeping in view of the </a:t>
            </a:r>
            <a:r>
              <a:rPr lang="en-IN" sz="1800" dirty="0">
                <a:effectLst/>
                <a:latin typeface="Calibri" panose="020F0502020204030204" pitchFamily="34" charset="0"/>
                <a:ea typeface="Times New Roman" panose="02020603050405020304" pitchFamily="18" charset="0"/>
                <a:cs typeface="Calibri" panose="020F0502020204030204" pitchFamily="34" charset="0"/>
              </a:rPr>
              <a:t>v</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arious relational protocols.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9" name="Picture Placeholder 58" descr="Colorful Unicorn Biscuit"/>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a:fillRect/>
          </a:stretch>
        </p:blipFill>
        <p:spPr>
          <a:xfrm>
            <a:off x="6891626" y="1124918"/>
            <a:ext cx="2518114" cy="2518114"/>
          </a:xfrm>
        </p:spPr>
      </p:pic>
      <p:pic>
        <p:nvPicPr>
          <p:cNvPr id="55" name="Picture Placeholder 54" descr="Colorful Biscuits with smiley faces on them"/>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a:fillRect/>
          </a:stretch>
        </p:blipFill>
        <p:spPr>
          <a:xfrm>
            <a:off x="9090426" y="86636"/>
            <a:ext cx="2952748" cy="2952748"/>
          </a:xfrm>
        </p:spPr>
      </p:pic>
      <p:pic>
        <p:nvPicPr>
          <p:cNvPr id="51" name="Picture Placeholder 50" descr="Colorful Unicorn Biscuits"/>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a:fillRect/>
          </a:stretch>
        </p:blipFill>
        <p:spPr>
          <a:xfrm>
            <a:off x="7682545" y="3175909"/>
            <a:ext cx="3454390" cy="3454390"/>
          </a:xfrm>
        </p:spPr>
      </p:pic>
      <p:sp>
        <p:nvSpPr>
          <p:cNvPr id="37" name="Slide Number Placeholder 36"/>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t>17</a:t>
            </a:fld>
            <a:endParaRPr lang="en-US" noProof="0" dirty="0"/>
          </a:p>
        </p:txBody>
      </p:sp>
      <p:grpSp>
        <p:nvGrpSpPr>
          <p:cNvPr id="38" name="Graphic 185"/>
          <p:cNvGrpSpPr/>
          <p:nvPr/>
        </p:nvGrpSpPr>
        <p:grpSpPr>
          <a:xfrm>
            <a:off x="10299333" y="5649598"/>
            <a:ext cx="1054467" cy="469689"/>
            <a:chOff x="9841624" y="4115729"/>
            <a:chExt cx="602170" cy="268223"/>
          </a:xfrm>
          <a:solidFill>
            <a:schemeClr val="tx1"/>
          </a:solidFill>
        </p:grpSpPr>
        <p:sp>
          <p:nvSpPr>
            <p:cNvPr id="39" name="Freeform: Shape 3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150477" y="1799431"/>
            <a:ext cx="4203323" cy="2927350"/>
          </a:xfrm>
        </p:spPr>
        <p:txBody>
          <a:bodyPr/>
          <a:lstStyle/>
          <a:p>
            <a:r>
              <a:rPr lang="en-US" dirty="0"/>
              <a:t>THANK YOU</a:t>
            </a:r>
          </a:p>
        </p:txBody>
      </p:sp>
      <p:pic>
        <p:nvPicPr>
          <p:cNvPr id="17" name="Picture Placeholder 16" descr="Pink Cupcake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a:fillRect/>
          </a:stretch>
        </p:blipFill>
        <p:spPr>
          <a:xfrm>
            <a:off x="1292225" y="1149350"/>
            <a:ext cx="4792663" cy="4227513"/>
          </a:xfrm>
        </p:spPr>
      </p:pic>
      <p:sp>
        <p:nvSpPr>
          <p:cNvPr id="6" name="Slide Number Placeholder 5"/>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t>18</a:t>
            </a:fld>
            <a:endParaRPr 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014" y="367444"/>
            <a:ext cx="5217172" cy="1158857"/>
          </a:xfrm>
        </p:spPr>
        <p:txBody>
          <a:bodyPr/>
          <a:lstStyle/>
          <a:p>
            <a:r>
              <a:rPr lang="en-US" b="1" dirty="0"/>
              <a:t>Agenda</a:t>
            </a:r>
          </a:p>
        </p:txBody>
      </p:sp>
      <p:pic>
        <p:nvPicPr>
          <p:cNvPr id="37" name="Picture Placeholder 36" descr="Unicorn Cut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a:fillRect/>
          </a:stretch>
        </p:blipFill>
        <p:spPr>
          <a:xfrm>
            <a:off x="1526293" y="1554582"/>
            <a:ext cx="3555043" cy="3217333"/>
          </a:xfrm>
        </p:spPr>
      </p:pic>
      <p:sp>
        <p:nvSpPr>
          <p:cNvPr id="3" name="Content Placeholder 2"/>
          <p:cNvSpPr>
            <a:spLocks noGrp="1"/>
          </p:cNvSpPr>
          <p:nvPr>
            <p:ph idx="1"/>
          </p:nvPr>
        </p:nvSpPr>
        <p:spPr>
          <a:xfrm>
            <a:off x="5956783" y="1554582"/>
            <a:ext cx="5217173" cy="4351338"/>
          </a:xfrm>
        </p:spPr>
        <p:txBody>
          <a:bodyPr>
            <a:normAutofit lnSpcReduction="10000"/>
          </a:bodyPr>
          <a:lstStyle/>
          <a:p>
            <a:pPr marL="457200" indent="-457200">
              <a:buFont typeface="+mj-lt"/>
              <a:buAutoNum type="arabicPeriod"/>
            </a:pPr>
            <a:r>
              <a:rPr lang="en-US" dirty="0"/>
              <a:t>Introduction</a:t>
            </a:r>
          </a:p>
          <a:p>
            <a:pPr marL="457200" indent="-457200">
              <a:buFont typeface="+mj-lt"/>
              <a:buAutoNum type="arabicPeriod"/>
            </a:pPr>
            <a:r>
              <a:rPr lang="en-US" dirty="0"/>
              <a:t>Feasibility Study  &amp; Requirement Analysis</a:t>
            </a:r>
          </a:p>
          <a:p>
            <a:pPr marL="457200" indent="-457200">
              <a:buFont typeface="+mj-lt"/>
              <a:buAutoNum type="arabicPeriod"/>
            </a:pPr>
            <a:r>
              <a:rPr lang="en-US" dirty="0"/>
              <a:t>Problem Statement</a:t>
            </a:r>
          </a:p>
          <a:p>
            <a:pPr marL="457200" indent="-457200">
              <a:buFont typeface="+mj-lt"/>
              <a:buAutoNum type="arabicPeriod"/>
            </a:pPr>
            <a:r>
              <a:rPr lang="en-US" dirty="0"/>
              <a:t>Relationship and Participation Constraint</a:t>
            </a:r>
          </a:p>
          <a:p>
            <a:pPr marL="457200" indent="-457200">
              <a:buFont typeface="+mj-lt"/>
              <a:buAutoNum type="arabicPeriod"/>
            </a:pPr>
            <a:r>
              <a:rPr lang="en-US" dirty="0"/>
              <a:t>Table Description</a:t>
            </a:r>
          </a:p>
          <a:p>
            <a:pPr marL="457200" indent="-457200">
              <a:buFont typeface="+mj-lt"/>
              <a:buAutoNum type="arabicPeriod"/>
            </a:pPr>
            <a:r>
              <a:rPr lang="en-US" dirty="0"/>
              <a:t>ER Diagram</a:t>
            </a:r>
          </a:p>
          <a:p>
            <a:pPr marL="457200" indent="-457200">
              <a:buFont typeface="+mj-lt"/>
              <a:buAutoNum type="arabicPeriod"/>
            </a:pPr>
            <a:r>
              <a:rPr lang="en-US" dirty="0"/>
              <a:t>Schema Diagram</a:t>
            </a:r>
          </a:p>
          <a:p>
            <a:pPr marL="457200" indent="-457200">
              <a:buFont typeface="+mj-lt"/>
              <a:buAutoNum type="arabicPeriod"/>
            </a:pPr>
            <a:r>
              <a:rPr lang="en-US" dirty="0"/>
              <a:t>Normalization</a:t>
            </a:r>
          </a:p>
          <a:p>
            <a:pPr marL="457200" indent="-457200">
              <a:buFont typeface="+mj-lt"/>
              <a:buAutoNum type="arabicPeriod"/>
            </a:pPr>
            <a:r>
              <a:rPr lang="en-US" dirty="0"/>
              <a:t>Conclusion</a:t>
            </a:r>
          </a:p>
        </p:txBody>
      </p:sp>
      <p:sp>
        <p:nvSpPr>
          <p:cNvPr id="6" name="Slide Number Placeholder 5"/>
          <p:cNvSpPr>
            <a:spLocks noGrp="1"/>
          </p:cNvSpPr>
          <p:nvPr>
            <p:ph type="sldNum" sz="quarter" idx="12"/>
          </p:nvPr>
        </p:nvSpPr>
        <p:spPr>
          <a:xfrm>
            <a:off x="8610600" y="6356350"/>
            <a:ext cx="2743200" cy="365125"/>
          </a:xfrm>
        </p:spPr>
        <p:txBody>
          <a:bodyPr/>
          <a:lstStyle/>
          <a:p>
            <a:fld id="{5EA792F7-1D9E-4C7E-A103-E8EDFDC2691E}" type="slidenum">
              <a:rPr lang="en-US" smtClean="0"/>
              <a:t>2</a:t>
            </a:fld>
            <a:endParaRPr lang="en-US" dirty="0"/>
          </a:p>
        </p:txBody>
      </p:sp>
      <p:grpSp>
        <p:nvGrpSpPr>
          <p:cNvPr id="10" name="Graphic 4"/>
          <p:cNvGrpSpPr/>
          <p:nvPr/>
        </p:nvGrpSpPr>
        <p:grpSpPr>
          <a:xfrm>
            <a:off x="3905471" y="4389402"/>
            <a:ext cx="975170" cy="975170"/>
            <a:chOff x="5829300" y="3162300"/>
            <a:chExt cx="532257" cy="532257"/>
          </a:xfrm>
          <a:solidFill>
            <a:schemeClr val="tx1"/>
          </a:solidFill>
        </p:grpSpPr>
        <p:sp>
          <p:nvSpPr>
            <p:cNvPr id="11" name="Freeform: Shape 10"/>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p:cTn id="5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p:cTn id="6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3">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 calcmode="lin" valueType="num">
                                      <p:cBhvr>
                                        <p:cTn id="6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72814" y="281547"/>
            <a:ext cx="5217172" cy="1288673"/>
          </a:xfrm>
        </p:spPr>
        <p:txBody>
          <a:bodyPr>
            <a:normAutofit/>
          </a:bodyPr>
          <a:lstStyle/>
          <a:p>
            <a:r>
              <a:rPr lang="en-US" sz="6000" b="1" dirty="0"/>
              <a:t>Introduction</a:t>
            </a:r>
          </a:p>
        </p:txBody>
      </p:sp>
      <p:sp>
        <p:nvSpPr>
          <p:cNvPr id="10" name="Content Placeholder 9"/>
          <p:cNvSpPr>
            <a:spLocks noGrp="1"/>
          </p:cNvSpPr>
          <p:nvPr>
            <p:ph idx="1"/>
          </p:nvPr>
        </p:nvSpPr>
        <p:spPr>
          <a:xfrm>
            <a:off x="938906" y="1715151"/>
            <a:ext cx="5217173" cy="4351338"/>
          </a:xfrm>
        </p:spPr>
        <p:txBody>
          <a:bodyPr>
            <a:normAutofit fontScale="92500" lnSpcReduction="10000"/>
          </a:bodyPr>
          <a:lstStyle/>
          <a:p>
            <a:pPr marL="285750" indent="-285750">
              <a:lnSpc>
                <a:spcPct val="107000"/>
              </a:lnSpc>
              <a:spcAft>
                <a:spcPts val="800"/>
              </a:spcAft>
              <a:buFont typeface="Arial" panose="020B0604020202020204" pitchFamily="34" charset="0"/>
              <a:buChar char="•"/>
              <a:tabLst>
                <a:tab pos="1970405"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The Mess Management System </a:t>
            </a:r>
            <a:r>
              <a:rPr lang="en-IN" sz="1800" b="1" dirty="0">
                <a:effectLst/>
                <a:latin typeface="Calibri" panose="020F0502020204030204" pitchFamily="34" charset="0"/>
                <a:ea typeface="Calibri" panose="020F0502020204030204" pitchFamily="34" charset="0"/>
                <a:cs typeface="Calibri" panose="020F0502020204030204" pitchFamily="34" charset="0"/>
              </a:rPr>
              <a:t>helps the user to access all the functionalities of the mess without having to visit the mess physically and to apply for leave</a:t>
            </a:r>
            <a:r>
              <a:rPr lang="en-IN" sz="1800" dirty="0">
                <a:effectLst/>
                <a:latin typeface="Calibri" panose="020F0502020204030204" pitchFamily="34" charset="0"/>
                <a:ea typeface="Calibri" panose="020F0502020204030204" pitchFamily="34" charset="0"/>
                <a:cs typeface="Calibri" panose="020F0502020204030204" pitchFamily="34" charset="0"/>
              </a:rPr>
              <a:t>. It enables the admin/owner to view the inventory and access customer and mess staff details.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tabLst>
                <a:tab pos="1970405"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The main aim behind this presentation is to get the current status of mess &amp; meals per day, to manage details regarding the stocks of meals, customers availing the meal services and also the info about the mess staffs. </a:t>
            </a:r>
          </a:p>
          <a:p>
            <a:pPr marL="285750" indent="-285750">
              <a:lnSpc>
                <a:spcPct val="107000"/>
              </a:lnSpc>
              <a:spcAft>
                <a:spcPts val="800"/>
              </a:spcAft>
              <a:buFont typeface="Arial" panose="020B0604020202020204" pitchFamily="34" charset="0"/>
              <a:buChar char="•"/>
              <a:tabLst>
                <a:tab pos="1970405" algn="l"/>
              </a:tabLst>
            </a:pPr>
            <a:r>
              <a:rPr lang="en-IN" sz="1800" dirty="0">
                <a:effectLst/>
                <a:latin typeface="Calibri" panose="020F0502020204030204" pitchFamily="34" charset="0"/>
                <a:ea typeface="Calibri" panose="020F0502020204030204" pitchFamily="34" charset="0"/>
              </a:rPr>
              <a:t>Using the information provided by all the mess management database, the admin can take decisions and the inventory for total mess can be managed efficiently.</a:t>
            </a:r>
            <a:endParaRPr lang="en-US" dirty="0"/>
          </a:p>
        </p:txBody>
      </p:sp>
      <p:pic>
        <p:nvPicPr>
          <p:cNvPr id="365" name="Picture Placeholder 364"/>
          <p:cNvPicPr>
            <a:picLocks noGrp="1" noChangeAspect="1"/>
          </p:cNvPicPr>
          <p:nvPr>
            <p:ph type="pic" sz="quarter" idx="13"/>
          </p:nvPr>
        </p:nvPicPr>
        <p:blipFill>
          <a:blip r:embed="rId3"/>
          <a:srcRect/>
          <a:stretch>
            <a:fillRect/>
          </a:stretch>
        </p:blipFill>
        <p:spPr>
          <a:xfrm>
            <a:off x="7235389" y="415692"/>
            <a:ext cx="4114800" cy="2744659"/>
          </a:xfrm>
          <a:prstGeom prst="rect">
            <a:avLst/>
          </a:prstGeom>
          <a:ln>
            <a:noFill/>
          </a:ln>
          <a:effectLst>
            <a:softEdge rad="112500"/>
          </a:effectLst>
        </p:spPr>
      </p:pic>
      <p:pic>
        <p:nvPicPr>
          <p:cNvPr id="11" name="Picture Placeholder 10"/>
          <p:cNvPicPr>
            <a:picLocks noGrp="1" noChangeAspect="1"/>
          </p:cNvPicPr>
          <p:nvPr>
            <p:ph type="pic" sz="quarter" idx="14"/>
          </p:nvPr>
        </p:nvPicPr>
        <p:blipFill>
          <a:blip r:embed="rId4"/>
          <a:srcRect/>
          <a:stretch>
            <a:fillRect/>
          </a:stretch>
        </p:blipFill>
        <p:spPr>
          <a:xfrm>
            <a:off x="7235389" y="3463260"/>
            <a:ext cx="4114799" cy="2744538"/>
          </a:xfrm>
          <a:prstGeom prst="rect">
            <a:avLst/>
          </a:prstGeom>
          <a:ln>
            <a:noFill/>
          </a:ln>
          <a:effectLst>
            <a:softEdge rad="112500"/>
          </a:effectLst>
        </p:spPr>
      </p:pic>
      <p:sp>
        <p:nvSpPr>
          <p:cNvPr id="20" name="Slide Number Placeholder 19"/>
          <p:cNvSpPr>
            <a:spLocks noGrp="1"/>
          </p:cNvSpPr>
          <p:nvPr>
            <p:ph type="sldNum" sz="quarter" idx="17"/>
          </p:nvPr>
        </p:nvSpPr>
        <p:spPr>
          <a:xfrm>
            <a:off x="8610600" y="6356350"/>
            <a:ext cx="2743200" cy="365125"/>
          </a:xfrm>
        </p:spPr>
        <p:txBody>
          <a:bodyPr/>
          <a:lstStyle/>
          <a:p>
            <a:fld id="{5EA792F7-1D9E-4C7E-A103-E8EDFDC2691E}" type="slidenum">
              <a:rPr lang="en-US" smtClean="0"/>
              <a:t>3</a:t>
            </a:fld>
            <a:endParaRPr lang="en-US" dirty="0"/>
          </a:p>
        </p:txBody>
      </p:sp>
      <p:sp>
        <p:nvSpPr>
          <p:cNvPr id="2" name="TextBox 1"/>
          <p:cNvSpPr txBox="1"/>
          <p:nvPr/>
        </p:nvSpPr>
        <p:spPr>
          <a:xfrm>
            <a:off x="7235389" y="6207798"/>
            <a:ext cx="4114799" cy="230832"/>
          </a:xfrm>
          <a:prstGeom prst="rect">
            <a:avLst/>
          </a:prstGeom>
          <a:noFill/>
        </p:spPr>
        <p:txBody>
          <a:bodyPr wrap="square" rtlCol="0">
            <a:spAutoFit/>
          </a:bodyPr>
          <a:lstStyle/>
          <a:p>
            <a:endParaRPr lang="en-IN"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9365" y="324937"/>
            <a:ext cx="6825006" cy="2885715"/>
          </a:xfrm>
        </p:spPr>
        <p:txBody>
          <a:bodyPr>
            <a:normAutofit/>
          </a:bodyPr>
          <a:lstStyle/>
          <a:p>
            <a:r>
              <a:rPr lang="en-US" sz="3200" dirty="0"/>
              <a:t>FEASIBILITY STUDY</a:t>
            </a:r>
          </a:p>
        </p:txBody>
      </p:sp>
      <p:pic>
        <p:nvPicPr>
          <p:cNvPr id="11" name="Picture Placeholder 10" descr="Colorful biscuit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a:fillRect/>
          </a:stretch>
        </p:blipFill>
        <p:spPr>
          <a:xfrm>
            <a:off x="116214" y="2313765"/>
            <a:ext cx="4773089" cy="4544235"/>
          </a:xfrm>
        </p:spPr>
      </p:pic>
      <p:sp>
        <p:nvSpPr>
          <p:cNvPr id="8" name="TextBox 7"/>
          <p:cNvSpPr txBox="1"/>
          <p:nvPr/>
        </p:nvSpPr>
        <p:spPr>
          <a:xfrm>
            <a:off x="6545345" y="2243579"/>
            <a:ext cx="5307290" cy="3869329"/>
          </a:xfrm>
          <a:prstGeom prst="rect">
            <a:avLst/>
          </a:prstGeom>
          <a:solidFill>
            <a:schemeClr val="bg1"/>
          </a:solidFill>
        </p:spPr>
        <p:txBody>
          <a:bodyPr wrap="square" rtlCol="0">
            <a:spAutoFit/>
          </a:bodyPr>
          <a:lstStyle/>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 it is </a:t>
            </a: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technically feasible </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design such a system. There are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technology available which can be used to easily design Mess Management system. The data storage capability of our system is large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i.e., it can store data without running out of space for many years to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come. This system is very responsive, and the servers can be used to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fetch data wherever you are in the world. The data required will be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instantly delivered without any delay. It is a very reliable system and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very safe system where data security is of utmost importance.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Our system is also </a:t>
            </a: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economically feasible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It can be installed easily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the cost of implementing is not that high. The benefit of once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implementing this system is immense and will be beneficial for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solidFill>
                  <a:srgbClr val="000000"/>
                </a:solidFill>
                <a:effectLst/>
                <a:latin typeface="Calibri" panose="020F0502020204030204" pitchFamily="34" charset="0"/>
                <a:ea typeface="Times New Roman" panose="02020603050405020304" pitchFamily="18" charset="0"/>
              </a:rPr>
              <a:t>coming number of years. </a:t>
            </a:r>
            <a:endParaRPr lang="en-I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7693" y="334364"/>
            <a:ext cx="6825006" cy="2885715"/>
          </a:xfrm>
        </p:spPr>
        <p:txBody>
          <a:bodyPr>
            <a:normAutofit/>
          </a:bodyPr>
          <a:lstStyle/>
          <a:p>
            <a:r>
              <a:rPr lang="en-US" sz="3200" dirty="0"/>
              <a:t>REQUIREMENT</a:t>
            </a:r>
            <a:br>
              <a:rPr lang="en-US" sz="3200" dirty="0"/>
            </a:br>
            <a:r>
              <a:rPr lang="en-US" sz="3200" dirty="0"/>
              <a:t>ANALYSIS</a:t>
            </a:r>
          </a:p>
        </p:txBody>
      </p:sp>
      <p:pic>
        <p:nvPicPr>
          <p:cNvPr id="11" name="Picture Placeholder 10" descr="Colorful biscuit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a:fillRect/>
          </a:stretch>
        </p:blipFill>
        <p:spPr>
          <a:xfrm>
            <a:off x="116214" y="2313765"/>
            <a:ext cx="4773089" cy="4544235"/>
          </a:xfrm>
        </p:spPr>
      </p:pic>
      <p:sp>
        <p:nvSpPr>
          <p:cNvPr id="8" name="TextBox 7"/>
          <p:cNvSpPr txBox="1"/>
          <p:nvPr/>
        </p:nvSpPr>
        <p:spPr>
          <a:xfrm>
            <a:off x="6407017" y="2017335"/>
            <a:ext cx="5307290" cy="3576107"/>
          </a:xfrm>
          <a:prstGeom prst="rect">
            <a:avLst/>
          </a:prstGeom>
          <a:solidFill>
            <a:schemeClr val="bg1"/>
          </a:solid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Usability Requirement: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website is designed for user friendly environment and ease of use.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Security: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Unauthorized person cannot access the panel and database, do not read and write the information.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Reliability Requirement: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provides a reliable environment for teachers. All requirements are reaching at the admin without any errors.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3"/>
          </p:nvPr>
        </p:nvSpPr>
        <p:spPr>
          <a:xfrm>
            <a:off x="3506743" y="248633"/>
            <a:ext cx="5178514" cy="819076"/>
          </a:xfrm>
        </p:spPr>
        <p:txBody>
          <a:bodyPr/>
          <a:lstStyle/>
          <a:p>
            <a:r>
              <a:rPr lang="en-US" b="1" dirty="0"/>
              <a:t>Problem Statement</a:t>
            </a:r>
          </a:p>
        </p:txBody>
      </p:sp>
      <p:sp>
        <p:nvSpPr>
          <p:cNvPr id="4" name="Slide Number Placeholder 3"/>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t>6</a:t>
            </a:fld>
            <a:endParaRPr lang="en-US" noProof="0" dirty="0"/>
          </a:p>
        </p:txBody>
      </p:sp>
      <p:sp>
        <p:nvSpPr>
          <p:cNvPr id="9" name="TextBox 8"/>
          <p:cNvSpPr txBox="1"/>
          <p:nvPr/>
        </p:nvSpPr>
        <p:spPr>
          <a:xfrm>
            <a:off x="2158738" y="772998"/>
            <a:ext cx="8059917" cy="5670142"/>
          </a:xfrm>
          <a:prstGeom prst="rect">
            <a:avLst/>
          </a:prstGeom>
          <a:noFill/>
        </p:spPr>
        <p:txBody>
          <a:bodyPr wrap="square" rtlCol="0">
            <a:spAutoFit/>
          </a:bodyPr>
          <a:lstStyle/>
          <a:p>
            <a:pPr marL="342900" indent="-34290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Mess Manager can supervise the information of multiple mess staffs. </a:t>
            </a:r>
          </a:p>
          <a:p>
            <a:pPr marL="342900" lvl="0" indent="-342900">
              <a:lnSpc>
                <a:spcPct val="106000"/>
              </a:lnSpc>
              <a:spcAft>
                <a:spcPts val="800"/>
              </a:spcAft>
              <a:buFont typeface="Times New Roman" panose="02020603050405020304" pitchFamily="18" charset="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Different types of Meals are decided by the individual Mess Staff.</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There is an Entity Meal which have some attributes as Item No., Item Name, Complimentary food along with the timings of the meals for breakfast, lunch, and dinner.</a:t>
            </a:r>
          </a:p>
          <a:p>
            <a:pPr marL="342900" indent="-342900">
              <a:lnSpc>
                <a:spcPct val="106000"/>
              </a:lnSpc>
              <a:spcAft>
                <a:spcPts val="800"/>
              </a:spcAft>
              <a:buFont typeface="Times New Roman" panose="02020603050405020304" pitchFamily="18" charset="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type of meal is selected/ chosen by a mess member in the mess.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Times New Roman" panose="02020603050405020304" pitchFamily="18" charset="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Then the member must pay the bill for the respective month after he finishes his completion of every month in the mess.</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Bill details such as Date, Time, Month, Due Amount, Payment done is saved in saved in the mess database.</a:t>
            </a:r>
          </a:p>
          <a:p>
            <a:pPr marL="342900" lvl="0" indent="-342900">
              <a:lnSpc>
                <a:spcPct val="106000"/>
              </a:lnSpc>
              <a:spcAft>
                <a:spcPts val="800"/>
              </a:spcAft>
              <a:buFont typeface="Times New Roman" panose="02020603050405020304" pitchFamily="18" charset="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Any member of mess can complain about the mess staff in case of bad meal, improper timing of meal or in case of bad behaviour of the mess Staff member</a:t>
            </a:r>
            <a:r>
              <a:rPr lang="en-IN" dirty="0">
                <a:latin typeface="Calibri" panose="020F0502020204030204" pitchFamily="34" charset="0"/>
                <a:ea typeface="Times New Roman" panose="02020603050405020304" pitchFamily="18" charset="0"/>
                <a:cs typeface="Times New Roman" panose="02020603050405020304" pitchFamily="18" charset="0"/>
              </a:rPr>
              <a:t>.</a:t>
            </a:r>
          </a:p>
          <a:p>
            <a:pPr marL="342900" lvl="0" indent="-342900">
              <a:lnSpc>
                <a:spcPct val="106000"/>
              </a:lnSpc>
              <a:spcAft>
                <a:spcPts val="800"/>
              </a:spcAft>
              <a:buFont typeface="Times New Roman" panose="02020603050405020304" pitchFamily="18" charset="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Feedback is given by the members of mess for the mess service of meals, meal quality rating, behaviour of staff and so on.</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Feedback details is stored according to following date, time and rating of the food.</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6000"/>
              </a:lnSpc>
              <a:spcAft>
                <a:spcPts val="800"/>
              </a:spcAft>
              <a:buFont typeface="Times New Roman" panose="02020603050405020304" pitchFamily="18" charset="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According to Feedback received the mess manages the meal based on improving meal rating, timing, etc.</a:t>
            </a:r>
          </a:p>
          <a:p>
            <a:pPr marL="342900" lvl="0" indent="-342900">
              <a:lnSpc>
                <a:spcPct val="106000"/>
              </a:lnSpc>
              <a:spcAft>
                <a:spcPts val="800"/>
              </a:spcAft>
              <a:buFont typeface="Times New Roman" panose="02020603050405020304" pitchFamily="18" charset="0"/>
              <a:buAutoNum type="arabicPeriod"/>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Mess members stays in the room of the hostel. Allotment is done based on type of room they choose according to that room no is provided to the mess member.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3"/>
          </p:nvPr>
        </p:nvSpPr>
        <p:spPr>
          <a:xfrm>
            <a:off x="3037077" y="207993"/>
            <a:ext cx="7181578" cy="819076"/>
          </a:xfrm>
        </p:spPr>
        <p:txBody>
          <a:bodyPr>
            <a:normAutofit/>
          </a:bodyPr>
          <a:lstStyle/>
          <a:p>
            <a:r>
              <a:rPr lang="en-US" b="1" dirty="0"/>
              <a:t>Relationship and Participation Constraint</a:t>
            </a:r>
          </a:p>
        </p:txBody>
      </p:sp>
      <p:sp>
        <p:nvSpPr>
          <p:cNvPr id="4" name="Slide Number Placeholder 3"/>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t>7</a:t>
            </a:fld>
            <a:endParaRPr lang="en-US" noProof="0" dirty="0"/>
          </a:p>
        </p:txBody>
      </p:sp>
      <p:sp>
        <p:nvSpPr>
          <p:cNvPr id="9" name="TextBox 8"/>
          <p:cNvSpPr txBox="1"/>
          <p:nvPr/>
        </p:nvSpPr>
        <p:spPr>
          <a:xfrm>
            <a:off x="2158738" y="772998"/>
            <a:ext cx="8059917" cy="4650056"/>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Relationship (N :1), Recursive Relationship both full participations.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Relationship (1: N), Meal is total and Manager is partial participation. There is an Entity Meal which have some attributes as Item No., Item Name, Complimentary food, along with the timings of the meals for breakfast, lunch, and dinner.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Relationship (1: N) meal partial and mess member partial.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Relationship (1:1) both are Total participation. Bill details such as Date, Time, Month, Due Amount, Payment done is saved in saved in the mess database.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Relationship (M:N) partial participation.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Feedback details is stored according to following date, time and rating of the food. Relationship (1: 1) full participation</a:t>
            </a:r>
            <a:r>
              <a:rPr lang="en-IN" dirty="0">
                <a:latin typeface="Calibri" panose="020F0502020204030204" pitchFamily="34"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Relationship (M: N). Feedback is Total participation and Meal is partial participation.</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197040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Relationship (M: 1). Mess Member and Room are both total participation.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3310" y="275590"/>
            <a:ext cx="6200775" cy="1431290"/>
          </a:xfrm>
        </p:spPr>
        <p:txBody>
          <a:bodyPr/>
          <a:lstStyle/>
          <a:p>
            <a:r>
              <a:rPr lang="en-US" b="1" dirty="0"/>
              <a:t>LIST OF ENTITIES</a:t>
            </a:r>
          </a:p>
        </p:txBody>
      </p:sp>
      <p:sp>
        <p:nvSpPr>
          <p:cNvPr id="14" name="Slide Number Placeholder 13"/>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t>8</a:t>
            </a:fld>
            <a:endParaRPr lang="en-US" noProof="0" dirty="0"/>
          </a:p>
        </p:txBody>
      </p:sp>
      <p:graphicFrame>
        <p:nvGraphicFramePr>
          <p:cNvPr id="10" name="Table 9">
            <a:extLst>
              <a:ext uri="{FF2B5EF4-FFF2-40B4-BE49-F238E27FC236}">
                <a16:creationId xmlns:a16="http://schemas.microsoft.com/office/drawing/2014/main" id="{21355DDA-C6E8-457B-8D00-B93C00521FBE}"/>
              </a:ext>
            </a:extLst>
          </p:cNvPr>
          <p:cNvGraphicFramePr>
            <a:graphicFrameLocks noGrp="1"/>
          </p:cNvGraphicFramePr>
          <p:nvPr>
            <p:extLst>
              <p:ext uri="{D42A27DB-BD31-4B8C-83A1-F6EECF244321}">
                <p14:modId xmlns:p14="http://schemas.microsoft.com/office/powerpoint/2010/main" val="3574375708"/>
              </p:ext>
            </p:extLst>
          </p:nvPr>
        </p:nvGraphicFramePr>
        <p:xfrm>
          <a:off x="1083310" y="1451789"/>
          <a:ext cx="4101432" cy="4816206"/>
        </p:xfrm>
        <a:graphic>
          <a:graphicData uri="http://schemas.openxmlformats.org/drawingml/2006/table">
            <a:tbl>
              <a:tblPr firstRow="1" firstCol="1" bandRow="1"/>
              <a:tblGrid>
                <a:gridCol w="2050716">
                  <a:extLst>
                    <a:ext uri="{9D8B030D-6E8A-4147-A177-3AD203B41FA5}">
                      <a16:colId xmlns:a16="http://schemas.microsoft.com/office/drawing/2014/main" val="3837493502"/>
                    </a:ext>
                  </a:extLst>
                </a:gridCol>
                <a:gridCol w="2050716">
                  <a:extLst>
                    <a:ext uri="{9D8B030D-6E8A-4147-A177-3AD203B41FA5}">
                      <a16:colId xmlns:a16="http://schemas.microsoft.com/office/drawing/2014/main" val="1313476159"/>
                    </a:ext>
                  </a:extLst>
                </a:gridCol>
              </a:tblGrid>
              <a:tr h="188643">
                <a:tc>
                  <a:txBody>
                    <a:bodyPr/>
                    <a:lstStyle/>
                    <a:p>
                      <a:pPr>
                        <a:lnSpc>
                          <a:spcPct val="107000"/>
                        </a:lnSpc>
                        <a:spcAft>
                          <a:spcPts val="800"/>
                        </a:spcAft>
                        <a:tabLst>
                          <a:tab pos="1970405" algn="l"/>
                        </a:tabLst>
                      </a:pPr>
                      <a:r>
                        <a:rPr lang="en-IN" sz="1200" b="1">
                          <a:effectLst/>
                          <a:latin typeface="Calibri" panose="020F0502020204030204" pitchFamily="34" charset="0"/>
                          <a:ea typeface="Calibri" panose="020F0502020204030204" pitchFamily="34" charset="0"/>
                          <a:cs typeface="Calibri" panose="020F0502020204030204" pitchFamily="34" charset="0"/>
                        </a:rPr>
                        <a:t>Entities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b="1">
                          <a:effectLst/>
                          <a:latin typeface="Calibri" panose="020F0502020204030204" pitchFamily="34" charset="0"/>
                          <a:ea typeface="Calibri" panose="020F0502020204030204" pitchFamily="34" charset="0"/>
                          <a:cs typeface="Calibri" panose="020F0502020204030204" pitchFamily="34" charset="0"/>
                        </a:rPr>
                        <a:t>Attributes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396037"/>
                  </a:ext>
                </a:extLst>
              </a:tr>
              <a:tr h="1662810">
                <a:tc>
                  <a:txBody>
                    <a:bodyPr/>
                    <a:lstStyle/>
                    <a:p>
                      <a:pPr>
                        <a:lnSpc>
                          <a:spcPct val="107000"/>
                        </a:lnSpc>
                        <a:spcAft>
                          <a:spcPts val="800"/>
                        </a:spcAft>
                        <a:tabLst>
                          <a:tab pos="1970405" algn="l"/>
                        </a:tabLst>
                      </a:pPr>
                      <a:r>
                        <a:rPr lang="en-IN" sz="1200">
                          <a:effectLst/>
                          <a:latin typeface="Calibri" panose="020F0502020204030204" pitchFamily="34" charset="0"/>
                          <a:ea typeface="Calibri" panose="020F0502020204030204" pitchFamily="34" charset="0"/>
                          <a:cs typeface="Calibri" panose="020F0502020204030204" pitchFamily="34" charset="0"/>
                        </a:rPr>
                        <a:t>1. Mess Staff</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100">
                          <a:effectLst/>
                          <a:latin typeface="Calibri" panose="020F0502020204030204" pitchFamily="34" charset="0"/>
                          <a:ea typeface="Calibri" panose="020F0502020204030204" pitchFamily="34" charset="0"/>
                          <a:cs typeface="Calibri" panose="020F0502020204030204" pitchFamily="34" charset="0"/>
                        </a:rPr>
                        <a:t>Eno </a:t>
                      </a:r>
                      <a:r>
                        <a:rPr lang="en-IN" sz="1100" b="1">
                          <a:effectLst/>
                          <a:latin typeface="Calibri" panose="020F0502020204030204" pitchFamily="34" charset="0"/>
                          <a:ea typeface="Calibri" panose="020F0502020204030204" pitchFamily="34" charset="0"/>
                          <a:cs typeface="Calibri" panose="020F0502020204030204" pitchFamily="34" charset="0"/>
                        </a:rPr>
                        <a:t>(PK)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a:effectLst/>
                          <a:latin typeface="Calibri" panose="020F0502020204030204" pitchFamily="34" charset="0"/>
                          <a:ea typeface="Calibri" panose="020F0502020204030204" pitchFamily="34" charset="0"/>
                          <a:cs typeface="Calibri" panose="020F0502020204030204" pitchFamily="34" charset="0"/>
                        </a:rPr>
                        <a:t>Name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a:effectLst/>
                          <a:latin typeface="Calibri" panose="020F0502020204030204" pitchFamily="34" charset="0"/>
                          <a:ea typeface="Calibri" panose="020F0502020204030204" pitchFamily="34" charset="0"/>
                          <a:cs typeface="Calibri" panose="020F0502020204030204" pitchFamily="34" charset="0"/>
                        </a:rPr>
                        <a:t>Gender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a:effectLst/>
                          <a:latin typeface="Calibri" panose="020F0502020204030204" pitchFamily="34" charset="0"/>
                          <a:ea typeface="Calibri" panose="020F0502020204030204" pitchFamily="34" charset="0"/>
                          <a:cs typeface="Calibri" panose="020F0502020204030204" pitchFamily="34" charset="0"/>
                        </a:rPr>
                        <a:t>Address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a:effectLst/>
                          <a:latin typeface="Calibri" panose="020F0502020204030204" pitchFamily="34" charset="0"/>
                          <a:ea typeface="Calibri" panose="020F0502020204030204" pitchFamily="34" charset="0"/>
                          <a:cs typeface="Calibri" panose="020F0502020204030204" pitchFamily="34" charset="0"/>
                        </a:rPr>
                        <a:t>D.O.J [Date of Joining]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a:effectLst/>
                          <a:latin typeface="Calibri" panose="020F0502020204030204" pitchFamily="34" charset="0"/>
                          <a:ea typeface="Calibri" panose="020F0502020204030204" pitchFamily="34" charset="0"/>
                          <a:cs typeface="Calibri" panose="020F0502020204030204" pitchFamily="34" charset="0"/>
                        </a:rPr>
                        <a:t>Salary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a:effectLst/>
                          <a:latin typeface="Calibri" panose="020F0502020204030204" pitchFamily="34" charset="0"/>
                          <a:ea typeface="Calibri" panose="020F0502020204030204" pitchFamily="34" charset="0"/>
                          <a:cs typeface="Calibri" panose="020F0502020204030204" pitchFamily="34" charset="0"/>
                        </a:rPr>
                        <a:t>Mob_No (Multivalued Attribute)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999565"/>
                  </a:ext>
                </a:extLst>
              </a:tr>
              <a:tr h="1413192">
                <a:tc>
                  <a:txBody>
                    <a:bodyPr/>
                    <a:lstStyle/>
                    <a:p>
                      <a:pPr>
                        <a:lnSpc>
                          <a:spcPct val="107000"/>
                        </a:lnSpc>
                        <a:spcAft>
                          <a:spcPts val="800"/>
                        </a:spcAft>
                        <a:tabLst>
                          <a:tab pos="1970405" algn="l"/>
                        </a:tabLst>
                      </a:pPr>
                      <a:r>
                        <a:rPr lang="en-IN" sz="1200">
                          <a:effectLst/>
                          <a:latin typeface="Calibri" panose="020F0502020204030204" pitchFamily="34" charset="0"/>
                          <a:ea typeface="Calibri" panose="020F0502020204030204" pitchFamily="34" charset="0"/>
                          <a:cs typeface="Calibri" panose="020F0502020204030204" pitchFamily="34" charset="0"/>
                        </a:rPr>
                        <a:t>2. Mess Member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100" dirty="0" err="1">
                          <a:effectLst/>
                          <a:latin typeface="Calibri" panose="020F0502020204030204" pitchFamily="34" charset="0"/>
                          <a:ea typeface="Calibri" panose="020F0502020204030204" pitchFamily="34" charset="0"/>
                          <a:cs typeface="Calibri" panose="020F0502020204030204" pitchFamily="34" charset="0"/>
                        </a:rPr>
                        <a:t>MemberID</a:t>
                      </a:r>
                      <a:r>
                        <a:rPr lang="en-IN" sz="1100" b="1" dirty="0">
                          <a:effectLst/>
                          <a:latin typeface="Calibri" panose="020F0502020204030204" pitchFamily="34" charset="0"/>
                          <a:ea typeface="Calibri" panose="020F0502020204030204" pitchFamily="34" charset="0"/>
                          <a:cs typeface="Calibri" panose="020F0502020204030204" pitchFamily="34" charset="0"/>
                        </a:rPr>
                        <a:t> (PK)</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Gender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Address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err="1">
                          <a:effectLst/>
                          <a:latin typeface="Calibri" panose="020F0502020204030204" pitchFamily="34" charset="0"/>
                          <a:ea typeface="Calibri" panose="020F0502020204030204" pitchFamily="34" charset="0"/>
                          <a:cs typeface="Calibri" panose="020F0502020204030204" pitchFamily="34" charset="0"/>
                        </a:rPr>
                        <a:t>Mob_No</a:t>
                      </a:r>
                      <a:r>
                        <a:rPr lang="en-IN" sz="1100" dirty="0">
                          <a:effectLst/>
                          <a:latin typeface="Calibri" panose="020F0502020204030204" pitchFamily="34" charset="0"/>
                          <a:ea typeface="Calibri" panose="020F0502020204030204" pitchFamily="34" charset="0"/>
                          <a:cs typeface="Calibri" panose="020F0502020204030204" pitchFamily="34" charset="0"/>
                        </a:rPr>
                        <a:t> (Multivalued Attribute)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D.O.J.</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5220470"/>
                  </a:ext>
                </a:extLst>
              </a:tr>
              <a:tr h="1086693">
                <a:tc>
                  <a:txBody>
                    <a:bodyPr/>
                    <a:lstStyle/>
                    <a:p>
                      <a:pPr>
                        <a:lnSpc>
                          <a:spcPct val="107000"/>
                        </a:lnSpc>
                        <a:spcAft>
                          <a:spcPts val="800"/>
                        </a:spcAft>
                        <a:tabLst>
                          <a:tab pos="1970405" algn="l"/>
                        </a:tabLst>
                      </a:pPr>
                      <a:r>
                        <a:rPr lang="en-IN" sz="1200">
                          <a:effectLst/>
                          <a:latin typeface="Calibri" panose="020F0502020204030204" pitchFamily="34" charset="0"/>
                          <a:ea typeface="Calibri" panose="020F0502020204030204" pitchFamily="34" charset="0"/>
                          <a:cs typeface="Calibri" panose="020F0502020204030204" pitchFamily="34" charset="0"/>
                        </a:rPr>
                        <a:t>3. Meal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Item No </a:t>
                      </a:r>
                      <a:r>
                        <a:rPr lang="en-IN" sz="1100" b="1" dirty="0">
                          <a:effectLst/>
                          <a:latin typeface="Calibri" panose="020F0502020204030204" pitchFamily="34" charset="0"/>
                          <a:ea typeface="Calibri" panose="020F0502020204030204" pitchFamily="34" charset="0"/>
                          <a:cs typeface="Calibri" panose="020F0502020204030204" pitchFamily="34" charset="0"/>
                        </a:rPr>
                        <a:t>(PK)</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Item 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Complementary Food (Multivalued)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100" dirty="0">
                          <a:effectLst/>
                          <a:latin typeface="Calibri" panose="020F0502020204030204" pitchFamily="34" charset="0"/>
                          <a:ea typeface="Calibri" panose="020F0502020204030204" pitchFamily="34" charset="0"/>
                          <a:cs typeface="Calibri" panose="020F0502020204030204" pitchFamily="34" charset="0"/>
                        </a:rPr>
                        <a:t>Meal Type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894" marR="5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039006"/>
                  </a:ext>
                </a:extLst>
              </a:tr>
            </a:tbl>
          </a:graphicData>
        </a:graphic>
      </p:graphicFrame>
      <p:graphicFrame>
        <p:nvGraphicFramePr>
          <p:cNvPr id="19" name="Table 18">
            <a:extLst>
              <a:ext uri="{FF2B5EF4-FFF2-40B4-BE49-F238E27FC236}">
                <a16:creationId xmlns:a16="http://schemas.microsoft.com/office/drawing/2014/main" id="{BE691B51-9D0E-4F1F-B7D2-8DD46A7698AC}"/>
              </a:ext>
            </a:extLst>
          </p:cNvPr>
          <p:cNvGraphicFramePr>
            <a:graphicFrameLocks noGrp="1"/>
          </p:cNvGraphicFramePr>
          <p:nvPr>
            <p:extLst>
              <p:ext uri="{D42A27DB-BD31-4B8C-83A1-F6EECF244321}">
                <p14:modId xmlns:p14="http://schemas.microsoft.com/office/powerpoint/2010/main" val="320206194"/>
              </p:ext>
            </p:extLst>
          </p:nvPr>
        </p:nvGraphicFramePr>
        <p:xfrm>
          <a:off x="6598762" y="1974220"/>
          <a:ext cx="4602638" cy="3620516"/>
        </p:xfrm>
        <a:graphic>
          <a:graphicData uri="http://schemas.openxmlformats.org/drawingml/2006/table">
            <a:tbl>
              <a:tblPr firstRow="1" firstCol="1" bandRow="1"/>
              <a:tblGrid>
                <a:gridCol w="2301319">
                  <a:extLst>
                    <a:ext uri="{9D8B030D-6E8A-4147-A177-3AD203B41FA5}">
                      <a16:colId xmlns:a16="http://schemas.microsoft.com/office/drawing/2014/main" val="1913275674"/>
                    </a:ext>
                  </a:extLst>
                </a:gridCol>
                <a:gridCol w="2301319">
                  <a:extLst>
                    <a:ext uri="{9D8B030D-6E8A-4147-A177-3AD203B41FA5}">
                      <a16:colId xmlns:a16="http://schemas.microsoft.com/office/drawing/2014/main" val="252730212"/>
                    </a:ext>
                  </a:extLst>
                </a:gridCol>
              </a:tblGrid>
              <a:tr h="647065">
                <a:tc>
                  <a:txBody>
                    <a:bodyPr/>
                    <a:lstStyle/>
                    <a:p>
                      <a:pPr>
                        <a:lnSpc>
                          <a:spcPct val="107000"/>
                        </a:lnSpc>
                        <a:spcAft>
                          <a:spcPts val="800"/>
                        </a:spcAft>
                        <a:tabLst>
                          <a:tab pos="1970405" algn="l"/>
                        </a:tabLst>
                      </a:pPr>
                      <a:r>
                        <a:rPr lang="en-IN" sz="1600">
                          <a:effectLst/>
                          <a:latin typeface="Calibri" panose="020F0502020204030204" pitchFamily="34" charset="0"/>
                          <a:ea typeface="Calibri" panose="020F0502020204030204" pitchFamily="34" charset="0"/>
                          <a:cs typeface="Calibri" panose="020F0502020204030204" pitchFamily="34" charset="0"/>
                        </a:rPr>
                        <a:t>4. Bill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400">
                          <a:effectLst/>
                          <a:latin typeface="Calibri" panose="020F0502020204030204" pitchFamily="34" charset="0"/>
                          <a:ea typeface="Calibri" panose="020F0502020204030204" pitchFamily="34" charset="0"/>
                          <a:cs typeface="Calibri" panose="020F0502020204030204" pitchFamily="34" charset="0"/>
                        </a:rPr>
                        <a:t>Bill No </a:t>
                      </a:r>
                      <a:r>
                        <a:rPr lang="en-IN" sz="1400" b="1">
                          <a:effectLst/>
                          <a:latin typeface="Calibri" panose="020F0502020204030204" pitchFamily="34" charset="0"/>
                          <a:ea typeface="Calibri" panose="020F0502020204030204" pitchFamily="34" charset="0"/>
                          <a:cs typeface="Calibri" panose="020F0502020204030204" pitchFamily="34" charset="0"/>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400">
                          <a:effectLst/>
                          <a:latin typeface="Calibri" panose="020F0502020204030204" pitchFamily="34" charset="0"/>
                          <a:ea typeface="Calibri" panose="020F0502020204030204" pitchFamily="34" charset="0"/>
                          <a:cs typeface="Calibri" panose="020F0502020204030204" pitchFamily="34" charset="0"/>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400">
                          <a:effectLst/>
                          <a:latin typeface="Calibri" panose="020F0502020204030204" pitchFamily="34" charset="0"/>
                          <a:ea typeface="Calibri" panose="020F0502020204030204" pitchFamily="34" charset="0"/>
                          <a:cs typeface="Calibri" panose="020F0502020204030204" pitchFamily="34" charset="0"/>
                        </a:rPr>
                        <a:t>Month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400">
                          <a:effectLst/>
                          <a:latin typeface="Calibri" panose="020F0502020204030204" pitchFamily="34" charset="0"/>
                          <a:ea typeface="Calibri" panose="020F0502020204030204" pitchFamily="34" charset="0"/>
                          <a:cs typeface="Calibri" panose="020F0502020204030204" pitchFamily="34" charset="0"/>
                        </a:rPr>
                        <a:t>Payment Status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400">
                          <a:effectLst/>
                          <a:latin typeface="Calibri" panose="020F0502020204030204" pitchFamily="34" charset="0"/>
                          <a:ea typeface="Calibri" panose="020F0502020204030204" pitchFamily="34" charset="0"/>
                          <a:cs typeface="Calibri" panose="020F0502020204030204" pitchFamily="34" charset="0"/>
                        </a:rPr>
                        <a:t>Dues 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3712440"/>
                  </a:ext>
                </a:extLst>
              </a:tr>
              <a:tr h="1041400">
                <a:tc>
                  <a:txBody>
                    <a:bodyPr/>
                    <a:lstStyle/>
                    <a:p>
                      <a:pPr>
                        <a:lnSpc>
                          <a:spcPct val="107000"/>
                        </a:lnSpc>
                        <a:spcAft>
                          <a:spcPts val="800"/>
                        </a:spcAft>
                        <a:tabLst>
                          <a:tab pos="1970405" algn="l"/>
                        </a:tabLst>
                      </a:pPr>
                      <a:r>
                        <a:rPr lang="en-IN" sz="1600">
                          <a:effectLst/>
                          <a:latin typeface="Calibri" panose="020F0502020204030204" pitchFamily="34" charset="0"/>
                          <a:ea typeface="Calibri" panose="020F0502020204030204" pitchFamily="34" charset="0"/>
                          <a:cs typeface="Calibri" panose="020F0502020204030204" pitchFamily="34" charset="0"/>
                        </a:rPr>
                        <a:t>5. Feedback </a:t>
                      </a:r>
                      <a:r>
                        <a:rPr lang="en-IN" sz="1600" b="1">
                          <a:effectLst/>
                          <a:latin typeface="Calibri" panose="020F0502020204030204" pitchFamily="34" charset="0"/>
                          <a:ea typeface="Calibri" panose="020F0502020204030204" pitchFamily="34" charset="0"/>
                          <a:cs typeface="Calibri" panose="020F0502020204030204" pitchFamily="34" charset="0"/>
                        </a:rPr>
                        <a:t>(Weak Entity)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US" sz="1400">
                          <a:effectLst/>
                          <a:latin typeface="Calibri" panose="020F0502020204030204" pitchFamily="34" charset="0"/>
                          <a:ea typeface="Calibri" panose="020F0502020204030204" pitchFamily="34" charset="0"/>
                          <a:cs typeface="Calibri" panose="020F0502020204030204" pitchFamily="34" charset="0"/>
                        </a:rPr>
                        <a:t>Fno </a:t>
                      </a:r>
                      <a:r>
                        <a:rPr lang="en-US" sz="1400" b="1">
                          <a:effectLst/>
                          <a:latin typeface="Calibri" panose="020F0502020204030204" pitchFamily="34" charset="0"/>
                          <a:ea typeface="Calibri" panose="020F0502020204030204" pitchFamily="34" charset="0"/>
                          <a:cs typeface="Calibri" panose="020F0502020204030204" pitchFamily="34" charset="0"/>
                        </a:rPr>
                        <a:t>(Partial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400">
                          <a:effectLst/>
                          <a:latin typeface="Calibri" panose="020F0502020204030204" pitchFamily="34" charset="0"/>
                          <a:ea typeface="Calibri" panose="020F0502020204030204" pitchFamily="34" charset="0"/>
                          <a:cs typeface="Calibri" panose="020F0502020204030204" pitchFamily="34" charset="0"/>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a:effectLst/>
                          <a:latin typeface="Calibri" panose="020F0502020204030204" pitchFamily="34" charset="0"/>
                          <a:ea typeface="Calibri" panose="020F0502020204030204" pitchFamily="34" charset="0"/>
                          <a:cs typeface="Calibri" panose="020F0502020204030204" pitchFamily="34" charset="0"/>
                        </a:rPr>
                        <a:t>Rating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41498"/>
                  </a:ext>
                </a:extLst>
              </a:tr>
              <a:tr h="1041400">
                <a:tc>
                  <a:txBody>
                    <a:bodyPr/>
                    <a:lstStyle/>
                    <a:p>
                      <a:pPr>
                        <a:lnSpc>
                          <a:spcPct val="107000"/>
                        </a:lnSpc>
                        <a:spcAft>
                          <a:spcPts val="800"/>
                        </a:spcAft>
                        <a:tabLst>
                          <a:tab pos="1970405" algn="l"/>
                        </a:tabLst>
                      </a:pPr>
                      <a:r>
                        <a:rPr lang="en-IN" sz="1600">
                          <a:effectLst/>
                          <a:latin typeface="Calibri" panose="020F0502020204030204" pitchFamily="34" charset="0"/>
                          <a:ea typeface="Calibri" panose="020F0502020204030204" pitchFamily="34" charset="0"/>
                          <a:cs typeface="Calibri" panose="020F0502020204030204" pitchFamily="34" charset="0"/>
                        </a:rPr>
                        <a:t>6. Room </a:t>
                      </a:r>
                      <a:r>
                        <a:rPr lang="en-IN" sz="1600" b="1">
                          <a:effectLst/>
                          <a:latin typeface="Calibri" panose="020F0502020204030204" pitchFamily="34" charset="0"/>
                          <a:ea typeface="Calibri" panose="020F0502020204030204" pitchFamily="34" charset="0"/>
                          <a:cs typeface="Calibri" panose="020F0502020204030204" pitchFamily="34" charset="0"/>
                        </a:rPr>
                        <a:t>(Weak Entity)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400" dirty="0" err="1">
                          <a:effectLst/>
                          <a:latin typeface="Calibri" panose="020F0502020204030204" pitchFamily="34" charset="0"/>
                          <a:ea typeface="Calibri" panose="020F0502020204030204" pitchFamily="34" charset="0"/>
                          <a:cs typeface="Calibri" panose="020F0502020204030204" pitchFamily="34" charset="0"/>
                        </a:rPr>
                        <a:t>Room_No</a:t>
                      </a:r>
                      <a:r>
                        <a:rPr lang="en-IN" sz="1400" dirty="0">
                          <a:effectLst/>
                          <a:latin typeface="Calibri" panose="020F0502020204030204" pitchFamily="34" charset="0"/>
                          <a:ea typeface="Calibri" panose="020F0502020204030204" pitchFamily="34" charset="0"/>
                          <a:cs typeface="Calibri" panose="020F0502020204030204" pitchFamily="34" charset="0"/>
                        </a:rPr>
                        <a:t> </a:t>
                      </a:r>
                      <a:r>
                        <a:rPr lang="en-IN" sz="1400" b="1" dirty="0">
                          <a:effectLst/>
                          <a:latin typeface="Calibri" panose="020F0502020204030204" pitchFamily="34" charset="0"/>
                          <a:ea typeface="Calibri" panose="020F0502020204030204" pitchFamily="34" charset="0"/>
                          <a:cs typeface="Calibri" panose="020F0502020204030204" pitchFamily="34" charset="0"/>
                        </a:rPr>
                        <a:t>(Partial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Room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70405"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357812"/>
                  </a:ext>
                </a:extLst>
              </a:tr>
            </a:tbl>
          </a:graphicData>
        </a:graphic>
      </p:graphicFrame>
    </p:spTree>
    <p:extLst>
      <p:ext uri="{BB962C8B-B14F-4D97-AF65-F5344CB8AC3E}">
        <p14:creationId xmlns:p14="http://schemas.microsoft.com/office/powerpoint/2010/main" val="5585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3310" y="275590"/>
            <a:ext cx="6200775" cy="1431290"/>
          </a:xfrm>
        </p:spPr>
        <p:txBody>
          <a:bodyPr/>
          <a:lstStyle/>
          <a:p>
            <a:r>
              <a:rPr lang="en-US" b="1" dirty="0"/>
              <a:t>Table Description</a:t>
            </a:r>
          </a:p>
        </p:txBody>
      </p:sp>
      <p:sp>
        <p:nvSpPr>
          <p:cNvPr id="14" name="Slide Number Placeholder 13"/>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t>9</a:t>
            </a:fld>
            <a:endParaRPr lang="en-US" noProof="0" dirty="0"/>
          </a:p>
        </p:txBody>
      </p:sp>
      <p:graphicFrame>
        <p:nvGraphicFramePr>
          <p:cNvPr id="11" name="Table 10"/>
          <p:cNvGraphicFramePr>
            <a:graphicFrameLocks noGrp="1"/>
          </p:cNvGraphicFramePr>
          <p:nvPr/>
        </p:nvGraphicFramePr>
        <p:xfrm>
          <a:off x="1027520" y="1569311"/>
          <a:ext cx="4176075" cy="2253078"/>
        </p:xfrm>
        <a:graphic>
          <a:graphicData uri="http://schemas.openxmlformats.org/drawingml/2006/table">
            <a:tbl>
              <a:tblPr firstRow="1" firstCol="1" bandRow="1"/>
              <a:tblGrid>
                <a:gridCol w="1861574">
                  <a:extLst>
                    <a:ext uri="{9D8B030D-6E8A-4147-A177-3AD203B41FA5}">
                      <a16:colId xmlns:a16="http://schemas.microsoft.com/office/drawing/2014/main" val="20000"/>
                    </a:ext>
                  </a:extLst>
                </a:gridCol>
                <a:gridCol w="699447">
                  <a:extLst>
                    <a:ext uri="{9D8B030D-6E8A-4147-A177-3AD203B41FA5}">
                      <a16:colId xmlns:a16="http://schemas.microsoft.com/office/drawing/2014/main" val="20001"/>
                    </a:ext>
                  </a:extLst>
                </a:gridCol>
                <a:gridCol w="653509">
                  <a:extLst>
                    <a:ext uri="{9D8B030D-6E8A-4147-A177-3AD203B41FA5}">
                      <a16:colId xmlns:a16="http://schemas.microsoft.com/office/drawing/2014/main" val="20002"/>
                    </a:ext>
                  </a:extLst>
                </a:gridCol>
                <a:gridCol w="961545">
                  <a:extLst>
                    <a:ext uri="{9D8B030D-6E8A-4147-A177-3AD203B41FA5}">
                      <a16:colId xmlns:a16="http://schemas.microsoft.com/office/drawing/2014/main" val="20003"/>
                    </a:ext>
                  </a:extLst>
                </a:gridCol>
              </a:tblGrid>
              <a:tr h="374060">
                <a:tc>
                  <a:txBody>
                    <a:bodyPr/>
                    <a:lstStyle/>
                    <a:p>
                      <a:pPr>
                        <a:lnSpc>
                          <a:spcPct val="107000"/>
                        </a:lnSpc>
                        <a:spcAft>
                          <a:spcPts val="800"/>
                        </a:spcAft>
                        <a:tabLst>
                          <a:tab pos="1970405" algn="l"/>
                        </a:tabLst>
                      </a:pPr>
                      <a:r>
                        <a:rPr lang="en-IN" sz="1200" b="1" dirty="0">
                          <a:effectLst/>
                          <a:latin typeface="Calibri" panose="020F0502020204030204" pitchFamily="34" charset="0"/>
                          <a:ea typeface="Times New Roman" panose="02020603050405020304" pitchFamily="18" charset="0"/>
                          <a:cs typeface="Calibri" panose="020F0502020204030204" pitchFamily="34" charset="0"/>
                        </a:rPr>
                        <a:t>Field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374060">
                <a:tc>
                  <a:txBody>
                    <a:bodyPr/>
                    <a:lstStyle/>
                    <a:p>
                      <a:pPr>
                        <a:lnSpc>
                          <a:spcPct val="107000"/>
                        </a:lnSpc>
                        <a:spcAft>
                          <a:spcPts val="800"/>
                        </a:spcAft>
                        <a:tabLst>
                          <a:tab pos="1970405" algn="l"/>
                        </a:tabLst>
                      </a:pPr>
                      <a:r>
                        <a:rPr lang="en-IN" sz="1200" dirty="0" err="1">
                          <a:effectLst/>
                          <a:latin typeface="Calibri" panose="020F0502020204030204" pitchFamily="34" charset="0"/>
                          <a:ea typeface="Times New Roman" panose="02020603050405020304" pitchFamily="18" charset="0"/>
                          <a:cs typeface="Calibri" panose="020F0502020204030204" pitchFamily="34" charset="0"/>
                        </a:rPr>
                        <a:t>Member_ID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Number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06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06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Gender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06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Address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30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06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D.O.J. (Date Of Joining)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Date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1027519" y="4774094"/>
          <a:ext cx="4176074" cy="1231296"/>
        </p:xfrm>
        <a:graphic>
          <a:graphicData uri="http://schemas.openxmlformats.org/drawingml/2006/table">
            <a:tbl>
              <a:tblPr firstRow="1" firstCol="1" bandRow="1"/>
              <a:tblGrid>
                <a:gridCol w="1043808">
                  <a:extLst>
                    <a:ext uri="{9D8B030D-6E8A-4147-A177-3AD203B41FA5}">
                      <a16:colId xmlns:a16="http://schemas.microsoft.com/office/drawing/2014/main" val="20000"/>
                    </a:ext>
                  </a:extLst>
                </a:gridCol>
                <a:gridCol w="1043808">
                  <a:extLst>
                    <a:ext uri="{9D8B030D-6E8A-4147-A177-3AD203B41FA5}">
                      <a16:colId xmlns:a16="http://schemas.microsoft.com/office/drawing/2014/main" val="20001"/>
                    </a:ext>
                  </a:extLst>
                </a:gridCol>
                <a:gridCol w="1044229">
                  <a:extLst>
                    <a:ext uri="{9D8B030D-6E8A-4147-A177-3AD203B41FA5}">
                      <a16:colId xmlns:a16="http://schemas.microsoft.com/office/drawing/2014/main" val="20002"/>
                    </a:ext>
                  </a:extLst>
                </a:gridCol>
                <a:gridCol w="1044229">
                  <a:extLst>
                    <a:ext uri="{9D8B030D-6E8A-4147-A177-3AD203B41FA5}">
                      <a16:colId xmlns:a16="http://schemas.microsoft.com/office/drawing/2014/main" val="20003"/>
                    </a:ext>
                  </a:extLst>
                </a:gridCol>
              </a:tblGrid>
              <a:tr h="413542">
                <a:tc>
                  <a:txBody>
                    <a:bodyPr/>
                    <a:lstStyle/>
                    <a:p>
                      <a:pPr>
                        <a:lnSpc>
                          <a:spcPct val="107000"/>
                        </a:lnSpc>
                        <a:spcAft>
                          <a:spcPts val="800"/>
                        </a:spcAft>
                        <a:tabLst>
                          <a:tab pos="1970405" algn="l"/>
                        </a:tabLst>
                      </a:pPr>
                      <a:r>
                        <a:rPr lang="en-IN" sz="1200" b="1" dirty="0">
                          <a:effectLst/>
                          <a:latin typeface="Calibri" panose="020F0502020204030204" pitchFamily="34" charset="0"/>
                          <a:ea typeface="Times New Roman" panose="02020603050405020304" pitchFamily="18" charset="0"/>
                          <a:cs typeface="Calibri" panose="020F0502020204030204" pitchFamily="34" charset="0"/>
                        </a:rPr>
                        <a:t>Field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202106">
                <a:tc>
                  <a:txBody>
                    <a:bodyPr/>
                    <a:lstStyle/>
                    <a:p>
                      <a:pPr>
                        <a:lnSpc>
                          <a:spcPct val="107000"/>
                        </a:lnSpc>
                        <a:spcAft>
                          <a:spcPts val="800"/>
                        </a:spcAft>
                        <a:tabLst>
                          <a:tab pos="1970405" algn="l"/>
                        </a:tabLst>
                      </a:pPr>
                      <a:r>
                        <a:rPr lang="en-IN" sz="1200" dirty="0" err="1">
                          <a:effectLst/>
                          <a:latin typeface="Calibri" panose="020F0502020204030204" pitchFamily="34" charset="0"/>
                          <a:ea typeface="Times New Roman" panose="02020603050405020304" pitchFamily="18" charset="0"/>
                          <a:cs typeface="Calibri" panose="020F0502020204030204" pitchFamily="34" charset="0"/>
                        </a:rPr>
                        <a:t>Room_No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Number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Partial Key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2106">
                <a:tc>
                  <a:txBody>
                    <a:bodyPr/>
                    <a:lstStyle/>
                    <a:p>
                      <a:pPr>
                        <a:lnSpc>
                          <a:spcPct val="107000"/>
                        </a:lnSpc>
                        <a:spcAft>
                          <a:spcPts val="800"/>
                        </a:spcAft>
                        <a:tabLst>
                          <a:tab pos="1970405" algn="l"/>
                        </a:tabLs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Member_Id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3542">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Room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6281399" y="1598873"/>
          <a:ext cx="4947740" cy="1498800"/>
        </p:xfrm>
        <a:graphic>
          <a:graphicData uri="http://schemas.openxmlformats.org/drawingml/2006/table">
            <a:tbl>
              <a:tblPr firstRow="1" firstCol="1" bandRow="1"/>
              <a:tblGrid>
                <a:gridCol w="1236687">
                  <a:extLst>
                    <a:ext uri="{9D8B030D-6E8A-4147-A177-3AD203B41FA5}">
                      <a16:colId xmlns:a16="http://schemas.microsoft.com/office/drawing/2014/main" val="20000"/>
                    </a:ext>
                  </a:extLst>
                </a:gridCol>
                <a:gridCol w="1236687">
                  <a:extLst>
                    <a:ext uri="{9D8B030D-6E8A-4147-A177-3AD203B41FA5}">
                      <a16:colId xmlns:a16="http://schemas.microsoft.com/office/drawing/2014/main" val="20001"/>
                    </a:ext>
                  </a:extLst>
                </a:gridCol>
                <a:gridCol w="1237183">
                  <a:extLst>
                    <a:ext uri="{9D8B030D-6E8A-4147-A177-3AD203B41FA5}">
                      <a16:colId xmlns:a16="http://schemas.microsoft.com/office/drawing/2014/main" val="20002"/>
                    </a:ext>
                  </a:extLst>
                </a:gridCol>
                <a:gridCol w="1237183">
                  <a:extLst>
                    <a:ext uri="{9D8B030D-6E8A-4147-A177-3AD203B41FA5}">
                      <a16:colId xmlns:a16="http://schemas.microsoft.com/office/drawing/2014/main" val="20003"/>
                    </a:ext>
                  </a:extLst>
                </a:gridCol>
              </a:tblGrid>
              <a:tr h="187350">
                <a:tc>
                  <a:txBody>
                    <a:bodyPr/>
                    <a:lstStyle/>
                    <a:p>
                      <a:pPr>
                        <a:lnSpc>
                          <a:spcPct val="107000"/>
                        </a:lnSpc>
                        <a:spcAft>
                          <a:spcPts val="800"/>
                        </a:spcAft>
                        <a:tabLst>
                          <a:tab pos="1970405" algn="l"/>
                        </a:tabLst>
                      </a:pPr>
                      <a:r>
                        <a:rPr lang="en-IN" sz="1200" b="1" dirty="0">
                          <a:effectLst/>
                          <a:latin typeface="Calibri" panose="020F0502020204030204" pitchFamily="34" charset="0"/>
                          <a:ea typeface="Times New Roman" panose="02020603050405020304" pitchFamily="18" charset="0"/>
                          <a:cs typeface="Calibri" panose="020F0502020204030204" pitchFamily="34" charset="0"/>
                        </a:rPr>
                        <a:t>Field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18735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Eno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Number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735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7350">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Gender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735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Address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30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7350">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D.O.J.</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Date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7350">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Salary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Number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7350">
                <a:tc>
                  <a:txBody>
                    <a:bodyPr/>
                    <a:lstStyle/>
                    <a:p>
                      <a:pPr>
                        <a:lnSpc>
                          <a:spcPct val="107000"/>
                        </a:lnSpc>
                        <a:spcAft>
                          <a:spcPts val="800"/>
                        </a:spcAft>
                        <a:tabLst>
                          <a:tab pos="1970405" algn="l"/>
                        </a:tabLst>
                      </a:pPr>
                      <a:r>
                        <a:rPr lang="en-IN" sz="1200" dirty="0" err="1">
                          <a:effectLst/>
                          <a:latin typeface="Calibri" panose="020F0502020204030204" pitchFamily="34" charset="0"/>
                          <a:ea typeface="Times New Roman" panose="02020603050405020304" pitchFamily="18" charset="0"/>
                          <a:cs typeface="Calibri" panose="020F0502020204030204" pitchFamily="34" charset="0"/>
                        </a:rPr>
                        <a:t>Mob_No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Number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6281399" y="3644808"/>
          <a:ext cx="4947740" cy="1094880"/>
        </p:xfrm>
        <a:graphic>
          <a:graphicData uri="http://schemas.openxmlformats.org/drawingml/2006/table">
            <a:tbl>
              <a:tblPr firstRow="1" firstCol="1" bandRow="1"/>
              <a:tblGrid>
                <a:gridCol w="1461674">
                  <a:extLst>
                    <a:ext uri="{9D8B030D-6E8A-4147-A177-3AD203B41FA5}">
                      <a16:colId xmlns:a16="http://schemas.microsoft.com/office/drawing/2014/main" val="20000"/>
                    </a:ext>
                  </a:extLst>
                </a:gridCol>
                <a:gridCol w="1267480">
                  <a:extLst>
                    <a:ext uri="{9D8B030D-6E8A-4147-A177-3AD203B41FA5}">
                      <a16:colId xmlns:a16="http://schemas.microsoft.com/office/drawing/2014/main" val="20001"/>
                    </a:ext>
                  </a:extLst>
                </a:gridCol>
                <a:gridCol w="981403">
                  <a:extLst>
                    <a:ext uri="{9D8B030D-6E8A-4147-A177-3AD203B41FA5}">
                      <a16:colId xmlns:a16="http://schemas.microsoft.com/office/drawing/2014/main" val="20002"/>
                    </a:ext>
                  </a:extLst>
                </a:gridCol>
                <a:gridCol w="1237183">
                  <a:extLst>
                    <a:ext uri="{9D8B030D-6E8A-4147-A177-3AD203B41FA5}">
                      <a16:colId xmlns:a16="http://schemas.microsoft.com/office/drawing/2014/main" val="20003"/>
                    </a:ext>
                  </a:extLst>
                </a:gridCol>
              </a:tblGrid>
              <a:tr h="218976">
                <a:tc>
                  <a:txBody>
                    <a:bodyPr/>
                    <a:lstStyle/>
                    <a:p>
                      <a:pPr>
                        <a:lnSpc>
                          <a:spcPct val="107000"/>
                        </a:lnSpc>
                        <a:spcAft>
                          <a:spcPts val="800"/>
                        </a:spcAft>
                        <a:tabLst>
                          <a:tab pos="1970405" algn="l"/>
                        </a:tabLst>
                      </a:pPr>
                      <a:r>
                        <a:rPr lang="en-IN" sz="1200" b="1">
                          <a:effectLst/>
                          <a:latin typeface="Calibri" panose="020F0502020204030204" pitchFamily="34" charset="0"/>
                          <a:ea typeface="Times New Roman" panose="02020603050405020304" pitchFamily="18" charset="0"/>
                          <a:cs typeface="Calibri" panose="020F0502020204030204" pitchFamily="34" charset="0"/>
                        </a:rPr>
                        <a:t>Field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tabLst>
                          <a:tab pos="1970405" algn="l"/>
                        </a:tabLs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218976">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Item_No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Number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8976">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Item 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20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8976">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Meal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Varchar2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8976">
                <a:tc>
                  <a:txBody>
                    <a:bodyPr/>
                    <a:lstStyle/>
                    <a:p>
                      <a:pPr>
                        <a:lnSpc>
                          <a:spcPct val="107000"/>
                        </a:lnSpc>
                        <a:spcAft>
                          <a:spcPts val="800"/>
                        </a:spcAft>
                        <a:tabLst>
                          <a:tab pos="1970405" algn="l"/>
                        </a:tabLs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MemberId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tabLst>
                          <a:tab pos="1970405"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6281400" y="5259126"/>
          <a:ext cx="4947741" cy="1028643"/>
        </p:xfrm>
        <a:graphic>
          <a:graphicData uri="http://schemas.openxmlformats.org/drawingml/2006/table">
            <a:tbl>
              <a:tblPr firstRow="1" firstCol="1" bandRow="1"/>
              <a:tblGrid>
                <a:gridCol w="1968818">
                  <a:extLst>
                    <a:ext uri="{9D8B030D-6E8A-4147-A177-3AD203B41FA5}">
                      <a16:colId xmlns:a16="http://schemas.microsoft.com/office/drawing/2014/main" val="20000"/>
                    </a:ext>
                  </a:extLst>
                </a:gridCol>
                <a:gridCol w="996842">
                  <a:extLst>
                    <a:ext uri="{9D8B030D-6E8A-4147-A177-3AD203B41FA5}">
                      <a16:colId xmlns:a16="http://schemas.microsoft.com/office/drawing/2014/main" val="20001"/>
                    </a:ext>
                  </a:extLst>
                </a:gridCol>
                <a:gridCol w="880801">
                  <a:extLst>
                    <a:ext uri="{9D8B030D-6E8A-4147-A177-3AD203B41FA5}">
                      <a16:colId xmlns:a16="http://schemas.microsoft.com/office/drawing/2014/main" val="20002"/>
                    </a:ext>
                  </a:extLst>
                </a:gridCol>
                <a:gridCol w="1101280">
                  <a:extLst>
                    <a:ext uri="{9D8B030D-6E8A-4147-A177-3AD203B41FA5}">
                      <a16:colId xmlns:a16="http://schemas.microsoft.com/office/drawing/2014/main" val="20003"/>
                    </a:ext>
                  </a:extLst>
                </a:gridCol>
              </a:tblGrid>
              <a:tr h="303530">
                <a:tc>
                  <a:txBody>
                    <a:bodyPr/>
                    <a:lstStyle/>
                    <a:p>
                      <a:pPr algn="l">
                        <a:lnSpc>
                          <a:spcPct val="107000"/>
                        </a:lnSpc>
                        <a:spcAft>
                          <a:spcPts val="800"/>
                        </a:spcAft>
                        <a:tabLst>
                          <a:tab pos="1970405" algn="l"/>
                        </a:tabLst>
                      </a:pPr>
                      <a:r>
                        <a:rPr lang="en-IN" sz="1200" b="1" dirty="0">
                          <a:effectLst/>
                          <a:latin typeface="Calibri" panose="020F0502020204030204" pitchFamily="34" charset="0"/>
                          <a:ea typeface="Times New Roman" panose="02020603050405020304" pitchFamily="18" charset="0"/>
                          <a:cs typeface="Calibri" panose="020F0502020204030204" pitchFamily="34" charset="0"/>
                        </a:rPr>
                        <a:t>Field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l">
                        <a:lnSpc>
                          <a:spcPct val="107000"/>
                        </a:lnSpc>
                        <a:spcAft>
                          <a:spcPts val="800"/>
                        </a:spcAft>
                        <a:tabLst>
                          <a:tab pos="1970405" algn="l"/>
                        </a:tabLst>
                      </a:pPr>
                      <a:r>
                        <a:rPr lang="en-IN"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Constraints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412599">
                <a:tc>
                  <a:txBody>
                    <a:bodyPr/>
                    <a:lstStyle/>
                    <a:p>
                      <a:pPr algn="l">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COMPLEMENTARY_FOOD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Number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Primary Key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2514">
                <a:tc>
                  <a:txBody>
                    <a:bodyPr/>
                    <a:lstStyle/>
                    <a:p>
                      <a:pPr algn="l">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ITEM_NO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Number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200">
                          <a:effectLst/>
                          <a:latin typeface="Calibri" panose="020F0502020204030204" pitchFamily="34" charset="0"/>
                          <a:ea typeface="Times New Roman" panose="02020603050405020304" pitchFamily="18" charset="0"/>
                          <a:cs typeface="Calibri" panose="020F0502020204030204" pitchFamily="34" charset="0"/>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tabLst>
                          <a:tab pos="1970405" algn="l"/>
                        </a:tabLst>
                      </a:pPr>
                      <a:r>
                        <a:rPr lang="en-IN" sz="1200" dirty="0">
                          <a:effectLst/>
                          <a:latin typeface="Calibri" panose="020F0502020204030204" pitchFamily="34" charset="0"/>
                          <a:ea typeface="Times New Roman" panose="02020603050405020304" pitchFamily="18" charset="0"/>
                          <a:cs typeface="Calibri" panose="020F0502020204030204" pitchFamily="34" charset="0"/>
                        </a:rPr>
                        <a:t>Foreign Key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p:cNvSpPr txBox="1"/>
          <p:nvPr/>
        </p:nvSpPr>
        <p:spPr>
          <a:xfrm>
            <a:off x="1027520" y="1131216"/>
            <a:ext cx="2300142" cy="369332"/>
          </a:xfrm>
          <a:prstGeom prst="rect">
            <a:avLst/>
          </a:prstGeom>
          <a:noFill/>
        </p:spPr>
        <p:txBody>
          <a:bodyPr wrap="square" rtlCol="0">
            <a:spAutoFit/>
          </a:bodyPr>
          <a:lstStyle/>
          <a:p>
            <a:r>
              <a:rPr lang="en-IN" dirty="0" err="1"/>
              <a:t>Mess_Member</a:t>
            </a:r>
            <a:endParaRPr lang="en-IN" dirty="0"/>
          </a:p>
        </p:txBody>
      </p:sp>
      <p:sp>
        <p:nvSpPr>
          <p:cNvPr id="15" name="TextBox 14"/>
          <p:cNvSpPr txBox="1"/>
          <p:nvPr/>
        </p:nvSpPr>
        <p:spPr>
          <a:xfrm>
            <a:off x="962861" y="4336046"/>
            <a:ext cx="2300142" cy="369332"/>
          </a:xfrm>
          <a:prstGeom prst="rect">
            <a:avLst/>
          </a:prstGeom>
          <a:noFill/>
        </p:spPr>
        <p:txBody>
          <a:bodyPr wrap="square" rtlCol="0">
            <a:spAutoFit/>
          </a:bodyPr>
          <a:lstStyle/>
          <a:p>
            <a:r>
              <a:rPr lang="en-IN" dirty="0"/>
              <a:t>Room</a:t>
            </a:r>
          </a:p>
        </p:txBody>
      </p:sp>
      <p:sp>
        <p:nvSpPr>
          <p:cNvPr id="16" name="TextBox 15"/>
          <p:cNvSpPr txBox="1"/>
          <p:nvPr/>
        </p:nvSpPr>
        <p:spPr>
          <a:xfrm>
            <a:off x="6281399" y="1213927"/>
            <a:ext cx="2300142" cy="369332"/>
          </a:xfrm>
          <a:prstGeom prst="rect">
            <a:avLst/>
          </a:prstGeom>
          <a:noFill/>
        </p:spPr>
        <p:txBody>
          <a:bodyPr wrap="square" rtlCol="0">
            <a:spAutoFit/>
          </a:bodyPr>
          <a:lstStyle/>
          <a:p>
            <a:r>
              <a:rPr lang="en-IN" dirty="0" err="1"/>
              <a:t>Mess_Staff</a:t>
            </a:r>
            <a:endParaRPr lang="en-IN" dirty="0"/>
          </a:p>
        </p:txBody>
      </p:sp>
      <p:sp>
        <p:nvSpPr>
          <p:cNvPr id="17" name="TextBox 16"/>
          <p:cNvSpPr txBox="1"/>
          <p:nvPr/>
        </p:nvSpPr>
        <p:spPr>
          <a:xfrm>
            <a:off x="6281399" y="3244334"/>
            <a:ext cx="2300142" cy="369332"/>
          </a:xfrm>
          <a:prstGeom prst="rect">
            <a:avLst/>
          </a:prstGeom>
          <a:noFill/>
        </p:spPr>
        <p:txBody>
          <a:bodyPr wrap="square" rtlCol="0">
            <a:spAutoFit/>
          </a:bodyPr>
          <a:lstStyle/>
          <a:p>
            <a:r>
              <a:rPr lang="en-IN" dirty="0"/>
              <a:t>Meal</a:t>
            </a:r>
          </a:p>
        </p:txBody>
      </p:sp>
      <p:sp>
        <p:nvSpPr>
          <p:cNvPr id="18" name="TextBox 17"/>
          <p:cNvSpPr txBox="1"/>
          <p:nvPr/>
        </p:nvSpPr>
        <p:spPr>
          <a:xfrm>
            <a:off x="5948314" y="4814741"/>
            <a:ext cx="3082564" cy="368300"/>
          </a:xfrm>
          <a:prstGeom prst="rect">
            <a:avLst/>
          </a:prstGeom>
          <a:noFill/>
        </p:spPr>
        <p:txBody>
          <a:bodyPr wrap="square" rtlCol="0">
            <a:spAutoFit/>
          </a:bodyPr>
          <a:lstStyle/>
          <a:p>
            <a:r>
              <a:rPr lang="en-IN" dirty="0" err="1"/>
              <a:t>Meal_Complementary_Food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16" grpId="0"/>
      <p:bldP spid="17" grpId="0"/>
      <p:bldP spid="18" grpId="0"/>
    </p:bldLst>
  </p:timing>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Funky shapes design</Template>
  <TotalTime>18</TotalTime>
  <Words>1673</Words>
  <Application>Microsoft Office PowerPoint</Application>
  <PresentationFormat>Widescreen</PresentationFormat>
  <Paragraphs>392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Source Sans Pro</vt:lpstr>
      <vt:lpstr>Source Sans Pro </vt:lpstr>
      <vt:lpstr>Times New Roman</vt:lpstr>
      <vt:lpstr>Wingdings</vt:lpstr>
      <vt:lpstr>1_FunkyShapesVTI</vt:lpstr>
      <vt:lpstr>MESS MANAGEMENT SYSTEM</vt:lpstr>
      <vt:lpstr>Agenda</vt:lpstr>
      <vt:lpstr>Introduction</vt:lpstr>
      <vt:lpstr>FEASIBILITY STUDY</vt:lpstr>
      <vt:lpstr>REQUIREMENT ANALYSIS</vt:lpstr>
      <vt:lpstr>PowerPoint Presentation</vt:lpstr>
      <vt:lpstr>PowerPoint Presentation</vt:lpstr>
      <vt:lpstr>LIST OF ENTITIES</vt:lpstr>
      <vt:lpstr>Table Description</vt:lpstr>
      <vt:lpstr>Table Description</vt:lpstr>
      <vt:lpstr>ER Diagram</vt:lpstr>
      <vt:lpstr>Schema Diagram</vt:lpstr>
      <vt:lpstr>Schema Diagram</vt:lpstr>
      <vt:lpstr>Normalization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 MANAGEMENT SYSTEM</dc:title>
  <dc:creator>Anish</dc:creator>
  <cp:lastModifiedBy>Anish</cp:lastModifiedBy>
  <cp:revision>5</cp:revision>
  <dcterms:created xsi:type="dcterms:W3CDTF">2022-05-18T17:41:00Z</dcterms:created>
  <dcterms:modified xsi:type="dcterms:W3CDTF">2022-05-19T04:53:21Z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967CA6FB2787455FA1BA474CC4417037</vt:lpwstr>
  </property>
  <property fmtid="{D5CDD505-2E9C-101B-9397-08002B2CF9AE}" pid="4" name="KSOProductBuildVer">
    <vt:lpwstr>1033-11.2.0.11130</vt:lpwstr>
  </property>
</Properties>
</file>