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8" r:id="rId3"/>
    <p:sldId id="257" r:id="rId4"/>
    <p:sldId id="260" r:id="rId5"/>
    <p:sldId id="264" r:id="rId6"/>
    <p:sldId id="263" r:id="rId7"/>
    <p:sldId id="265" r:id="rId8"/>
    <p:sldId id="262" r:id="rId9"/>
    <p:sldId id="267" r:id="rId10"/>
    <p:sldId id="272" r:id="rId11"/>
    <p:sldId id="285" r:id="rId12"/>
    <p:sldId id="266" r:id="rId13"/>
    <p:sldId id="273" r:id="rId14"/>
    <p:sldId id="280" r:id="rId15"/>
    <p:sldId id="286" r:id="rId16"/>
    <p:sldId id="287" r:id="rId17"/>
    <p:sldId id="268" r:id="rId18"/>
    <p:sldId id="270" r:id="rId19"/>
    <p:sldId id="279" r:id="rId20"/>
    <p:sldId id="271" r:id="rId21"/>
    <p:sldId id="281" r:id="rId22"/>
    <p:sldId id="275" r:id="rId23"/>
    <p:sldId id="274" r:id="rId24"/>
    <p:sldId id="283" r:id="rId25"/>
    <p:sldId id="276" r:id="rId26"/>
    <p:sldId id="269" r:id="rId27"/>
    <p:sldId id="27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1"/>
    <a:srgbClr val="5EEC3C"/>
    <a:srgbClr val="FFDC47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>
      <p:cViewPr varScale="1">
        <p:scale>
          <a:sx n="119" d="100"/>
          <a:sy n="119" d="100"/>
        </p:scale>
        <p:origin x="73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2312-6EB9-4229-905C-DEB60D20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1771-B9BF-4823-91DC-284C4208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4AE1-19FE-4122-9CA1-7460837A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D878-E854-420D-AC96-3DFD64EE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73A7-111E-44FE-86C3-57F218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2091-E068-4850-A445-692E9A9C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FB302-C151-48EC-9C30-D80C764E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90FD-07D4-4602-99A0-7C7E8306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DD1C9-7215-4C44-86D0-9DFF454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2672-E8E3-48E4-8283-B6B434B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E2C86-B11A-462F-87E8-67BDA1827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423E9-71AF-4158-9667-8CFAADA7A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CA67-F18D-4B5A-8DC8-7464000A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037D-713B-4255-A321-123DF28C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A4DF-197D-409C-9A23-08E8A15C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21746D2-CBF6-4EFB-8352-A74BA78AFD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9274-D95B-4974-A6C0-003A7086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4B6B-A1DF-41F7-BDD6-AD8715BC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764C-E396-4FC2-BDDB-B3E0726F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EC93-1B94-4F56-B08D-ECDB12C2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C3B0-9455-4F3E-A581-68D91C8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2192-A244-491E-821F-632735AE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94A8-F3B2-4AEA-A702-E75D7122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8962-9691-4A1A-9CF5-E8FA1907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0DAF-297F-40F6-A8C1-FB2D0B40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F5EB-F2A2-46D8-96BA-7E4D544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3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DB8-EEE7-40A2-AFA8-76491CAB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3FE0-4A31-4AC7-AB5A-3A65D7C90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7001-34E5-4FE8-ADE8-E512619A9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A7D2-AB36-4996-8E63-A66C879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E933-BBBD-4671-A165-E51E79E7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08F1-14BE-4FC4-93B4-6F4F8BB2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EC4F-9D87-4FFF-AE9E-A789079F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4851-7B86-4186-92DB-5819BAAE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6AD0-4DE2-4598-A0AD-D137EC48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AF60-7D53-42F4-9720-E47DC26E5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F90F1-13A4-421B-885C-A7CF904DE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076A2-F604-46B4-B8AC-55C0DACF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C73B9-C1BA-4B22-8F8B-FF5B6838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C680C-C1D5-4F3C-8F99-7306157D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CA9E-0B71-4FBA-9BD9-EFD22059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5838E-6B6D-4050-AB32-F44EF436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1901-5B41-4506-8444-1A8CD2C5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C921B-5AAD-4AFC-8183-8A272030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AD992-D284-40F7-81C7-B58B7477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E8A1B-8DEA-4690-9822-F3E2F020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BB4E7-41D5-4ED3-864D-7AA6AA6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620D-E2D5-448C-8B04-BB42C321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363F-0EF4-4CD0-94E0-4341824B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D587-FC91-48FA-B565-2A3A73BE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8158-15E8-4693-8DB7-6B1B3F2A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0AE6-087E-4F65-9359-96ECB03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A6AD-FA03-41CF-ABE1-3B8657A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5081-43DE-40C0-9C2D-CAEE4E8D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E8128-F3F2-4B35-9317-2284C798F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AC99E-0EB7-4EB6-A576-7F27D709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CDC0-6355-4F88-86C1-2C6D219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B9C14-1FFD-42F6-B115-8C486408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B6-AEA3-426C-909E-093D594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AE900-E597-4062-B1D6-76D40AC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12E3D-DDCD-421D-A767-C6B5CAEC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FB34-51FC-41A1-8DF4-8B77BAA1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721D-81CA-4484-A314-CDF7A357E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996F4-1E40-4806-9860-3B63AB17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-176940"/>
            <a:ext cx="7940659" cy="152705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IDS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BA455-7E8A-43F4-9A72-856F1CFC711E}"/>
              </a:ext>
            </a:extLst>
          </p:cNvPr>
          <p:cNvSpPr txBox="1">
            <a:spLocks/>
          </p:cNvSpPr>
          <p:nvPr/>
        </p:nvSpPr>
        <p:spPr>
          <a:xfrm>
            <a:off x="478604" y="1808225"/>
            <a:ext cx="8246071" cy="366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TEAM</a:t>
            </a:r>
            <a:b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</a:br>
            <a:r>
              <a:rPr lang="en-US" sz="5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DATA ANALYZERS</a:t>
            </a:r>
            <a:endParaRPr lang="en-US" sz="5200" dirty="0">
              <a:solidFill>
                <a:schemeClr val="accent1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  <a:p>
            <a:endParaRPr lang="en-US" sz="52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 SACHIN NAYAK </a:t>
            </a:r>
          </a:p>
          <a:p>
            <a:r>
              <a:rPr lang="en-US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 SASI KIRAN REDDY</a:t>
            </a:r>
          </a:p>
          <a:p>
            <a:r>
              <a:rPr lang="en-US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SP NITHESH KUMAR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C826117-65F9-4E94-92E3-65E86AF5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70" y="221714"/>
            <a:ext cx="4649259" cy="4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A41FB7-54F0-4BB8-A558-0932A9241BB6}"/>
              </a:ext>
            </a:extLst>
          </p:cNvPr>
          <p:cNvSpPr/>
          <p:nvPr/>
        </p:nvSpPr>
        <p:spPr>
          <a:xfrm>
            <a:off x="1596945" y="128470"/>
            <a:ext cx="7439472" cy="57554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bar Chart and pie chart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can infer that: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Mumbai Indians is leading in terms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wins with almost 80.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DC,PWI,GL,KTK,RPS have relatively lower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wins as they have played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matches when compared to others.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14350" indent="-514350" algn="ctr">
              <a:buFont typeface="Wingdings" panose="05000000000000000000" pitchFamily="2" charset="2"/>
              <a:buChar char="Ø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4590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E3915-C552-4347-AE6F-134FA550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044700"/>
            <a:ext cx="9144000" cy="4232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DA36E3-C111-4D52-8148-73C2D532FA6D}"/>
              </a:ext>
            </a:extLst>
          </p:cNvPr>
          <p:cNvSpPr/>
          <p:nvPr/>
        </p:nvSpPr>
        <p:spPr>
          <a:xfrm>
            <a:off x="357830" y="128470"/>
            <a:ext cx="8594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Vs Number of Toss Wins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5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ccessory, text&#10;&#10;Description generated with high confidence">
            <a:extLst>
              <a:ext uri="{FF2B5EF4-FFF2-40B4-BE49-F238E27FC236}">
                <a16:creationId xmlns:a16="http://schemas.microsoft.com/office/drawing/2014/main" id="{69ECF76B-CB90-41D6-9D06-C5DCB03C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70" y="221714"/>
            <a:ext cx="4649259" cy="4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134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B70BBD-3D62-450F-92ED-6C45B3EA5568}"/>
              </a:ext>
            </a:extLst>
          </p:cNvPr>
          <p:cNvSpPr/>
          <p:nvPr/>
        </p:nvSpPr>
        <p:spPr>
          <a:xfrm>
            <a:off x="1596945" y="128470"/>
            <a:ext cx="7439472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bar Chart and pie chart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can infer that: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Mumbai Indians is leading in terms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 toss wins with more than70+.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DC,PWI,GL,KTK,RPS have relatively lower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 toss wins as they have played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matches when compared to others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514350" indent="-514350" algn="ctr">
              <a:buFont typeface="Wingdings" panose="05000000000000000000" pitchFamily="2" charset="2"/>
              <a:buChar char="Ø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95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1D7E6-8569-43CF-BFA2-93836C3C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19"/>
            <a:ext cx="9144000" cy="39412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FF2638-E4E1-4D3C-8C68-1C6FAC3E944A}"/>
              </a:ext>
            </a:extLst>
          </p:cNvPr>
          <p:cNvSpPr/>
          <p:nvPr/>
        </p:nvSpPr>
        <p:spPr>
          <a:xfrm>
            <a:off x="1381222" y="0"/>
            <a:ext cx="6381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Toss winner VS Match Winner</a:t>
            </a:r>
          </a:p>
        </p:txBody>
      </p:sp>
    </p:spTree>
    <p:extLst>
      <p:ext uri="{BB962C8B-B14F-4D97-AF65-F5344CB8AC3E}">
        <p14:creationId xmlns:p14="http://schemas.microsoft.com/office/powerpoint/2010/main" val="156559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87260-7656-4485-94C9-F77C1598C78E}"/>
              </a:ext>
            </a:extLst>
          </p:cNvPr>
          <p:cNvSpPr/>
          <p:nvPr/>
        </p:nvSpPr>
        <p:spPr>
          <a:xfrm>
            <a:off x="2586835" y="586585"/>
            <a:ext cx="5385385" cy="36009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above graph 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conclude that: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highly likely that a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toss winner is a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winner. </a:t>
            </a:r>
          </a:p>
        </p:txBody>
      </p:sp>
    </p:spTree>
    <p:extLst>
      <p:ext uri="{BB962C8B-B14F-4D97-AF65-F5344CB8AC3E}">
        <p14:creationId xmlns:p14="http://schemas.microsoft.com/office/powerpoint/2010/main" val="322925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7A5395B-A00A-4300-B5DC-48A68429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433880"/>
            <a:ext cx="6719020" cy="47487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60EA2-53FC-4E25-B8FA-C7B171B9C43A}"/>
              </a:ext>
            </a:extLst>
          </p:cNvPr>
          <p:cNvSpPr/>
          <p:nvPr/>
        </p:nvSpPr>
        <p:spPr>
          <a:xfrm>
            <a:off x="1225033" y="0"/>
            <a:ext cx="6693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each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umpire:First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Umpire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2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7398A09-402B-493E-9F77-7579A2D8A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705855"/>
            <a:ext cx="7024430" cy="43655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83303B-A557-42A5-B8E5-6CA027074E6E}"/>
              </a:ext>
            </a:extLst>
          </p:cNvPr>
          <p:cNvSpPr/>
          <p:nvPr/>
        </p:nvSpPr>
        <p:spPr>
          <a:xfrm>
            <a:off x="836211" y="0"/>
            <a:ext cx="74715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of each umpire : Second Umpire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5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B02901-871C-4852-9EE9-0AEDF400ADEB}"/>
              </a:ext>
            </a:extLst>
          </p:cNvPr>
          <p:cNvSpPr/>
          <p:nvPr/>
        </p:nvSpPr>
        <p:spPr>
          <a:xfrm>
            <a:off x="1213329" y="23578"/>
            <a:ext cx="6959919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above graphs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conclude that: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Umpire with Id 482 has umpired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of the matches as first umpire.</a:t>
            </a:r>
          </a:p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Umpire with Id 490 has umpires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of matches as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umpire.</a:t>
            </a:r>
          </a:p>
          <a:p>
            <a:pPr algn="ctr"/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383464F-8F59-48F7-B929-D61C538822E4}"/>
              </a:ext>
            </a:extLst>
          </p:cNvPr>
          <p:cNvSpPr/>
          <p:nvPr/>
        </p:nvSpPr>
        <p:spPr>
          <a:xfrm>
            <a:off x="2892245" y="281175"/>
            <a:ext cx="4791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F0522-B4CA-43CF-8AC6-385B559C6A37}"/>
              </a:ext>
            </a:extLst>
          </p:cNvPr>
          <p:cNvSpPr/>
          <p:nvPr/>
        </p:nvSpPr>
        <p:spPr>
          <a:xfrm>
            <a:off x="1797435" y="1044700"/>
            <a:ext cx="68098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SET: CRICKET(IPL)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AC8753-9298-4888-B0B4-04BDF06CDEE3}"/>
              </a:ext>
            </a:extLst>
          </p:cNvPr>
          <p:cNvSpPr/>
          <p:nvPr/>
        </p:nvSpPr>
        <p:spPr>
          <a:xfrm>
            <a:off x="1560919" y="1906069"/>
            <a:ext cx="745422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set is related to IPL Teams, Wins, Toss Wins,</a:t>
            </a:r>
          </a:p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Venue,City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Name, Man of the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Match,etc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2A7387-D255-4F06-BF2F-56F9D89411A4}"/>
              </a:ext>
            </a:extLst>
          </p:cNvPr>
          <p:cNvSpPr/>
          <p:nvPr/>
        </p:nvSpPr>
        <p:spPr>
          <a:xfrm>
            <a:off x="1976015" y="2936715"/>
            <a:ext cx="69798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 are going analyze the number wins by each team,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Toss wins by each team, Home Wins, Away Wins,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Predict the strongest team,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etc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through this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50861-0BB7-41CE-AB04-6C4F91687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46" y="891995"/>
            <a:ext cx="9144000" cy="4061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D0625A-AA3B-4E27-8E92-00359AF4CF5D}"/>
              </a:ext>
            </a:extLst>
          </p:cNvPr>
          <p:cNvSpPr/>
          <p:nvPr/>
        </p:nvSpPr>
        <p:spPr>
          <a:xfrm>
            <a:off x="143555" y="-24235"/>
            <a:ext cx="84240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Plot: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Match_winner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Won_by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5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55E90-5E5C-4408-9FAF-6FE928706CAB}"/>
              </a:ext>
            </a:extLst>
          </p:cNvPr>
          <p:cNvSpPr/>
          <p:nvPr/>
        </p:nvSpPr>
        <p:spPr>
          <a:xfrm>
            <a:off x="2132329" y="1197405"/>
            <a:ext cx="706052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 of the team CSK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the highest as it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considerably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Won by a large margin of runs compared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others</a:t>
            </a:r>
          </a:p>
        </p:txBody>
      </p:sp>
    </p:spTree>
    <p:extLst>
      <p:ext uri="{BB962C8B-B14F-4D97-AF65-F5344CB8AC3E}">
        <p14:creationId xmlns:p14="http://schemas.microsoft.com/office/powerpoint/2010/main" val="412994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613D1-5B17-4C9A-85E3-9FFC6751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119"/>
            <a:ext cx="9144000" cy="39412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A3F19-F74D-4169-893A-9CD871243F92}"/>
              </a:ext>
            </a:extLst>
          </p:cNvPr>
          <p:cNvSpPr/>
          <p:nvPr/>
        </p:nvSpPr>
        <p:spPr>
          <a:xfrm>
            <a:off x="872400" y="139454"/>
            <a:ext cx="7053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wins by  Home Team vs away Team </a:t>
            </a:r>
          </a:p>
        </p:txBody>
      </p:sp>
    </p:spTree>
    <p:extLst>
      <p:ext uri="{BB962C8B-B14F-4D97-AF65-F5344CB8AC3E}">
        <p14:creationId xmlns:p14="http://schemas.microsoft.com/office/powerpoint/2010/main" val="5252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F18CA75C-5A82-4B44-87B6-BFC12E35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502815"/>
            <a:ext cx="4309794" cy="3877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86EAC1-64CB-4C00-8D36-C2978FA18F0E}"/>
              </a:ext>
            </a:extLst>
          </p:cNvPr>
          <p:cNvSpPr/>
          <p:nvPr/>
        </p:nvSpPr>
        <p:spPr>
          <a:xfrm>
            <a:off x="1687632" y="0"/>
            <a:ext cx="549738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Percent of wins: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team VS Away Team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0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70B50-E1BB-4803-A26B-A3E297FE33A6}"/>
              </a:ext>
            </a:extLst>
          </p:cNvPr>
          <p:cNvSpPr/>
          <p:nvPr/>
        </p:nvSpPr>
        <p:spPr>
          <a:xfrm>
            <a:off x="1670606" y="433880"/>
            <a:ext cx="6470040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above graphs and Pie charts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conclude that: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Playing in the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homeground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 higher Winning ratio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compared to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away team.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85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1802C-553C-4220-AE22-1FA1C90BA5B2}"/>
              </a:ext>
            </a:extLst>
          </p:cNvPr>
          <p:cNvSpPr/>
          <p:nvPr/>
        </p:nvSpPr>
        <p:spPr>
          <a:xfrm>
            <a:off x="1976012" y="281175"/>
            <a:ext cx="6199197" cy="46166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HYPOTHESIS TESTING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Hypothesis tests are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statistical procedures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 evaluate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mutually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exclusive statements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a population</a:t>
            </a:r>
          </a:p>
        </p:txBody>
      </p:sp>
    </p:spTree>
    <p:extLst>
      <p:ext uri="{BB962C8B-B14F-4D97-AF65-F5344CB8AC3E}">
        <p14:creationId xmlns:p14="http://schemas.microsoft.com/office/powerpoint/2010/main" val="238791454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DA33A7-0B27-46B7-8019-E339D074A8AC}"/>
              </a:ext>
            </a:extLst>
          </p:cNvPr>
          <p:cNvSpPr/>
          <p:nvPr/>
        </p:nvSpPr>
        <p:spPr>
          <a:xfrm>
            <a:off x="3044950" y="128470"/>
            <a:ext cx="5552354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#hypothesis testing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#let p be the probability that a team wins if it wins the toss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#from this we come to know that p= 0.506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H0 :p = 0.506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#H1 :p! = 0.506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#let n be the number of trials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#then the mean will be np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(df['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Match_Winner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'])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p=0.506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= n*p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 280 # no of instances the team wins if wins the toss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#X ~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Binom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(n= 577 ,p=0.506)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p_value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binom.cdf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x,n,p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p_value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0.17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#since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p_value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 0.05 we can say H0 is plausible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#So there is 0.5 plausibility that a team will win if it wins the toss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0.16993815578297905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09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E1401-4F02-42F1-96D1-451CC4C6AC77}"/>
              </a:ext>
            </a:extLst>
          </p:cNvPr>
          <p:cNvSpPr/>
          <p:nvPr/>
        </p:nvSpPr>
        <p:spPr>
          <a:xfrm>
            <a:off x="2803664" y="211008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529612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18EBF5-0960-4059-872C-4E88225E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33641"/>
              </p:ext>
            </p:extLst>
          </p:nvPr>
        </p:nvGraphicFramePr>
        <p:xfrm>
          <a:off x="143555" y="128469"/>
          <a:ext cx="8704188" cy="473385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25349">
                  <a:extLst>
                    <a:ext uri="{9D8B030D-6E8A-4147-A177-3AD203B41FA5}">
                      <a16:colId xmlns:a16="http://schemas.microsoft.com/office/drawing/2014/main" val="171395474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031227615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16123518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443865403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546975759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4135886248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236139217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1059202032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010747843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70479646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891795812"/>
                    </a:ext>
                  </a:extLst>
                </a:gridCol>
                <a:gridCol w="725349">
                  <a:extLst>
                    <a:ext uri="{9D8B030D-6E8A-4147-A177-3AD203B41FA5}">
                      <a16:colId xmlns:a16="http://schemas.microsoft.com/office/drawing/2014/main" val="3730097687"/>
                    </a:ext>
                  </a:extLst>
                </a:gridCol>
              </a:tblGrid>
              <a:tr h="711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Match_Id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Match_Date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Team_Name_Id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Opponent_Team_Id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Venue_Name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Toss_Winner_Id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Won_By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Match_Winner_Id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Man_Of_The_Match_Id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First_Umpire_Id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Second_Umpire_Id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City_Name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782052916"/>
                  </a:ext>
                </a:extLst>
              </a:tr>
              <a:tr h="94473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18-Apr-08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 Chinnaswamy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Bangalore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3533902274"/>
                  </a:ext>
                </a:extLst>
              </a:tr>
              <a:tr h="14120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19-Apr-08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Punjab Cricket Association Stadium, Mohali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Chandigarh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580477875"/>
                  </a:ext>
                </a:extLst>
              </a:tr>
              <a:tr h="71109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335989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19-Apr-08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Feroz Shah Kotla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3484860068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20-Apr-08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Wankhede Stadium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Mumbai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421471864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335991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20-Apr-08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Eden Gardens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Kolkata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extLst>
                  <a:ext uri="{0D108BD9-81ED-4DB2-BD59-A6C34878D82A}">
                    <a16:rowId xmlns:a16="http://schemas.microsoft.com/office/drawing/2014/main" val="49037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06FD9F-E9E0-4566-90D6-918CEDD20209}"/>
              </a:ext>
            </a:extLst>
          </p:cNvPr>
          <p:cNvSpPr/>
          <p:nvPr/>
        </p:nvSpPr>
        <p:spPr>
          <a:xfrm>
            <a:off x="2739540" y="281175"/>
            <a:ext cx="4688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20488-79E5-402E-9580-E64C46162FA8}"/>
              </a:ext>
            </a:extLst>
          </p:cNvPr>
          <p:cNvSpPr/>
          <p:nvPr/>
        </p:nvSpPr>
        <p:spPr>
          <a:xfrm>
            <a:off x="2586835" y="1655520"/>
            <a:ext cx="6566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cleansing or data cleaning is the process of : </a:t>
            </a:r>
          </a:p>
          <a:p>
            <a:r>
              <a:rPr lang="en-IN" sz="2400" dirty="0">
                <a:solidFill>
                  <a:srgbClr val="002060"/>
                </a:solidFill>
              </a:rPr>
              <a:t>• </a:t>
            </a:r>
            <a:r>
              <a:rPr lang="en-I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Detecting and correcting (or removing) corrupt or inaccurate records from a record set, table, or database  </a:t>
            </a:r>
          </a:p>
          <a:p>
            <a:r>
              <a:rPr lang="en-IN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Identifying incomplete, incorrect, inaccurate or irrelevant parts of the data and then replacing, modifying, or deleting the dirty or coarse data.</a:t>
            </a:r>
          </a:p>
        </p:txBody>
      </p:sp>
    </p:spTree>
    <p:extLst>
      <p:ext uri="{BB962C8B-B14F-4D97-AF65-F5344CB8AC3E}">
        <p14:creationId xmlns:p14="http://schemas.microsoft.com/office/powerpoint/2010/main" val="592919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9096EB-20DC-4AC4-9698-DC692C4B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46406"/>
              </p:ext>
            </p:extLst>
          </p:nvPr>
        </p:nvGraphicFramePr>
        <p:xfrm>
          <a:off x="-9151" y="0"/>
          <a:ext cx="1374345" cy="5143504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591806900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 err="1">
                          <a:effectLst/>
                        </a:rPr>
                        <a:t>Won_By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123470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140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2825634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7914732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495681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631406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0301504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793940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2377117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420721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294482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997017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2726381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?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18512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4367709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193644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81305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4563E4-691D-47CB-9E41-881699347F90}"/>
              </a:ext>
            </a:extLst>
          </p:cNvPr>
          <p:cNvSpPr/>
          <p:nvPr/>
        </p:nvSpPr>
        <p:spPr>
          <a:xfrm>
            <a:off x="1823310" y="128470"/>
            <a:ext cx="4829847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Attribute: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Won_By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5D3E7-8AC8-4A91-9CD4-6689F5F1D7B8}"/>
              </a:ext>
            </a:extLst>
          </p:cNvPr>
          <p:cNvSpPr/>
          <p:nvPr/>
        </p:nvSpPr>
        <p:spPr>
          <a:xfrm>
            <a:off x="1947962" y="1960930"/>
            <a:ext cx="43636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METHOD: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SUBSTITUITION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B229A6-1F7B-40B5-B2E0-9FFC00C2D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71459"/>
              </p:ext>
            </p:extLst>
          </p:nvPr>
        </p:nvGraphicFramePr>
        <p:xfrm>
          <a:off x="7737880" y="0"/>
          <a:ext cx="1374345" cy="51739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201320724"/>
                    </a:ext>
                  </a:extLst>
                </a:gridCol>
              </a:tblGrid>
              <a:tr h="51435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Won_By</a:t>
                      </a:r>
                      <a:endParaRPr lang="en-IN" sz="2000" dirty="0"/>
                    </a:p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IN" sz="2000" dirty="0"/>
                        <a:t>33</a:t>
                      </a:r>
                    </a:p>
                    <a:p>
                      <a:pPr algn="ctr"/>
                      <a:r>
                        <a:rPr lang="en-IN" sz="2000" dirty="0"/>
                        <a:t>9</a:t>
                      </a:r>
                    </a:p>
                    <a:p>
                      <a:pPr algn="ctr"/>
                      <a:r>
                        <a:rPr lang="en-IN" sz="2000" dirty="0"/>
                        <a:t>5</a:t>
                      </a:r>
                    </a:p>
                    <a:p>
                      <a:pPr algn="ctr"/>
                      <a:r>
                        <a:rPr lang="en-IN" sz="2000" dirty="0"/>
                        <a:t>5</a:t>
                      </a:r>
                    </a:p>
                    <a:p>
                      <a:pPr algn="ctr"/>
                      <a:r>
                        <a:rPr lang="en-IN" sz="2000" dirty="0"/>
                        <a:t>6</a:t>
                      </a:r>
                    </a:p>
                    <a:p>
                      <a:pPr algn="ctr"/>
                      <a:r>
                        <a:rPr lang="en-IN" sz="2000" dirty="0"/>
                        <a:t>9</a:t>
                      </a:r>
                    </a:p>
                    <a:p>
                      <a:pPr algn="ctr"/>
                      <a:r>
                        <a:rPr lang="en-IN" sz="2000" dirty="0"/>
                        <a:t>6</a:t>
                      </a:r>
                    </a:p>
                    <a:p>
                      <a:pPr algn="ctr"/>
                      <a:r>
                        <a:rPr lang="en-IN" sz="2000" dirty="0"/>
                        <a:t>3</a:t>
                      </a:r>
                    </a:p>
                    <a:p>
                      <a:pPr algn="ctr"/>
                      <a:r>
                        <a:rPr lang="en-IN" sz="2000" dirty="0"/>
                        <a:t>66</a:t>
                      </a:r>
                    </a:p>
                    <a:p>
                      <a:pPr algn="ctr"/>
                      <a:r>
                        <a:rPr lang="en-IN" sz="2000" dirty="0"/>
                        <a:t>7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IN" sz="2000" dirty="0"/>
                        <a:t>10</a:t>
                      </a:r>
                    </a:p>
                    <a:p>
                      <a:pPr algn="ctr"/>
                      <a:r>
                        <a:rPr lang="en-IN" sz="2000" dirty="0"/>
                        <a:t>4</a:t>
                      </a:r>
                    </a:p>
                    <a:p>
                      <a:pPr algn="ctr"/>
                      <a:r>
                        <a:rPr lang="en-IN" sz="2000" dirty="0"/>
                        <a:t>13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05743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8A05D0A-6A09-42D4-AE23-EE53F3ED6DF6}"/>
              </a:ext>
            </a:extLst>
          </p:cNvPr>
          <p:cNvSpPr/>
          <p:nvPr/>
        </p:nvSpPr>
        <p:spPr>
          <a:xfrm>
            <a:off x="1455984" y="3331726"/>
            <a:ext cx="57872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missing and the outliers are substituted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the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 value</a:t>
            </a:r>
          </a:p>
        </p:txBody>
      </p:sp>
    </p:spTree>
    <p:extLst>
      <p:ext uri="{BB962C8B-B14F-4D97-AF65-F5344CB8AC3E}">
        <p14:creationId xmlns:p14="http://schemas.microsoft.com/office/powerpoint/2010/main" val="42849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64792-EB87-4E7B-A50B-3DD45DD5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73404"/>
              </p:ext>
            </p:extLst>
          </p:nvPr>
        </p:nvGraphicFramePr>
        <p:xfrm>
          <a:off x="0" y="0"/>
          <a:ext cx="3961179" cy="514960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3961179">
                  <a:extLst>
                    <a:ext uri="{9D8B030D-6E8A-4147-A177-3AD203B41FA5}">
                      <a16:colId xmlns:a16="http://schemas.microsoft.com/office/drawing/2014/main" val="2701585311"/>
                    </a:ext>
                  </a:extLst>
                </a:gridCol>
              </a:tblGrid>
              <a:tr h="27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Venue_Name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307335450"/>
                  </a:ext>
                </a:extLst>
              </a:tr>
              <a:tr h="3102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 </a:t>
                      </a:r>
                      <a:r>
                        <a:rPr lang="en-IN" sz="1600" u="none" strike="noStrike" dirty="0" err="1">
                          <a:effectLst/>
                        </a:rPr>
                        <a:t>Chinnaswamy</a:t>
                      </a:r>
                      <a:r>
                        <a:rPr lang="en-IN" sz="1600" u="none" strike="noStrike" dirty="0">
                          <a:effectLst/>
                        </a:rPr>
                        <a:t> Stadium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715417194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u="none" strike="noStrike" dirty="0">
                          <a:effectLst/>
                        </a:rPr>
                        <a:t>Punjab Cricket Association Stadium, Mohali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1259198173"/>
                  </a:ext>
                </a:extLst>
              </a:tr>
              <a:tr h="27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Feroz</a:t>
                      </a:r>
                      <a:r>
                        <a:rPr lang="en-IN" sz="1600" u="none" strike="noStrike" dirty="0">
                          <a:effectLst/>
                        </a:rPr>
                        <a:t> Shah </a:t>
                      </a:r>
                      <a:r>
                        <a:rPr lang="en-IN" sz="1600" u="none" strike="noStrike" dirty="0" err="1">
                          <a:effectLst/>
                        </a:rPr>
                        <a:t>Kotla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1208212238"/>
                  </a:ext>
                </a:extLst>
              </a:tr>
              <a:tr h="27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Wankhede Stadium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469135584"/>
                  </a:ext>
                </a:extLst>
              </a:tr>
              <a:tr h="27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Eden Gardens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109018026"/>
                  </a:ext>
                </a:extLst>
              </a:tr>
              <a:tr h="3102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Sawai </a:t>
                      </a:r>
                      <a:r>
                        <a:rPr lang="en-IN" sz="1600" u="none" strike="noStrike" dirty="0" err="1">
                          <a:effectLst/>
                        </a:rPr>
                        <a:t>Mansingh</a:t>
                      </a:r>
                      <a:r>
                        <a:rPr lang="en-IN" sz="1600" u="none" strike="noStrike" dirty="0">
                          <a:effectLst/>
                        </a:rPr>
                        <a:t> Stadium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4122096384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u="none" strike="noStrike" dirty="0">
                          <a:effectLst/>
                        </a:rPr>
                        <a:t>Rajiv Gandhi International Stadium, Uppal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52345478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 Chidambaram Stadium, </a:t>
                      </a:r>
                      <a:r>
                        <a:rPr lang="en-IN" sz="1600" u="none" strike="noStrike" dirty="0" err="1">
                          <a:effectLst/>
                        </a:rPr>
                        <a:t>Chepauk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3068196021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u="none" strike="noStrike" dirty="0">
                          <a:effectLst/>
                        </a:rPr>
                        <a:t>Rajiv Gandhi International Stadium, Uppal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863721300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600" u="none" strike="noStrike" dirty="0">
                          <a:effectLst/>
                        </a:rPr>
                        <a:t>Punjab Cricket Association Stadium, Mohali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941103923"/>
                  </a:ext>
                </a:extLst>
              </a:tr>
              <a:tr h="27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?</a:t>
                      </a:r>
                      <a:endParaRPr lang="en-IN" sz="1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276157208"/>
                  </a:ext>
                </a:extLst>
              </a:tr>
              <a:tr h="463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 Chidambaram Stadium, </a:t>
                      </a:r>
                      <a:r>
                        <a:rPr lang="en-IN" sz="1600" u="none" strike="noStrike" dirty="0" err="1">
                          <a:effectLst/>
                        </a:rPr>
                        <a:t>Chepauk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2231841556"/>
                  </a:ext>
                </a:extLst>
              </a:tr>
              <a:tr h="386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Dr DY Patil Sports Academy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3" marR="2663" marT="2663" marB="0" anchor="b"/>
                </a:tc>
                <a:extLst>
                  <a:ext uri="{0D108BD9-81ED-4DB2-BD59-A6C34878D82A}">
                    <a16:rowId xmlns:a16="http://schemas.microsoft.com/office/drawing/2014/main" val="10678777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8A5A84-505F-4DB1-8C71-BD747652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11356"/>
              </p:ext>
            </p:extLst>
          </p:nvPr>
        </p:nvGraphicFramePr>
        <p:xfrm>
          <a:off x="5793640" y="0"/>
          <a:ext cx="3359510" cy="127852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778359572"/>
                    </a:ext>
                  </a:extLst>
                </a:gridCol>
              </a:tblGrid>
              <a:tr h="1278529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Venue_Name</a:t>
                      </a:r>
                      <a:endParaRPr lang="en-IN" sz="2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M </a:t>
                      </a:r>
                      <a:r>
                        <a:rPr lang="en-IN" sz="1600" u="none" strike="noStrike" dirty="0" err="1">
                          <a:effectLst/>
                        </a:rPr>
                        <a:t>Chinnaswamy</a:t>
                      </a:r>
                      <a:r>
                        <a:rPr lang="en-IN" sz="1600" u="none" strike="noStrike" dirty="0">
                          <a:effectLst/>
                        </a:rPr>
                        <a:t> Stadium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u="none" strike="noStrike" dirty="0">
                          <a:effectLst/>
                        </a:rPr>
                        <a:t>Punjab Cricket Association Stadium, Mohali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err="1">
                          <a:effectLst/>
                        </a:rPr>
                        <a:t>Feroz</a:t>
                      </a:r>
                      <a:r>
                        <a:rPr lang="en-IN" sz="1600" u="none" strike="noStrike" dirty="0">
                          <a:effectLst/>
                        </a:rPr>
                        <a:t> Shah </a:t>
                      </a:r>
                      <a:r>
                        <a:rPr lang="en-IN" sz="1600" u="none" strike="noStrike" dirty="0" err="1">
                          <a:effectLst/>
                        </a:rPr>
                        <a:t>Kotla</a:t>
                      </a: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Wankhede Stadium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Eden Gardens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Sawai </a:t>
                      </a:r>
                      <a:r>
                        <a:rPr lang="en-IN" sz="1600" u="none" strike="noStrike" dirty="0" err="1">
                          <a:effectLst/>
                        </a:rPr>
                        <a:t>Mansingh</a:t>
                      </a:r>
                      <a:r>
                        <a:rPr lang="en-IN" sz="1600" u="none" strike="noStrike" dirty="0">
                          <a:effectLst/>
                        </a:rPr>
                        <a:t> Stadium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u="none" strike="noStrike" dirty="0">
                          <a:effectLst/>
                        </a:rPr>
                        <a:t>Rajiv Gandhi International Stadium, Uppal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MA Chidambaram Stadium, </a:t>
                      </a:r>
                      <a:r>
                        <a:rPr lang="en-IN" sz="1600" u="none" strike="noStrike" dirty="0" err="1">
                          <a:effectLst/>
                        </a:rPr>
                        <a:t>Chepauk</a:t>
                      </a: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u="none" strike="noStrike" dirty="0">
                          <a:effectLst/>
                        </a:rPr>
                        <a:t>Rajiv Gandhi International Stadium, Uppal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u="none" strike="noStrike" dirty="0">
                          <a:effectLst/>
                        </a:rPr>
                        <a:t>Punjab Cricket Association Stadium, Mohali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Punjab Cricket Association Stadium, Mohali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</a:rPr>
                        <a:t>MA Chidambaram Stadium, </a:t>
                      </a:r>
                      <a:r>
                        <a:rPr lang="en-IN" sz="1600" u="none" strike="noStrike" dirty="0" err="1">
                          <a:effectLst/>
                        </a:rPr>
                        <a:t>Chepauk</a:t>
                      </a: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Dr DY Patil Sports Academy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u="none" strike="noStrike" dirty="0">
                        <a:effectLst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600" u="none" strike="noStrike" dirty="0">
                        <a:effectLst/>
                      </a:endParaRP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771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46DCAAE-2C66-4A05-9C7D-8A208C37F3C2}"/>
              </a:ext>
            </a:extLst>
          </p:cNvPr>
          <p:cNvSpPr/>
          <p:nvPr/>
        </p:nvSpPr>
        <p:spPr>
          <a:xfrm>
            <a:off x="3893889" y="128470"/>
            <a:ext cx="1899751" cy="39087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Venue_Name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Imputation: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 DECK</a:t>
            </a:r>
          </a:p>
        </p:txBody>
      </p:sp>
    </p:spTree>
    <p:extLst>
      <p:ext uri="{BB962C8B-B14F-4D97-AF65-F5344CB8AC3E}">
        <p14:creationId xmlns:p14="http://schemas.microsoft.com/office/powerpoint/2010/main" val="98669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741AB6-81F1-4062-A621-5CA33043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688"/>
              </p:ext>
            </p:extLst>
          </p:nvPr>
        </p:nvGraphicFramePr>
        <p:xfrm>
          <a:off x="0" y="26870"/>
          <a:ext cx="2290575" cy="511663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90575">
                  <a:extLst>
                    <a:ext uri="{9D8B030D-6E8A-4147-A177-3AD203B41FA5}">
                      <a16:colId xmlns:a16="http://schemas.microsoft.com/office/drawing/2014/main" val="3995879971"/>
                    </a:ext>
                  </a:extLst>
                </a:gridCol>
              </a:tblGrid>
              <a:tr h="5973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City_Name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4218690745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Bangalore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4193594039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Chandigarh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2551276033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Delhi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174928668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82345313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Kolkata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2437288057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Jaipur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102677235"/>
                  </a:ext>
                </a:extLst>
              </a:tr>
              <a:tr h="383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Hyderabad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985006191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Chennai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168263981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Hyderabad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2875012161"/>
                  </a:ext>
                </a:extLst>
              </a:tr>
              <a:tr h="4351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Chandigarh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1294089242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8001"/>
                          </a:solidFill>
                          <a:effectLst/>
                        </a:rPr>
                        <a:t>?</a:t>
                      </a:r>
                      <a:endParaRPr lang="en-IN" sz="1800" b="0" i="0" u="none" strike="noStrike" dirty="0">
                        <a:solidFill>
                          <a:srgbClr val="FF800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015802425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Chennai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2963623460"/>
                  </a:ext>
                </a:extLst>
              </a:tr>
              <a:tr h="3341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Mumbai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8" marR="7398" marT="7398" marB="0" anchor="b"/>
                </a:tc>
                <a:extLst>
                  <a:ext uri="{0D108BD9-81ED-4DB2-BD59-A6C34878D82A}">
                    <a16:rowId xmlns:a16="http://schemas.microsoft.com/office/drawing/2014/main" val="3985385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4BAA-916D-448E-94E9-9D1FE210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60587"/>
              </p:ext>
            </p:extLst>
          </p:nvPr>
        </p:nvGraphicFramePr>
        <p:xfrm>
          <a:off x="6838911" y="26870"/>
          <a:ext cx="2290575" cy="511663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90575">
                  <a:extLst>
                    <a:ext uri="{9D8B030D-6E8A-4147-A177-3AD203B41FA5}">
                      <a16:colId xmlns:a16="http://schemas.microsoft.com/office/drawing/2014/main" val="159425315"/>
                    </a:ext>
                  </a:extLst>
                </a:gridCol>
              </a:tblGrid>
              <a:tr h="511663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/>
                        <a:t>City_Name</a:t>
                      </a:r>
                      <a:endParaRPr lang="en-IN" sz="28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Bangalore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Chandigarh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Delhi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Mumbai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Kolkata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Jaipur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Hyderabad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Chennai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Hyderabad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Chandigarh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solidFill>
                            <a:srgbClr val="FF8001"/>
                          </a:solidFill>
                          <a:effectLst/>
                        </a:rPr>
                        <a:t>Chandigarh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Chennai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u="none" strike="noStrike" dirty="0">
                          <a:effectLst/>
                        </a:rPr>
                        <a:t>Mumbai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6348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511476-9EFE-4BD8-A4AD-45A8FEAA3E46}"/>
              </a:ext>
            </a:extLst>
          </p:cNvPr>
          <p:cNvSpPr/>
          <p:nvPr/>
        </p:nvSpPr>
        <p:spPr>
          <a:xfrm>
            <a:off x="3417628" y="128470"/>
            <a:ext cx="2376035" cy="46935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  <a:p>
            <a:pPr algn="ctr"/>
            <a:endParaRPr lang="en-US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Attribute:</a:t>
            </a:r>
          </a:p>
          <a:p>
            <a:pPr algn="ctr"/>
            <a:r>
              <a:rPr lang="en-US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2300" dirty="0" err="1"/>
              <a:t>City_Name</a:t>
            </a:r>
            <a:endParaRPr lang="en-IN" sz="2300" dirty="0"/>
          </a:p>
          <a:p>
            <a:pPr algn="ctr"/>
            <a:endParaRPr lang="en-US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Method:</a:t>
            </a:r>
          </a:p>
          <a:p>
            <a:pPr algn="ctr"/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Imputation:</a:t>
            </a:r>
          </a:p>
          <a:p>
            <a:pPr algn="ctr"/>
            <a:endParaRPr lang="en-US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 DECK</a:t>
            </a:r>
          </a:p>
        </p:txBody>
      </p:sp>
    </p:spTree>
    <p:extLst>
      <p:ext uri="{BB962C8B-B14F-4D97-AF65-F5344CB8AC3E}">
        <p14:creationId xmlns:p14="http://schemas.microsoft.com/office/powerpoint/2010/main" val="5130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72C90-33EB-45C0-B7C2-AB43F04C9FF1}"/>
              </a:ext>
            </a:extLst>
          </p:cNvPr>
          <p:cNvSpPr/>
          <p:nvPr/>
        </p:nvSpPr>
        <p:spPr>
          <a:xfrm>
            <a:off x="2128720" y="128470"/>
            <a:ext cx="570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D3D80-6784-4E0A-B608-BF15706E1605}"/>
              </a:ext>
            </a:extLst>
          </p:cNvPr>
          <p:cNvSpPr/>
          <p:nvPr/>
        </p:nvSpPr>
        <p:spPr>
          <a:xfrm>
            <a:off x="2586834" y="1197403"/>
            <a:ext cx="62609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</a:t>
            </a:r>
            <a:r>
              <a:rPr lang="en-IN" sz="2000" dirty="0"/>
              <a:t>A form of visual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Helps people understand significance of data by placing it in a visual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Patterns and trends are difficult if not impossible to detect by looking at textual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Much easier to recognize with data visualization software.</a:t>
            </a:r>
          </a:p>
          <a:p>
            <a:r>
              <a:rPr lang="en-IN" sz="2000" dirty="0"/>
              <a:t>	Communicate information clearly using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Plots of various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Info graphics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Maps, schematic diagrams (e.g. train routes)</a:t>
            </a:r>
          </a:p>
        </p:txBody>
      </p:sp>
    </p:spTree>
    <p:extLst>
      <p:ext uri="{BB962C8B-B14F-4D97-AF65-F5344CB8AC3E}">
        <p14:creationId xmlns:p14="http://schemas.microsoft.com/office/powerpoint/2010/main" val="9397014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0D0BF-49C0-4FB6-8AF0-312E1EF074D2}"/>
              </a:ext>
            </a:extLst>
          </p:cNvPr>
          <p:cNvSpPr/>
          <p:nvPr/>
        </p:nvSpPr>
        <p:spPr>
          <a:xfrm>
            <a:off x="-64483" y="0"/>
            <a:ext cx="9208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Vs Number of Match Wins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2C6EC-534A-4180-85E8-09EA3B6B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197405"/>
            <a:ext cx="5802790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886</Words>
  <Application>Microsoft Office PowerPoint</Application>
  <PresentationFormat>On-screen Show (16:9)</PresentationFormat>
  <Paragraphs>305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Calisto MT</vt:lpstr>
      <vt:lpstr>Cambria Math</vt:lpstr>
      <vt:lpstr>Wingdings</vt:lpstr>
      <vt:lpstr>Office Theme</vt:lpstr>
      <vt:lpstr>IDS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Sachin Nayak</cp:lastModifiedBy>
  <cp:revision>202</cp:revision>
  <dcterms:created xsi:type="dcterms:W3CDTF">2013-08-21T19:17:07Z</dcterms:created>
  <dcterms:modified xsi:type="dcterms:W3CDTF">2018-11-20T03:33:02Z</dcterms:modified>
</cp:coreProperties>
</file>