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9" r:id="rId10"/>
    <p:sldId id="268" r:id="rId11"/>
  </p:sldIdLst>
  <p:sldSz cx="18288000" cy="10287000"/>
  <p:notesSz cx="6858000" cy="9144000"/>
  <p:embeddedFontLst>
    <p:embeddedFont>
      <p:font typeface="League Spartan" panose="020B0604020202020204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Bold" panose="020B0806030504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88A"/>
    <a:srgbClr val="D3F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Ivy%20Pro\SQL\Assignment\FMCG\CT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Ivy%20Pro\SQL\Assignment\FMCG\CT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Ivy%20Pro\SQL\Assignment\FMCG\CT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Ivy%20Pro\SQL\Assignment\FMCG\CT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Ivy%20Pro\SQL\Assignment\FMCG\CT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[CTE.csv]Sheet2!PivotTable5</c:name>
    <c:fmtId val="10"/>
  </c:pivotSource>
  <c:chart>
    <c:autoTitleDeleted val="1"/>
    <c:pivotFmts>
      <c:pivotFmt>
        <c:idx val="0"/>
        <c:spPr>
          <a:solidFill>
            <a:schemeClr val="accent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5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Sheet2!$A$4:$A$11</c:f>
              <c:strCache>
                <c:ptCount val="7"/>
                <c:pt idx="0">
                  <c:v>8</c:v>
                </c:pt>
                <c:pt idx="1">
                  <c:v>14</c:v>
                </c:pt>
                <c:pt idx="2">
                  <c:v>17</c:v>
                </c:pt>
                <c:pt idx="3">
                  <c:v>30</c:v>
                </c:pt>
                <c:pt idx="4">
                  <c:v>31</c:v>
                </c:pt>
                <c:pt idx="5">
                  <c:v>34</c:v>
                </c:pt>
                <c:pt idx="6">
                  <c:v>50</c:v>
                </c:pt>
              </c:strCache>
            </c:strRef>
          </c:cat>
          <c:val>
            <c:numRef>
              <c:f>Sheet2!$B$4:$B$11</c:f>
              <c:numCache>
                <c:formatCode>General</c:formatCode>
                <c:ptCount val="7"/>
                <c:pt idx="0">
                  <c:v>-2</c:v>
                </c:pt>
                <c:pt idx="1">
                  <c:v>-3</c:v>
                </c:pt>
                <c:pt idx="2">
                  <c:v>-1</c:v>
                </c:pt>
                <c:pt idx="3">
                  <c:v>-4</c:v>
                </c:pt>
                <c:pt idx="4">
                  <c:v>-2</c:v>
                </c:pt>
                <c:pt idx="5">
                  <c:v>-4</c:v>
                </c:pt>
                <c:pt idx="6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1-450D-8599-959C270D47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388559"/>
        <c:axId val="17384719"/>
      </c:lineChart>
      <c:catAx>
        <c:axId val="17388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84719"/>
        <c:crosses val="autoZero"/>
        <c:auto val="1"/>
        <c:lblAlgn val="ctr"/>
        <c:lblOffset val="100"/>
        <c:noMultiLvlLbl val="0"/>
      </c:catAx>
      <c:valAx>
        <c:axId val="17384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8559"/>
        <c:crosses val="autoZero"/>
        <c:crossBetween val="between"/>
      </c:valAx>
      <c:spPr>
        <a:gradFill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rgbClr val="0097B2">
            <a:alpha val="100000"/>
          </a:srgbClr>
        </a:gs>
        <a:gs pos="100000">
          <a:srgbClr val="7ED957">
            <a:alpha val="100000"/>
          </a:srgbClr>
        </a:gs>
      </a:gsLst>
      <a:lin ang="0" scaled="0"/>
    </a:gradFill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[CTE.csv]Sheet1!PivotTable1</c:name>
    <c:fmtId val="10"/>
  </c:pivotSource>
  <c:chart>
    <c:autoTitleDeleted val="1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0097B2">
                    <a:alpha val="100000"/>
                  </a:srgbClr>
                </a:gs>
                <a:gs pos="100000">
                  <a:srgbClr val="95E88A"/>
                </a:gs>
              </a:gsLst>
              <a:lin ang="0" scaled="0"/>
            </a:gradFill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B7-4143-ABFF-5308BA216C89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B7-4143-ABFF-5308BA216C89}"/>
              </c:ext>
            </c:extLst>
          </c:dPt>
          <c:dLbls>
            <c:dLbl>
              <c:idx val="1"/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CB7-4143-ABFF-5308BA216C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Sheet1!$A$4:$A$6</c:f>
              <c:strCache>
                <c:ptCount val="2"/>
                <c:pt idx="0">
                  <c:v>One-Time Buyer</c:v>
                </c:pt>
                <c:pt idx="1">
                  <c:v>Repeat Buyer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18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B7-4143-ABFF-5308BA216C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CTE!$B$1</c:f>
              <c:strCache>
                <c:ptCount val="1"/>
                <c:pt idx="0">
                  <c:v>Total_spent</c:v>
                </c:pt>
              </c:strCache>
            </c:strRef>
          </c:tx>
          <c:spPr>
            <a:gradFill rotWithShape="1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CTE!$A$2:$A$6</c:f>
              <c:strCache>
                <c:ptCount val="5"/>
                <c:pt idx="0">
                  <c:v>Sana Sarin</c:v>
                </c:pt>
                <c:pt idx="1">
                  <c:v>Gatik Walla</c:v>
                </c:pt>
                <c:pt idx="2">
                  <c:v>Myra Saini</c:v>
                </c:pt>
                <c:pt idx="3">
                  <c:v>Anika Kuruvilla</c:v>
                </c:pt>
                <c:pt idx="4">
                  <c:v>Priyansh Kakar</c:v>
                </c:pt>
              </c:strCache>
            </c:strRef>
          </c:cat>
          <c:val>
            <c:numRef>
              <c:f>CTE!$B$2:$B$6</c:f>
              <c:numCache>
                <c:formatCode>General</c:formatCode>
                <c:ptCount val="5"/>
                <c:pt idx="0">
                  <c:v>4266.17</c:v>
                </c:pt>
                <c:pt idx="1">
                  <c:v>3616.94</c:v>
                </c:pt>
                <c:pt idx="2">
                  <c:v>2907.47</c:v>
                </c:pt>
                <c:pt idx="3">
                  <c:v>2471.6799999999998</c:v>
                </c:pt>
                <c:pt idx="4">
                  <c:v>2229.58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E-4C52-9378-30B527103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38722688"/>
        <c:axId val="932589120"/>
      </c:barChart>
      <c:catAx>
        <c:axId val="93872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589120"/>
        <c:crosses val="autoZero"/>
        <c:auto val="1"/>
        <c:lblAlgn val="ctr"/>
        <c:lblOffset val="100"/>
        <c:noMultiLvlLbl val="0"/>
      </c:catAx>
      <c:valAx>
        <c:axId val="93258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722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5E88A"/>
    </a:solidFill>
    <a:ln>
      <a:noFill/>
    </a:ln>
    <a:effectLst/>
  </c:spPr>
  <c:txPr>
    <a:bodyPr/>
    <a:lstStyle/>
    <a:p>
      <a:pPr>
        <a:defRPr sz="18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[CTE.csv]Sheet1!PivotTable1</c:name>
    <c:fmtId val="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3">
                <a:shade val="95000"/>
              </a:schemeClr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Sheet1!$A$4:$A$12</c:f>
              <c:multiLvlStrCache>
                <c:ptCount val="4"/>
                <c:lvl>
                  <c:pt idx="0">
                    <c:v>4</c:v>
                  </c:pt>
                  <c:pt idx="1">
                    <c:v>1</c:v>
                  </c:pt>
                  <c:pt idx="2">
                    <c:v>3</c:v>
                  </c:pt>
                  <c:pt idx="3">
                    <c:v>2</c:v>
                  </c:pt>
                </c:lvl>
                <c:lvl>
                  <c:pt idx="0">
                    <c:v>&lt;400</c:v>
                  </c:pt>
                  <c:pt idx="1">
                    <c:v>&gt;1250</c:v>
                  </c:pt>
                  <c:pt idx="2">
                    <c:v>400-800</c:v>
                  </c:pt>
                  <c:pt idx="3">
                    <c:v>800-1250</c:v>
                  </c:pt>
                </c:lvl>
              </c:multiLvlStrCache>
            </c:multiLvlStrRef>
          </c:cat>
          <c:val>
            <c:numRef>
              <c:f>Sheet1!$B$4:$B$12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11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6-4647-8305-E93E093D2F3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18389071"/>
        <c:axId val="318389551"/>
      </c:barChart>
      <c:catAx>
        <c:axId val="31838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89551"/>
        <c:crosses val="autoZero"/>
        <c:auto val="1"/>
        <c:lblAlgn val="ctr"/>
        <c:lblOffset val="100"/>
        <c:noMultiLvlLbl val="0"/>
      </c:catAx>
      <c:valAx>
        <c:axId val="31838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alpha val="92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38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5E88A"/>
    </a:solidFill>
    <a:ln>
      <a:noFill/>
    </a:ln>
    <a:effectLst/>
  </c:spPr>
  <c:txPr>
    <a:bodyPr/>
    <a:lstStyle/>
    <a:p>
      <a:pPr>
        <a:defRPr sz="18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CTE!$B$1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rgbClr val="D3FC7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E6E0-4732-AF23-D5F1F71C61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CTE!$A$2</c:f>
              <c:strCache>
                <c:ptCount val="1"/>
                <c:pt idx="0">
                  <c:v>Cleaning</c:v>
                </c:pt>
              </c:strCache>
            </c:strRef>
          </c:cat>
          <c:val>
            <c:numRef>
              <c:f>CTE!$B$2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1-4520-AD74-CFD229E55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7733936"/>
        <c:axId val="1797735856"/>
      </c:barChart>
      <c:catAx>
        <c:axId val="179773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735856"/>
        <c:crosses val="autoZero"/>
        <c:auto val="1"/>
        <c:lblAlgn val="ctr"/>
        <c:lblOffset val="100"/>
        <c:noMultiLvlLbl val="0"/>
      </c:catAx>
      <c:valAx>
        <c:axId val="179773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73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5E88A"/>
    </a:solidFill>
    <a:ln>
      <a:noFill/>
    </a:ln>
    <a:effectLst/>
  </c:spPr>
  <c:txPr>
    <a:bodyPr/>
    <a:lstStyle/>
    <a:p>
      <a:pPr>
        <a:defRPr sz="18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90147" y="4634048"/>
            <a:ext cx="5397853" cy="5645849"/>
          </a:xfrm>
          <a:custGeom>
            <a:avLst/>
            <a:gdLst/>
            <a:ahLst/>
            <a:cxnLst/>
            <a:rect l="l" t="t" r="r" b="b"/>
            <a:pathLst>
              <a:path w="5397853" h="5645849">
                <a:moveTo>
                  <a:pt x="0" y="0"/>
                </a:moveTo>
                <a:lnTo>
                  <a:pt x="5397854" y="0"/>
                </a:lnTo>
                <a:lnTo>
                  <a:pt x="5397854" y="5645850"/>
                </a:lnTo>
                <a:lnTo>
                  <a:pt x="0" y="5645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36163" y="4695310"/>
            <a:ext cx="5397853" cy="5645849"/>
          </a:xfrm>
          <a:custGeom>
            <a:avLst/>
            <a:gdLst/>
            <a:ahLst/>
            <a:cxnLst/>
            <a:rect l="l" t="t" r="r" b="b"/>
            <a:pathLst>
              <a:path w="5397853" h="5645849">
                <a:moveTo>
                  <a:pt x="5397854" y="0"/>
                </a:moveTo>
                <a:lnTo>
                  <a:pt x="0" y="0"/>
                </a:lnTo>
                <a:lnTo>
                  <a:pt x="0" y="5645849"/>
                </a:lnTo>
                <a:lnTo>
                  <a:pt x="5397854" y="5645849"/>
                </a:lnTo>
                <a:lnTo>
                  <a:pt x="53978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22589" y="2986516"/>
            <a:ext cx="10656296" cy="1148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2"/>
              </a:lnSpc>
              <a:spcBef>
                <a:spcPct val="0"/>
              </a:spcBef>
            </a:pPr>
            <a:r>
              <a:rPr lang="en-US" sz="6716" b="1" spc="-13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SQL Project Presentation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78107" y="4347156"/>
            <a:ext cx="6494180" cy="7592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07"/>
              </a:lnSpc>
              <a:spcBef>
                <a:spcPct val="0"/>
              </a:spcBef>
            </a:pPr>
            <a:r>
              <a:rPr lang="en-US" sz="4050" spc="-92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</a:t>
            </a:r>
            <a:r>
              <a:rPr lang="en-US" sz="4050" b="1" spc="-92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Sachin Sah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58735" y="5376832"/>
            <a:ext cx="6970530" cy="63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8"/>
              </a:lnSpc>
              <a:spcBef>
                <a:spcPct val="0"/>
              </a:spcBef>
            </a:pPr>
            <a:r>
              <a:rPr lang="en-US" sz="3777" spc="-7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3777" b="1" spc="-75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Ivy Professional School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42774" y="735965"/>
            <a:ext cx="2637334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spc="-5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Student Id: 7214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97720"/>
            <a:ext cx="16230600" cy="4521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84"/>
              </a:lnSpc>
              <a:spcBef>
                <a:spcPct val="0"/>
              </a:spcBef>
            </a:pPr>
            <a:r>
              <a:rPr lang="en-US" sz="5131" spc="-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project demonstrates how SQL can transform raw data into actionable insights, helping businesses:</a:t>
            </a:r>
          </a:p>
          <a:p>
            <a:pPr marL="1107955" lvl="1" indent="-553977" algn="just">
              <a:lnSpc>
                <a:spcPts val="7184"/>
              </a:lnSpc>
              <a:buFont typeface="Arial"/>
              <a:buChar char="•"/>
            </a:pPr>
            <a:r>
              <a:rPr lang="en-US" sz="5131" spc="-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Optimize operations</a:t>
            </a:r>
          </a:p>
          <a:p>
            <a:pPr marL="1107955" lvl="1" indent="-553977" algn="just">
              <a:lnSpc>
                <a:spcPts val="7184"/>
              </a:lnSpc>
              <a:buFont typeface="Arial"/>
              <a:buChar char="•"/>
            </a:pPr>
            <a:r>
              <a:rPr lang="en-US" sz="5131" spc="-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 customer behavior</a:t>
            </a:r>
          </a:p>
          <a:p>
            <a:pPr marL="1107955" lvl="1" indent="-553977" algn="just">
              <a:lnSpc>
                <a:spcPts val="7184"/>
              </a:lnSpc>
              <a:buFont typeface="Arial"/>
              <a:buChar char="•"/>
            </a:pPr>
            <a:r>
              <a:rPr lang="en-US" sz="5131" spc="-1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Drive better product and marketing decisions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14936" y="971819"/>
            <a:ext cx="7245778" cy="133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6"/>
              </a:lnSpc>
            </a:pPr>
            <a:r>
              <a:rPr lang="en-US" sz="10046" dirty="0">
                <a:solidFill>
                  <a:srgbClr val="FAFAF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97B2">
                    <a:alpha val="84000"/>
                  </a:srgbClr>
                </a:gs>
                <a:gs pos="100000">
                  <a:srgbClr val="7ED957">
                    <a:alpha val="84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4816593" cy="2661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3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99589" y="971819"/>
            <a:ext cx="13308410" cy="133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46"/>
              </a:lnSpc>
            </a:pPr>
            <a:r>
              <a:rPr lang="en-US" sz="10046">
                <a:solidFill>
                  <a:srgbClr val="FAFAF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8039" y="2796390"/>
            <a:ext cx="16211511" cy="5958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4"/>
              </a:lnSpc>
            </a:pPr>
            <a:r>
              <a:rPr lang="en-US" sz="3731" b="1" spc="-74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</a:t>
            </a:r>
          </a:p>
          <a:p>
            <a:pPr marL="805669" lvl="1" indent="-402835" algn="l">
              <a:lnSpc>
                <a:spcPts val="5224"/>
              </a:lnSpc>
              <a:buFont typeface="Arial"/>
              <a:buChar char="•"/>
            </a:pPr>
            <a:r>
              <a:rPr lang="en-US" sz="3731" spc="-7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customer behavior and product performance using SQL.</a:t>
            </a:r>
          </a:p>
          <a:p>
            <a:pPr marL="805669" lvl="1" indent="-402835" algn="l">
              <a:lnSpc>
                <a:spcPts val="5224"/>
              </a:lnSpc>
              <a:buFont typeface="Arial"/>
              <a:buChar char="•"/>
            </a:pPr>
            <a:r>
              <a:rPr lang="en-US" sz="3731" spc="-7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Providing insights on the results and figuring out solutions of the business problems.</a:t>
            </a:r>
          </a:p>
          <a:p>
            <a:pPr algn="l">
              <a:lnSpc>
                <a:spcPts val="5224"/>
              </a:lnSpc>
            </a:pPr>
            <a:endParaRPr lang="en-US" sz="3731" spc="-74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5224"/>
              </a:lnSpc>
            </a:pPr>
            <a:r>
              <a:rPr lang="en-US" sz="3731" b="1" spc="-74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Sources:</a:t>
            </a:r>
          </a:p>
          <a:p>
            <a:pPr marL="805669" lvl="1" indent="-402835" algn="l">
              <a:lnSpc>
                <a:spcPts val="5224"/>
              </a:lnSpc>
              <a:buFont typeface="Arial"/>
              <a:buChar char="•"/>
            </a:pPr>
            <a:r>
              <a:rPr lang="en-US" sz="3731" spc="-7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Customers, Orders, Products, and Reviews tables.</a:t>
            </a:r>
          </a:p>
          <a:p>
            <a:pPr marL="805669" lvl="1" indent="-402835" algn="l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3731" spc="-7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is based on an </a:t>
            </a:r>
            <a:r>
              <a:rPr lang="en-US" sz="3731" b="1" spc="-74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generated Dataset.</a:t>
            </a:r>
          </a:p>
          <a:p>
            <a:pPr algn="l">
              <a:lnSpc>
                <a:spcPts val="5224"/>
              </a:lnSpc>
              <a:spcBef>
                <a:spcPct val="0"/>
              </a:spcBef>
            </a:pPr>
            <a:endParaRPr lang="en-US" sz="3731" b="1" spc="-74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35222" y="266700"/>
            <a:ext cx="10617556" cy="92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93"/>
              </a:lnSpc>
              <a:spcBef>
                <a:spcPct val="0"/>
              </a:spcBef>
            </a:pPr>
            <a:r>
              <a:rPr lang="en-US" sz="5423" b="1" spc="-10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Sample Questions &amp; Solutions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74781" y="1409700"/>
            <a:ext cx="10258624" cy="67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3"/>
              </a:lnSpc>
              <a:spcBef>
                <a:spcPct val="0"/>
              </a:spcBef>
            </a:pPr>
            <a:r>
              <a:rPr lang="en-US" sz="3952" spc="-7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3952" spc="-79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4000" dirty="0">
                <a:solidFill>
                  <a:schemeClr val="bg1"/>
                </a:solidFill>
              </a:rPr>
              <a:t>Customers With Decreasing Purchase Trend</a:t>
            </a:r>
            <a:endParaRPr lang="en-US" sz="3952" spc="-79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4A835A-5547-CF19-F2A6-4E0320805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691761"/>
              </p:ext>
            </p:extLst>
          </p:nvPr>
        </p:nvGraphicFramePr>
        <p:xfrm>
          <a:off x="9829800" y="2384896"/>
          <a:ext cx="6781800" cy="5173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BDB5C00-C6D1-7182-1B11-411DDB22F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2384897"/>
            <a:ext cx="8305800" cy="5173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825C53-2FC7-D32B-FE29-168704584CDA}"/>
              </a:ext>
            </a:extLst>
          </p:cNvPr>
          <p:cNvSpPr txBox="1"/>
          <p:nvPr/>
        </p:nvSpPr>
        <p:spPr>
          <a:xfrm>
            <a:off x="2590800" y="7889306"/>
            <a:ext cx="1389939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Insights: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Some customers have </a:t>
            </a:r>
            <a:r>
              <a:rPr lang="en-US" sz="2400" b="1" dirty="0">
                <a:solidFill>
                  <a:schemeClr val="bg1"/>
                </a:solidFill>
              </a:rPr>
              <a:t>reduced their order quantity</a:t>
            </a:r>
            <a:r>
              <a:rPr lang="en-US" sz="2400" dirty="0">
                <a:solidFill>
                  <a:schemeClr val="bg1"/>
                </a:solidFill>
              </a:rPr>
              <a:t> in their latest purchase compared to the previous one.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may signal </a:t>
            </a:r>
            <a:r>
              <a:rPr lang="en-US" sz="2400" b="1" dirty="0">
                <a:solidFill>
                  <a:schemeClr val="bg1"/>
                </a:solidFill>
              </a:rPr>
              <a:t>waning interest</a:t>
            </a:r>
            <a:r>
              <a:rPr lang="en-US" sz="2400" dirty="0">
                <a:solidFill>
                  <a:schemeClr val="bg1"/>
                </a:solidFill>
              </a:rPr>
              <a:t> or potential dissatisfaction.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124200" y="814762"/>
            <a:ext cx="11582400" cy="671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33"/>
              </a:lnSpc>
              <a:spcBef>
                <a:spcPct val="0"/>
              </a:spcBef>
            </a:pPr>
            <a:r>
              <a:rPr lang="en-US" sz="3952" spc="-7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Repeat Customers vs. One-Time Buyers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19E82-DEFD-761F-EE70-E2332871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738460"/>
            <a:ext cx="7162799" cy="57878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5B6462-AF98-180D-44AE-ED28A785EA77}"/>
              </a:ext>
            </a:extLst>
          </p:cNvPr>
          <p:cNvSpPr txBox="1"/>
          <p:nvPr/>
        </p:nvSpPr>
        <p:spPr>
          <a:xfrm>
            <a:off x="1333500" y="7914436"/>
            <a:ext cx="15621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Insights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large share of customers are one-time buyers, highlighting a gap in customer retention.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Repeat purchases are low, likely due to limited perceived value or lack of post-sale engagement.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02C40DF-BCA5-8AAC-5ABC-60ABCF707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634466"/>
              </p:ext>
            </p:extLst>
          </p:nvPr>
        </p:nvGraphicFramePr>
        <p:xfrm>
          <a:off x="9601199" y="1741622"/>
          <a:ext cx="7162801" cy="568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1805" y="1957042"/>
            <a:ext cx="8452195" cy="5243858"/>
          </a:xfrm>
          <a:custGeom>
            <a:avLst/>
            <a:gdLst/>
            <a:ahLst/>
            <a:cxnLst/>
            <a:rect l="l" t="t" r="r" b="b"/>
            <a:pathLst>
              <a:path w="10952172" h="3329839">
                <a:moveTo>
                  <a:pt x="0" y="0"/>
                </a:moveTo>
                <a:lnTo>
                  <a:pt x="10952172" y="0"/>
                </a:lnTo>
                <a:lnTo>
                  <a:pt x="10952172" y="3329839"/>
                </a:lnTo>
                <a:lnTo>
                  <a:pt x="0" y="332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67914" y="647700"/>
            <a:ext cx="10952172" cy="671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33"/>
              </a:lnSpc>
              <a:spcBef>
                <a:spcPct val="0"/>
              </a:spcBef>
            </a:pPr>
            <a:r>
              <a:rPr lang="en-US" sz="3952" spc="-7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Find top 5 customers who spent the most.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61B1FD9-E4D5-8034-62D1-F0A4E0E05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103826"/>
              </p:ext>
            </p:extLst>
          </p:nvPr>
        </p:nvGraphicFramePr>
        <p:xfrm>
          <a:off x="9725639" y="2128730"/>
          <a:ext cx="7848600" cy="507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5BE48B-28BD-C0DC-A515-87B96C4C1013}"/>
              </a:ext>
            </a:extLst>
          </p:cNvPr>
          <p:cNvSpPr txBox="1"/>
          <p:nvPr/>
        </p:nvSpPr>
        <p:spPr>
          <a:xfrm>
            <a:off x="4937275" y="7699016"/>
            <a:ext cx="9144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Insights 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Top customers like </a:t>
            </a:r>
            <a:r>
              <a:rPr lang="en-US" sz="2400" b="1" dirty="0">
                <a:solidFill>
                  <a:schemeClr val="bg1"/>
                </a:solidFill>
              </a:rPr>
              <a:t>Sana Sarin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Gatik Walla</a:t>
            </a:r>
            <a:r>
              <a:rPr lang="en-US" sz="2400" dirty="0">
                <a:solidFill>
                  <a:schemeClr val="bg1"/>
                </a:solidFill>
              </a:rPr>
              <a:t> contribute significantly to total revenue, indicating a small group of high-value buyers.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264788B-1434-589D-B537-22BC5DEBF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993091"/>
              </p:ext>
            </p:extLst>
          </p:nvPr>
        </p:nvGraphicFramePr>
        <p:xfrm>
          <a:off x="10439400" y="1837062"/>
          <a:ext cx="63246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220DEAD9-A30C-02AD-C746-4D86EFE9479F}"/>
              </a:ext>
            </a:extLst>
          </p:cNvPr>
          <p:cNvSpPr txBox="1"/>
          <p:nvPr/>
        </p:nvSpPr>
        <p:spPr>
          <a:xfrm>
            <a:off x="3124200" y="647700"/>
            <a:ext cx="10952172" cy="671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33"/>
              </a:lnSpc>
              <a:spcBef>
                <a:spcPct val="0"/>
              </a:spcBef>
            </a:pPr>
            <a:r>
              <a:rPr lang="en-US" sz="3952" spc="-7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Customer Spending Quartiles.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B2F7D-F9CC-390E-FE96-B590F7530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63538"/>
            <a:ext cx="7850135" cy="462172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C285D5-3185-9300-C15D-86B3576D7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88166"/>
              </p:ext>
            </p:extLst>
          </p:nvPr>
        </p:nvGraphicFramePr>
        <p:xfrm>
          <a:off x="4800600" y="6798400"/>
          <a:ext cx="9275772" cy="2459900"/>
        </p:xfrm>
        <a:graphic>
          <a:graphicData uri="http://schemas.openxmlformats.org/drawingml/2006/table">
            <a:tbl>
              <a:tblPr/>
              <a:tblGrid>
                <a:gridCol w="3091924">
                  <a:extLst>
                    <a:ext uri="{9D8B030D-6E8A-4147-A177-3AD203B41FA5}">
                      <a16:colId xmlns:a16="http://schemas.microsoft.com/office/drawing/2014/main" val="1994855796"/>
                    </a:ext>
                  </a:extLst>
                </a:gridCol>
                <a:gridCol w="3091924">
                  <a:extLst>
                    <a:ext uri="{9D8B030D-6E8A-4147-A177-3AD203B41FA5}">
                      <a16:colId xmlns:a16="http://schemas.microsoft.com/office/drawing/2014/main" val="2247389447"/>
                    </a:ext>
                  </a:extLst>
                </a:gridCol>
                <a:gridCol w="3091924">
                  <a:extLst>
                    <a:ext uri="{9D8B030D-6E8A-4147-A177-3AD203B41FA5}">
                      <a16:colId xmlns:a16="http://schemas.microsoft.com/office/drawing/2014/main" val="2525738403"/>
                    </a:ext>
                  </a:extLst>
                </a:gridCol>
              </a:tblGrid>
              <a:tr h="447255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Quartile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551516"/>
                  </a:ext>
                </a:extLst>
              </a:tr>
              <a:tr h="78269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Top 25% spenders (VIPs)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Loyalty programs, early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908488"/>
                  </a:ext>
                </a:extLst>
              </a:tr>
              <a:tr h="44725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2 &amp;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Mid-value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Upsell, standard campaigns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424912"/>
                  </a:ext>
                </a:extLst>
              </a:tr>
              <a:tr h="78269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</a:rPr>
                        <a:t>Low spenders (bottom 25%)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Discounts, re-engagement offers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52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600" y="2019300"/>
            <a:ext cx="7162799" cy="5029200"/>
          </a:xfrm>
          <a:custGeom>
            <a:avLst/>
            <a:gdLst/>
            <a:ahLst/>
            <a:cxnLst/>
            <a:rect l="l" t="t" r="r" b="b"/>
            <a:pathLst>
              <a:path w="10477667" h="3195317">
                <a:moveTo>
                  <a:pt x="0" y="0"/>
                </a:moveTo>
                <a:lnTo>
                  <a:pt x="10477667" y="0"/>
                </a:lnTo>
                <a:lnTo>
                  <a:pt x="10477667" y="3195317"/>
                </a:lnTo>
                <a:lnTo>
                  <a:pt x="0" y="319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97860" y="571500"/>
            <a:ext cx="9892279" cy="67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3"/>
              </a:lnSpc>
              <a:spcBef>
                <a:spcPct val="0"/>
              </a:spcBef>
            </a:pPr>
            <a:r>
              <a:rPr lang="en-US" sz="3952" spc="-7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 Find the most ordered product category.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A63EFE8-CDB8-F74D-65D0-70A908481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371645"/>
              </p:ext>
            </p:extLst>
          </p:nvPr>
        </p:nvGraphicFramePr>
        <p:xfrm>
          <a:off x="8839200" y="2019300"/>
          <a:ext cx="7620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12620C-B82B-EA6E-D6E5-DA4E09ACBFF5}"/>
              </a:ext>
            </a:extLst>
          </p:cNvPr>
          <p:cNvSpPr txBox="1"/>
          <p:nvPr/>
        </p:nvSpPr>
        <p:spPr>
          <a:xfrm>
            <a:off x="3695700" y="7579126"/>
            <a:ext cx="10896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Insights: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Cleaning</a:t>
            </a:r>
            <a:r>
              <a:rPr lang="en-US" sz="2400" dirty="0">
                <a:solidFill>
                  <a:schemeClr val="bg1"/>
                </a:solidFill>
              </a:rPr>
              <a:t> category is the most ordered, with </a:t>
            </a:r>
            <a:r>
              <a:rPr lang="en-US" sz="2400" b="1" dirty="0">
                <a:solidFill>
                  <a:schemeClr val="bg1"/>
                </a:solidFill>
              </a:rPr>
              <a:t>54 total orders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highlights strong customer demand and interest in hygiene-related products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971550"/>
            <a:ext cx="14787667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5"/>
              </a:lnSpc>
              <a:spcBef>
                <a:spcPct val="0"/>
              </a:spcBef>
            </a:pPr>
            <a:r>
              <a:rPr lang="en-US" sz="3196" spc="-63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6. Show each customer's total spending and their rank based on spending within their 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A8033-83C5-1488-DC90-0D75F8122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98363"/>
            <a:ext cx="5614548" cy="4878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D9FD99-B171-4902-BFFD-EABB009EDDB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148" y="2398362"/>
            <a:ext cx="10920852" cy="4421537"/>
          </a:xfrm>
          <a:prstGeom prst="rect">
            <a:avLst/>
          </a:prstGeom>
          <a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84535-2B5E-9E48-B55F-6283DAB5DDBF}"/>
              </a:ext>
            </a:extLst>
          </p:cNvPr>
          <p:cNvSpPr txBox="1"/>
          <p:nvPr/>
        </p:nvSpPr>
        <p:spPr>
          <a:xfrm>
            <a:off x="4908478" y="7832453"/>
            <a:ext cx="9144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Insights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small group of high-value customers drives most of the sales, while many others spend significantly less.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0D18D-55A0-4B40-1440-E076A463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E66E1-2DC8-9A68-2B19-94FD684A6AAC}"/>
              </a:ext>
            </a:extLst>
          </p:cNvPr>
          <p:cNvSpPr txBox="1"/>
          <p:nvPr/>
        </p:nvSpPr>
        <p:spPr>
          <a:xfrm>
            <a:off x="3162300" y="647700"/>
            <a:ext cx="11963400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0046"/>
              </a:lnSpc>
            </a:pPr>
            <a:r>
              <a:rPr lang="en-US" sz="9600" dirty="0">
                <a:solidFill>
                  <a:srgbClr val="FAFAF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510F1-F5E3-72F6-B1DF-14B42D4EA3EE}"/>
              </a:ext>
            </a:extLst>
          </p:cNvPr>
          <p:cNvSpPr txBox="1"/>
          <p:nvPr/>
        </p:nvSpPr>
        <p:spPr>
          <a:xfrm>
            <a:off x="1752600" y="2476500"/>
            <a:ext cx="14859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Re-engage one-time buyers with personalized offers.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Gather feedback to understand why customers don’t return.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Monitor them as </a:t>
            </a:r>
            <a:r>
              <a:rPr lang="en-US" sz="3600" b="1" dirty="0">
                <a:solidFill>
                  <a:schemeClr val="bg1"/>
                </a:solidFill>
              </a:rPr>
              <a:t>at-risk</a:t>
            </a:r>
            <a:r>
              <a:rPr lang="en-US" sz="3600" dirty="0">
                <a:solidFill>
                  <a:schemeClr val="bg1"/>
                </a:solidFill>
              </a:rPr>
              <a:t> for churn and follow up with retention strategies.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Launch loyalty programs and personalized campaigns to retain and engage these top spenders.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Focus on the cleaning category by expanding product options &amp; Bundling with complementary items to boost overall sales.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Encourage mid-tier customers with reward-based promotions.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Re-engage low spenders using discounts and feedback.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Use city-level campaigns to tap underperforming regions.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2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410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 Bold</vt:lpstr>
      <vt:lpstr>Arial</vt:lpstr>
      <vt:lpstr>Open Sans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Gradient Sports Psychology Presentation</dc:title>
  <cp:lastModifiedBy>Sachin Sah</cp:lastModifiedBy>
  <cp:revision>12</cp:revision>
  <dcterms:created xsi:type="dcterms:W3CDTF">2006-08-16T00:00:00Z</dcterms:created>
  <dcterms:modified xsi:type="dcterms:W3CDTF">2025-06-27T14:45:58Z</dcterms:modified>
  <dc:identifier>DAGqUJQu7Ak</dc:identifier>
</cp:coreProperties>
</file>