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grandir Bold" charset="1" panose="00000800000000000000"/>
      <p:regular r:id="rId23"/>
    </p:embeddedFont>
    <p:embeddedFont>
      <p:font typeface="Quicksand Bold" charset="1" panose="00000000000000000000"/>
      <p:regular r:id="rId24"/>
    </p:embeddedFont>
    <p:embeddedFont>
      <p:font typeface="Albertus Nova" charset="1" panose="020E05030403040203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521763"/>
            <a:ext cx="1961622" cy="1961622"/>
          </a:xfrm>
          <a:custGeom>
            <a:avLst/>
            <a:gdLst/>
            <a:ahLst/>
            <a:cxnLst/>
            <a:rect r="r" b="b" t="t" l="l"/>
            <a:pathLst>
              <a:path h="1961622" w="1961622">
                <a:moveTo>
                  <a:pt x="0" y="0"/>
                </a:moveTo>
                <a:lnTo>
                  <a:pt x="1961622" y="0"/>
                </a:lnTo>
                <a:lnTo>
                  <a:pt x="1961622" y="1961622"/>
                </a:lnTo>
                <a:lnTo>
                  <a:pt x="0" y="1961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6262560" y="-541340"/>
            <a:ext cx="5762879" cy="18288000"/>
            <a:chOff x="0" y="0"/>
            <a:chExt cx="482046" cy="1529732"/>
          </a:xfrm>
        </p:grpSpPr>
        <p:sp>
          <p:nvSpPr>
            <p:cNvPr name="Freeform 4" id="4"/>
            <p:cNvSpPr/>
            <p:nvPr/>
          </p:nvSpPr>
          <p:spPr>
            <a:xfrm flipH="false" flipV="false" rot="0">
              <a:off x="0" y="0"/>
              <a:ext cx="482046" cy="1529732"/>
            </a:xfrm>
            <a:custGeom>
              <a:avLst/>
              <a:gdLst/>
              <a:ahLst/>
              <a:cxnLst/>
              <a:rect r="r" b="b" t="t" l="l"/>
              <a:pathLst>
                <a:path h="1529732" w="482046">
                  <a:moveTo>
                    <a:pt x="278846" y="0"/>
                  </a:moveTo>
                  <a:lnTo>
                    <a:pt x="0" y="0"/>
                  </a:lnTo>
                  <a:lnTo>
                    <a:pt x="0" y="1529732"/>
                  </a:lnTo>
                  <a:lnTo>
                    <a:pt x="278846" y="1529732"/>
                  </a:lnTo>
                  <a:lnTo>
                    <a:pt x="482046" y="764866"/>
                  </a:lnTo>
                  <a:lnTo>
                    <a:pt x="278846" y="0"/>
                  </a:lnTo>
                  <a:close/>
                </a:path>
              </a:pathLst>
            </a:custGeom>
            <a:solidFill>
              <a:srgbClr val="012060"/>
            </a:solidFill>
          </p:spPr>
        </p:sp>
        <p:sp>
          <p:nvSpPr>
            <p:cNvPr name="TextBox 5" id="5"/>
            <p:cNvSpPr txBox="true"/>
            <p:nvPr/>
          </p:nvSpPr>
          <p:spPr>
            <a:xfrm>
              <a:off x="0" y="-38100"/>
              <a:ext cx="367746" cy="156783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953370" y="3797710"/>
            <a:ext cx="10381261" cy="3847020"/>
            <a:chOff x="0" y="0"/>
            <a:chExt cx="2734159" cy="1013207"/>
          </a:xfrm>
        </p:grpSpPr>
        <p:sp>
          <p:nvSpPr>
            <p:cNvPr name="Freeform 7" id="7"/>
            <p:cNvSpPr/>
            <p:nvPr/>
          </p:nvSpPr>
          <p:spPr>
            <a:xfrm flipH="false" flipV="false" rot="0">
              <a:off x="0" y="0"/>
              <a:ext cx="2734159" cy="1013207"/>
            </a:xfrm>
            <a:custGeom>
              <a:avLst/>
              <a:gdLst/>
              <a:ahLst/>
              <a:cxnLst/>
              <a:rect r="r" b="b" t="t" l="l"/>
              <a:pathLst>
                <a:path h="1013207" w="2734159">
                  <a:moveTo>
                    <a:pt x="37754" y="0"/>
                  </a:moveTo>
                  <a:lnTo>
                    <a:pt x="2696405" y="0"/>
                  </a:lnTo>
                  <a:cubicBezTo>
                    <a:pt x="2717256" y="0"/>
                    <a:pt x="2734159" y="16903"/>
                    <a:pt x="2734159" y="37754"/>
                  </a:cubicBezTo>
                  <a:lnTo>
                    <a:pt x="2734159" y="975453"/>
                  </a:lnTo>
                  <a:cubicBezTo>
                    <a:pt x="2734159" y="996304"/>
                    <a:pt x="2717256" y="1013207"/>
                    <a:pt x="2696405" y="1013207"/>
                  </a:cubicBezTo>
                  <a:lnTo>
                    <a:pt x="37754" y="1013207"/>
                  </a:lnTo>
                  <a:cubicBezTo>
                    <a:pt x="16903" y="1013207"/>
                    <a:pt x="0" y="996304"/>
                    <a:pt x="0" y="975453"/>
                  </a:cubicBezTo>
                  <a:lnTo>
                    <a:pt x="0" y="37754"/>
                  </a:lnTo>
                  <a:cubicBezTo>
                    <a:pt x="0" y="16903"/>
                    <a:pt x="16903" y="0"/>
                    <a:pt x="37754" y="0"/>
                  </a:cubicBezTo>
                  <a:close/>
                </a:path>
              </a:pathLst>
            </a:custGeom>
            <a:solidFill>
              <a:srgbClr val="E6E6E6"/>
            </a:solidFill>
            <a:ln w="85725" cap="rnd">
              <a:solidFill>
                <a:srgbClr val="012060"/>
              </a:solidFill>
              <a:prstDash val="solid"/>
              <a:round/>
            </a:ln>
          </p:spPr>
        </p:sp>
        <p:sp>
          <p:nvSpPr>
            <p:cNvPr name="TextBox 8" id="8"/>
            <p:cNvSpPr txBox="true"/>
            <p:nvPr/>
          </p:nvSpPr>
          <p:spPr>
            <a:xfrm>
              <a:off x="0" y="-38100"/>
              <a:ext cx="2734159" cy="1051307"/>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171637" y="1739776"/>
            <a:ext cx="3944725" cy="1743609"/>
          </a:xfrm>
          <a:custGeom>
            <a:avLst/>
            <a:gdLst/>
            <a:ahLst/>
            <a:cxnLst/>
            <a:rect r="r" b="b" t="t" l="l"/>
            <a:pathLst>
              <a:path h="1743609" w="3944725">
                <a:moveTo>
                  <a:pt x="0" y="0"/>
                </a:moveTo>
                <a:lnTo>
                  <a:pt x="3944726" y="0"/>
                </a:lnTo>
                <a:lnTo>
                  <a:pt x="3944726" y="1743609"/>
                </a:lnTo>
                <a:lnTo>
                  <a:pt x="0" y="1743609"/>
                </a:lnTo>
                <a:lnTo>
                  <a:pt x="0" y="0"/>
                </a:lnTo>
                <a:close/>
              </a:path>
            </a:pathLst>
          </a:custGeom>
          <a:blipFill>
            <a:blip r:embed="rId4"/>
            <a:stretch>
              <a:fillRect l="0" t="0" r="0" b="0"/>
            </a:stretch>
          </a:blipFill>
        </p:spPr>
      </p:sp>
      <p:sp>
        <p:nvSpPr>
          <p:cNvPr name="Freeform 10" id="10"/>
          <p:cNvSpPr/>
          <p:nvPr/>
        </p:nvSpPr>
        <p:spPr>
          <a:xfrm flipH="false" flipV="false" rot="0">
            <a:off x="6091602" y="1881981"/>
            <a:ext cx="1601404" cy="1601404"/>
          </a:xfrm>
          <a:custGeom>
            <a:avLst/>
            <a:gdLst/>
            <a:ahLst/>
            <a:cxnLst/>
            <a:rect r="r" b="b" t="t" l="l"/>
            <a:pathLst>
              <a:path h="1601404" w="1601404">
                <a:moveTo>
                  <a:pt x="0" y="0"/>
                </a:moveTo>
                <a:lnTo>
                  <a:pt x="1601404" y="0"/>
                </a:lnTo>
                <a:lnTo>
                  <a:pt x="1601404" y="1601404"/>
                </a:lnTo>
                <a:lnTo>
                  <a:pt x="0" y="1601404"/>
                </a:lnTo>
                <a:lnTo>
                  <a:pt x="0" y="0"/>
                </a:lnTo>
                <a:close/>
              </a:path>
            </a:pathLst>
          </a:custGeom>
          <a:blipFill>
            <a:blip r:embed="rId5"/>
            <a:stretch>
              <a:fillRect l="0" t="0" r="0" b="0"/>
            </a:stretch>
          </a:blipFill>
        </p:spPr>
      </p:sp>
      <p:sp>
        <p:nvSpPr>
          <p:cNvPr name="Freeform 11" id="11"/>
          <p:cNvSpPr/>
          <p:nvPr/>
        </p:nvSpPr>
        <p:spPr>
          <a:xfrm flipH="false" flipV="false" rot="0">
            <a:off x="15171532" y="1395617"/>
            <a:ext cx="2087768" cy="2087768"/>
          </a:xfrm>
          <a:custGeom>
            <a:avLst/>
            <a:gdLst/>
            <a:ahLst/>
            <a:cxnLst/>
            <a:rect r="r" b="b" t="t" l="l"/>
            <a:pathLst>
              <a:path h="2087768" w="2087768">
                <a:moveTo>
                  <a:pt x="0" y="0"/>
                </a:moveTo>
                <a:lnTo>
                  <a:pt x="2087768" y="0"/>
                </a:lnTo>
                <a:lnTo>
                  <a:pt x="2087768" y="2087768"/>
                </a:lnTo>
                <a:lnTo>
                  <a:pt x="0" y="20877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41780" y="5158438"/>
            <a:ext cx="2074711" cy="1441924"/>
          </a:xfrm>
          <a:custGeom>
            <a:avLst/>
            <a:gdLst/>
            <a:ahLst/>
            <a:cxnLst/>
            <a:rect r="r" b="b" t="t" l="l"/>
            <a:pathLst>
              <a:path h="1441924" w="2074711">
                <a:moveTo>
                  <a:pt x="0" y="0"/>
                </a:moveTo>
                <a:lnTo>
                  <a:pt x="2074711" y="0"/>
                </a:lnTo>
                <a:lnTo>
                  <a:pt x="2074711" y="1441924"/>
                </a:lnTo>
                <a:lnTo>
                  <a:pt x="0" y="14419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0" y="0"/>
            <a:ext cx="1168602" cy="1168602"/>
          </a:xfrm>
          <a:custGeom>
            <a:avLst/>
            <a:gdLst/>
            <a:ahLst/>
            <a:cxnLst/>
            <a:rect r="r" b="b" t="t" l="l"/>
            <a:pathLst>
              <a:path h="1168602" w="1168602">
                <a:moveTo>
                  <a:pt x="0" y="0"/>
                </a:moveTo>
                <a:lnTo>
                  <a:pt x="1168602" y="0"/>
                </a:lnTo>
                <a:lnTo>
                  <a:pt x="1168602" y="1168602"/>
                </a:lnTo>
                <a:lnTo>
                  <a:pt x="0" y="1168602"/>
                </a:lnTo>
                <a:lnTo>
                  <a:pt x="0" y="0"/>
                </a:lnTo>
                <a:close/>
              </a:path>
            </a:pathLst>
          </a:custGeom>
          <a:blipFill>
            <a:blip r:embed="rId10"/>
            <a:stretch>
              <a:fillRect l="0" t="0" r="0" b="0"/>
            </a:stretch>
          </a:blipFill>
        </p:spPr>
      </p:sp>
      <p:sp>
        <p:nvSpPr>
          <p:cNvPr name="Freeform 14" id="14"/>
          <p:cNvSpPr/>
          <p:nvPr/>
        </p:nvSpPr>
        <p:spPr>
          <a:xfrm flipH="false" flipV="false" rot="0">
            <a:off x="7003226" y="7322027"/>
            <a:ext cx="4281549" cy="2964973"/>
          </a:xfrm>
          <a:custGeom>
            <a:avLst/>
            <a:gdLst/>
            <a:ahLst/>
            <a:cxnLst/>
            <a:rect r="r" b="b" t="t" l="l"/>
            <a:pathLst>
              <a:path h="2964973" w="4281549">
                <a:moveTo>
                  <a:pt x="0" y="0"/>
                </a:moveTo>
                <a:lnTo>
                  <a:pt x="4281548" y="0"/>
                </a:lnTo>
                <a:lnTo>
                  <a:pt x="4281548" y="2964973"/>
                </a:lnTo>
                <a:lnTo>
                  <a:pt x="0" y="296497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5171532" y="5067780"/>
            <a:ext cx="2087768" cy="1623240"/>
          </a:xfrm>
          <a:custGeom>
            <a:avLst/>
            <a:gdLst/>
            <a:ahLst/>
            <a:cxnLst/>
            <a:rect r="r" b="b" t="t" l="l"/>
            <a:pathLst>
              <a:path h="1623240" w="2087768">
                <a:moveTo>
                  <a:pt x="0" y="0"/>
                </a:moveTo>
                <a:lnTo>
                  <a:pt x="2087768" y="0"/>
                </a:lnTo>
                <a:lnTo>
                  <a:pt x="2087768" y="1623240"/>
                </a:lnTo>
                <a:lnTo>
                  <a:pt x="0" y="16232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4178455" y="3860537"/>
            <a:ext cx="9931089" cy="3302266"/>
          </a:xfrm>
          <a:prstGeom prst="rect">
            <a:avLst/>
          </a:prstGeom>
        </p:spPr>
        <p:txBody>
          <a:bodyPr anchor="t" rtlCol="false" tIns="0" lIns="0" bIns="0" rIns="0">
            <a:spAutoFit/>
          </a:bodyPr>
          <a:lstStyle/>
          <a:p>
            <a:pPr algn="just">
              <a:lnSpc>
                <a:spcPts val="12235"/>
              </a:lnSpc>
            </a:pPr>
            <a:r>
              <a:rPr lang="en-US" sz="8739" b="true">
                <a:solidFill>
                  <a:srgbClr val="FC9E05"/>
                </a:solidFill>
                <a:latin typeface="Agrandir Bold"/>
                <a:ea typeface="Agrandir Bold"/>
                <a:cs typeface="Agrandir Bold"/>
                <a:sym typeface="Agrandir Bold"/>
              </a:rPr>
              <a:t>Student feedback analysis</a:t>
            </a:r>
          </a:p>
        </p:txBody>
      </p:sp>
      <p:sp>
        <p:nvSpPr>
          <p:cNvPr name="TextBox 17" id="17"/>
          <p:cNvSpPr txBox="true"/>
          <p:nvPr/>
        </p:nvSpPr>
        <p:spPr>
          <a:xfrm rot="0">
            <a:off x="1302744" y="240611"/>
            <a:ext cx="1880530" cy="620706"/>
          </a:xfrm>
          <a:prstGeom prst="rect">
            <a:avLst/>
          </a:prstGeom>
        </p:spPr>
        <p:txBody>
          <a:bodyPr anchor="t" rtlCol="false" tIns="0" lIns="0" bIns="0" rIns="0">
            <a:spAutoFit/>
          </a:bodyPr>
          <a:lstStyle/>
          <a:p>
            <a:pPr algn="just">
              <a:lnSpc>
                <a:spcPts val="5162"/>
              </a:lnSpc>
            </a:pPr>
            <a:r>
              <a:rPr lang="en-US" sz="3687" b="true">
                <a:solidFill>
                  <a:srgbClr val="012060"/>
                </a:solidFill>
                <a:latin typeface="Quicksand Bold"/>
                <a:ea typeface="Quicksand Bold"/>
                <a:cs typeface="Quicksand Bold"/>
                <a:sym typeface="Quicksand Bold"/>
              </a:rPr>
              <a:t>Task 3</a:t>
            </a:r>
          </a:p>
        </p:txBody>
      </p:sp>
      <p:sp>
        <p:nvSpPr>
          <p:cNvPr name="TextBox 18" id="18"/>
          <p:cNvSpPr txBox="true"/>
          <p:nvPr/>
        </p:nvSpPr>
        <p:spPr>
          <a:xfrm rot="0">
            <a:off x="15171532" y="9220200"/>
            <a:ext cx="2967599" cy="414855"/>
          </a:xfrm>
          <a:prstGeom prst="rect">
            <a:avLst/>
          </a:prstGeom>
        </p:spPr>
        <p:txBody>
          <a:bodyPr anchor="t" rtlCol="false" tIns="0" lIns="0" bIns="0" rIns="0">
            <a:spAutoFit/>
          </a:bodyPr>
          <a:lstStyle/>
          <a:p>
            <a:pPr algn="l">
              <a:lnSpc>
                <a:spcPts val="3463"/>
              </a:lnSpc>
              <a:spcBef>
                <a:spcPct val="0"/>
              </a:spcBef>
            </a:pPr>
            <a:r>
              <a:rPr lang="en-US" sz="2473">
                <a:solidFill>
                  <a:srgbClr val="FFFFFF">
                    <a:alpha val="44706"/>
                  </a:srgbClr>
                </a:solidFill>
                <a:latin typeface="Albertus Nova"/>
                <a:ea typeface="Albertus Nova"/>
                <a:cs typeface="Albertus Nova"/>
                <a:sym typeface="Albertus Nova"/>
              </a:rPr>
              <a:t>Vishnu Ram Sachin</a:t>
            </a:r>
          </a:p>
        </p:txBody>
      </p:sp>
      <p:sp>
        <p:nvSpPr>
          <p:cNvPr name="TextBox 19" id="19"/>
          <p:cNvSpPr txBox="true"/>
          <p:nvPr/>
        </p:nvSpPr>
        <p:spPr>
          <a:xfrm rot="0">
            <a:off x="15245135" y="9606480"/>
            <a:ext cx="2336642" cy="531671"/>
          </a:xfrm>
          <a:prstGeom prst="rect">
            <a:avLst/>
          </a:prstGeom>
        </p:spPr>
        <p:txBody>
          <a:bodyPr anchor="t" rtlCol="false" tIns="0" lIns="0" bIns="0" rIns="0">
            <a:spAutoFit/>
          </a:bodyPr>
          <a:lstStyle/>
          <a:p>
            <a:pPr algn="l">
              <a:lnSpc>
                <a:spcPts val="2134"/>
              </a:lnSpc>
            </a:pPr>
            <a:r>
              <a:rPr lang="en-US" sz="1524">
                <a:solidFill>
                  <a:srgbClr val="FFFFFF">
                    <a:alpha val="44706"/>
                  </a:srgbClr>
                </a:solidFill>
                <a:latin typeface="Albertus Nova"/>
                <a:ea typeface="Albertus Nova"/>
                <a:cs typeface="Albertus Nova"/>
                <a:sym typeface="Albertus Nova"/>
              </a:rPr>
              <a:t>Data Science &amp; Analytics </a:t>
            </a:r>
          </a:p>
          <a:p>
            <a:pPr algn="l">
              <a:lnSpc>
                <a:spcPts val="2134"/>
              </a:lnSpc>
              <a:spcBef>
                <a:spcPct val="0"/>
              </a:spcBef>
            </a:pPr>
            <a:r>
              <a:rPr lang="en-US" sz="1524">
                <a:solidFill>
                  <a:srgbClr val="FFFFFF">
                    <a:alpha val="44706"/>
                  </a:srgbClr>
                </a:solidFill>
                <a:latin typeface="Albertus Nova"/>
                <a:ea typeface="Albertus Nova"/>
                <a:cs typeface="Albertus Nova"/>
                <a:sym typeface="Albertus Nova"/>
              </a:rPr>
              <a:t>Future Interns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36561" y="2092058"/>
            <a:ext cx="7842694" cy="6947167"/>
          </a:xfrm>
          <a:custGeom>
            <a:avLst/>
            <a:gdLst/>
            <a:ahLst/>
            <a:cxnLst/>
            <a:rect r="r" b="b" t="t" l="l"/>
            <a:pathLst>
              <a:path h="6947167" w="7842694">
                <a:moveTo>
                  <a:pt x="0" y="0"/>
                </a:moveTo>
                <a:lnTo>
                  <a:pt x="7842694" y="0"/>
                </a:lnTo>
                <a:lnTo>
                  <a:pt x="7842694" y="6947167"/>
                </a:lnTo>
                <a:lnTo>
                  <a:pt x="0" y="6947167"/>
                </a:lnTo>
                <a:lnTo>
                  <a:pt x="0" y="0"/>
                </a:lnTo>
                <a:close/>
              </a:path>
            </a:pathLst>
          </a:custGeom>
          <a:blipFill>
            <a:blip r:embed="rId2"/>
            <a:stretch>
              <a:fillRect l="0" t="0" r="-42299" b="0"/>
            </a:stretch>
          </a:blipFill>
        </p:spPr>
      </p:sp>
      <p:sp>
        <p:nvSpPr>
          <p:cNvPr name="Freeform 3" id="3"/>
          <p:cNvSpPr/>
          <p:nvPr/>
        </p:nvSpPr>
        <p:spPr>
          <a:xfrm flipH="false" flipV="false" rot="0">
            <a:off x="7806133" y="1028700"/>
            <a:ext cx="10481867" cy="8775484"/>
          </a:xfrm>
          <a:custGeom>
            <a:avLst/>
            <a:gdLst/>
            <a:ahLst/>
            <a:cxnLst/>
            <a:rect r="r" b="b" t="t" l="l"/>
            <a:pathLst>
              <a:path h="8775484" w="10481867">
                <a:moveTo>
                  <a:pt x="0" y="0"/>
                </a:moveTo>
                <a:lnTo>
                  <a:pt x="10481867" y="0"/>
                </a:lnTo>
                <a:lnTo>
                  <a:pt x="10481867" y="8775484"/>
                </a:lnTo>
                <a:lnTo>
                  <a:pt x="0" y="8775484"/>
                </a:lnTo>
                <a:lnTo>
                  <a:pt x="0" y="0"/>
                </a:lnTo>
                <a:close/>
              </a:path>
            </a:pathLst>
          </a:custGeom>
          <a:blipFill>
            <a:blip r:embed="rId3"/>
            <a:stretch>
              <a:fillRect l="-3839" t="0" r="-13663" b="0"/>
            </a:stretch>
          </a:blipFill>
        </p:spPr>
      </p:sp>
      <p:sp>
        <p:nvSpPr>
          <p:cNvPr name="TextBox 4" id="4"/>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7613316" y="890380"/>
            <a:ext cx="10674684" cy="9006764"/>
          </a:xfrm>
          <a:custGeom>
            <a:avLst/>
            <a:gdLst/>
            <a:ahLst/>
            <a:cxnLst/>
            <a:rect r="r" b="b" t="t" l="l"/>
            <a:pathLst>
              <a:path h="9006764" w="10674684">
                <a:moveTo>
                  <a:pt x="0" y="0"/>
                </a:moveTo>
                <a:lnTo>
                  <a:pt x="10674684" y="0"/>
                </a:lnTo>
                <a:lnTo>
                  <a:pt x="10674684" y="9006764"/>
                </a:lnTo>
                <a:lnTo>
                  <a:pt x="0" y="9006764"/>
                </a:lnTo>
                <a:lnTo>
                  <a:pt x="0" y="0"/>
                </a:lnTo>
                <a:close/>
              </a:path>
            </a:pathLst>
          </a:custGeom>
          <a:blipFill>
            <a:blip r:embed="rId2"/>
            <a:stretch>
              <a:fillRect l="0" t="0" r="0" b="0"/>
            </a:stretch>
          </a:blipFill>
        </p:spPr>
      </p:sp>
      <p:sp>
        <p:nvSpPr>
          <p:cNvPr name="Freeform 3" id="3"/>
          <p:cNvSpPr/>
          <p:nvPr/>
        </p:nvSpPr>
        <p:spPr>
          <a:xfrm flipH="false" flipV="false" rot="0">
            <a:off x="0" y="3163916"/>
            <a:ext cx="7613316" cy="2974105"/>
          </a:xfrm>
          <a:custGeom>
            <a:avLst/>
            <a:gdLst/>
            <a:ahLst/>
            <a:cxnLst/>
            <a:rect r="r" b="b" t="t" l="l"/>
            <a:pathLst>
              <a:path h="2974105" w="7613316">
                <a:moveTo>
                  <a:pt x="0" y="0"/>
                </a:moveTo>
                <a:lnTo>
                  <a:pt x="7613316" y="0"/>
                </a:lnTo>
                <a:lnTo>
                  <a:pt x="7613316" y="2974106"/>
                </a:lnTo>
                <a:lnTo>
                  <a:pt x="0" y="2974106"/>
                </a:lnTo>
                <a:lnTo>
                  <a:pt x="0" y="0"/>
                </a:lnTo>
                <a:close/>
              </a:path>
            </a:pathLst>
          </a:custGeom>
          <a:blipFill>
            <a:blip r:embed="rId3"/>
            <a:stretch>
              <a:fillRect l="0" t="0" r="0" b="-3778"/>
            </a:stretch>
          </a:blipFill>
        </p:spPr>
      </p:sp>
      <p:sp>
        <p:nvSpPr>
          <p:cNvPr name="TextBox 4" id="4"/>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114158" y="3002243"/>
            <a:ext cx="7281259" cy="4002625"/>
          </a:xfrm>
          <a:custGeom>
            <a:avLst/>
            <a:gdLst/>
            <a:ahLst/>
            <a:cxnLst/>
            <a:rect r="r" b="b" t="t" l="l"/>
            <a:pathLst>
              <a:path h="4002625" w="7281259">
                <a:moveTo>
                  <a:pt x="0" y="0"/>
                </a:moveTo>
                <a:lnTo>
                  <a:pt x="7281260" y="0"/>
                </a:lnTo>
                <a:lnTo>
                  <a:pt x="7281260" y="4002624"/>
                </a:lnTo>
                <a:lnTo>
                  <a:pt x="0" y="4002624"/>
                </a:lnTo>
                <a:lnTo>
                  <a:pt x="0" y="0"/>
                </a:lnTo>
                <a:close/>
              </a:path>
            </a:pathLst>
          </a:custGeom>
          <a:blipFill>
            <a:blip r:embed="rId2"/>
            <a:stretch>
              <a:fillRect l="0" t="0" r="-11053" b="0"/>
            </a:stretch>
          </a:blipFill>
        </p:spPr>
      </p:sp>
      <p:sp>
        <p:nvSpPr>
          <p:cNvPr name="Freeform 3" id="3"/>
          <p:cNvSpPr/>
          <p:nvPr/>
        </p:nvSpPr>
        <p:spPr>
          <a:xfrm flipH="false" flipV="false" rot="0">
            <a:off x="7365709" y="1879924"/>
            <a:ext cx="10609294" cy="6527151"/>
          </a:xfrm>
          <a:custGeom>
            <a:avLst/>
            <a:gdLst/>
            <a:ahLst/>
            <a:cxnLst/>
            <a:rect r="r" b="b" t="t" l="l"/>
            <a:pathLst>
              <a:path h="6527151" w="10609294">
                <a:moveTo>
                  <a:pt x="0" y="0"/>
                </a:moveTo>
                <a:lnTo>
                  <a:pt x="10609293" y="0"/>
                </a:lnTo>
                <a:lnTo>
                  <a:pt x="10609293" y="6527152"/>
                </a:lnTo>
                <a:lnTo>
                  <a:pt x="0" y="6527152"/>
                </a:lnTo>
                <a:lnTo>
                  <a:pt x="0" y="0"/>
                </a:lnTo>
                <a:close/>
              </a:path>
            </a:pathLst>
          </a:custGeom>
          <a:blipFill>
            <a:blip r:embed="rId3"/>
            <a:stretch>
              <a:fillRect l="-4776" t="0" r="-4355" b="0"/>
            </a:stretch>
          </a:blipFill>
        </p:spPr>
      </p:sp>
      <p:sp>
        <p:nvSpPr>
          <p:cNvPr name="TextBox 4" id="4"/>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88959" y="3530389"/>
            <a:ext cx="7230863" cy="3226221"/>
          </a:xfrm>
          <a:custGeom>
            <a:avLst/>
            <a:gdLst/>
            <a:ahLst/>
            <a:cxnLst/>
            <a:rect r="r" b="b" t="t" l="l"/>
            <a:pathLst>
              <a:path h="3226221" w="7230863">
                <a:moveTo>
                  <a:pt x="0" y="0"/>
                </a:moveTo>
                <a:lnTo>
                  <a:pt x="7230862" y="0"/>
                </a:lnTo>
                <a:lnTo>
                  <a:pt x="7230862" y="3226222"/>
                </a:lnTo>
                <a:lnTo>
                  <a:pt x="0" y="3226222"/>
                </a:lnTo>
                <a:lnTo>
                  <a:pt x="0" y="0"/>
                </a:lnTo>
                <a:close/>
              </a:path>
            </a:pathLst>
          </a:custGeom>
          <a:blipFill>
            <a:blip r:embed="rId2"/>
            <a:stretch>
              <a:fillRect l="0" t="0" r="0" b="0"/>
            </a:stretch>
          </a:blipFill>
        </p:spPr>
      </p:sp>
      <p:sp>
        <p:nvSpPr>
          <p:cNvPr name="Freeform 3" id="3"/>
          <p:cNvSpPr/>
          <p:nvPr/>
        </p:nvSpPr>
        <p:spPr>
          <a:xfrm flipH="false" flipV="false" rot="0">
            <a:off x="7329548" y="2023083"/>
            <a:ext cx="11419103" cy="6796394"/>
          </a:xfrm>
          <a:custGeom>
            <a:avLst/>
            <a:gdLst/>
            <a:ahLst/>
            <a:cxnLst/>
            <a:rect r="r" b="b" t="t" l="l"/>
            <a:pathLst>
              <a:path h="6796394" w="11419103">
                <a:moveTo>
                  <a:pt x="0" y="0"/>
                </a:moveTo>
                <a:lnTo>
                  <a:pt x="11419103" y="0"/>
                </a:lnTo>
                <a:lnTo>
                  <a:pt x="11419103" y="6796394"/>
                </a:lnTo>
                <a:lnTo>
                  <a:pt x="0" y="6796394"/>
                </a:lnTo>
                <a:lnTo>
                  <a:pt x="0" y="0"/>
                </a:lnTo>
                <a:close/>
              </a:path>
            </a:pathLst>
          </a:custGeom>
          <a:blipFill>
            <a:blip r:embed="rId3"/>
            <a:stretch>
              <a:fillRect l="-4083" t="0" r="-2675" b="0"/>
            </a:stretch>
          </a:blipFill>
        </p:spPr>
      </p:sp>
      <p:sp>
        <p:nvSpPr>
          <p:cNvPr name="TextBox 4" id="4"/>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166793" y="2025610"/>
            <a:ext cx="17954414" cy="3276681"/>
          </a:xfrm>
          <a:custGeom>
            <a:avLst/>
            <a:gdLst/>
            <a:ahLst/>
            <a:cxnLst/>
            <a:rect r="r" b="b" t="t" l="l"/>
            <a:pathLst>
              <a:path h="3276681" w="17954414">
                <a:moveTo>
                  <a:pt x="0" y="0"/>
                </a:moveTo>
                <a:lnTo>
                  <a:pt x="17954414" y="0"/>
                </a:lnTo>
                <a:lnTo>
                  <a:pt x="17954414" y="3276680"/>
                </a:lnTo>
                <a:lnTo>
                  <a:pt x="0" y="3276680"/>
                </a:lnTo>
                <a:lnTo>
                  <a:pt x="0" y="0"/>
                </a:lnTo>
                <a:close/>
              </a:path>
            </a:pathLst>
          </a:custGeom>
          <a:blipFill>
            <a:blip r:embed="rId2"/>
            <a:stretch>
              <a:fillRect l="0" t="0" r="0" b="0"/>
            </a:stretch>
          </a:blipFill>
        </p:spPr>
      </p:sp>
      <p:sp>
        <p:nvSpPr>
          <p:cNvPr name="Freeform 3" id="3"/>
          <p:cNvSpPr/>
          <p:nvPr/>
        </p:nvSpPr>
        <p:spPr>
          <a:xfrm flipH="false" flipV="false" rot="0">
            <a:off x="0" y="6469976"/>
            <a:ext cx="18288000" cy="2971800"/>
          </a:xfrm>
          <a:custGeom>
            <a:avLst/>
            <a:gdLst/>
            <a:ahLst/>
            <a:cxnLst/>
            <a:rect r="r" b="b" t="t" l="l"/>
            <a:pathLst>
              <a:path h="2971800" w="18288000">
                <a:moveTo>
                  <a:pt x="0" y="0"/>
                </a:moveTo>
                <a:lnTo>
                  <a:pt x="18288000" y="0"/>
                </a:lnTo>
                <a:lnTo>
                  <a:pt x="18288000" y="2971800"/>
                </a:lnTo>
                <a:lnTo>
                  <a:pt x="0" y="2971800"/>
                </a:lnTo>
                <a:lnTo>
                  <a:pt x="0" y="0"/>
                </a:lnTo>
                <a:close/>
              </a:path>
            </a:pathLst>
          </a:custGeom>
          <a:blipFill>
            <a:blip r:embed="rId3"/>
            <a:stretch>
              <a:fillRect l="0" t="0" r="0" b="0"/>
            </a:stretch>
          </a:blipFill>
        </p:spPr>
      </p:sp>
      <p:sp>
        <p:nvSpPr>
          <p:cNvPr name="TextBox 4" id="4"/>
          <p:cNvSpPr txBox="true"/>
          <p:nvPr/>
        </p:nvSpPr>
        <p:spPr>
          <a:xfrm rot="0">
            <a:off x="372896" y="-94113"/>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
        <p:nvSpPr>
          <p:cNvPr name="TextBox 5" id="5"/>
          <p:cNvSpPr txBox="true"/>
          <p:nvPr/>
        </p:nvSpPr>
        <p:spPr>
          <a:xfrm rot="0">
            <a:off x="257470" y="1228747"/>
            <a:ext cx="5822582" cy="606363"/>
          </a:xfrm>
          <a:prstGeom prst="rect">
            <a:avLst/>
          </a:prstGeom>
        </p:spPr>
        <p:txBody>
          <a:bodyPr anchor="t" rtlCol="false" tIns="0" lIns="0" bIns="0" rIns="0">
            <a:spAutoFit/>
          </a:bodyPr>
          <a:lstStyle/>
          <a:p>
            <a:pPr algn="l">
              <a:lnSpc>
                <a:spcPts val="4297"/>
              </a:lnSpc>
            </a:pPr>
            <a:r>
              <a:rPr lang="en-US" b="true" sz="3069" u="sng">
                <a:solidFill>
                  <a:srgbClr val="012060"/>
                </a:solidFill>
                <a:latin typeface="Agrandir Bold"/>
                <a:ea typeface="Agrandir Bold"/>
                <a:cs typeface="Agrandir Bold"/>
                <a:sym typeface="Agrandir Bold"/>
              </a:rPr>
              <a:t>Top 3  Highest Satisfaction</a:t>
            </a:r>
          </a:p>
        </p:txBody>
      </p:sp>
      <p:sp>
        <p:nvSpPr>
          <p:cNvPr name="TextBox 6" id="6"/>
          <p:cNvSpPr txBox="true"/>
          <p:nvPr/>
        </p:nvSpPr>
        <p:spPr>
          <a:xfrm rot="0">
            <a:off x="257470" y="5671997"/>
            <a:ext cx="5822582" cy="606363"/>
          </a:xfrm>
          <a:prstGeom prst="rect">
            <a:avLst/>
          </a:prstGeom>
        </p:spPr>
        <p:txBody>
          <a:bodyPr anchor="t" rtlCol="false" tIns="0" lIns="0" bIns="0" rIns="0">
            <a:spAutoFit/>
          </a:bodyPr>
          <a:lstStyle/>
          <a:p>
            <a:pPr algn="l">
              <a:lnSpc>
                <a:spcPts val="4297"/>
              </a:lnSpc>
            </a:pPr>
            <a:r>
              <a:rPr lang="en-US" b="true" sz="3069" u="sng">
                <a:solidFill>
                  <a:srgbClr val="012060"/>
                </a:solidFill>
                <a:latin typeface="Agrandir Bold"/>
                <a:ea typeface="Agrandir Bold"/>
                <a:cs typeface="Agrandir Bold"/>
                <a:sym typeface="Agrandir Bold"/>
              </a:rPr>
              <a:t>Top 3  Lowest Satisfaction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293511" y="2997257"/>
            <a:ext cx="17700977" cy="4292487"/>
          </a:xfrm>
          <a:custGeom>
            <a:avLst/>
            <a:gdLst/>
            <a:ahLst/>
            <a:cxnLst/>
            <a:rect r="r" b="b" t="t" l="l"/>
            <a:pathLst>
              <a:path h="4292487" w="17700977">
                <a:moveTo>
                  <a:pt x="0" y="0"/>
                </a:moveTo>
                <a:lnTo>
                  <a:pt x="17700978" y="0"/>
                </a:lnTo>
                <a:lnTo>
                  <a:pt x="17700978" y="4292486"/>
                </a:lnTo>
                <a:lnTo>
                  <a:pt x="0" y="4292486"/>
                </a:lnTo>
                <a:lnTo>
                  <a:pt x="0" y="0"/>
                </a:lnTo>
                <a:close/>
              </a:path>
            </a:pathLst>
          </a:custGeom>
          <a:blipFill>
            <a:blip r:embed="rId2"/>
            <a:stretch>
              <a:fillRect l="0" t="0" r="0" b="0"/>
            </a:stretch>
          </a:blipFill>
        </p:spPr>
      </p:sp>
      <p:sp>
        <p:nvSpPr>
          <p:cNvPr name="TextBox 3" id="3"/>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730607" y="333944"/>
            <a:ext cx="506137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Discussion</a:t>
            </a:r>
          </a:p>
        </p:txBody>
      </p:sp>
      <p:sp>
        <p:nvSpPr>
          <p:cNvPr name="TextBox 3" id="3"/>
          <p:cNvSpPr txBox="true"/>
          <p:nvPr/>
        </p:nvSpPr>
        <p:spPr>
          <a:xfrm rot="0">
            <a:off x="1730895" y="2413408"/>
            <a:ext cx="14826210" cy="133886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The instructor's strong subject knowledge was a key strength, receiving the highest average rating</a:t>
            </a:r>
          </a:p>
        </p:txBody>
      </p:sp>
      <p:sp>
        <p:nvSpPr>
          <p:cNvPr name="TextBox 4" id="4"/>
          <p:cNvSpPr txBox="true"/>
          <p:nvPr/>
        </p:nvSpPr>
        <p:spPr>
          <a:xfrm rot="0">
            <a:off x="1730895" y="4516207"/>
            <a:ext cx="14826210" cy="44821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The lowest ratings were related to the practical and support aspects of the course. </a:t>
            </a:r>
          </a:p>
          <a:p>
            <a:pPr algn="just">
              <a:lnSpc>
                <a:spcPts val="4954"/>
              </a:lnSpc>
            </a:pPr>
          </a:p>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Students found the "Degree of difficulty of assignments" challenging and felt there was a lack of support for doubts. This indicates a gap between the theoretical content and its practical application</a:t>
            </a:r>
          </a:p>
        </p:txBody>
      </p:sp>
      <p:grpSp>
        <p:nvGrpSpPr>
          <p:cNvPr name="Group 5" id="5"/>
          <p:cNvGrpSpPr/>
          <p:nvPr/>
        </p:nvGrpSpPr>
        <p:grpSpPr>
          <a:xfrm rot="0">
            <a:off x="10562839" y="477804"/>
            <a:ext cx="8015569" cy="1552325"/>
            <a:chOff x="0" y="0"/>
            <a:chExt cx="10687425" cy="2069766"/>
          </a:xfrm>
        </p:grpSpPr>
        <p:grpSp>
          <p:nvGrpSpPr>
            <p:cNvPr name="Group 6" id="6"/>
            <p:cNvGrpSpPr/>
            <p:nvPr/>
          </p:nvGrpSpPr>
          <p:grpSpPr>
            <a:xfrm rot="-10800000">
              <a:off x="7330833" y="443858"/>
              <a:ext cx="3356592" cy="1625908"/>
              <a:chOff x="0" y="0"/>
              <a:chExt cx="1942930" cy="941141"/>
            </a:xfrm>
          </p:grpSpPr>
          <p:sp>
            <p:nvSpPr>
              <p:cNvPr name="Freeform 7" id="7"/>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8" id="8"/>
            <p:cNvGrpSpPr/>
            <p:nvPr/>
          </p:nvGrpSpPr>
          <p:grpSpPr>
            <a:xfrm rot="-10800000">
              <a:off x="0" y="443858"/>
              <a:ext cx="7330833" cy="1625908"/>
              <a:chOff x="0" y="0"/>
              <a:chExt cx="4243381" cy="941141"/>
            </a:xfrm>
          </p:grpSpPr>
          <p:sp>
            <p:nvSpPr>
              <p:cNvPr name="Freeform 9" id="9"/>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0" id="10"/>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2" id="12"/>
          <p:cNvSpPr/>
          <p:nvPr/>
        </p:nvSpPr>
        <p:spPr>
          <a:xfrm flipH="false" flipV="false" rot="0">
            <a:off x="15623751" y="8324946"/>
            <a:ext cx="1866707" cy="1866707"/>
          </a:xfrm>
          <a:custGeom>
            <a:avLst/>
            <a:gdLst/>
            <a:ahLst/>
            <a:cxnLst/>
            <a:rect r="r" b="b" t="t" l="l"/>
            <a:pathLst>
              <a:path h="1866707" w="1866707">
                <a:moveTo>
                  <a:pt x="0" y="0"/>
                </a:moveTo>
                <a:lnTo>
                  <a:pt x="1866707" y="0"/>
                </a:lnTo>
                <a:lnTo>
                  <a:pt x="1866707" y="1866708"/>
                </a:lnTo>
                <a:lnTo>
                  <a:pt x="0" y="1866708"/>
                </a:lnTo>
                <a:lnTo>
                  <a:pt x="0" y="0"/>
                </a:lnTo>
                <a:close/>
              </a:path>
            </a:pathLst>
          </a:custGeom>
          <a:blipFill>
            <a:blip r:embed="rId6">
              <a:alphaModFix amt="31999"/>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641179" y="1213318"/>
            <a:ext cx="506137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Conclusion</a:t>
            </a:r>
          </a:p>
        </p:txBody>
      </p:sp>
      <p:sp>
        <p:nvSpPr>
          <p:cNvPr name="TextBox 3" id="3"/>
          <p:cNvSpPr txBox="true"/>
          <p:nvPr/>
        </p:nvSpPr>
        <p:spPr>
          <a:xfrm rot="0">
            <a:off x="1272996" y="3388049"/>
            <a:ext cx="16461458" cy="4515752"/>
          </a:xfrm>
          <a:prstGeom prst="rect">
            <a:avLst/>
          </a:prstGeom>
        </p:spPr>
        <p:txBody>
          <a:bodyPr anchor="t" rtlCol="false" tIns="0" lIns="0" bIns="0" rIns="0">
            <a:spAutoFit/>
          </a:bodyPr>
          <a:lstStyle/>
          <a:p>
            <a:pPr algn="just">
              <a:lnSpc>
                <a:spcPts val="5806"/>
              </a:lnSpc>
            </a:pPr>
            <a:r>
              <a:rPr lang="en-US" sz="4147" b="true">
                <a:solidFill>
                  <a:srgbClr val="012060"/>
                </a:solidFill>
                <a:latin typeface="Agrandir Bold"/>
                <a:ea typeface="Agrandir Bold"/>
                <a:cs typeface="Agrandir Bold"/>
                <a:sym typeface="Agrandir Bold"/>
              </a:rPr>
              <a:t>The core issue affecting student satisfaction is the lack of support, specifically with assignments and doubt solving.                To improve, we should focus on revising assignments to be more manageable and increasing instructor availability for student questions</a:t>
            </a:r>
          </a:p>
          <a:p>
            <a:pPr algn="just">
              <a:lnSpc>
                <a:spcPts val="5806"/>
              </a:lnSpc>
            </a:pPr>
          </a:p>
        </p:txBody>
      </p:sp>
      <p:grpSp>
        <p:nvGrpSpPr>
          <p:cNvPr name="Group 4" id="4"/>
          <p:cNvGrpSpPr/>
          <p:nvPr/>
        </p:nvGrpSpPr>
        <p:grpSpPr>
          <a:xfrm rot="0">
            <a:off x="10562839" y="477804"/>
            <a:ext cx="8015569" cy="1552325"/>
            <a:chOff x="0" y="0"/>
            <a:chExt cx="10687425" cy="2069766"/>
          </a:xfrm>
        </p:grpSpPr>
        <p:grpSp>
          <p:nvGrpSpPr>
            <p:cNvPr name="Group 5" id="5"/>
            <p:cNvGrpSpPr/>
            <p:nvPr/>
          </p:nvGrpSpPr>
          <p:grpSpPr>
            <a:xfrm rot="-10800000">
              <a:off x="7330833" y="443858"/>
              <a:ext cx="3356592" cy="1625908"/>
              <a:chOff x="0" y="0"/>
              <a:chExt cx="1942930" cy="941141"/>
            </a:xfrm>
          </p:grpSpPr>
          <p:sp>
            <p:nvSpPr>
              <p:cNvPr name="Freeform 6" id="6"/>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7" id="7"/>
            <p:cNvGrpSpPr/>
            <p:nvPr/>
          </p:nvGrpSpPr>
          <p:grpSpPr>
            <a:xfrm rot="-10800000">
              <a:off x="0" y="443858"/>
              <a:ext cx="7330833" cy="1625908"/>
              <a:chOff x="0" y="0"/>
              <a:chExt cx="4243381" cy="941141"/>
            </a:xfrm>
          </p:grpSpPr>
          <p:sp>
            <p:nvSpPr>
              <p:cNvPr name="Freeform 8" id="8"/>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9" id="9"/>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10800000">
            <a:off x="-678331" y="9258300"/>
            <a:ext cx="4547329" cy="880653"/>
            <a:chOff x="0" y="0"/>
            <a:chExt cx="6063106" cy="1174203"/>
          </a:xfrm>
        </p:grpSpPr>
        <p:grpSp>
          <p:nvGrpSpPr>
            <p:cNvPr name="Group 12" id="12"/>
            <p:cNvGrpSpPr/>
            <p:nvPr/>
          </p:nvGrpSpPr>
          <p:grpSpPr>
            <a:xfrm rot="-10800000">
              <a:off x="4158870" y="251806"/>
              <a:ext cx="1904235" cy="922397"/>
              <a:chOff x="0" y="0"/>
              <a:chExt cx="1942930" cy="941141"/>
            </a:xfrm>
          </p:grpSpPr>
          <p:sp>
            <p:nvSpPr>
              <p:cNvPr name="Freeform 13" id="13"/>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4" id="14"/>
            <p:cNvGrpSpPr/>
            <p:nvPr/>
          </p:nvGrpSpPr>
          <p:grpSpPr>
            <a:xfrm rot="-10800000">
              <a:off x="0" y="251806"/>
              <a:ext cx="4158870" cy="922397"/>
              <a:chOff x="0" y="0"/>
              <a:chExt cx="4243381" cy="941141"/>
            </a:xfrm>
          </p:grpSpPr>
          <p:sp>
            <p:nvSpPr>
              <p:cNvPr name="Freeform 15" id="15"/>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6" id="16"/>
            <p:cNvSpPr/>
            <p:nvPr/>
          </p:nvSpPr>
          <p:spPr>
            <a:xfrm flipH="false" flipV="false" rot="5400000">
              <a:off x="4155713" y="0"/>
              <a:ext cx="1174203" cy="1174203"/>
            </a:xfrm>
            <a:custGeom>
              <a:avLst/>
              <a:gdLst/>
              <a:ahLst/>
              <a:cxnLst/>
              <a:rect r="r" b="b" t="t" l="l"/>
              <a:pathLst>
                <a:path h="1174203" w="1174203">
                  <a:moveTo>
                    <a:pt x="0" y="0"/>
                  </a:moveTo>
                  <a:lnTo>
                    <a:pt x="1174203" y="0"/>
                  </a:lnTo>
                  <a:lnTo>
                    <a:pt x="1174203" y="1174203"/>
                  </a:lnTo>
                  <a:lnTo>
                    <a:pt x="0" y="1174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5400000">
              <a:off x="2550574" y="-414251"/>
              <a:ext cx="692750" cy="2254512"/>
            </a:xfrm>
            <a:custGeom>
              <a:avLst/>
              <a:gdLst/>
              <a:ahLst/>
              <a:cxnLst/>
              <a:rect r="r" b="b" t="t" l="l"/>
              <a:pathLst>
                <a:path h="2254512" w="692750">
                  <a:moveTo>
                    <a:pt x="0" y="0"/>
                  </a:moveTo>
                  <a:lnTo>
                    <a:pt x="692750" y="0"/>
                  </a:lnTo>
                  <a:lnTo>
                    <a:pt x="692750" y="2254512"/>
                  </a:lnTo>
                  <a:lnTo>
                    <a:pt x="0" y="2254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15610572" y="7903801"/>
            <a:ext cx="2123882" cy="2123882"/>
          </a:xfrm>
          <a:custGeom>
            <a:avLst/>
            <a:gdLst/>
            <a:ahLst/>
            <a:cxnLst/>
            <a:rect r="r" b="b" t="t" l="l"/>
            <a:pathLst>
              <a:path h="2123882" w="2123882">
                <a:moveTo>
                  <a:pt x="0" y="0"/>
                </a:moveTo>
                <a:lnTo>
                  <a:pt x="2123882" y="0"/>
                </a:lnTo>
                <a:lnTo>
                  <a:pt x="2123882" y="2123882"/>
                </a:lnTo>
                <a:lnTo>
                  <a:pt x="0" y="2123882"/>
                </a:lnTo>
                <a:lnTo>
                  <a:pt x="0" y="0"/>
                </a:lnTo>
                <a:close/>
              </a:path>
            </a:pathLst>
          </a:custGeom>
          <a:blipFill>
            <a:blip r:embed="rId6">
              <a:alphaModFix amt="38000"/>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11325166" y="3150033"/>
            <a:ext cx="5365614" cy="5365614"/>
          </a:xfrm>
          <a:custGeom>
            <a:avLst/>
            <a:gdLst/>
            <a:ahLst/>
            <a:cxnLst/>
            <a:rect r="r" b="b" t="t" l="l"/>
            <a:pathLst>
              <a:path h="5365614" w="5365614">
                <a:moveTo>
                  <a:pt x="0" y="0"/>
                </a:moveTo>
                <a:lnTo>
                  <a:pt x="5365614" y="0"/>
                </a:lnTo>
                <a:lnTo>
                  <a:pt x="5365614" y="5365614"/>
                </a:lnTo>
                <a:lnTo>
                  <a:pt x="0" y="5365614"/>
                </a:lnTo>
                <a:lnTo>
                  <a:pt x="0" y="0"/>
                </a:lnTo>
                <a:close/>
              </a:path>
            </a:pathLst>
          </a:custGeom>
          <a:blipFill>
            <a:blip r:embed="rId2"/>
            <a:stretch>
              <a:fillRect l="0" t="0" r="0" b="0"/>
            </a:stretch>
          </a:blipFill>
        </p:spPr>
      </p:sp>
      <p:grpSp>
        <p:nvGrpSpPr>
          <p:cNvPr name="Group 3" id="3"/>
          <p:cNvGrpSpPr/>
          <p:nvPr/>
        </p:nvGrpSpPr>
        <p:grpSpPr>
          <a:xfrm rot="0">
            <a:off x="3868998" y="2076336"/>
            <a:ext cx="6811632" cy="8210664"/>
            <a:chOff x="0" y="0"/>
            <a:chExt cx="9082176" cy="10947552"/>
          </a:xfrm>
        </p:grpSpPr>
        <p:sp>
          <p:nvSpPr>
            <p:cNvPr name="TextBox 4" id="4"/>
            <p:cNvSpPr txBox="true"/>
            <p:nvPr/>
          </p:nvSpPr>
          <p:spPr>
            <a:xfrm rot="0">
              <a:off x="0" y="-190500"/>
              <a:ext cx="8440147" cy="5768709"/>
            </a:xfrm>
            <a:prstGeom prst="rect">
              <a:avLst/>
            </a:prstGeom>
          </p:spPr>
          <p:txBody>
            <a:bodyPr anchor="t" rtlCol="false" tIns="0" lIns="0" bIns="0" rIns="0">
              <a:spAutoFit/>
            </a:bodyPr>
            <a:lstStyle/>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Introduction</a:t>
              </a:r>
            </a:p>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Problem Statement</a:t>
              </a:r>
            </a:p>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Objectives</a:t>
              </a:r>
            </a:p>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Executive Summary</a:t>
              </a:r>
            </a:p>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Methodology</a:t>
              </a:r>
            </a:p>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Results</a:t>
              </a:r>
            </a:p>
          </p:txBody>
        </p:sp>
        <p:sp>
          <p:nvSpPr>
            <p:cNvPr name="TextBox 5" id="5"/>
            <p:cNvSpPr txBox="true"/>
            <p:nvPr/>
          </p:nvSpPr>
          <p:spPr>
            <a:xfrm rot="0">
              <a:off x="1811889" y="5444859"/>
              <a:ext cx="5973320" cy="1382739"/>
            </a:xfrm>
            <a:prstGeom prst="rect">
              <a:avLst/>
            </a:prstGeom>
          </p:spPr>
          <p:txBody>
            <a:bodyPr anchor="t" rtlCol="false" tIns="0" lIns="0" bIns="0" rIns="0">
              <a:spAutoFit/>
            </a:bodyPr>
            <a:lstStyle/>
            <a:p>
              <a:pPr algn="l" marL="617171" indent="-308585" lvl="1">
                <a:lnSpc>
                  <a:spcPts val="4002"/>
                </a:lnSpc>
                <a:buFont typeface="Arial"/>
                <a:buChar char="•"/>
              </a:pPr>
              <a:r>
                <a:rPr lang="en-US" b="true" sz="2858">
                  <a:solidFill>
                    <a:srgbClr val="012060"/>
                  </a:solidFill>
                  <a:latin typeface="Agrandir Bold"/>
                  <a:ea typeface="Agrandir Bold"/>
                  <a:cs typeface="Agrandir Bold"/>
                  <a:sym typeface="Agrandir Bold"/>
                </a:rPr>
                <a:t>Visualization - Charts</a:t>
              </a:r>
            </a:p>
            <a:p>
              <a:pPr algn="l" marL="617171" indent="-308585" lvl="1">
                <a:lnSpc>
                  <a:spcPts val="4002"/>
                </a:lnSpc>
                <a:buFont typeface="Arial"/>
                <a:buChar char="•"/>
              </a:pPr>
              <a:r>
                <a:rPr lang="en-US" b="true" sz="2858">
                  <a:solidFill>
                    <a:srgbClr val="012060"/>
                  </a:solidFill>
                  <a:latin typeface="Agrandir Bold"/>
                  <a:ea typeface="Agrandir Bold"/>
                  <a:cs typeface="Agrandir Bold"/>
                  <a:sym typeface="Agrandir Bold"/>
                </a:rPr>
                <a:t>Dashboard</a:t>
              </a:r>
            </a:p>
          </p:txBody>
        </p:sp>
        <p:sp>
          <p:nvSpPr>
            <p:cNvPr name="TextBox 6" id="6"/>
            <p:cNvSpPr txBox="true"/>
            <p:nvPr/>
          </p:nvSpPr>
          <p:spPr>
            <a:xfrm rot="0">
              <a:off x="130892" y="6993382"/>
              <a:ext cx="8440147" cy="1006209"/>
            </a:xfrm>
            <a:prstGeom prst="rect">
              <a:avLst/>
            </a:prstGeom>
          </p:spPr>
          <p:txBody>
            <a:bodyPr anchor="t" rtlCol="false" tIns="0" lIns="0" bIns="0" rIns="0">
              <a:spAutoFit/>
            </a:bodyPr>
            <a:lstStyle/>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Discussion</a:t>
              </a:r>
            </a:p>
          </p:txBody>
        </p:sp>
        <p:sp>
          <p:nvSpPr>
            <p:cNvPr name="TextBox 7" id="7"/>
            <p:cNvSpPr txBox="true"/>
            <p:nvPr/>
          </p:nvSpPr>
          <p:spPr>
            <a:xfrm rot="0">
              <a:off x="1762613" y="8133582"/>
              <a:ext cx="7319564" cy="709639"/>
            </a:xfrm>
            <a:prstGeom prst="rect">
              <a:avLst/>
            </a:prstGeom>
          </p:spPr>
          <p:txBody>
            <a:bodyPr anchor="t" rtlCol="false" tIns="0" lIns="0" bIns="0" rIns="0">
              <a:spAutoFit/>
            </a:bodyPr>
            <a:lstStyle/>
            <a:p>
              <a:pPr algn="l" marL="617171" indent="-308585" lvl="1">
                <a:lnSpc>
                  <a:spcPts val="4002"/>
                </a:lnSpc>
                <a:buFont typeface="Arial"/>
                <a:buChar char="•"/>
              </a:pPr>
              <a:r>
                <a:rPr lang="en-US" b="true" sz="2858">
                  <a:solidFill>
                    <a:srgbClr val="012060"/>
                  </a:solidFill>
                  <a:latin typeface="Agrandir Bold"/>
                  <a:ea typeface="Agrandir Bold"/>
                  <a:cs typeface="Agrandir Bold"/>
                  <a:sym typeface="Agrandir Bold"/>
                </a:rPr>
                <a:t> Findings &amp; Implications</a:t>
              </a:r>
            </a:p>
          </p:txBody>
        </p:sp>
        <p:sp>
          <p:nvSpPr>
            <p:cNvPr name="TextBox 8" id="8"/>
            <p:cNvSpPr txBox="true"/>
            <p:nvPr/>
          </p:nvSpPr>
          <p:spPr>
            <a:xfrm rot="0">
              <a:off x="256048" y="8988844"/>
              <a:ext cx="8440147" cy="1958709"/>
            </a:xfrm>
            <a:prstGeom prst="rect">
              <a:avLst/>
            </a:prstGeom>
          </p:spPr>
          <p:txBody>
            <a:bodyPr anchor="t" rtlCol="false" tIns="0" lIns="0" bIns="0" rIns="0">
              <a:spAutoFit/>
            </a:bodyPr>
            <a:lstStyle/>
            <a:p>
              <a:pPr algn="l" marL="872045" indent="-436023" lvl="1">
                <a:lnSpc>
                  <a:spcPts val="5654"/>
                </a:lnSpc>
                <a:buFont typeface="Arial"/>
                <a:buChar char="•"/>
              </a:pPr>
              <a:r>
                <a:rPr lang="en-US" b="true" sz="4039">
                  <a:solidFill>
                    <a:srgbClr val="012060"/>
                  </a:solidFill>
                  <a:latin typeface="Agrandir Bold"/>
                  <a:ea typeface="Agrandir Bold"/>
                  <a:cs typeface="Agrandir Bold"/>
                  <a:sym typeface="Agrandir Bold"/>
                </a:rPr>
                <a:t>Conclusion</a:t>
              </a:r>
            </a:p>
            <a:p>
              <a:pPr algn="l">
                <a:lnSpc>
                  <a:spcPts val="5654"/>
                </a:lnSpc>
              </a:pPr>
            </a:p>
          </p:txBody>
        </p:sp>
      </p:grpSp>
      <p:sp>
        <p:nvSpPr>
          <p:cNvPr name="TextBox 9" id="9"/>
          <p:cNvSpPr txBox="true"/>
          <p:nvPr/>
        </p:nvSpPr>
        <p:spPr>
          <a:xfrm rot="0">
            <a:off x="566656" y="725657"/>
            <a:ext cx="3049244"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OutLine</a:t>
            </a:r>
          </a:p>
        </p:txBody>
      </p:sp>
      <p:sp>
        <p:nvSpPr>
          <p:cNvPr name="Freeform 10" id="10"/>
          <p:cNvSpPr/>
          <p:nvPr/>
        </p:nvSpPr>
        <p:spPr>
          <a:xfrm flipH="false" flipV="false" rot="5400000">
            <a:off x="18641456" y="-69846"/>
            <a:ext cx="915832" cy="2980518"/>
          </a:xfrm>
          <a:custGeom>
            <a:avLst/>
            <a:gdLst/>
            <a:ahLst/>
            <a:cxnLst/>
            <a:rect r="r" b="b" t="t" l="l"/>
            <a:pathLst>
              <a:path h="2980518" w="915832">
                <a:moveTo>
                  <a:pt x="0" y="0"/>
                </a:moveTo>
                <a:lnTo>
                  <a:pt x="915832" y="0"/>
                </a:lnTo>
                <a:lnTo>
                  <a:pt x="915832" y="2980518"/>
                </a:lnTo>
                <a:lnTo>
                  <a:pt x="0" y="29805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0562839" y="477804"/>
            <a:ext cx="8015569" cy="1552325"/>
            <a:chOff x="0" y="0"/>
            <a:chExt cx="10687425" cy="2069766"/>
          </a:xfrm>
        </p:grpSpPr>
        <p:grpSp>
          <p:nvGrpSpPr>
            <p:cNvPr name="Group 12" id="12"/>
            <p:cNvGrpSpPr/>
            <p:nvPr/>
          </p:nvGrpSpPr>
          <p:grpSpPr>
            <a:xfrm rot="-10800000">
              <a:off x="7330833" y="443858"/>
              <a:ext cx="3356592" cy="1625908"/>
              <a:chOff x="0" y="0"/>
              <a:chExt cx="1942930" cy="941141"/>
            </a:xfrm>
          </p:grpSpPr>
          <p:sp>
            <p:nvSpPr>
              <p:cNvPr name="Freeform 13" id="13"/>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4" id="14"/>
            <p:cNvGrpSpPr/>
            <p:nvPr/>
          </p:nvGrpSpPr>
          <p:grpSpPr>
            <a:xfrm rot="-10800000">
              <a:off x="0" y="443858"/>
              <a:ext cx="7330833" cy="1625908"/>
              <a:chOff x="0" y="0"/>
              <a:chExt cx="4243381" cy="941141"/>
            </a:xfrm>
          </p:grpSpPr>
          <p:sp>
            <p:nvSpPr>
              <p:cNvPr name="Freeform 15" id="15"/>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6" id="16"/>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8" id="18"/>
          <p:cNvGrpSpPr/>
          <p:nvPr/>
        </p:nvGrpSpPr>
        <p:grpSpPr>
          <a:xfrm rot="-10800000">
            <a:off x="-678331" y="9258300"/>
            <a:ext cx="4547329" cy="880653"/>
            <a:chOff x="0" y="0"/>
            <a:chExt cx="6063106" cy="1174203"/>
          </a:xfrm>
        </p:grpSpPr>
        <p:grpSp>
          <p:nvGrpSpPr>
            <p:cNvPr name="Group 19" id="19"/>
            <p:cNvGrpSpPr/>
            <p:nvPr/>
          </p:nvGrpSpPr>
          <p:grpSpPr>
            <a:xfrm rot="-10800000">
              <a:off x="4158870" y="251806"/>
              <a:ext cx="1904235" cy="922397"/>
              <a:chOff x="0" y="0"/>
              <a:chExt cx="1942930" cy="941141"/>
            </a:xfrm>
          </p:grpSpPr>
          <p:sp>
            <p:nvSpPr>
              <p:cNvPr name="Freeform 20" id="20"/>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21" id="21"/>
            <p:cNvGrpSpPr/>
            <p:nvPr/>
          </p:nvGrpSpPr>
          <p:grpSpPr>
            <a:xfrm rot="-10800000">
              <a:off x="0" y="251806"/>
              <a:ext cx="4158870" cy="922397"/>
              <a:chOff x="0" y="0"/>
              <a:chExt cx="4243381" cy="941141"/>
            </a:xfrm>
          </p:grpSpPr>
          <p:sp>
            <p:nvSpPr>
              <p:cNvPr name="Freeform 22" id="22"/>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23" id="23"/>
            <p:cNvSpPr/>
            <p:nvPr/>
          </p:nvSpPr>
          <p:spPr>
            <a:xfrm flipH="false" flipV="false" rot="5400000">
              <a:off x="4155713" y="0"/>
              <a:ext cx="1174203" cy="1174203"/>
            </a:xfrm>
            <a:custGeom>
              <a:avLst/>
              <a:gdLst/>
              <a:ahLst/>
              <a:cxnLst/>
              <a:rect r="r" b="b" t="t" l="l"/>
              <a:pathLst>
                <a:path h="1174203" w="1174203">
                  <a:moveTo>
                    <a:pt x="0" y="0"/>
                  </a:moveTo>
                  <a:lnTo>
                    <a:pt x="1174203" y="0"/>
                  </a:lnTo>
                  <a:lnTo>
                    <a:pt x="1174203" y="1174203"/>
                  </a:lnTo>
                  <a:lnTo>
                    <a:pt x="0" y="1174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5400000">
              <a:off x="2550574" y="-414251"/>
              <a:ext cx="692750" cy="2254512"/>
            </a:xfrm>
            <a:custGeom>
              <a:avLst/>
              <a:gdLst/>
              <a:ahLst/>
              <a:cxnLst/>
              <a:rect r="r" b="b" t="t" l="l"/>
              <a:pathLst>
                <a:path h="2254512" w="692750">
                  <a:moveTo>
                    <a:pt x="0" y="0"/>
                  </a:moveTo>
                  <a:lnTo>
                    <a:pt x="692750" y="0"/>
                  </a:lnTo>
                  <a:lnTo>
                    <a:pt x="692750" y="2254512"/>
                  </a:lnTo>
                  <a:lnTo>
                    <a:pt x="0" y="22545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25" id="25"/>
          <p:cNvSpPr txBox="true"/>
          <p:nvPr/>
        </p:nvSpPr>
        <p:spPr>
          <a:xfrm rot="0">
            <a:off x="15171532" y="9220200"/>
            <a:ext cx="2967599" cy="414855"/>
          </a:xfrm>
          <a:prstGeom prst="rect">
            <a:avLst/>
          </a:prstGeom>
        </p:spPr>
        <p:txBody>
          <a:bodyPr anchor="t" rtlCol="false" tIns="0" lIns="0" bIns="0" rIns="0">
            <a:spAutoFit/>
          </a:bodyPr>
          <a:lstStyle/>
          <a:p>
            <a:pPr algn="l">
              <a:lnSpc>
                <a:spcPts val="3463"/>
              </a:lnSpc>
              <a:spcBef>
                <a:spcPct val="0"/>
              </a:spcBef>
            </a:pPr>
            <a:r>
              <a:rPr lang="en-US" sz="2473">
                <a:solidFill>
                  <a:srgbClr val="012060">
                    <a:alpha val="44706"/>
                  </a:srgbClr>
                </a:solidFill>
                <a:latin typeface="Albertus Nova"/>
                <a:ea typeface="Albertus Nova"/>
                <a:cs typeface="Albertus Nova"/>
                <a:sym typeface="Albertus Nova"/>
              </a:rPr>
              <a:t>Vishnu Ram Sachin</a:t>
            </a:r>
          </a:p>
        </p:txBody>
      </p:sp>
      <p:sp>
        <p:nvSpPr>
          <p:cNvPr name="TextBox 26" id="26"/>
          <p:cNvSpPr txBox="true"/>
          <p:nvPr/>
        </p:nvSpPr>
        <p:spPr>
          <a:xfrm rot="0">
            <a:off x="15245135" y="9606480"/>
            <a:ext cx="2336642" cy="531671"/>
          </a:xfrm>
          <a:prstGeom prst="rect">
            <a:avLst/>
          </a:prstGeom>
        </p:spPr>
        <p:txBody>
          <a:bodyPr anchor="t" rtlCol="false" tIns="0" lIns="0" bIns="0" rIns="0">
            <a:spAutoFit/>
          </a:bodyPr>
          <a:lstStyle/>
          <a:p>
            <a:pPr algn="l">
              <a:lnSpc>
                <a:spcPts val="2134"/>
              </a:lnSpc>
            </a:pPr>
            <a:r>
              <a:rPr lang="en-US" sz="1524">
                <a:solidFill>
                  <a:srgbClr val="012060">
                    <a:alpha val="44706"/>
                  </a:srgbClr>
                </a:solidFill>
                <a:latin typeface="Albertus Nova"/>
                <a:ea typeface="Albertus Nova"/>
                <a:cs typeface="Albertus Nova"/>
                <a:sym typeface="Albertus Nova"/>
              </a:rPr>
              <a:t>Data Science &amp; Analytics </a:t>
            </a:r>
          </a:p>
          <a:p>
            <a:pPr algn="l">
              <a:lnSpc>
                <a:spcPts val="2134"/>
              </a:lnSpc>
              <a:spcBef>
                <a:spcPct val="0"/>
              </a:spcBef>
            </a:pPr>
            <a:r>
              <a:rPr lang="en-US" sz="1524">
                <a:solidFill>
                  <a:srgbClr val="012060">
                    <a:alpha val="44706"/>
                  </a:srgbClr>
                </a:solidFill>
                <a:latin typeface="Albertus Nova"/>
                <a:ea typeface="Albertus Nova"/>
                <a:cs typeface="Albertus Nova"/>
                <a:sym typeface="Albertus Nova"/>
              </a:rPr>
              <a:t>Future Interns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grpSp>
        <p:nvGrpSpPr>
          <p:cNvPr name="Group 2" id="2"/>
          <p:cNvGrpSpPr/>
          <p:nvPr/>
        </p:nvGrpSpPr>
        <p:grpSpPr>
          <a:xfrm rot="0">
            <a:off x="10562839" y="477804"/>
            <a:ext cx="8015569" cy="1552325"/>
            <a:chOff x="0" y="0"/>
            <a:chExt cx="10687425" cy="2069766"/>
          </a:xfrm>
        </p:grpSpPr>
        <p:grpSp>
          <p:nvGrpSpPr>
            <p:cNvPr name="Group 3" id="3"/>
            <p:cNvGrpSpPr/>
            <p:nvPr/>
          </p:nvGrpSpPr>
          <p:grpSpPr>
            <a:xfrm rot="-10800000">
              <a:off x="7330833" y="443858"/>
              <a:ext cx="3356592" cy="1625908"/>
              <a:chOff x="0" y="0"/>
              <a:chExt cx="1942930" cy="941141"/>
            </a:xfrm>
          </p:grpSpPr>
          <p:sp>
            <p:nvSpPr>
              <p:cNvPr name="Freeform 4" id="4"/>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5" id="5"/>
            <p:cNvGrpSpPr/>
            <p:nvPr/>
          </p:nvGrpSpPr>
          <p:grpSpPr>
            <a:xfrm rot="-10800000">
              <a:off x="0" y="443858"/>
              <a:ext cx="7330833" cy="1625908"/>
              <a:chOff x="0" y="0"/>
              <a:chExt cx="4243381" cy="941141"/>
            </a:xfrm>
          </p:grpSpPr>
          <p:sp>
            <p:nvSpPr>
              <p:cNvPr name="Freeform 6" id="6"/>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7" id="7"/>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9" id="9"/>
          <p:cNvGrpSpPr/>
          <p:nvPr/>
        </p:nvGrpSpPr>
        <p:grpSpPr>
          <a:xfrm rot="-10800000">
            <a:off x="-678331" y="9258300"/>
            <a:ext cx="4547329" cy="880653"/>
            <a:chOff x="0" y="0"/>
            <a:chExt cx="6063106" cy="1174203"/>
          </a:xfrm>
        </p:grpSpPr>
        <p:grpSp>
          <p:nvGrpSpPr>
            <p:cNvPr name="Group 10" id="10"/>
            <p:cNvGrpSpPr/>
            <p:nvPr/>
          </p:nvGrpSpPr>
          <p:grpSpPr>
            <a:xfrm rot="-10800000">
              <a:off x="4158870" y="251806"/>
              <a:ext cx="1904235" cy="922397"/>
              <a:chOff x="0" y="0"/>
              <a:chExt cx="1942930" cy="941141"/>
            </a:xfrm>
          </p:grpSpPr>
          <p:sp>
            <p:nvSpPr>
              <p:cNvPr name="Freeform 11" id="11"/>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2" id="12"/>
            <p:cNvGrpSpPr/>
            <p:nvPr/>
          </p:nvGrpSpPr>
          <p:grpSpPr>
            <a:xfrm rot="-10800000">
              <a:off x="0" y="251806"/>
              <a:ext cx="4158870" cy="922397"/>
              <a:chOff x="0" y="0"/>
              <a:chExt cx="4243381" cy="941141"/>
            </a:xfrm>
          </p:grpSpPr>
          <p:sp>
            <p:nvSpPr>
              <p:cNvPr name="Freeform 13" id="13"/>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4" id="14"/>
            <p:cNvSpPr/>
            <p:nvPr/>
          </p:nvSpPr>
          <p:spPr>
            <a:xfrm flipH="false" flipV="false" rot="5400000">
              <a:off x="4155713" y="0"/>
              <a:ext cx="1174203" cy="1174203"/>
            </a:xfrm>
            <a:custGeom>
              <a:avLst/>
              <a:gdLst/>
              <a:ahLst/>
              <a:cxnLst/>
              <a:rect r="r" b="b" t="t" l="l"/>
              <a:pathLst>
                <a:path h="1174203" w="1174203">
                  <a:moveTo>
                    <a:pt x="0" y="0"/>
                  </a:moveTo>
                  <a:lnTo>
                    <a:pt x="1174203" y="0"/>
                  </a:lnTo>
                  <a:lnTo>
                    <a:pt x="1174203" y="1174203"/>
                  </a:lnTo>
                  <a:lnTo>
                    <a:pt x="0" y="1174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2550574" y="-414251"/>
              <a:ext cx="692750" cy="2254512"/>
            </a:xfrm>
            <a:custGeom>
              <a:avLst/>
              <a:gdLst/>
              <a:ahLst/>
              <a:cxnLst/>
              <a:rect r="r" b="b" t="t" l="l"/>
              <a:pathLst>
                <a:path h="2254512" w="692750">
                  <a:moveTo>
                    <a:pt x="0" y="0"/>
                  </a:moveTo>
                  <a:lnTo>
                    <a:pt x="692750" y="0"/>
                  </a:lnTo>
                  <a:lnTo>
                    <a:pt x="692750" y="2254512"/>
                  </a:lnTo>
                  <a:lnTo>
                    <a:pt x="0" y="2254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6" id="16"/>
          <p:cNvSpPr txBox="true"/>
          <p:nvPr/>
        </p:nvSpPr>
        <p:spPr>
          <a:xfrm rot="0">
            <a:off x="1028700" y="870525"/>
            <a:ext cx="486761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Introduction</a:t>
            </a:r>
          </a:p>
        </p:txBody>
      </p:sp>
      <p:sp>
        <p:nvSpPr>
          <p:cNvPr name="TextBox 17" id="17"/>
          <p:cNvSpPr txBox="true"/>
          <p:nvPr/>
        </p:nvSpPr>
        <p:spPr>
          <a:xfrm rot="0">
            <a:off x="1525508" y="3756432"/>
            <a:ext cx="15631858" cy="385346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This report presents an analysis of student feedback data collected to evaluate and enhance a course.</a:t>
            </a:r>
          </a:p>
          <a:p>
            <a:pPr algn="just">
              <a:lnSpc>
                <a:spcPts val="4954"/>
              </a:lnSpc>
            </a:pPr>
          </a:p>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The feedback, gathered from over 1,000 students, covers various aspects of the course, including the instructor's subject expertise, teaching methodology, course structure, and overall relevance</a:t>
            </a:r>
          </a:p>
        </p:txBody>
      </p:sp>
      <p:sp>
        <p:nvSpPr>
          <p:cNvPr name="TextBox 18" id="18"/>
          <p:cNvSpPr txBox="true"/>
          <p:nvPr/>
        </p:nvSpPr>
        <p:spPr>
          <a:xfrm rot="0">
            <a:off x="15171532" y="9220200"/>
            <a:ext cx="2967599" cy="414855"/>
          </a:xfrm>
          <a:prstGeom prst="rect">
            <a:avLst/>
          </a:prstGeom>
        </p:spPr>
        <p:txBody>
          <a:bodyPr anchor="t" rtlCol="false" tIns="0" lIns="0" bIns="0" rIns="0">
            <a:spAutoFit/>
          </a:bodyPr>
          <a:lstStyle/>
          <a:p>
            <a:pPr algn="l">
              <a:lnSpc>
                <a:spcPts val="3463"/>
              </a:lnSpc>
              <a:spcBef>
                <a:spcPct val="0"/>
              </a:spcBef>
            </a:pPr>
            <a:r>
              <a:rPr lang="en-US" sz="2473">
                <a:solidFill>
                  <a:srgbClr val="012060">
                    <a:alpha val="44706"/>
                  </a:srgbClr>
                </a:solidFill>
                <a:latin typeface="Albertus Nova"/>
                <a:ea typeface="Albertus Nova"/>
                <a:cs typeface="Albertus Nova"/>
                <a:sym typeface="Albertus Nova"/>
              </a:rPr>
              <a:t>Vishnu Ram Sachin</a:t>
            </a:r>
          </a:p>
        </p:txBody>
      </p:sp>
      <p:sp>
        <p:nvSpPr>
          <p:cNvPr name="TextBox 19" id="19"/>
          <p:cNvSpPr txBox="true"/>
          <p:nvPr/>
        </p:nvSpPr>
        <p:spPr>
          <a:xfrm rot="0">
            <a:off x="15245135" y="9606480"/>
            <a:ext cx="2336642" cy="531671"/>
          </a:xfrm>
          <a:prstGeom prst="rect">
            <a:avLst/>
          </a:prstGeom>
        </p:spPr>
        <p:txBody>
          <a:bodyPr anchor="t" rtlCol="false" tIns="0" lIns="0" bIns="0" rIns="0">
            <a:spAutoFit/>
          </a:bodyPr>
          <a:lstStyle/>
          <a:p>
            <a:pPr algn="l">
              <a:lnSpc>
                <a:spcPts val="2134"/>
              </a:lnSpc>
            </a:pPr>
            <a:r>
              <a:rPr lang="en-US" sz="1524">
                <a:solidFill>
                  <a:srgbClr val="012060">
                    <a:alpha val="44706"/>
                  </a:srgbClr>
                </a:solidFill>
                <a:latin typeface="Albertus Nova"/>
                <a:ea typeface="Albertus Nova"/>
                <a:cs typeface="Albertus Nova"/>
                <a:sym typeface="Albertus Nova"/>
              </a:rPr>
              <a:t>Data Science &amp; Analytics </a:t>
            </a:r>
          </a:p>
          <a:p>
            <a:pPr algn="l">
              <a:lnSpc>
                <a:spcPts val="2134"/>
              </a:lnSpc>
              <a:spcBef>
                <a:spcPct val="0"/>
              </a:spcBef>
            </a:pPr>
            <a:r>
              <a:rPr lang="en-US" sz="1524">
                <a:solidFill>
                  <a:srgbClr val="012060">
                    <a:alpha val="44706"/>
                  </a:srgbClr>
                </a:solidFill>
                <a:latin typeface="Albertus Nova"/>
                <a:ea typeface="Albertus Nova"/>
                <a:cs typeface="Albertus Nova"/>
                <a:sym typeface="Albertus Nova"/>
              </a:rPr>
              <a:t>Future Interns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1028700" y="870525"/>
            <a:ext cx="759516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Problem Statement</a:t>
            </a:r>
          </a:p>
        </p:txBody>
      </p:sp>
      <p:sp>
        <p:nvSpPr>
          <p:cNvPr name="TextBox 3" id="3"/>
          <p:cNvSpPr txBox="true"/>
          <p:nvPr/>
        </p:nvSpPr>
        <p:spPr>
          <a:xfrm rot="0">
            <a:off x="1525508" y="3756432"/>
            <a:ext cx="15631858" cy="3200901"/>
          </a:xfrm>
          <a:prstGeom prst="rect">
            <a:avLst/>
          </a:prstGeom>
        </p:spPr>
        <p:txBody>
          <a:bodyPr anchor="t" rtlCol="false" tIns="0" lIns="0" bIns="0" rIns="0">
            <a:spAutoFit/>
          </a:bodyPr>
          <a:lstStyle/>
          <a:p>
            <a:pPr algn="just">
              <a:lnSpc>
                <a:spcPts val="4954"/>
              </a:lnSpc>
            </a:pPr>
            <a:r>
              <a:rPr lang="en-US" sz="3538" b="true">
                <a:solidFill>
                  <a:srgbClr val="012060"/>
                </a:solidFill>
                <a:latin typeface="Agrandir Bold"/>
                <a:ea typeface="Agrandir Bold"/>
                <a:cs typeface="Agrandir Bold"/>
                <a:sym typeface="Agrandir Bold"/>
              </a:rPr>
              <a:t>The goal is to address low student satisfaction by identifying the specific areas of the event that received the lowest feedback ratings. The analysis aims to pinpoint which aspects, such as course content, instructor support, or assignment difficulty, are most negatively impacting students' overall experience</a:t>
            </a:r>
          </a:p>
        </p:txBody>
      </p:sp>
      <p:grpSp>
        <p:nvGrpSpPr>
          <p:cNvPr name="Group 4" id="4"/>
          <p:cNvGrpSpPr/>
          <p:nvPr/>
        </p:nvGrpSpPr>
        <p:grpSpPr>
          <a:xfrm rot="-10800000">
            <a:off x="-678331" y="9258300"/>
            <a:ext cx="4547329" cy="880653"/>
            <a:chOff x="0" y="0"/>
            <a:chExt cx="6063106" cy="1174203"/>
          </a:xfrm>
        </p:grpSpPr>
        <p:grpSp>
          <p:nvGrpSpPr>
            <p:cNvPr name="Group 5" id="5"/>
            <p:cNvGrpSpPr/>
            <p:nvPr/>
          </p:nvGrpSpPr>
          <p:grpSpPr>
            <a:xfrm rot="-10800000">
              <a:off x="4158870" y="251806"/>
              <a:ext cx="1904235" cy="922397"/>
              <a:chOff x="0" y="0"/>
              <a:chExt cx="1942930" cy="941141"/>
            </a:xfrm>
          </p:grpSpPr>
          <p:sp>
            <p:nvSpPr>
              <p:cNvPr name="Freeform 6" id="6"/>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7" id="7"/>
            <p:cNvGrpSpPr/>
            <p:nvPr/>
          </p:nvGrpSpPr>
          <p:grpSpPr>
            <a:xfrm rot="-10800000">
              <a:off x="0" y="251806"/>
              <a:ext cx="4158870" cy="922397"/>
              <a:chOff x="0" y="0"/>
              <a:chExt cx="4243381" cy="941141"/>
            </a:xfrm>
          </p:grpSpPr>
          <p:sp>
            <p:nvSpPr>
              <p:cNvPr name="Freeform 8" id="8"/>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9" id="9"/>
            <p:cNvSpPr/>
            <p:nvPr/>
          </p:nvSpPr>
          <p:spPr>
            <a:xfrm flipH="false" flipV="false" rot="5400000">
              <a:off x="4155713" y="0"/>
              <a:ext cx="1174203" cy="1174203"/>
            </a:xfrm>
            <a:custGeom>
              <a:avLst/>
              <a:gdLst/>
              <a:ahLst/>
              <a:cxnLst/>
              <a:rect r="r" b="b" t="t" l="l"/>
              <a:pathLst>
                <a:path h="1174203" w="1174203">
                  <a:moveTo>
                    <a:pt x="0" y="0"/>
                  </a:moveTo>
                  <a:lnTo>
                    <a:pt x="1174203" y="0"/>
                  </a:lnTo>
                  <a:lnTo>
                    <a:pt x="1174203" y="1174203"/>
                  </a:lnTo>
                  <a:lnTo>
                    <a:pt x="0" y="1174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2550574" y="-414251"/>
              <a:ext cx="692750" cy="2254512"/>
            </a:xfrm>
            <a:custGeom>
              <a:avLst/>
              <a:gdLst/>
              <a:ahLst/>
              <a:cxnLst/>
              <a:rect r="r" b="b" t="t" l="l"/>
              <a:pathLst>
                <a:path h="2254512" w="692750">
                  <a:moveTo>
                    <a:pt x="0" y="0"/>
                  </a:moveTo>
                  <a:lnTo>
                    <a:pt x="692750" y="0"/>
                  </a:lnTo>
                  <a:lnTo>
                    <a:pt x="692750" y="2254512"/>
                  </a:lnTo>
                  <a:lnTo>
                    <a:pt x="0" y="2254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0">
            <a:off x="10562839" y="477804"/>
            <a:ext cx="8015569" cy="1552325"/>
            <a:chOff x="0" y="0"/>
            <a:chExt cx="10687425" cy="2069766"/>
          </a:xfrm>
        </p:grpSpPr>
        <p:grpSp>
          <p:nvGrpSpPr>
            <p:cNvPr name="Group 12" id="12"/>
            <p:cNvGrpSpPr/>
            <p:nvPr/>
          </p:nvGrpSpPr>
          <p:grpSpPr>
            <a:xfrm rot="-10800000">
              <a:off x="7330833" y="443858"/>
              <a:ext cx="3356592" cy="1625908"/>
              <a:chOff x="0" y="0"/>
              <a:chExt cx="1942930" cy="941141"/>
            </a:xfrm>
          </p:grpSpPr>
          <p:sp>
            <p:nvSpPr>
              <p:cNvPr name="Freeform 13" id="13"/>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4" id="14"/>
            <p:cNvGrpSpPr/>
            <p:nvPr/>
          </p:nvGrpSpPr>
          <p:grpSpPr>
            <a:xfrm rot="-10800000">
              <a:off x="0" y="443858"/>
              <a:ext cx="7330833" cy="1625908"/>
              <a:chOff x="0" y="0"/>
              <a:chExt cx="4243381" cy="941141"/>
            </a:xfrm>
          </p:grpSpPr>
          <p:sp>
            <p:nvSpPr>
              <p:cNvPr name="Freeform 15" id="15"/>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6" id="16"/>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8" id="18"/>
          <p:cNvSpPr/>
          <p:nvPr/>
        </p:nvSpPr>
        <p:spPr>
          <a:xfrm flipH="false" flipV="false" rot="0">
            <a:off x="15915227" y="8356730"/>
            <a:ext cx="1568320" cy="1568320"/>
          </a:xfrm>
          <a:custGeom>
            <a:avLst/>
            <a:gdLst/>
            <a:ahLst/>
            <a:cxnLst/>
            <a:rect r="r" b="b" t="t" l="l"/>
            <a:pathLst>
              <a:path h="1568320" w="1568320">
                <a:moveTo>
                  <a:pt x="0" y="0"/>
                </a:moveTo>
                <a:lnTo>
                  <a:pt x="1568320" y="0"/>
                </a:lnTo>
                <a:lnTo>
                  <a:pt x="1568320" y="1568320"/>
                </a:lnTo>
                <a:lnTo>
                  <a:pt x="0" y="1568320"/>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1028700" y="333944"/>
            <a:ext cx="759516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Objectives</a:t>
            </a:r>
          </a:p>
        </p:txBody>
      </p:sp>
      <p:sp>
        <p:nvSpPr>
          <p:cNvPr name="TextBox 3" id="3"/>
          <p:cNvSpPr txBox="true"/>
          <p:nvPr/>
        </p:nvSpPr>
        <p:spPr>
          <a:xfrm rot="0">
            <a:off x="1028700" y="1565449"/>
            <a:ext cx="4304327" cy="705433"/>
          </a:xfrm>
          <a:prstGeom prst="rect">
            <a:avLst/>
          </a:prstGeom>
        </p:spPr>
        <p:txBody>
          <a:bodyPr anchor="t" rtlCol="false" tIns="0" lIns="0" bIns="0" rIns="0">
            <a:spAutoFit/>
          </a:bodyPr>
          <a:lstStyle/>
          <a:p>
            <a:pPr algn="just">
              <a:lnSpc>
                <a:spcPts val="4954"/>
              </a:lnSpc>
            </a:pPr>
            <a:r>
              <a:rPr lang="en-US" sz="3538" b="true">
                <a:solidFill>
                  <a:srgbClr val="012060"/>
                </a:solidFill>
                <a:latin typeface="Agrandir Bold"/>
                <a:ea typeface="Agrandir Bold"/>
                <a:cs typeface="Agrandir Bold"/>
                <a:sym typeface="Agrandir Bold"/>
              </a:rPr>
              <a:t>Primary Objective :</a:t>
            </a:r>
          </a:p>
        </p:txBody>
      </p:sp>
      <p:sp>
        <p:nvSpPr>
          <p:cNvPr name="TextBox 4" id="4"/>
          <p:cNvSpPr txBox="true"/>
          <p:nvPr/>
        </p:nvSpPr>
        <p:spPr>
          <a:xfrm rot="0">
            <a:off x="1881618" y="2592264"/>
            <a:ext cx="14826210" cy="133886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To analyze the average satisfaction score to get a clear picture of how students perceive the event</a:t>
            </a:r>
          </a:p>
        </p:txBody>
      </p:sp>
      <p:sp>
        <p:nvSpPr>
          <p:cNvPr name="TextBox 5" id="5"/>
          <p:cNvSpPr txBox="true"/>
          <p:nvPr/>
        </p:nvSpPr>
        <p:spPr>
          <a:xfrm rot="0">
            <a:off x="1136386" y="4346523"/>
            <a:ext cx="5437080" cy="705433"/>
          </a:xfrm>
          <a:prstGeom prst="rect">
            <a:avLst/>
          </a:prstGeom>
        </p:spPr>
        <p:txBody>
          <a:bodyPr anchor="t" rtlCol="false" tIns="0" lIns="0" bIns="0" rIns="0">
            <a:spAutoFit/>
          </a:bodyPr>
          <a:lstStyle/>
          <a:p>
            <a:pPr algn="just">
              <a:lnSpc>
                <a:spcPts val="4954"/>
              </a:lnSpc>
            </a:pPr>
            <a:r>
              <a:rPr lang="en-US" sz="3538" b="true">
                <a:solidFill>
                  <a:srgbClr val="012060"/>
                </a:solidFill>
                <a:latin typeface="Agrandir Bold"/>
                <a:ea typeface="Agrandir Bold"/>
                <a:cs typeface="Agrandir Bold"/>
                <a:sym typeface="Agrandir Bold"/>
              </a:rPr>
              <a:t>Secondary Objective :</a:t>
            </a:r>
          </a:p>
        </p:txBody>
      </p:sp>
      <p:sp>
        <p:nvSpPr>
          <p:cNvPr name="TextBox 6" id="6"/>
          <p:cNvSpPr txBox="true"/>
          <p:nvPr/>
        </p:nvSpPr>
        <p:spPr>
          <a:xfrm rot="0">
            <a:off x="1881618" y="8705398"/>
            <a:ext cx="14826210" cy="7102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To pinpoint the highest and lowest rated feedback categories.</a:t>
            </a:r>
          </a:p>
        </p:txBody>
      </p:sp>
      <p:sp>
        <p:nvSpPr>
          <p:cNvPr name="TextBox 7" id="7"/>
          <p:cNvSpPr txBox="true"/>
          <p:nvPr/>
        </p:nvSpPr>
        <p:spPr>
          <a:xfrm rot="0">
            <a:off x="1881618" y="5156732"/>
            <a:ext cx="14826210" cy="32248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To Investigate the relationship between different feedback categories and overall satisfaction </a:t>
            </a:r>
          </a:p>
          <a:p>
            <a:pPr algn="just">
              <a:lnSpc>
                <a:spcPts val="4954"/>
              </a:lnSpc>
            </a:pPr>
          </a:p>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To determine which factors have the most significant impact on student happiness.</a:t>
            </a:r>
          </a:p>
        </p:txBody>
      </p:sp>
      <p:grpSp>
        <p:nvGrpSpPr>
          <p:cNvPr name="Group 8" id="8"/>
          <p:cNvGrpSpPr/>
          <p:nvPr/>
        </p:nvGrpSpPr>
        <p:grpSpPr>
          <a:xfrm rot="0">
            <a:off x="10562839" y="477804"/>
            <a:ext cx="8015569" cy="1552325"/>
            <a:chOff x="0" y="0"/>
            <a:chExt cx="10687425" cy="2069766"/>
          </a:xfrm>
        </p:grpSpPr>
        <p:grpSp>
          <p:nvGrpSpPr>
            <p:cNvPr name="Group 9" id="9"/>
            <p:cNvGrpSpPr/>
            <p:nvPr/>
          </p:nvGrpSpPr>
          <p:grpSpPr>
            <a:xfrm rot="-10800000">
              <a:off x="7330833" y="443858"/>
              <a:ext cx="3356592" cy="1625908"/>
              <a:chOff x="0" y="0"/>
              <a:chExt cx="1942930" cy="941141"/>
            </a:xfrm>
          </p:grpSpPr>
          <p:sp>
            <p:nvSpPr>
              <p:cNvPr name="Freeform 10" id="10"/>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1" id="11"/>
            <p:cNvGrpSpPr/>
            <p:nvPr/>
          </p:nvGrpSpPr>
          <p:grpSpPr>
            <a:xfrm rot="-10800000">
              <a:off x="0" y="443858"/>
              <a:ext cx="7330833" cy="1625908"/>
              <a:chOff x="0" y="0"/>
              <a:chExt cx="4243381" cy="941141"/>
            </a:xfrm>
          </p:grpSpPr>
          <p:sp>
            <p:nvSpPr>
              <p:cNvPr name="Freeform 12" id="12"/>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3" id="13"/>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5" id="15"/>
          <p:cNvSpPr/>
          <p:nvPr/>
        </p:nvSpPr>
        <p:spPr>
          <a:xfrm flipH="false" flipV="false" rot="0">
            <a:off x="16534323" y="8690637"/>
            <a:ext cx="1449954" cy="1449954"/>
          </a:xfrm>
          <a:custGeom>
            <a:avLst/>
            <a:gdLst/>
            <a:ahLst/>
            <a:cxnLst/>
            <a:rect r="r" b="b" t="t" l="l"/>
            <a:pathLst>
              <a:path h="1449954" w="1449954">
                <a:moveTo>
                  <a:pt x="0" y="0"/>
                </a:moveTo>
                <a:lnTo>
                  <a:pt x="1449954" y="0"/>
                </a:lnTo>
                <a:lnTo>
                  <a:pt x="1449954" y="1449955"/>
                </a:lnTo>
                <a:lnTo>
                  <a:pt x="0" y="1449955"/>
                </a:lnTo>
                <a:lnTo>
                  <a:pt x="0" y="0"/>
                </a:lnTo>
                <a:close/>
              </a:path>
            </a:pathLst>
          </a:custGeom>
          <a:blipFill>
            <a:blip r:embed="rId6">
              <a:alphaModFix amt="50000"/>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730607" y="333944"/>
            <a:ext cx="759516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Executive Summary</a:t>
            </a:r>
          </a:p>
        </p:txBody>
      </p:sp>
      <p:sp>
        <p:nvSpPr>
          <p:cNvPr name="TextBox 3" id="3"/>
          <p:cNvSpPr txBox="true"/>
          <p:nvPr/>
        </p:nvSpPr>
        <p:spPr>
          <a:xfrm rot="0">
            <a:off x="1284325" y="1720675"/>
            <a:ext cx="14960352" cy="133886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Based on an analysis of the student feedback data, the event received a moderate overall satisfaction score of 5.71 out of 10</a:t>
            </a:r>
          </a:p>
        </p:txBody>
      </p:sp>
      <p:sp>
        <p:nvSpPr>
          <p:cNvPr name="TextBox 4" id="4"/>
          <p:cNvSpPr txBox="true"/>
          <p:nvPr/>
        </p:nvSpPr>
        <p:spPr>
          <a:xfrm rot="0">
            <a:off x="1663824" y="7919206"/>
            <a:ext cx="14960352" cy="19675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Key weaknesses were identified in student support.                       The lowest rated areas were Degree of difficulty of assignments (5.43)</a:t>
            </a:r>
          </a:p>
        </p:txBody>
      </p:sp>
      <p:sp>
        <p:nvSpPr>
          <p:cNvPr name="TextBox 5" id="5"/>
          <p:cNvSpPr txBox="true"/>
          <p:nvPr/>
        </p:nvSpPr>
        <p:spPr>
          <a:xfrm rot="0">
            <a:off x="1284325" y="3326242"/>
            <a:ext cx="14960352" cy="19675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7.50 for being Well versed with the subject. This suggests that students found the content and delivery of the material to be accurate and reliable</a:t>
            </a:r>
          </a:p>
        </p:txBody>
      </p:sp>
      <p:sp>
        <p:nvSpPr>
          <p:cNvPr name="TextBox 6" id="6"/>
          <p:cNvSpPr txBox="true"/>
          <p:nvPr/>
        </p:nvSpPr>
        <p:spPr>
          <a:xfrm rot="0">
            <a:off x="1284325" y="5560458"/>
            <a:ext cx="14960352" cy="19675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Correlation analysis shows that improving assignment difficulty and doubt-solving willingness will have the most significant impact on increasing overall student satisfaction</a:t>
            </a:r>
          </a:p>
        </p:txBody>
      </p:sp>
      <p:grpSp>
        <p:nvGrpSpPr>
          <p:cNvPr name="Group 7" id="7"/>
          <p:cNvGrpSpPr/>
          <p:nvPr/>
        </p:nvGrpSpPr>
        <p:grpSpPr>
          <a:xfrm rot="0">
            <a:off x="11328119" y="108880"/>
            <a:ext cx="6959881" cy="1347876"/>
            <a:chOff x="0" y="0"/>
            <a:chExt cx="9279841" cy="1797168"/>
          </a:xfrm>
        </p:grpSpPr>
        <p:grpSp>
          <p:nvGrpSpPr>
            <p:cNvPr name="Group 8" id="8"/>
            <p:cNvGrpSpPr/>
            <p:nvPr/>
          </p:nvGrpSpPr>
          <p:grpSpPr>
            <a:xfrm rot="-10800000">
              <a:off x="6365328" y="385400"/>
              <a:ext cx="2914513" cy="1411768"/>
              <a:chOff x="0" y="0"/>
              <a:chExt cx="1942930" cy="941141"/>
            </a:xfrm>
          </p:grpSpPr>
          <p:sp>
            <p:nvSpPr>
              <p:cNvPr name="Freeform 9" id="9"/>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0" id="10"/>
            <p:cNvGrpSpPr/>
            <p:nvPr/>
          </p:nvGrpSpPr>
          <p:grpSpPr>
            <a:xfrm rot="-10800000">
              <a:off x="0" y="385400"/>
              <a:ext cx="6365328" cy="1411768"/>
              <a:chOff x="0" y="0"/>
              <a:chExt cx="4243381" cy="941141"/>
            </a:xfrm>
          </p:grpSpPr>
          <p:sp>
            <p:nvSpPr>
              <p:cNvPr name="Freeform 11" id="11"/>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2" id="12"/>
            <p:cNvSpPr/>
            <p:nvPr/>
          </p:nvSpPr>
          <p:spPr>
            <a:xfrm flipH="false" flipV="false" rot="5400000">
              <a:off x="6360495" y="0"/>
              <a:ext cx="1797168" cy="1797168"/>
            </a:xfrm>
            <a:custGeom>
              <a:avLst/>
              <a:gdLst/>
              <a:ahLst/>
              <a:cxnLst/>
              <a:rect r="r" b="b" t="t" l="l"/>
              <a:pathLst>
                <a:path h="1797168" w="1797168">
                  <a:moveTo>
                    <a:pt x="0" y="0"/>
                  </a:moveTo>
                  <a:lnTo>
                    <a:pt x="1797168" y="0"/>
                  </a:lnTo>
                  <a:lnTo>
                    <a:pt x="1797168" y="1797168"/>
                  </a:lnTo>
                  <a:lnTo>
                    <a:pt x="0" y="17971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3903762" y="-634029"/>
              <a:ext cx="1060283" cy="3450627"/>
            </a:xfrm>
            <a:custGeom>
              <a:avLst/>
              <a:gdLst/>
              <a:ahLst/>
              <a:cxnLst/>
              <a:rect r="r" b="b" t="t" l="l"/>
              <a:pathLst>
                <a:path h="3450627" w="1060283">
                  <a:moveTo>
                    <a:pt x="0" y="0"/>
                  </a:moveTo>
                  <a:lnTo>
                    <a:pt x="1060284" y="0"/>
                  </a:lnTo>
                  <a:lnTo>
                    <a:pt x="1060284" y="3450626"/>
                  </a:lnTo>
                  <a:lnTo>
                    <a:pt x="0" y="3450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4" id="14"/>
          <p:cNvSpPr/>
          <p:nvPr/>
        </p:nvSpPr>
        <p:spPr>
          <a:xfrm flipH="false" flipV="false" rot="0">
            <a:off x="16237638" y="8236638"/>
            <a:ext cx="2043323" cy="2043323"/>
          </a:xfrm>
          <a:custGeom>
            <a:avLst/>
            <a:gdLst/>
            <a:ahLst/>
            <a:cxnLst/>
            <a:rect r="r" b="b" t="t" l="l"/>
            <a:pathLst>
              <a:path h="2043323" w="2043323">
                <a:moveTo>
                  <a:pt x="0" y="0"/>
                </a:moveTo>
                <a:lnTo>
                  <a:pt x="2043324" y="0"/>
                </a:lnTo>
                <a:lnTo>
                  <a:pt x="2043324" y="2043324"/>
                </a:lnTo>
                <a:lnTo>
                  <a:pt x="0" y="2043324"/>
                </a:lnTo>
                <a:lnTo>
                  <a:pt x="0" y="0"/>
                </a:lnTo>
                <a:close/>
              </a:path>
            </a:pathLst>
          </a:custGeom>
          <a:blipFill>
            <a:blip r:embed="rId6">
              <a:alphaModFix amt="30000"/>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TextBox 2" id="2"/>
          <p:cNvSpPr txBox="true"/>
          <p:nvPr/>
        </p:nvSpPr>
        <p:spPr>
          <a:xfrm rot="0">
            <a:off x="730607" y="333944"/>
            <a:ext cx="7595161"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Methodology</a:t>
            </a:r>
          </a:p>
        </p:txBody>
      </p:sp>
      <p:sp>
        <p:nvSpPr>
          <p:cNvPr name="TextBox 3" id="3"/>
          <p:cNvSpPr txBox="true"/>
          <p:nvPr/>
        </p:nvSpPr>
        <p:spPr>
          <a:xfrm rot="0">
            <a:off x="1985951" y="6702530"/>
            <a:ext cx="14960352" cy="196751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The analysis was performed using Google Colab with the pandas library for data manipulation and matplotlib and seaborn for data visualization.</a:t>
            </a:r>
          </a:p>
        </p:txBody>
      </p:sp>
      <p:sp>
        <p:nvSpPr>
          <p:cNvPr name="TextBox 4" id="4"/>
          <p:cNvSpPr txBox="true"/>
          <p:nvPr/>
        </p:nvSpPr>
        <p:spPr>
          <a:xfrm rot="0">
            <a:off x="1985951" y="3328314"/>
            <a:ext cx="14960352" cy="1338866"/>
          </a:xfrm>
          <a:prstGeom prst="rect">
            <a:avLst/>
          </a:prstGeom>
        </p:spPr>
        <p:txBody>
          <a:bodyPr anchor="t" rtlCol="false" tIns="0" lIns="0" bIns="0" rIns="0">
            <a:spAutoFit/>
          </a:bodyPr>
          <a:lstStyle/>
          <a:p>
            <a:pPr algn="just" marL="764011" indent="-382005" lvl="1">
              <a:lnSpc>
                <a:spcPts val="4954"/>
              </a:lnSpc>
              <a:buFont typeface="Arial"/>
              <a:buChar char="•"/>
            </a:pPr>
            <a:r>
              <a:rPr lang="en-US" b="true" sz="3538">
                <a:solidFill>
                  <a:srgbClr val="012060"/>
                </a:solidFill>
                <a:latin typeface="Agrandir Bold"/>
                <a:ea typeface="Agrandir Bold"/>
                <a:cs typeface="Agrandir Bold"/>
                <a:sym typeface="Agrandir Bold"/>
              </a:rPr>
              <a:t>Descriptive research methods were employed to understand the data, identify key trends, and present the findings</a:t>
            </a:r>
          </a:p>
        </p:txBody>
      </p:sp>
      <p:sp>
        <p:nvSpPr>
          <p:cNvPr name="TextBox 5" id="5"/>
          <p:cNvSpPr txBox="true"/>
          <p:nvPr/>
        </p:nvSpPr>
        <p:spPr>
          <a:xfrm rot="0">
            <a:off x="357129" y="2123665"/>
            <a:ext cx="7085162" cy="708452"/>
          </a:xfrm>
          <a:prstGeom prst="rect">
            <a:avLst/>
          </a:prstGeom>
        </p:spPr>
        <p:txBody>
          <a:bodyPr anchor="t" rtlCol="false" tIns="0" lIns="0" bIns="0" rIns="0">
            <a:spAutoFit/>
          </a:bodyPr>
          <a:lstStyle/>
          <a:p>
            <a:pPr algn="just">
              <a:lnSpc>
                <a:spcPts val="5051"/>
              </a:lnSpc>
            </a:pPr>
            <a:r>
              <a:rPr lang="en-US" sz="3608" b="true">
                <a:solidFill>
                  <a:srgbClr val="012060"/>
                </a:solidFill>
                <a:latin typeface="Agrandir Bold"/>
                <a:ea typeface="Agrandir Bold"/>
                <a:cs typeface="Agrandir Bold"/>
                <a:sym typeface="Agrandir Bold"/>
              </a:rPr>
              <a:t>Research Design- Descriptive</a:t>
            </a:r>
          </a:p>
        </p:txBody>
      </p:sp>
      <p:sp>
        <p:nvSpPr>
          <p:cNvPr name="TextBox 6" id="6"/>
          <p:cNvSpPr txBox="true"/>
          <p:nvPr/>
        </p:nvSpPr>
        <p:spPr>
          <a:xfrm rot="0">
            <a:off x="521080" y="5574431"/>
            <a:ext cx="3284478" cy="708452"/>
          </a:xfrm>
          <a:prstGeom prst="rect">
            <a:avLst/>
          </a:prstGeom>
        </p:spPr>
        <p:txBody>
          <a:bodyPr anchor="t" rtlCol="false" tIns="0" lIns="0" bIns="0" rIns="0">
            <a:spAutoFit/>
          </a:bodyPr>
          <a:lstStyle/>
          <a:p>
            <a:pPr algn="just">
              <a:lnSpc>
                <a:spcPts val="5051"/>
              </a:lnSpc>
            </a:pPr>
            <a:r>
              <a:rPr lang="en-US" sz="3608" b="true">
                <a:solidFill>
                  <a:srgbClr val="012060"/>
                </a:solidFill>
                <a:latin typeface="Agrandir Bold"/>
                <a:ea typeface="Agrandir Bold"/>
                <a:cs typeface="Agrandir Bold"/>
                <a:sym typeface="Agrandir Bold"/>
              </a:rPr>
              <a:t>Data Analysis</a:t>
            </a:r>
          </a:p>
        </p:txBody>
      </p:sp>
      <p:grpSp>
        <p:nvGrpSpPr>
          <p:cNvPr name="Group 7" id="7"/>
          <p:cNvGrpSpPr/>
          <p:nvPr/>
        </p:nvGrpSpPr>
        <p:grpSpPr>
          <a:xfrm rot="0">
            <a:off x="10562839" y="477804"/>
            <a:ext cx="8015569" cy="1552325"/>
            <a:chOff x="0" y="0"/>
            <a:chExt cx="10687425" cy="2069766"/>
          </a:xfrm>
        </p:grpSpPr>
        <p:grpSp>
          <p:nvGrpSpPr>
            <p:cNvPr name="Group 8" id="8"/>
            <p:cNvGrpSpPr/>
            <p:nvPr/>
          </p:nvGrpSpPr>
          <p:grpSpPr>
            <a:xfrm rot="-10800000">
              <a:off x="7330833" y="443858"/>
              <a:ext cx="3356592" cy="1625908"/>
              <a:chOff x="0" y="0"/>
              <a:chExt cx="1942930" cy="941141"/>
            </a:xfrm>
          </p:grpSpPr>
          <p:sp>
            <p:nvSpPr>
              <p:cNvPr name="Freeform 9" id="9"/>
              <p:cNvSpPr/>
              <p:nvPr/>
            </p:nvSpPr>
            <p:spPr>
              <a:xfrm flipH="false" flipV="false" rot="0">
                <a:off x="0" y="0"/>
                <a:ext cx="1942930" cy="941141"/>
              </a:xfrm>
              <a:custGeom>
                <a:avLst/>
                <a:gdLst/>
                <a:ahLst/>
                <a:cxnLst/>
                <a:rect r="r" b="b" t="t" l="l"/>
                <a:pathLst>
                  <a:path h="941141" w="1942930">
                    <a:moveTo>
                      <a:pt x="0" y="0"/>
                    </a:moveTo>
                    <a:lnTo>
                      <a:pt x="1942930" y="0"/>
                    </a:lnTo>
                    <a:lnTo>
                      <a:pt x="1942930" y="941141"/>
                    </a:lnTo>
                    <a:lnTo>
                      <a:pt x="0" y="941141"/>
                    </a:lnTo>
                    <a:close/>
                  </a:path>
                </a:pathLst>
              </a:custGeom>
              <a:solidFill>
                <a:srgbClr val="0A2D89"/>
              </a:solidFill>
            </p:spPr>
          </p:sp>
        </p:grpSp>
        <p:grpSp>
          <p:nvGrpSpPr>
            <p:cNvPr name="Group 10" id="10"/>
            <p:cNvGrpSpPr/>
            <p:nvPr/>
          </p:nvGrpSpPr>
          <p:grpSpPr>
            <a:xfrm rot="-10800000">
              <a:off x="0" y="443858"/>
              <a:ext cx="7330833" cy="1625908"/>
              <a:chOff x="0" y="0"/>
              <a:chExt cx="4243381" cy="941141"/>
            </a:xfrm>
          </p:grpSpPr>
          <p:sp>
            <p:nvSpPr>
              <p:cNvPr name="Freeform 11" id="11"/>
              <p:cNvSpPr/>
              <p:nvPr/>
            </p:nvSpPr>
            <p:spPr>
              <a:xfrm flipH="false" flipV="false" rot="0">
                <a:off x="0" y="0"/>
                <a:ext cx="4243381" cy="941141"/>
              </a:xfrm>
              <a:custGeom>
                <a:avLst/>
                <a:gdLst/>
                <a:ahLst/>
                <a:cxnLst/>
                <a:rect r="r" b="b" t="t" l="l"/>
                <a:pathLst>
                  <a:path h="941141" w="4243381">
                    <a:moveTo>
                      <a:pt x="0" y="0"/>
                    </a:moveTo>
                    <a:lnTo>
                      <a:pt x="4243381" y="0"/>
                    </a:lnTo>
                    <a:lnTo>
                      <a:pt x="4243381" y="941141"/>
                    </a:lnTo>
                    <a:lnTo>
                      <a:pt x="0" y="941141"/>
                    </a:lnTo>
                    <a:close/>
                  </a:path>
                </a:pathLst>
              </a:custGeom>
              <a:solidFill>
                <a:srgbClr val="0A2D89"/>
              </a:solidFill>
            </p:spPr>
          </p:sp>
        </p:grpSp>
        <p:sp>
          <p:nvSpPr>
            <p:cNvPr name="Freeform 12" id="12"/>
            <p:cNvSpPr/>
            <p:nvPr/>
          </p:nvSpPr>
          <p:spPr>
            <a:xfrm flipH="false" flipV="false" rot="5400000">
              <a:off x="7325267" y="0"/>
              <a:ext cx="2069766" cy="2069766"/>
            </a:xfrm>
            <a:custGeom>
              <a:avLst/>
              <a:gdLst/>
              <a:ahLst/>
              <a:cxnLst/>
              <a:rect r="r" b="b" t="t" l="l"/>
              <a:pathLst>
                <a:path h="2069766" w="2069766">
                  <a:moveTo>
                    <a:pt x="0" y="0"/>
                  </a:moveTo>
                  <a:lnTo>
                    <a:pt x="2069766" y="0"/>
                  </a:lnTo>
                  <a:lnTo>
                    <a:pt x="2069766" y="2069766"/>
                  </a:lnTo>
                  <a:lnTo>
                    <a:pt x="0" y="20697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4495892" y="-730200"/>
              <a:ext cx="1221109" cy="3974024"/>
            </a:xfrm>
            <a:custGeom>
              <a:avLst/>
              <a:gdLst/>
              <a:ahLst/>
              <a:cxnLst/>
              <a:rect r="r" b="b" t="t" l="l"/>
              <a:pathLst>
                <a:path h="3974024" w="1221109">
                  <a:moveTo>
                    <a:pt x="0" y="0"/>
                  </a:moveTo>
                  <a:lnTo>
                    <a:pt x="1221109" y="0"/>
                  </a:lnTo>
                  <a:lnTo>
                    <a:pt x="1221109" y="3974024"/>
                  </a:lnTo>
                  <a:lnTo>
                    <a:pt x="0" y="39740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4" id="14"/>
          <p:cNvSpPr/>
          <p:nvPr/>
        </p:nvSpPr>
        <p:spPr>
          <a:xfrm flipH="false" flipV="false" rot="0">
            <a:off x="16030232" y="8521465"/>
            <a:ext cx="1422565" cy="1422565"/>
          </a:xfrm>
          <a:custGeom>
            <a:avLst/>
            <a:gdLst/>
            <a:ahLst/>
            <a:cxnLst/>
            <a:rect r="r" b="b" t="t" l="l"/>
            <a:pathLst>
              <a:path h="1422565" w="1422565">
                <a:moveTo>
                  <a:pt x="0" y="0"/>
                </a:moveTo>
                <a:lnTo>
                  <a:pt x="1422566" y="0"/>
                </a:lnTo>
                <a:lnTo>
                  <a:pt x="1422566" y="1422565"/>
                </a:lnTo>
                <a:lnTo>
                  <a:pt x="0" y="1422565"/>
                </a:lnTo>
                <a:lnTo>
                  <a:pt x="0" y="0"/>
                </a:lnTo>
                <a:close/>
              </a:path>
            </a:pathLst>
          </a:custGeom>
          <a:blipFill>
            <a:blip r:embed="rId6">
              <a:alphaModFix amt="28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3760048" y="1690277"/>
            <a:ext cx="10767905" cy="8250907"/>
          </a:xfrm>
          <a:custGeom>
            <a:avLst/>
            <a:gdLst/>
            <a:ahLst/>
            <a:cxnLst/>
            <a:rect r="r" b="b" t="t" l="l"/>
            <a:pathLst>
              <a:path h="8250907" w="10767905">
                <a:moveTo>
                  <a:pt x="0" y="0"/>
                </a:moveTo>
                <a:lnTo>
                  <a:pt x="10767904" y="0"/>
                </a:lnTo>
                <a:lnTo>
                  <a:pt x="10767904" y="8250908"/>
                </a:lnTo>
                <a:lnTo>
                  <a:pt x="0" y="8250908"/>
                </a:lnTo>
                <a:lnTo>
                  <a:pt x="0" y="0"/>
                </a:lnTo>
                <a:close/>
              </a:path>
            </a:pathLst>
          </a:custGeom>
          <a:blipFill>
            <a:blip r:embed="rId2"/>
            <a:stretch>
              <a:fillRect l="0" t="0" r="0" b="0"/>
            </a:stretch>
          </a:blipFill>
        </p:spPr>
      </p:sp>
      <p:sp>
        <p:nvSpPr>
          <p:cNvPr name="TextBox 3" id="3"/>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
        <p:nvSpPr>
          <p:cNvPr name="Freeform 4" id="4"/>
          <p:cNvSpPr/>
          <p:nvPr/>
        </p:nvSpPr>
        <p:spPr>
          <a:xfrm flipH="false" flipV="false" rot="0">
            <a:off x="3912448" y="1842677"/>
            <a:ext cx="10767905" cy="8250907"/>
          </a:xfrm>
          <a:custGeom>
            <a:avLst/>
            <a:gdLst/>
            <a:ahLst/>
            <a:cxnLst/>
            <a:rect r="r" b="b" t="t" l="l"/>
            <a:pathLst>
              <a:path h="8250907" w="10767905">
                <a:moveTo>
                  <a:pt x="0" y="0"/>
                </a:moveTo>
                <a:lnTo>
                  <a:pt x="10767904" y="0"/>
                </a:lnTo>
                <a:lnTo>
                  <a:pt x="10767904" y="8250908"/>
                </a:lnTo>
                <a:lnTo>
                  <a:pt x="0" y="8250908"/>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6E6"/>
        </a:solidFill>
      </p:bgPr>
    </p:bg>
    <p:spTree>
      <p:nvGrpSpPr>
        <p:cNvPr id="1" name=""/>
        <p:cNvGrpSpPr/>
        <p:nvPr/>
      </p:nvGrpSpPr>
      <p:grpSpPr>
        <a:xfrm>
          <a:off x="0" y="0"/>
          <a:ext cx="0" cy="0"/>
          <a:chOff x="0" y="0"/>
          <a:chExt cx="0" cy="0"/>
        </a:xfrm>
      </p:grpSpPr>
      <p:sp>
        <p:nvSpPr>
          <p:cNvPr name="Freeform 2" id="2"/>
          <p:cNvSpPr/>
          <p:nvPr/>
        </p:nvSpPr>
        <p:spPr>
          <a:xfrm flipH="false" flipV="false" rot="0">
            <a:off x="8164392" y="2535451"/>
            <a:ext cx="10123608" cy="6175401"/>
          </a:xfrm>
          <a:custGeom>
            <a:avLst/>
            <a:gdLst/>
            <a:ahLst/>
            <a:cxnLst/>
            <a:rect r="r" b="b" t="t" l="l"/>
            <a:pathLst>
              <a:path h="6175401" w="10123608">
                <a:moveTo>
                  <a:pt x="0" y="0"/>
                </a:moveTo>
                <a:lnTo>
                  <a:pt x="10123608" y="0"/>
                </a:lnTo>
                <a:lnTo>
                  <a:pt x="10123608" y="6175401"/>
                </a:lnTo>
                <a:lnTo>
                  <a:pt x="0" y="6175401"/>
                </a:lnTo>
                <a:lnTo>
                  <a:pt x="0" y="0"/>
                </a:lnTo>
                <a:close/>
              </a:path>
            </a:pathLst>
          </a:custGeom>
          <a:blipFill>
            <a:blip r:embed="rId2"/>
            <a:stretch>
              <a:fillRect l="0" t="0" r="0" b="0"/>
            </a:stretch>
          </a:blipFill>
        </p:spPr>
      </p:sp>
      <p:sp>
        <p:nvSpPr>
          <p:cNvPr name="Freeform 3" id="3"/>
          <p:cNvSpPr/>
          <p:nvPr/>
        </p:nvSpPr>
        <p:spPr>
          <a:xfrm flipH="false" flipV="false" rot="0">
            <a:off x="0" y="3243722"/>
            <a:ext cx="7938207" cy="4425550"/>
          </a:xfrm>
          <a:custGeom>
            <a:avLst/>
            <a:gdLst/>
            <a:ahLst/>
            <a:cxnLst/>
            <a:rect r="r" b="b" t="t" l="l"/>
            <a:pathLst>
              <a:path h="4425550" w="7938207">
                <a:moveTo>
                  <a:pt x="0" y="0"/>
                </a:moveTo>
                <a:lnTo>
                  <a:pt x="7938207" y="0"/>
                </a:lnTo>
                <a:lnTo>
                  <a:pt x="7938207" y="4425551"/>
                </a:lnTo>
                <a:lnTo>
                  <a:pt x="0" y="4425551"/>
                </a:lnTo>
                <a:lnTo>
                  <a:pt x="0" y="0"/>
                </a:lnTo>
                <a:close/>
              </a:path>
            </a:pathLst>
          </a:custGeom>
          <a:blipFill>
            <a:blip r:embed="rId3"/>
            <a:stretch>
              <a:fillRect l="0" t="0" r="0" b="0"/>
            </a:stretch>
          </a:blipFill>
        </p:spPr>
      </p:sp>
      <p:sp>
        <p:nvSpPr>
          <p:cNvPr name="TextBox 4" id="4"/>
          <p:cNvSpPr txBox="true"/>
          <p:nvPr/>
        </p:nvSpPr>
        <p:spPr>
          <a:xfrm rot="0">
            <a:off x="730607" y="333944"/>
            <a:ext cx="2795865" cy="1122813"/>
          </a:xfrm>
          <a:prstGeom prst="rect">
            <a:avLst/>
          </a:prstGeom>
        </p:spPr>
        <p:txBody>
          <a:bodyPr anchor="t" rtlCol="false" tIns="0" lIns="0" bIns="0" rIns="0">
            <a:spAutoFit/>
          </a:bodyPr>
          <a:lstStyle/>
          <a:p>
            <a:pPr algn="l">
              <a:lnSpc>
                <a:spcPts val="7937"/>
              </a:lnSpc>
            </a:pPr>
            <a:r>
              <a:rPr lang="en-US" b="true" sz="5669" u="sng">
                <a:solidFill>
                  <a:srgbClr val="012060"/>
                </a:solidFill>
                <a:latin typeface="Agrandir Bold"/>
                <a:ea typeface="Agrandir Bold"/>
                <a:cs typeface="Agrandir Bold"/>
                <a:sym typeface="Agrandir Bold"/>
              </a:rPr>
              <a:t>Results</a:t>
            </a:r>
          </a:p>
        </p:txBody>
      </p:sp>
      <p:sp>
        <p:nvSpPr>
          <p:cNvPr name="Freeform 5" id="5"/>
          <p:cNvSpPr/>
          <p:nvPr/>
        </p:nvSpPr>
        <p:spPr>
          <a:xfrm flipH="false" flipV="false" rot="0">
            <a:off x="8316792" y="2687851"/>
            <a:ext cx="10123608" cy="6175401"/>
          </a:xfrm>
          <a:custGeom>
            <a:avLst/>
            <a:gdLst/>
            <a:ahLst/>
            <a:cxnLst/>
            <a:rect r="r" b="b" t="t" l="l"/>
            <a:pathLst>
              <a:path h="6175401" w="10123608">
                <a:moveTo>
                  <a:pt x="0" y="0"/>
                </a:moveTo>
                <a:lnTo>
                  <a:pt x="10123608" y="0"/>
                </a:lnTo>
                <a:lnTo>
                  <a:pt x="10123608" y="6175401"/>
                </a:lnTo>
                <a:lnTo>
                  <a:pt x="0" y="617540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DAGxhmNYYIQ</dc:identifier>
  <dcterms:modified xsi:type="dcterms:W3CDTF">2011-08-01T06:04:30Z</dcterms:modified>
  <cp:revision>1</cp:revision>
  <dc:title>Student_Feedback_Analysis</dc:title>
</cp:coreProperties>
</file>