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89" r:id="rId5"/>
    <p:sldId id="264" r:id="rId6"/>
    <p:sldId id="290" r:id="rId7"/>
    <p:sldId id="261" r:id="rId8"/>
    <p:sldId id="262" r:id="rId9"/>
    <p:sldId id="263" r:id="rId10"/>
    <p:sldId id="265" r:id="rId11"/>
    <p:sldId id="272" r:id="rId12"/>
    <p:sldId id="267" r:id="rId13"/>
    <p:sldId id="266" r:id="rId14"/>
    <p:sldId id="268" r:id="rId15"/>
    <p:sldId id="273" r:id="rId16"/>
    <p:sldId id="291" r:id="rId17"/>
    <p:sldId id="293" r:id="rId18"/>
    <p:sldId id="29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3ACBF-CFB8-4B47-BC59-55B59F367C24}"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3ACBF-CFB8-4B47-BC59-55B59F367C24}"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3ACBF-CFB8-4B47-BC59-55B59F367C24}" type="datetimeFigureOut">
              <a:rPr lang="en-US" smtClean="0"/>
              <a:pPr/>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3ACBF-CFB8-4B47-BC59-55B59F367C24}" type="datetimeFigureOut">
              <a:rPr lang="en-US" smtClean="0"/>
              <a:pPr/>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3ACBF-CFB8-4B47-BC59-55B59F367C24}" type="datetimeFigureOut">
              <a:rPr lang="en-US" smtClean="0"/>
              <a:pPr/>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3ACBF-CFB8-4B47-BC59-55B59F367C24}" type="datetimeFigureOut">
              <a:rPr lang="en-US" smtClean="0"/>
              <a:pPr/>
              <a:t>3/28/2022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32807-CEA4-45A3-8843-94B754A427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 2 ,4</a:t>
            </a:r>
            <a:endParaRPr lang="en-US" dirty="0"/>
          </a:p>
        </p:txBody>
      </p:sp>
      <p:sp>
        <p:nvSpPr>
          <p:cNvPr id="3" name="Subtitle 2"/>
          <p:cNvSpPr>
            <a:spLocks noGrp="1"/>
          </p:cNvSpPr>
          <p:nvPr>
            <p:ph type="subTitle" idx="1"/>
          </p:nvPr>
        </p:nvSpPr>
        <p:spPr/>
        <p:txBody>
          <a:bodyPr/>
          <a:lstStyle/>
          <a:p>
            <a:r>
              <a:rPr lang="en-US" smtClean="0"/>
              <a:t>8086 Microprocessor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5632311"/>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CPU contains a number of special purpose registers for different purposes.</a:t>
            </a:r>
          </a:p>
          <a:p>
            <a:pPr marL="914400" indent="-449263" algn="just">
              <a:buFont typeface="Arial" panose="020B0604020202020204" pitchFamily="34" charset="0"/>
              <a:buChar char="•"/>
            </a:pPr>
            <a:r>
              <a:rPr lang="en-US" sz="2400" b="1" dirty="0"/>
              <a:t>Instruction Pointer: </a:t>
            </a:r>
            <a:r>
              <a:rPr lang="en-US" sz="2400" dirty="0"/>
              <a:t>It act as a program counter used to point to the next instruction to be executed. So, it holds the address of the memory location which contains the next instruction to be fetched from the memory. Its content is automatically incremented after an instruction has been fetched assuming that instructions are normally executed sequentially. In case of a jump instruction its contents are modified and program jump to the memory location which contains the desired instruction to be executed next. The processor which use data flow architecture do not contain PC. The content of code segment register is added to the content of the IP to compute the address of the next instruction</a:t>
            </a:r>
            <a:r>
              <a:rPr lang="en-US" sz="2400" dirty="0" smtClean="0"/>
              <a:t>.</a:t>
            </a:r>
            <a:endParaRPr lang="en-US" sz="2400" dirty="0"/>
          </a:p>
        </p:txBody>
      </p:sp>
    </p:spTree>
    <p:extLst>
      <p:ext uri="{BB962C8B-B14F-4D97-AF65-F5344CB8AC3E}">
        <p14:creationId xmlns:p14="http://schemas.microsoft.com/office/powerpoint/2010/main" val="3016787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a:t>
            </a:r>
            <a:r>
              <a:rPr lang="en-US" sz="2400" b="1" dirty="0" smtClean="0"/>
              <a:t>Stack pointer</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up. </a:t>
            </a:r>
            <a:endParaRPr lang="en-US" sz="2400" dirty="0"/>
          </a:p>
        </p:txBody>
      </p:sp>
    </p:spTree>
    <p:extLst>
      <p:ext uri="{BB962C8B-B14F-4D97-AF65-F5344CB8AC3E}">
        <p14:creationId xmlns:p14="http://schemas.microsoft.com/office/powerpoint/2010/main" val="301678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b="1" dirty="0" smtClean="0"/>
              <a:t>      8086 </a:t>
            </a:r>
            <a:r>
              <a:rPr lang="en-US" sz="2400" b="1" dirty="0"/>
              <a:t>microprocessor contains the following </a:t>
            </a:r>
            <a:r>
              <a:rPr lang="en-US" sz="2400" b="1" u="sng" dirty="0"/>
              <a:t>condition flags</a:t>
            </a:r>
            <a:r>
              <a:rPr lang="en-US" sz="2400" b="1" dirty="0"/>
              <a:t>:</a:t>
            </a:r>
          </a:p>
          <a:p>
            <a:pPr marL="457200" algn="just" fontAlgn="base"/>
            <a:r>
              <a:rPr lang="en-US" sz="2400" b="1" dirty="0"/>
              <a:t>Carry flag (CY): </a:t>
            </a:r>
            <a:r>
              <a:rPr lang="en-US" sz="2400" dirty="0"/>
              <a:t>It indicates whether there is carry or not after an arithmetic or logical operation. If some operations are generating carry after the operation this flag is set 1. </a:t>
            </a:r>
          </a:p>
          <a:p>
            <a:pPr marL="457200" algn="just" fontAlgn="base"/>
            <a:r>
              <a:rPr lang="en-US" sz="2400" b="1" dirty="0"/>
              <a:t>Zero flag(Z): </a:t>
            </a:r>
            <a:r>
              <a:rPr lang="en-US" sz="2400" dirty="0"/>
              <a:t>It indicate whether the result of arithmetic or logical operation is zero or non-zero.</a:t>
            </a:r>
          </a:p>
          <a:p>
            <a:pPr marL="457200" algn="just" fontAlgn="base"/>
            <a:r>
              <a:rPr lang="en-US" sz="2400" b="1" dirty="0"/>
              <a:t>Sign flag(S): </a:t>
            </a:r>
            <a:r>
              <a:rPr lang="en-US" sz="2400" dirty="0"/>
              <a:t>It indicate whether the result is –</a:t>
            </a:r>
            <a:r>
              <a:rPr lang="en-US" sz="2400" dirty="0" err="1"/>
              <a:t>ve</a:t>
            </a:r>
            <a:r>
              <a:rPr lang="en-US" sz="2400" dirty="0"/>
              <a:t> or +</a:t>
            </a:r>
            <a:r>
              <a:rPr lang="en-US" sz="2400" dirty="0" err="1"/>
              <a:t>ve</a:t>
            </a:r>
            <a:r>
              <a:rPr lang="en-US" sz="2400" dirty="0"/>
              <a:t>.</a:t>
            </a:r>
          </a:p>
          <a:p>
            <a:pPr marL="457200" algn="just" fontAlgn="base"/>
            <a:r>
              <a:rPr lang="en-US" sz="2400" b="1" dirty="0"/>
              <a:t>Parity flag(P):</a:t>
            </a:r>
            <a:r>
              <a:rPr lang="en-US" sz="2400" dirty="0"/>
              <a:t> It indicate whether the result contains odd number of 1’s or even number of 1’s. </a:t>
            </a:r>
          </a:p>
          <a:p>
            <a:pPr marL="457200" algn="just" fontAlgn="base"/>
            <a:r>
              <a:rPr lang="en-US" sz="2400" b="1" dirty="0" err="1"/>
              <a:t>Axuillary</a:t>
            </a:r>
            <a:r>
              <a:rPr lang="en-US" sz="2400" b="1" dirty="0"/>
              <a:t> carry(AC):</a:t>
            </a:r>
            <a:r>
              <a:rPr lang="en-US" sz="2400" dirty="0"/>
              <a:t> It is also known as half carry. When some arithmetic operation generates carry after the lower half and send it to upper half the AC will be 1.</a:t>
            </a:r>
          </a:p>
          <a:p>
            <a:pPr marL="457200" algn="just" fontAlgn="base"/>
            <a:r>
              <a:rPr lang="en-US" sz="2400" b="1" dirty="0"/>
              <a:t>Overflow Flag (O): </a:t>
            </a:r>
            <a:r>
              <a:rPr lang="en-US" sz="2400" dirty="0"/>
              <a:t>The overflow flag is set to 1 when the result of signed operation is too large to fit in the number bits available to represent it. </a:t>
            </a:r>
          </a:p>
          <a:p>
            <a:endParaRPr lang="en-US" sz="2700" dirty="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370975"/>
          </a:xfrm>
          <a:prstGeom prst="rect">
            <a:avLst/>
          </a:prstGeom>
          <a:noFill/>
        </p:spPr>
        <p:txBody>
          <a:bodyPr wrap="square" rtlCol="0">
            <a:spAutoFit/>
          </a:bodyPr>
          <a:lstStyle/>
          <a:p>
            <a:pPr marL="292100" indent="-292100">
              <a:buFont typeface="Wingdings" panose="05000000000000000000" pitchFamily="2" charset="2"/>
              <a:buChar char="§"/>
            </a:pPr>
            <a:r>
              <a:rPr lang="en-US" sz="2400" b="1" dirty="0" smtClean="0"/>
              <a:t>Status Flag: The 8086 has 16 bit status register. It has 9 status flags. </a:t>
            </a:r>
          </a:p>
          <a:p>
            <a:r>
              <a:rPr lang="en-US" sz="2400" b="1" dirty="0"/>
              <a:t> </a:t>
            </a:r>
            <a:r>
              <a:rPr lang="en-US" sz="2400" b="1" dirty="0" smtClean="0"/>
              <a:t>   8086 microprocessor contains the following control flags:</a:t>
            </a:r>
          </a:p>
          <a:p>
            <a:pPr marL="287338" algn="just"/>
            <a:r>
              <a:rPr lang="en-US" sz="2400" b="1" dirty="0" smtClean="0"/>
              <a:t>Directional flag(D): </a:t>
            </a:r>
            <a:r>
              <a:rPr lang="en-US" sz="2400" dirty="0" smtClean="0"/>
              <a:t>This is used in string related operation. If D=1, then the string will be accessed from higher memory address to lower memory address, and if D=0, it will do the reverse i.e. </a:t>
            </a:r>
            <a:r>
              <a:rPr lang="en-US" sz="2400" dirty="0"/>
              <a:t>When it is 1 index register SI and DI are decremented resulting in the access of string from the highest memory address down the lowest memory address. If the direction status is 0, the index register SI and DI are incremented resulting in the access of strings from the lowest memory address.</a:t>
            </a:r>
            <a:r>
              <a:rPr lang="en-US" sz="2400" dirty="0" smtClean="0"/>
              <a:t> </a:t>
            </a:r>
          </a:p>
          <a:p>
            <a:pPr marL="287338"/>
            <a:r>
              <a:rPr lang="en-US" sz="2400" b="1" dirty="0" smtClean="0"/>
              <a:t>Interrupt flag (I): </a:t>
            </a:r>
            <a:r>
              <a:rPr lang="en-US" sz="2400" dirty="0" smtClean="0"/>
              <a:t>If I=1, then MPU will recognize the interrupt from peripherals. If I=0, the interrupt will be ignored. </a:t>
            </a:r>
          </a:p>
          <a:p>
            <a:pPr marL="287338"/>
            <a:r>
              <a:rPr lang="en-US" sz="2400" b="1" dirty="0" smtClean="0"/>
              <a:t>Trap flag(T): </a:t>
            </a:r>
            <a:r>
              <a:rPr lang="en-US" sz="2400" dirty="0" smtClean="0"/>
              <a:t>It is used for on chip debugging. When T=1, the CPU automatically generates an internal interrupt after each instruction, allowing a program to be inspected as it executes instruction by instruction. If trap is reset to 0 no function is performed.</a:t>
            </a:r>
          </a:p>
          <a:p>
            <a:endParaRPr lang="en-US" sz="2400" dirty="0"/>
          </a:p>
        </p:txBody>
      </p:sp>
    </p:spTree>
    <p:extLst>
      <p:ext uri="{BB962C8B-B14F-4D97-AF65-F5344CB8AC3E}">
        <p14:creationId xmlns:p14="http://schemas.microsoft.com/office/powerpoint/2010/main" val="4190777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1555" t="18200" r="47111" b="23308"/>
          <a:stretch/>
        </p:blipFill>
        <p:spPr>
          <a:xfrm rot="5400000">
            <a:off x="2255687" y="-912989"/>
            <a:ext cx="4666917" cy="8812530"/>
          </a:xfrm>
          <a:prstGeom prst="rect">
            <a:avLst/>
          </a:prstGeom>
        </p:spPr>
      </p:pic>
    </p:spTree>
    <p:extLst>
      <p:ext uri="{BB962C8B-B14F-4D97-AF65-F5344CB8AC3E}">
        <p14:creationId xmlns:p14="http://schemas.microsoft.com/office/powerpoint/2010/main" val="3872576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95475" y="38100"/>
            <a:ext cx="5353050" cy="6781800"/>
          </a:xfrm>
          <a:prstGeom prst="rect">
            <a:avLst/>
          </a:prstGeom>
          <a:noFill/>
          <a:ln w="9525">
            <a:noFill/>
            <a:miter lim="800000"/>
            <a:headEnd/>
            <a:tailEnd/>
          </a:ln>
          <a:effectLst/>
        </p:spPr>
      </p:pic>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Pin Diagram</a:t>
            </a:r>
          </a:p>
          <a:p>
            <a:endParaRPr lang="en-US" sz="3000" b="1" dirty="0"/>
          </a:p>
        </p:txBody>
      </p:sp>
      <p:sp>
        <p:nvSpPr>
          <p:cNvPr id="5" name="TextBox 4"/>
          <p:cNvSpPr txBox="1"/>
          <p:nvPr/>
        </p:nvSpPr>
        <p:spPr>
          <a:xfrm>
            <a:off x="0" y="369332"/>
            <a:ext cx="9144000" cy="6370975"/>
          </a:xfrm>
          <a:prstGeom prst="rect">
            <a:avLst/>
          </a:prstGeom>
          <a:noFill/>
        </p:spPr>
        <p:txBody>
          <a:bodyPr wrap="square" rtlCol="0">
            <a:spAutoFit/>
          </a:bodyPr>
          <a:lstStyle/>
          <a:p>
            <a:r>
              <a:rPr lang="en-US" sz="2400" dirty="0" smtClean="0"/>
              <a:t>AD0-AD15 (Address data bus): Bidirectional address/data lines. These are low order address bus. When these lines are used to transmit memory address the symbol A is used instead of AD for example A0-A15. </a:t>
            </a:r>
          </a:p>
          <a:p>
            <a:r>
              <a:rPr lang="en-US" sz="2400" dirty="0" smtClean="0"/>
              <a:t>A16-A19 (Output): High order address lines. These are multiplexed with status signals.</a:t>
            </a:r>
          </a:p>
          <a:p>
            <a:r>
              <a:rPr lang="en-US" sz="2400" dirty="0" smtClean="0"/>
              <a:t>A16/S3, A17/S4: A16 and A17 are multiplexed with segment identifier signal S3 and S4.</a:t>
            </a:r>
          </a:p>
          <a:p>
            <a:r>
              <a:rPr lang="en-US" sz="2400" dirty="0" smtClean="0"/>
              <a:t>A18/S5: A18 is multiplexed with status signal S5.</a:t>
            </a:r>
          </a:p>
          <a:p>
            <a:r>
              <a:rPr lang="en-US" sz="2400" dirty="0" smtClean="0"/>
              <a:t>A19/S6: A19 is multiplexed with status signal S6.</a:t>
            </a:r>
          </a:p>
          <a:p>
            <a:r>
              <a:rPr lang="en-US" sz="2400" dirty="0" err="1" smtClean="0"/>
              <a:t>BHE</a:t>
            </a:r>
            <a:r>
              <a:rPr lang="en-US" sz="2400" dirty="0" smtClean="0"/>
              <a:t>/S7 (output): Bus high enables/status. During T1, it is low. It enables the data onto the most significant half of data bus, D8-D15. 8 bit device connected to upper half of data bus use </a:t>
            </a:r>
            <a:r>
              <a:rPr lang="en-US" sz="2400" dirty="0" err="1" smtClean="0"/>
              <a:t>BHE</a:t>
            </a:r>
            <a:r>
              <a:rPr lang="en-US" sz="2400" dirty="0" smtClean="0"/>
              <a:t> signal. It is multiplexed with status signal S7. S7 signal is available during T3 and T4.</a:t>
            </a:r>
          </a:p>
          <a:p>
            <a:r>
              <a:rPr lang="en-US" sz="2400" dirty="0" smtClean="0"/>
              <a:t>RD (Read): for read operation. It is an output signal. It is active when low.</a:t>
            </a:r>
          </a:p>
          <a:p>
            <a:endParaRPr lang="en-US" sz="2400" dirty="0" smtClean="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Pin Diagram</a:t>
            </a:r>
          </a:p>
          <a:p>
            <a:endParaRPr lang="en-US" sz="3000" b="1" dirty="0"/>
          </a:p>
        </p:txBody>
      </p:sp>
      <p:sp>
        <p:nvSpPr>
          <p:cNvPr id="5" name="TextBox 4"/>
          <p:cNvSpPr txBox="1"/>
          <p:nvPr/>
        </p:nvSpPr>
        <p:spPr>
          <a:xfrm>
            <a:off x="0" y="369332"/>
            <a:ext cx="9144000" cy="4154984"/>
          </a:xfrm>
          <a:prstGeom prst="rect">
            <a:avLst/>
          </a:prstGeom>
          <a:noFill/>
        </p:spPr>
        <p:txBody>
          <a:bodyPr wrap="square" rtlCol="0">
            <a:spAutoFit/>
          </a:bodyPr>
          <a:lstStyle/>
          <a:p>
            <a:r>
              <a:rPr lang="en-US" sz="2400" dirty="0" smtClean="0"/>
              <a:t>Ready (Input): The addressed memory or I/O sends acknowledgement through this pin. When HIGH it denotes that the peripheral is ready to transfer data.</a:t>
            </a:r>
          </a:p>
          <a:p>
            <a:r>
              <a:rPr lang="en-US" sz="2400" dirty="0" smtClean="0"/>
              <a:t>RESET (INPUT): System reset.</a:t>
            </a:r>
          </a:p>
          <a:p>
            <a:r>
              <a:rPr lang="en-US" sz="2400" dirty="0" err="1" smtClean="0"/>
              <a:t>CLK</a:t>
            </a:r>
            <a:r>
              <a:rPr lang="en-US" sz="2400" dirty="0" smtClean="0"/>
              <a:t> (Input): </a:t>
            </a:r>
            <a:r>
              <a:rPr lang="en-US" sz="2400" dirty="0" err="1" smtClean="0"/>
              <a:t>CLock</a:t>
            </a:r>
            <a:r>
              <a:rPr lang="en-US" sz="2400" dirty="0" smtClean="0"/>
              <a:t> 5, 8, or 10 </a:t>
            </a:r>
            <a:r>
              <a:rPr lang="en-US" sz="2400" dirty="0" err="1" smtClean="0"/>
              <a:t>MHz.</a:t>
            </a:r>
            <a:endParaRPr lang="en-US" sz="2400" dirty="0" smtClean="0"/>
          </a:p>
          <a:p>
            <a:r>
              <a:rPr lang="en-US" sz="2400" dirty="0" err="1" smtClean="0"/>
              <a:t>INTR</a:t>
            </a:r>
            <a:r>
              <a:rPr lang="en-US" sz="2400" dirty="0" smtClean="0"/>
              <a:t> : Interrupt request</a:t>
            </a:r>
          </a:p>
          <a:p>
            <a:r>
              <a:rPr lang="en-US" sz="2400" dirty="0" err="1" smtClean="0"/>
              <a:t>NMI</a:t>
            </a:r>
            <a:r>
              <a:rPr lang="en-US" sz="2400" dirty="0" smtClean="0"/>
              <a:t> (Input): Non-</a:t>
            </a:r>
            <a:r>
              <a:rPr lang="en-US" sz="2400" dirty="0" err="1" smtClean="0"/>
              <a:t>Maskable</a:t>
            </a:r>
            <a:r>
              <a:rPr lang="en-US" sz="2400" dirty="0" smtClean="0"/>
              <a:t> interrupt request.</a:t>
            </a:r>
          </a:p>
          <a:p>
            <a:r>
              <a:rPr lang="en-US" sz="2400" dirty="0" smtClean="0"/>
              <a:t>Test (input) : Wait for test control. When LOW the microprocessor continues execution otherwise waits.</a:t>
            </a:r>
          </a:p>
          <a:p>
            <a:r>
              <a:rPr lang="en-US" sz="2400" dirty="0" err="1" smtClean="0"/>
              <a:t>VCC</a:t>
            </a:r>
            <a:r>
              <a:rPr lang="en-US" sz="2400" dirty="0" smtClean="0"/>
              <a:t>: Power supply +5V dc</a:t>
            </a:r>
          </a:p>
          <a:p>
            <a:r>
              <a:rPr lang="en-US" sz="2400" dirty="0" err="1" smtClean="0"/>
              <a:t>GND</a:t>
            </a:r>
            <a:r>
              <a:rPr lang="en-US" sz="2400" smtClean="0"/>
              <a:t>: Ground.</a:t>
            </a:r>
            <a:endParaRPr lang="en-US" sz="2400" dirty="0" smtClean="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a:t>
            </a:r>
          </a:p>
          <a:p>
            <a:endParaRPr lang="en-US" sz="3000" b="1" dirty="0"/>
          </a:p>
        </p:txBody>
      </p:sp>
      <p:sp>
        <p:nvSpPr>
          <p:cNvPr id="5" name="TextBox 4"/>
          <p:cNvSpPr txBox="1"/>
          <p:nvPr/>
        </p:nvSpPr>
        <p:spPr>
          <a:xfrm>
            <a:off x="0" y="369332"/>
            <a:ext cx="9144000" cy="4201150"/>
          </a:xfrm>
          <a:prstGeom prst="rect">
            <a:avLst/>
          </a:prstGeom>
          <a:noFill/>
        </p:spPr>
        <p:txBody>
          <a:bodyPr wrap="square" rtlCol="0">
            <a:spAutoFit/>
          </a:bodyPr>
          <a:lstStyle/>
          <a:p>
            <a:r>
              <a:rPr lang="en-US" sz="2400" dirty="0" smtClean="0"/>
              <a:t>An instruction is a binary pattern designed inside a microprocessor to perform a specific function.</a:t>
            </a:r>
          </a:p>
          <a:p>
            <a:r>
              <a:rPr lang="en-US" sz="2400" dirty="0" smtClean="0"/>
              <a:t>The entire group of instruction that a microprocessor supports is called instruction set. 8086has more than 20000 instructions.</a:t>
            </a:r>
          </a:p>
          <a:p>
            <a:r>
              <a:rPr lang="en-US" sz="2400" dirty="0" smtClean="0"/>
              <a:t>We can categorize instruction sets into following types:</a:t>
            </a:r>
          </a:p>
          <a:p>
            <a:pPr marL="457200" indent="-457200">
              <a:buAutoNum type="arabicPeriod"/>
            </a:pPr>
            <a:r>
              <a:rPr lang="en-US" sz="2400" dirty="0" smtClean="0"/>
              <a:t>Data transfer instructions</a:t>
            </a:r>
          </a:p>
          <a:p>
            <a:pPr marL="514350" indent="-514350">
              <a:buAutoNum type="arabicPeriod"/>
            </a:pPr>
            <a:r>
              <a:rPr lang="en-US" sz="2400" dirty="0" smtClean="0"/>
              <a:t>Arithmetic instructions</a:t>
            </a:r>
          </a:p>
          <a:p>
            <a:pPr marL="514350" indent="-514350">
              <a:buAutoNum type="arabicPeriod"/>
            </a:pPr>
            <a:r>
              <a:rPr lang="en-US" sz="2400" dirty="0" smtClean="0"/>
              <a:t>Bit manipulation instructions</a:t>
            </a:r>
          </a:p>
          <a:p>
            <a:pPr marL="514350" indent="-514350">
              <a:buAutoNum type="arabicPeriod"/>
            </a:pPr>
            <a:r>
              <a:rPr lang="en-US" sz="2400" dirty="0" smtClean="0"/>
              <a:t>Program execution transfer instructions</a:t>
            </a:r>
          </a:p>
          <a:p>
            <a:pPr marL="514350" indent="-514350">
              <a:buAutoNum type="arabicPeriod"/>
            </a:pPr>
            <a:r>
              <a:rPr lang="en-US" sz="2400" dirty="0" smtClean="0"/>
              <a:t>String instructions</a:t>
            </a:r>
          </a:p>
          <a:p>
            <a:pPr marL="514350" indent="-514350">
              <a:buAutoNum type="arabicPeriod"/>
            </a:pPr>
            <a:r>
              <a:rPr lang="en-US" sz="2400" dirty="0" smtClean="0"/>
              <a:t>Process control instructions.</a:t>
            </a:r>
            <a:endParaRPr lang="en-US" sz="2700" dirty="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dirty="0" smtClean="0"/>
              <a:t>These instructions are used to transfer data from source to destination.</a:t>
            </a:r>
          </a:p>
          <a:p>
            <a:r>
              <a:rPr lang="en-US" sz="2400" dirty="0" smtClean="0"/>
              <a:t>The operand can be a constant, memory location, register or I/O port address.</a:t>
            </a:r>
          </a:p>
          <a:p>
            <a:r>
              <a:rPr lang="en-US" sz="2400" dirty="0" smtClean="0"/>
              <a:t>We can transfer data from one register to another, register to memory, memory to register but transferring data from memory to memory is illegal.</a:t>
            </a:r>
          </a:p>
          <a:p>
            <a:r>
              <a:rPr lang="en-US" sz="2400" dirty="0" smtClean="0"/>
              <a:t>Some of the instructions used for data transfer are: </a:t>
            </a:r>
            <a:r>
              <a:rPr lang="en-US" sz="2400" dirty="0" err="1" smtClean="0"/>
              <a:t>mov</a:t>
            </a:r>
            <a:r>
              <a:rPr lang="en-US" sz="2400" dirty="0" smtClean="0"/>
              <a:t>, push, pop, </a:t>
            </a:r>
            <a:r>
              <a:rPr lang="en-US" sz="2400" dirty="0" err="1" smtClean="0"/>
              <a:t>xchg</a:t>
            </a:r>
            <a:r>
              <a:rPr lang="en-US" sz="2400" dirty="0" smtClean="0"/>
              <a:t>, in, lea, </a:t>
            </a:r>
            <a:r>
              <a:rPr lang="en-US" sz="2400" dirty="0" err="1" smtClean="0"/>
              <a:t>lds</a:t>
            </a:r>
            <a:r>
              <a:rPr lang="en-US" sz="2400" dirty="0" smtClean="0"/>
              <a:t>, etc.</a:t>
            </a:r>
          </a:p>
          <a:p>
            <a:endParaRPr lang="en-US" sz="2400" dirty="0" smtClean="0"/>
          </a:p>
          <a:p>
            <a:r>
              <a:rPr lang="en-US" sz="2400" b="1" dirty="0" smtClean="0"/>
              <a:t>MOV Des, </a:t>
            </a:r>
            <a:r>
              <a:rPr lang="en-US" sz="2400" b="1" dirty="0" err="1" smtClean="0"/>
              <a:t>Src</a:t>
            </a:r>
            <a:r>
              <a:rPr lang="en-US" sz="2400" b="1" dirty="0" smtClean="0"/>
              <a:t>: </a:t>
            </a:r>
          </a:p>
          <a:p>
            <a:r>
              <a:rPr lang="en-US" sz="2400" dirty="0" err="1" smtClean="0"/>
              <a:t>Src</a:t>
            </a:r>
            <a:r>
              <a:rPr lang="en-US" sz="2400" dirty="0" smtClean="0"/>
              <a:t> operand can be register, memory location or immediate operand whereas Des can be register or memory operand. Both </a:t>
            </a:r>
            <a:r>
              <a:rPr lang="en-US" sz="2400" dirty="0" err="1" smtClean="0"/>
              <a:t>Src</a:t>
            </a:r>
            <a:r>
              <a:rPr lang="en-US" sz="2400" dirty="0" smtClean="0"/>
              <a:t> and Des cannot be memory location at the same time.</a:t>
            </a:r>
          </a:p>
          <a:p>
            <a:r>
              <a:rPr lang="en-US" sz="2400" dirty="0" smtClean="0"/>
              <a:t>     MOV CX, 037AH</a:t>
            </a:r>
          </a:p>
          <a:p>
            <a:r>
              <a:rPr lang="en-US" sz="2400" dirty="0" smtClean="0"/>
              <a:t>     MOV AL, BL</a:t>
            </a:r>
          </a:p>
          <a:p>
            <a:r>
              <a:rPr lang="en-US" sz="2400" dirty="0" smtClean="0"/>
              <a:t>     MOV BX, [0301h]</a:t>
            </a:r>
            <a:endParaRPr lang="en-US" sz="2700" dirty="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461665"/>
          </a:xfrm>
          <a:prstGeom prst="rect">
            <a:avLst/>
          </a:prstGeom>
          <a:noFill/>
        </p:spPr>
        <p:txBody>
          <a:bodyPr wrap="square" rtlCol="0">
            <a:spAutoFit/>
          </a:bodyPr>
          <a:lstStyle/>
          <a:p>
            <a:r>
              <a:rPr lang="en-US" sz="2400" b="1" dirty="0" smtClean="0"/>
              <a:t>8086 </a:t>
            </a:r>
            <a:r>
              <a:rPr lang="en-US" sz="2400" b="1" dirty="0" err="1" smtClean="0"/>
              <a:t>microprocess</a:t>
            </a:r>
            <a:r>
              <a:rPr lang="en-US" sz="2400" b="1" dirty="0" smtClean="0"/>
              <a:t> :Architecture</a:t>
            </a:r>
          </a:p>
        </p:txBody>
      </p:sp>
      <p:pic>
        <p:nvPicPr>
          <p:cNvPr id="2" name="Picture 2"/>
          <p:cNvPicPr>
            <a:picLocks noChangeAspect="1" noChangeArrowheads="1"/>
          </p:cNvPicPr>
          <p:nvPr/>
        </p:nvPicPr>
        <p:blipFill>
          <a:blip r:embed="rId2"/>
          <a:srcRect/>
          <a:stretch>
            <a:fillRect/>
          </a:stretch>
        </p:blipFill>
        <p:spPr bwMode="auto">
          <a:xfrm>
            <a:off x="1371600" y="369859"/>
            <a:ext cx="6653213" cy="63595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509474"/>
          </a:xfrm>
          <a:prstGeom prst="rect">
            <a:avLst/>
          </a:prstGeom>
          <a:noFill/>
        </p:spPr>
        <p:txBody>
          <a:bodyPr wrap="square" rtlCol="0">
            <a:spAutoFit/>
          </a:bodyPr>
          <a:lstStyle/>
          <a:p>
            <a:r>
              <a:rPr lang="en-US" sz="2400" b="1" dirty="0" smtClean="0"/>
              <a:t>PUSH and POP: </a:t>
            </a:r>
          </a:p>
          <a:p>
            <a:r>
              <a:rPr lang="en-US" sz="2400" dirty="0" smtClean="0"/>
              <a:t>PUSH help to move operand into top of stack </a:t>
            </a:r>
          </a:p>
          <a:p>
            <a:r>
              <a:rPr lang="en-US" sz="2400" dirty="0" smtClean="0"/>
              <a:t>POP helps to remove the operand from top of stack and place it in Des. Des can be general purpose register, segment register or memory location.</a:t>
            </a:r>
          </a:p>
          <a:p>
            <a:r>
              <a:rPr lang="en-US" sz="2400" dirty="0" smtClean="0"/>
              <a:t>    Example: PUSH BX </a:t>
            </a:r>
          </a:p>
          <a:p>
            <a:r>
              <a:rPr lang="en-US" sz="2400" dirty="0" smtClean="0"/>
              <a:t>	        POP AX</a:t>
            </a:r>
          </a:p>
          <a:p>
            <a:endParaRPr lang="en-US" sz="500" b="1" dirty="0" smtClean="0"/>
          </a:p>
          <a:p>
            <a:r>
              <a:rPr lang="en-US" sz="2400" b="1" dirty="0" smtClean="0"/>
              <a:t>XCHG: </a:t>
            </a:r>
          </a:p>
          <a:p>
            <a:r>
              <a:rPr lang="en-US" sz="2400" dirty="0" smtClean="0"/>
              <a:t>This instruction exchanges </a:t>
            </a:r>
            <a:r>
              <a:rPr lang="en-US" sz="2400" dirty="0" err="1" smtClean="0"/>
              <a:t>Src</a:t>
            </a:r>
            <a:r>
              <a:rPr lang="en-US" sz="2400" dirty="0" smtClean="0"/>
              <a:t> with Des. It cannot be possible to exchange two memory locations directly.</a:t>
            </a:r>
          </a:p>
          <a:p>
            <a:r>
              <a:rPr lang="en-US" sz="2400" dirty="0" smtClean="0"/>
              <a:t>    Example: XCHG DX, AX</a:t>
            </a:r>
          </a:p>
          <a:p>
            <a:endParaRPr lang="en-US" sz="1100" dirty="0" smtClean="0"/>
          </a:p>
          <a:p>
            <a:r>
              <a:rPr lang="en-US" sz="2400" b="1" dirty="0" smtClean="0"/>
              <a:t>IN </a:t>
            </a:r>
          </a:p>
          <a:p>
            <a:r>
              <a:rPr lang="en-US" sz="2400" dirty="0" smtClean="0"/>
              <a:t>It transfer the </a:t>
            </a:r>
            <a:r>
              <a:rPr lang="en-US" sz="2400" dirty="0" err="1" smtClean="0"/>
              <a:t>oprand</a:t>
            </a:r>
            <a:r>
              <a:rPr lang="en-US" sz="2400" dirty="0" smtClean="0"/>
              <a:t> from specified port to accumulator register. </a:t>
            </a:r>
          </a:p>
          <a:p>
            <a:r>
              <a:rPr lang="en-US" sz="2400" dirty="0" smtClean="0"/>
              <a:t>    Example: IN AX, 0028H</a:t>
            </a:r>
          </a:p>
          <a:p>
            <a:endParaRPr lang="en-US" sz="1100" b="1" dirty="0" smtClean="0"/>
          </a:p>
          <a:p>
            <a:r>
              <a:rPr lang="en-US" sz="2400" b="1" dirty="0" smtClean="0"/>
              <a:t>Out</a:t>
            </a:r>
          </a:p>
          <a:p>
            <a:r>
              <a:rPr lang="en-US" sz="2400" dirty="0" smtClean="0"/>
              <a:t>It transfer the operand from accumulator to specified port.</a:t>
            </a:r>
            <a:r>
              <a:rPr lang="en-US" sz="2700" dirty="0" smtClean="0"/>
              <a:t> </a:t>
            </a:r>
            <a:endParaRPr lang="en-US" sz="2700" dirty="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2354491"/>
          </a:xfrm>
          <a:prstGeom prst="rect">
            <a:avLst/>
          </a:prstGeom>
          <a:noFill/>
        </p:spPr>
        <p:txBody>
          <a:bodyPr wrap="square" rtlCol="0">
            <a:spAutoFit/>
          </a:bodyPr>
          <a:lstStyle/>
          <a:p>
            <a:r>
              <a:rPr lang="en-US" sz="2400" b="1" dirty="0" smtClean="0"/>
              <a:t>LEA</a:t>
            </a:r>
          </a:p>
          <a:p>
            <a:r>
              <a:rPr lang="en-US" sz="2400" dirty="0" smtClean="0"/>
              <a:t>It loads a16 bit register with the offset address of the data specified by the </a:t>
            </a:r>
            <a:r>
              <a:rPr lang="en-US" sz="2400" dirty="0" err="1" smtClean="0"/>
              <a:t>src</a:t>
            </a:r>
            <a:r>
              <a:rPr lang="en-US" sz="2400" dirty="0" smtClean="0"/>
              <a:t>. </a:t>
            </a:r>
          </a:p>
          <a:p>
            <a:r>
              <a:rPr lang="en-US" sz="2400" dirty="0" smtClean="0"/>
              <a:t>Example: LEA BX, [DI]</a:t>
            </a:r>
          </a:p>
          <a:p>
            <a:r>
              <a:rPr lang="en-US" sz="2400" dirty="0" smtClean="0"/>
              <a:t>      This instruction loads the contents of DI (offset) into BX register.</a:t>
            </a:r>
          </a:p>
          <a:p>
            <a:endParaRPr lang="en-US" sz="2700" dirty="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6001643"/>
          </a:xfrm>
          <a:prstGeom prst="rect">
            <a:avLst/>
          </a:prstGeom>
          <a:noFill/>
        </p:spPr>
        <p:txBody>
          <a:bodyPr wrap="square" rtlCol="0">
            <a:spAutoFit/>
          </a:bodyPr>
          <a:lstStyle/>
          <a:p>
            <a:r>
              <a:rPr lang="en-US" sz="2400" b="1" dirty="0" smtClean="0"/>
              <a:t>ADD</a:t>
            </a:r>
          </a:p>
          <a:p>
            <a:r>
              <a:rPr lang="en-US" sz="2400" dirty="0" smtClean="0"/>
              <a:t>It adds a byte to byte or word to word. It effects AF, CF, OF, PF, SF, ZF flags. </a:t>
            </a:r>
          </a:p>
          <a:p>
            <a:r>
              <a:rPr lang="en-US" sz="2400" dirty="0" smtClean="0"/>
              <a:t>      Add AL, 74H</a:t>
            </a:r>
          </a:p>
          <a:p>
            <a:r>
              <a:rPr lang="en-US" sz="2400" dirty="0" smtClean="0"/>
              <a:t>      ADD DX, AX</a:t>
            </a:r>
          </a:p>
          <a:p>
            <a:r>
              <a:rPr lang="en-US" sz="2400" dirty="0" smtClean="0"/>
              <a:t>      ADD AX, [BX]</a:t>
            </a:r>
          </a:p>
          <a:p>
            <a:endParaRPr lang="en-US" sz="2400" dirty="0" smtClean="0"/>
          </a:p>
          <a:p>
            <a:r>
              <a:rPr lang="en-US" sz="2400" b="1" dirty="0" smtClean="0"/>
              <a:t>ADC</a:t>
            </a:r>
          </a:p>
          <a:p>
            <a:r>
              <a:rPr lang="en-US" sz="2400" dirty="0" smtClean="0"/>
              <a:t>It adds two operands with CF. It effects AF, CF, OF, PF, SF, ZF flags. </a:t>
            </a:r>
          </a:p>
          <a:p>
            <a:r>
              <a:rPr lang="en-US" sz="2400" dirty="0" smtClean="0"/>
              <a:t>      ADC AL, 74h</a:t>
            </a:r>
          </a:p>
          <a:p>
            <a:r>
              <a:rPr lang="en-US" sz="2400" dirty="0" smtClean="0"/>
              <a:t>      ADC DX, AX</a:t>
            </a:r>
          </a:p>
          <a:p>
            <a:r>
              <a:rPr lang="en-US" sz="2400" dirty="0" smtClean="0"/>
              <a:t>      ADC AX, [BX]</a:t>
            </a:r>
          </a:p>
          <a:p>
            <a:endParaRPr lang="en-US" sz="2400" dirty="0" smtClean="0"/>
          </a:p>
          <a:p>
            <a:r>
              <a:rPr lang="en-US" sz="2400" b="1" dirty="0" smtClean="0"/>
              <a:t>SUB</a:t>
            </a:r>
          </a:p>
          <a:p>
            <a:r>
              <a:rPr lang="en-US" sz="2400" dirty="0" smtClean="0"/>
              <a:t>It subtracts a byte from byte or word from word. It effects AF, CF, OF, PF, SF, ZF flags. For subtraction CF, acts as borrow flag.</a:t>
            </a:r>
            <a:endParaRPr lang="en-US" sz="2700" dirty="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755422"/>
          </a:xfrm>
          <a:prstGeom prst="rect">
            <a:avLst/>
          </a:prstGeom>
          <a:noFill/>
        </p:spPr>
        <p:txBody>
          <a:bodyPr wrap="square" rtlCol="0">
            <a:spAutoFit/>
          </a:bodyPr>
          <a:lstStyle/>
          <a:p>
            <a:r>
              <a:rPr lang="en-US" sz="2300" b="1" dirty="0" smtClean="0"/>
              <a:t>INC</a:t>
            </a:r>
          </a:p>
          <a:p>
            <a:r>
              <a:rPr lang="en-US" sz="2300" dirty="0" smtClean="0"/>
              <a:t>It increments the byte or word by one. The operand can be a register or memory location.</a:t>
            </a:r>
          </a:p>
          <a:p>
            <a:r>
              <a:rPr lang="en-US" sz="2300" dirty="0" smtClean="0"/>
              <a:t>It effects AF, OF, PF, SF, ZF flags. CF cannot be affected. </a:t>
            </a:r>
          </a:p>
          <a:p>
            <a:endParaRPr lang="en-US" sz="2300" dirty="0" smtClean="0"/>
          </a:p>
          <a:p>
            <a:r>
              <a:rPr lang="en-US" sz="2300" b="1" dirty="0" smtClean="0"/>
              <a:t>DEC</a:t>
            </a:r>
            <a:r>
              <a:rPr lang="en-US" sz="2300" dirty="0" smtClean="0"/>
              <a:t> </a:t>
            </a:r>
          </a:p>
          <a:p>
            <a:r>
              <a:rPr lang="en-US" sz="2300" dirty="0" smtClean="0"/>
              <a:t>It decrements the byte or word by one. The operand can be a register or memory location.</a:t>
            </a:r>
          </a:p>
          <a:p>
            <a:r>
              <a:rPr lang="en-US" sz="2300" dirty="0" smtClean="0"/>
              <a:t>It effects AF, OF, PF, SF, ZF flags. CF cannot be affected.</a:t>
            </a:r>
          </a:p>
          <a:p>
            <a:endParaRPr lang="en-US" sz="2300" dirty="0" smtClean="0"/>
          </a:p>
          <a:p>
            <a:r>
              <a:rPr lang="en-US" sz="2300" b="1" dirty="0" smtClean="0"/>
              <a:t>AAA (ASCII Adjust After Addition)</a:t>
            </a:r>
          </a:p>
          <a:p>
            <a:r>
              <a:rPr lang="en-US" sz="2300" dirty="0" smtClean="0"/>
              <a:t>The data entered from terminal is in ASCII format. In ASCII 0-9 are represented by 30H-39H. This instruction allows us to add the ASCII codes. This instruction </a:t>
            </a:r>
            <a:r>
              <a:rPr lang="en-US" sz="2300" dirty="0" err="1" smtClean="0"/>
              <a:t>doesnot</a:t>
            </a:r>
            <a:r>
              <a:rPr lang="en-US" sz="2300" dirty="0" smtClean="0"/>
              <a:t> have any operand. </a:t>
            </a:r>
          </a:p>
          <a:p>
            <a:r>
              <a:rPr lang="en-US" sz="2300" dirty="0" smtClean="0"/>
              <a:t>Other ASCII instructions are: AAS (ASCII adjust after subtraction), AAM (ASCII adjust after multiplication), AAD (ASCII adjust before </a:t>
            </a:r>
            <a:r>
              <a:rPr lang="en-US" sz="2300" dirty="0" err="1" smtClean="0"/>
              <a:t>devision</a:t>
            </a:r>
            <a:r>
              <a:rPr lang="en-US" sz="2300" dirty="0" smtClean="0"/>
              <a:t>).</a:t>
            </a:r>
            <a:endParaRPr lang="en-US" sz="2300" dirty="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401479"/>
          </a:xfrm>
          <a:prstGeom prst="rect">
            <a:avLst/>
          </a:prstGeom>
          <a:noFill/>
        </p:spPr>
        <p:txBody>
          <a:bodyPr wrap="square" rtlCol="0">
            <a:spAutoFit/>
          </a:bodyPr>
          <a:lstStyle/>
          <a:p>
            <a:r>
              <a:rPr lang="en-US" sz="2300" b="1" dirty="0" smtClean="0"/>
              <a:t>NEG :</a:t>
            </a:r>
          </a:p>
          <a:p>
            <a:r>
              <a:rPr lang="en-US" sz="2300" dirty="0" smtClean="0"/>
              <a:t>IT creates 2’s complement of a given number. That means it changes the sign of a number.</a:t>
            </a:r>
          </a:p>
          <a:p>
            <a:endParaRPr lang="en-US" sz="2300" dirty="0" smtClean="0"/>
          </a:p>
          <a:p>
            <a:r>
              <a:rPr lang="en-US" sz="2300" b="1" dirty="0" smtClean="0"/>
              <a:t>CMP</a:t>
            </a:r>
          </a:p>
          <a:p>
            <a:r>
              <a:rPr lang="en-US" sz="2300" dirty="0" smtClean="0"/>
              <a:t>It compares two specified bytes or words. The </a:t>
            </a:r>
            <a:r>
              <a:rPr lang="en-US" sz="2300" dirty="0" err="1" smtClean="0"/>
              <a:t>src</a:t>
            </a:r>
            <a:r>
              <a:rPr lang="en-US" sz="2300" dirty="0" smtClean="0"/>
              <a:t> and des can be a constant, register or memory location. Both operands cannot be memory location. The comparison is done simply by internally subtracting the source from destination. The value of source and destination </a:t>
            </a:r>
            <a:r>
              <a:rPr lang="en-US" sz="2300" dirty="0" err="1" smtClean="0"/>
              <a:t>doesnot</a:t>
            </a:r>
            <a:r>
              <a:rPr lang="en-US" sz="2300" dirty="0" smtClean="0"/>
              <a:t> change but the flags are modified to indicate the result. </a:t>
            </a:r>
          </a:p>
          <a:p>
            <a:endParaRPr lang="en-US" sz="2300" dirty="0" smtClean="0"/>
          </a:p>
          <a:p>
            <a:r>
              <a:rPr lang="en-US" sz="2300" b="1" dirty="0" smtClean="0"/>
              <a:t>MUL</a:t>
            </a:r>
          </a:p>
          <a:p>
            <a:r>
              <a:rPr lang="en-US" sz="2300" dirty="0" smtClean="0"/>
              <a:t>It is an unsigned multiplication instruction. It multiplies two bytes to produce a word or two words to produce a double word. </a:t>
            </a:r>
            <a:r>
              <a:rPr lang="en-US" sz="2300" b="1" dirty="0" smtClean="0"/>
              <a:t>IMUL</a:t>
            </a:r>
            <a:r>
              <a:rPr lang="en-US" sz="2300" dirty="0" smtClean="0"/>
              <a:t> is a signed multiplication instruction.</a:t>
            </a:r>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r>
              <a:rPr lang="en-US" sz="2300" b="1" dirty="0" smtClean="0"/>
              <a:t>DIV </a:t>
            </a:r>
          </a:p>
          <a:p>
            <a:r>
              <a:rPr lang="en-US" sz="2300" dirty="0" smtClean="0"/>
              <a:t>It is an unsigned division instruction. It divides word by byte or double word by word. The operand is stored in AX. The result is stored as: </a:t>
            </a:r>
          </a:p>
          <a:p>
            <a:r>
              <a:rPr lang="en-US" sz="2300" dirty="0" smtClean="0"/>
              <a:t>	AH=remainder		AL=Quotient</a:t>
            </a:r>
          </a:p>
          <a:p>
            <a:r>
              <a:rPr lang="en-US" sz="2300" dirty="0" smtClean="0"/>
              <a:t>IDIV is a signed division instruction. </a:t>
            </a:r>
          </a:p>
          <a:p>
            <a:endParaRPr lang="en-US" sz="2300" dirty="0" smtClean="0"/>
          </a:p>
          <a:p>
            <a:r>
              <a:rPr lang="en-US" sz="2300" b="1" dirty="0" smtClean="0"/>
              <a:t>CBW</a:t>
            </a:r>
          </a:p>
          <a:p>
            <a:r>
              <a:rPr lang="en-US" sz="2300" dirty="0" smtClean="0"/>
              <a:t>This instruction converts bytes in AL to word in AX. This conversion is done by extending the sign bit of AL through out AH.</a:t>
            </a:r>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477328"/>
          </a:xfrm>
          <a:prstGeom prst="rect">
            <a:avLst/>
          </a:prstGeom>
          <a:noFill/>
        </p:spPr>
        <p:txBody>
          <a:bodyPr wrap="square" rtlCol="0">
            <a:spAutoFit/>
          </a:bodyPr>
          <a:lstStyle/>
          <a:p>
            <a:r>
              <a:rPr lang="en-US" sz="3000" b="1" dirty="0" smtClean="0"/>
              <a:t>8086 Instruction sets: </a:t>
            </a:r>
            <a:endParaRPr lang="en-US" sz="3000" b="1" dirty="0" smtClean="0"/>
          </a:p>
          <a:p>
            <a:r>
              <a:rPr lang="en-US" sz="3000" b="1" dirty="0" smtClean="0"/>
              <a:t>Bit </a:t>
            </a:r>
            <a:r>
              <a:rPr lang="en-US" sz="3000" b="1" dirty="0" smtClean="0"/>
              <a:t>manipulation</a:t>
            </a:r>
          </a:p>
          <a:p>
            <a:endParaRPr lang="en-US" sz="3000" b="1" dirty="0"/>
          </a:p>
        </p:txBody>
      </p:sp>
      <p:sp>
        <p:nvSpPr>
          <p:cNvPr id="5" name="TextBox 4"/>
          <p:cNvSpPr txBox="1"/>
          <p:nvPr/>
        </p:nvSpPr>
        <p:spPr>
          <a:xfrm>
            <a:off x="0" y="388709"/>
            <a:ext cx="9144000" cy="5755422"/>
          </a:xfrm>
          <a:prstGeom prst="rect">
            <a:avLst/>
          </a:prstGeom>
          <a:noFill/>
        </p:spPr>
        <p:txBody>
          <a:bodyPr wrap="square" rtlCol="0">
            <a:spAutoFit/>
          </a:bodyPr>
          <a:lstStyle/>
          <a:p>
            <a:endParaRPr lang="en-US" sz="2300" dirty="0" smtClean="0"/>
          </a:p>
          <a:p>
            <a:endParaRPr lang="en-US" sz="2300" dirty="0"/>
          </a:p>
          <a:p>
            <a:r>
              <a:rPr lang="en-US" sz="2300" dirty="0" smtClean="0"/>
              <a:t>These </a:t>
            </a:r>
            <a:r>
              <a:rPr lang="en-US" sz="2300" dirty="0" smtClean="0"/>
              <a:t>instructions are used at bit level. These instructions are used for shifting bits, testing a zero bit or changing a bit value. Instructions used for bit manipulation are: NOT, AND, OR, XOR, SHL, ROL, ROR, etc.</a:t>
            </a:r>
          </a:p>
          <a:p>
            <a:endParaRPr lang="en-US" sz="2300" dirty="0" smtClean="0"/>
          </a:p>
          <a:p>
            <a:r>
              <a:rPr lang="en-US" sz="2300" dirty="0" smtClean="0"/>
              <a:t>NOT</a:t>
            </a:r>
          </a:p>
          <a:p>
            <a:r>
              <a:rPr lang="en-US" sz="2300" dirty="0" smtClean="0"/>
              <a:t>It complements each bit of </a:t>
            </a:r>
            <a:r>
              <a:rPr lang="en-US" sz="2300" dirty="0" err="1" smtClean="0"/>
              <a:t>Src</a:t>
            </a:r>
            <a:r>
              <a:rPr lang="en-US" sz="2300" dirty="0" smtClean="0"/>
              <a:t> to produce 1’s complement of specified operand. The operand can be a register or memory location.</a:t>
            </a:r>
          </a:p>
          <a:p>
            <a:endParaRPr lang="en-US" sz="2300" dirty="0" smtClean="0"/>
          </a:p>
          <a:p>
            <a:r>
              <a:rPr lang="en-US" sz="2300" dirty="0" smtClean="0"/>
              <a:t>AND</a:t>
            </a:r>
          </a:p>
          <a:p>
            <a:r>
              <a:rPr lang="en-US" sz="2300" dirty="0" smtClean="0"/>
              <a:t>It performs AND operation of Des and </a:t>
            </a:r>
            <a:r>
              <a:rPr lang="en-US" sz="2300" dirty="0" err="1" smtClean="0"/>
              <a:t>Src</a:t>
            </a:r>
            <a:r>
              <a:rPr lang="en-US" sz="2300" dirty="0" smtClean="0"/>
              <a:t>.</a:t>
            </a:r>
          </a:p>
          <a:p>
            <a:r>
              <a:rPr lang="en-US" sz="2300" dirty="0" err="1" smtClean="0"/>
              <a:t>Src</a:t>
            </a:r>
            <a:r>
              <a:rPr lang="en-US" sz="2300" dirty="0" smtClean="0"/>
              <a:t> can be immediate number, register or memory location. Des can be register or memory location.</a:t>
            </a:r>
          </a:p>
          <a:p>
            <a:r>
              <a:rPr lang="en-US" sz="2300" dirty="0" smtClean="0"/>
              <a:t>Both operands cannot be memory location at the same time. CF and OF become zero after the operation. PF, SF, ZF are updated. </a:t>
            </a:r>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OR</a:t>
            </a:r>
          </a:p>
          <a:p>
            <a:r>
              <a:rPr lang="en-US" sz="2300" dirty="0" smtClean="0"/>
              <a:t>It </a:t>
            </a:r>
            <a:r>
              <a:rPr lang="en-US" sz="2300" dirty="0" err="1" smtClean="0"/>
              <a:t>performss</a:t>
            </a:r>
            <a:r>
              <a:rPr lang="en-US" sz="2300" dirty="0" smtClean="0"/>
              <a:t> 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XOR</a:t>
            </a:r>
          </a:p>
          <a:p>
            <a:r>
              <a:rPr lang="en-US" sz="2300" dirty="0" smtClean="0"/>
              <a:t>It performs XOR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SHL</a:t>
            </a:r>
          </a:p>
          <a:p>
            <a:r>
              <a:rPr lang="en-US" sz="2300" dirty="0" smtClean="0"/>
              <a:t>It shift bits of byte or word left by count. It puts zero(s) in LSBs, MSB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shl</a:t>
            </a:r>
            <a:r>
              <a:rPr lang="en-US" sz="2300" dirty="0" smtClean="0"/>
              <a:t>  </a:t>
            </a:r>
            <a:r>
              <a:rPr lang="en-US" sz="2300" dirty="0" err="1" smtClean="0"/>
              <a:t>bx</a:t>
            </a:r>
            <a:r>
              <a:rPr lang="en-US" sz="2300" dirty="0" smtClean="0"/>
              <a:t>, 5</a:t>
            </a:r>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SHR</a:t>
            </a:r>
          </a:p>
          <a:p>
            <a:r>
              <a:rPr lang="en-US" sz="2300" dirty="0" smtClean="0"/>
              <a:t>It shift bits of byte or word right by count. It puts zero(s) in MSB, LSB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a:t>
            </a:r>
            <a:r>
              <a:rPr lang="en-US" sz="2300" dirty="0" smtClean="0"/>
              <a:t>  </a:t>
            </a:r>
            <a:r>
              <a:rPr lang="en-US" sz="2300" dirty="0" err="1" smtClean="0"/>
              <a:t>bx</a:t>
            </a:r>
            <a:r>
              <a:rPr lang="en-US" sz="2300" dirty="0" smtClean="0"/>
              <a:t>, 5</a:t>
            </a:r>
          </a:p>
          <a:p>
            <a:endParaRPr lang="en-US" sz="2300" dirty="0" smtClean="0"/>
          </a:p>
          <a:p>
            <a:r>
              <a:rPr lang="en-US" sz="2300" dirty="0" smtClean="0"/>
              <a:t>SAR</a:t>
            </a:r>
          </a:p>
          <a:p>
            <a:r>
              <a:rPr lang="en-US" sz="2300" dirty="0" smtClean="0"/>
              <a:t>It stands for Shift Arithmetic Right. It shifts the mentioned bits in registered in to right side one by one but instead of inserting zeros from left end, MSB is restored. The rightmost bit that is being shifted is stored in carry flag (CF).</a:t>
            </a:r>
          </a:p>
          <a:p>
            <a:endParaRPr lang="en-US" sz="2300" dirty="0" smtClean="0"/>
          </a:p>
          <a:p>
            <a:r>
              <a:rPr lang="en-US" sz="2300" dirty="0" smtClean="0"/>
              <a:t>SAL</a:t>
            </a:r>
          </a:p>
          <a:p>
            <a:r>
              <a:rPr lang="en-US" sz="2300" dirty="0" smtClean="0"/>
              <a:t>It stands for </a:t>
            </a:r>
            <a:r>
              <a:rPr lang="en-US" sz="2300" dirty="0" err="1" smtClean="0"/>
              <a:t>Shfit</a:t>
            </a:r>
            <a:r>
              <a:rPr lang="en-US" sz="2300" dirty="0" smtClean="0"/>
              <a:t> Arithmetic Left. It shifts the mentioned bits in registered into left side one by one. </a:t>
            </a:r>
          </a:p>
          <a:p>
            <a:endParaRPr lang="en-US" sz="2300" dirty="0" smtClean="0"/>
          </a:p>
          <a:p>
            <a:r>
              <a:rPr lang="en-US" sz="2300" dirty="0" smtClean="0"/>
              <a:t>Other bit manipulation instructions are: ROR,, ROL,  RCL, RCR, etc</a:t>
            </a:r>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6817251"/>
          </a:xfrm>
          <a:prstGeom prst="rect">
            <a:avLst/>
          </a:prstGeom>
          <a:noFill/>
        </p:spPr>
        <p:txBody>
          <a:bodyPr wrap="square" rtlCol="0">
            <a:spAutoFit/>
          </a:bodyPr>
          <a:lstStyle/>
          <a:p>
            <a:endParaRPr lang="en-US" sz="2300" dirty="0" smtClean="0"/>
          </a:p>
          <a:p>
            <a:endParaRPr lang="en-US" sz="2300" dirty="0" smtClean="0"/>
          </a:p>
          <a:p>
            <a:r>
              <a:rPr lang="en-US" sz="2300" dirty="0" smtClean="0"/>
              <a:t>These instructions cause </a:t>
            </a:r>
            <a:r>
              <a:rPr lang="en-US" sz="2300" dirty="0" err="1" smtClean="0"/>
              <a:t>changein</a:t>
            </a:r>
            <a:r>
              <a:rPr lang="en-US" sz="2300" dirty="0" smtClean="0"/>
              <a:t> sequence of the execution of instruction. This change can be through a condition or sometimes unconditional. The conditions are represented by flags. Some of the program execution instructions are call, ret, </a:t>
            </a:r>
            <a:r>
              <a:rPr lang="en-US" sz="2300" dirty="0" err="1" smtClean="0"/>
              <a:t>jmp</a:t>
            </a:r>
            <a:r>
              <a:rPr lang="en-US" sz="2300" dirty="0" smtClean="0"/>
              <a:t>, </a:t>
            </a:r>
            <a:r>
              <a:rPr lang="en-US" sz="2300" dirty="0" err="1" smtClean="0"/>
              <a:t>ja</a:t>
            </a:r>
            <a:r>
              <a:rPr lang="en-US" sz="2300" dirty="0" smtClean="0"/>
              <a:t>, </a:t>
            </a:r>
            <a:r>
              <a:rPr lang="en-US" sz="2300" dirty="0" err="1" smtClean="0"/>
              <a:t>jae</a:t>
            </a:r>
            <a:r>
              <a:rPr lang="en-US" sz="2300" dirty="0" smtClean="0"/>
              <a:t>, je, </a:t>
            </a:r>
            <a:r>
              <a:rPr lang="en-US" sz="2300" dirty="0" err="1" smtClean="0"/>
              <a:t>jnc</a:t>
            </a:r>
            <a:r>
              <a:rPr lang="en-US" sz="2300" dirty="0" smtClean="0"/>
              <a:t>, </a:t>
            </a:r>
            <a:r>
              <a:rPr lang="en-US" sz="2300" dirty="0" err="1" smtClean="0"/>
              <a:t>jne</a:t>
            </a:r>
            <a:r>
              <a:rPr lang="en-US" sz="2300" dirty="0" smtClean="0"/>
              <a:t>, </a:t>
            </a:r>
            <a:r>
              <a:rPr lang="en-US" sz="2300" dirty="0" err="1" smtClean="0"/>
              <a:t>jnz</a:t>
            </a:r>
            <a:r>
              <a:rPr lang="en-US" sz="2300" dirty="0" smtClean="0"/>
              <a:t>, </a:t>
            </a:r>
            <a:r>
              <a:rPr lang="en-US" sz="2300" dirty="0" err="1" smtClean="0"/>
              <a:t>jpe</a:t>
            </a:r>
            <a:r>
              <a:rPr lang="en-US" sz="2300" dirty="0" smtClean="0"/>
              <a:t>, </a:t>
            </a:r>
            <a:r>
              <a:rPr lang="en-US" sz="2300" dirty="0" err="1" smtClean="0"/>
              <a:t>jz</a:t>
            </a:r>
            <a:r>
              <a:rPr lang="en-US" sz="2300" dirty="0" smtClean="0"/>
              <a:t>, etc.</a:t>
            </a:r>
          </a:p>
          <a:p>
            <a:endParaRPr lang="en-US" sz="2300" dirty="0" smtClean="0"/>
          </a:p>
          <a:p>
            <a:r>
              <a:rPr lang="en-US" sz="2300" dirty="0" smtClean="0"/>
              <a:t>Call</a:t>
            </a:r>
          </a:p>
          <a:p>
            <a:r>
              <a:rPr lang="en-US" sz="2300" dirty="0" smtClean="0"/>
              <a:t>This instruction is used to call a subroutine or function or procedure. The address of next instruction after call is saved into stack.</a:t>
            </a:r>
          </a:p>
          <a:p>
            <a:endParaRPr lang="en-US" sz="2300" dirty="0" smtClean="0"/>
          </a:p>
          <a:p>
            <a:r>
              <a:rPr lang="en-US" sz="2300" dirty="0" smtClean="0"/>
              <a:t>Ret</a:t>
            </a:r>
          </a:p>
          <a:p>
            <a:r>
              <a:rPr lang="en-US" sz="2300" dirty="0" smtClean="0"/>
              <a:t>It returns the control from procedure to calling program. Every call instructions should have a RET.</a:t>
            </a:r>
          </a:p>
          <a:p>
            <a:endParaRPr lang="en-US" sz="2300" dirty="0" smtClean="0"/>
          </a:p>
          <a:p>
            <a:r>
              <a:rPr lang="en-US" sz="2300" dirty="0" smtClean="0"/>
              <a:t>JMP</a:t>
            </a:r>
          </a:p>
          <a:p>
            <a:r>
              <a:rPr lang="en-US" sz="2300" dirty="0" smtClean="0"/>
              <a:t>This instruction is used for unconditional jump from one place to another.	</a:t>
            </a:r>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9144000" cy="584775"/>
          </a:xfrm>
          <a:prstGeom prst="rect">
            <a:avLst/>
          </a:prstGeom>
          <a:noFill/>
        </p:spPr>
        <p:txBody>
          <a:bodyPr wrap="square" rtlCol="0">
            <a:spAutoFit/>
          </a:bodyPr>
          <a:lstStyle/>
          <a:p>
            <a:r>
              <a:rPr lang="en-US" sz="3200" b="1" dirty="0" smtClean="0"/>
              <a:t>Internal architecture of 8086</a:t>
            </a:r>
            <a:endParaRPr lang="en-US" sz="3200" b="1" dirty="0"/>
          </a:p>
        </p:txBody>
      </p:sp>
      <p:sp>
        <p:nvSpPr>
          <p:cNvPr id="5" name="TextBox 4"/>
          <p:cNvSpPr txBox="1"/>
          <p:nvPr/>
        </p:nvSpPr>
        <p:spPr>
          <a:xfrm>
            <a:off x="0" y="305416"/>
            <a:ext cx="9144000" cy="6555641"/>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smtClean="0"/>
              <a:t>8086 contains two independent functional units: Bus Interface Unit (</a:t>
            </a:r>
            <a:r>
              <a:rPr lang="en-US" sz="2000" dirty="0" err="1" smtClean="0"/>
              <a:t>BIU</a:t>
            </a:r>
            <a:r>
              <a:rPr lang="en-US" sz="2000" dirty="0" smtClean="0"/>
              <a:t>) and Execution Unit (EU).</a:t>
            </a:r>
          </a:p>
          <a:p>
            <a:pPr marL="457200" indent="-457200" algn="just"/>
            <a:r>
              <a:rPr lang="en-US" sz="2000" b="1" dirty="0" smtClean="0"/>
              <a:t>Bus Interface Unit (</a:t>
            </a:r>
            <a:r>
              <a:rPr lang="en-US" sz="2000" b="1" dirty="0" err="1" smtClean="0"/>
              <a:t>BIU</a:t>
            </a:r>
            <a:r>
              <a:rPr lang="en-US" sz="2000" b="1" dirty="0" smtClean="0"/>
              <a:t>) </a:t>
            </a:r>
          </a:p>
          <a:p>
            <a:pPr marL="457200" indent="-457200" algn="just"/>
            <a:r>
              <a:rPr lang="en-US" sz="2000" b="1" dirty="0" smtClean="0"/>
              <a:t>	</a:t>
            </a:r>
            <a:r>
              <a:rPr lang="en-US" sz="2000" dirty="0" smtClean="0"/>
              <a:t>The segment registers, instruction pointer and 6-byte instruction queue are associated with the bus interface unit (</a:t>
            </a:r>
            <a:r>
              <a:rPr lang="en-US" sz="2000" dirty="0" err="1" smtClean="0"/>
              <a:t>BIU</a:t>
            </a:r>
            <a:r>
              <a:rPr lang="en-US" sz="2000" dirty="0" smtClean="0"/>
              <a:t>). </a:t>
            </a:r>
          </a:p>
          <a:p>
            <a:pPr marL="457200" indent="-457200" algn="just"/>
            <a:r>
              <a:rPr lang="en-US" sz="2000" dirty="0" smtClean="0"/>
              <a:t>• The </a:t>
            </a:r>
            <a:r>
              <a:rPr lang="en-US" sz="2000" dirty="0" err="1" smtClean="0"/>
              <a:t>BIU</a:t>
            </a:r>
            <a:r>
              <a:rPr lang="en-US" sz="2000" dirty="0" smtClean="0"/>
              <a:t>: </a:t>
            </a:r>
          </a:p>
          <a:p>
            <a:pPr marL="914400" indent="-457200" algn="just">
              <a:buFont typeface="Wingdings" pitchFamily="2" charset="2"/>
              <a:buChar char="ü"/>
            </a:pPr>
            <a:r>
              <a:rPr lang="en-US" sz="2000" dirty="0" smtClean="0"/>
              <a:t>Handles transfer of data and addresses, </a:t>
            </a:r>
          </a:p>
          <a:p>
            <a:pPr marL="914400" indent="-457200" algn="just">
              <a:buFont typeface="Wingdings" pitchFamily="2" charset="2"/>
              <a:buChar char="ü"/>
            </a:pPr>
            <a:r>
              <a:rPr lang="en-US" sz="2000" dirty="0" smtClean="0"/>
              <a:t>Fetches instruction codes, stores fetched instruction codes in first-in-first-out register set called a queue, </a:t>
            </a:r>
          </a:p>
          <a:p>
            <a:pPr marL="914400" indent="-457200" algn="just">
              <a:buFont typeface="Wingdings" pitchFamily="2" charset="2"/>
              <a:buChar char="ü"/>
            </a:pPr>
            <a:r>
              <a:rPr lang="en-US" sz="2000" dirty="0" smtClean="0"/>
              <a:t>Reads and writes data from memory and I/O devices, </a:t>
            </a:r>
          </a:p>
          <a:p>
            <a:pPr marL="457200" indent="-457200" algn="just"/>
            <a:r>
              <a:rPr lang="en-US" sz="2000" dirty="0" smtClean="0"/>
              <a:t>• It has the following functional parts: </a:t>
            </a:r>
          </a:p>
          <a:p>
            <a:pPr marL="914400" indent="-457200" algn="just">
              <a:buFont typeface="Wingdings" pitchFamily="2" charset="2"/>
              <a:buChar char="ü"/>
            </a:pPr>
            <a:r>
              <a:rPr lang="en-US" sz="2000" b="1" dirty="0" smtClean="0"/>
              <a:t>Instruction Queue</a:t>
            </a:r>
            <a:r>
              <a:rPr lang="en-US" sz="2000" dirty="0" smtClean="0"/>
              <a:t>: When EU executes instructions, the </a:t>
            </a:r>
            <a:r>
              <a:rPr lang="en-US" sz="2000" dirty="0" err="1" smtClean="0"/>
              <a:t>BIU</a:t>
            </a:r>
            <a:r>
              <a:rPr lang="en-US" sz="2000" dirty="0" smtClean="0"/>
              <a:t> gets 6-bytes of the next instruction and stores them in the instruction queue and this process is known as instruction pre fetch. This process increases the speed of the processor. </a:t>
            </a:r>
          </a:p>
          <a:p>
            <a:pPr marL="914400" indent="-457200" algn="just">
              <a:buFont typeface="Wingdings" pitchFamily="2" charset="2"/>
              <a:buChar char="ü"/>
            </a:pPr>
            <a:r>
              <a:rPr lang="en-US" sz="2000" b="1" dirty="0" smtClean="0"/>
              <a:t>Segment Registers</a:t>
            </a:r>
            <a:r>
              <a:rPr lang="en-US" sz="2000" dirty="0" smtClean="0"/>
              <a:t>: A segment register contains the addresses of instructions and data in memory which are used by the processor to access memory locations. </a:t>
            </a:r>
          </a:p>
          <a:p>
            <a:pPr marL="914400" indent="-457200" algn="just">
              <a:buFont typeface="Wingdings" pitchFamily="2" charset="2"/>
              <a:buChar char="ü"/>
            </a:pPr>
            <a:r>
              <a:rPr lang="en-US" sz="2000" b="1" dirty="0" smtClean="0"/>
              <a:t>Instruction Pointer (IP): </a:t>
            </a:r>
            <a:r>
              <a:rPr lang="en-US" sz="2000" dirty="0" smtClean="0"/>
              <a:t>The instruction pointer in the 8086 microprocessor acts as a program counter. It indicates to the address of the next instruction to be executed. </a:t>
            </a:r>
          </a:p>
        </p:txBody>
      </p:sp>
    </p:spTree>
    <p:extLst>
      <p:ext uri="{BB962C8B-B14F-4D97-AF65-F5344CB8AC3E}">
        <p14:creationId xmlns:p14="http://schemas.microsoft.com/office/powerpoint/2010/main" val="1974885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1862048"/>
          </a:xfrm>
          <a:prstGeom prst="rect">
            <a:avLst/>
          </a:prstGeom>
          <a:noFill/>
        </p:spPr>
        <p:txBody>
          <a:bodyPr wrap="square" rtlCol="0">
            <a:spAutoFit/>
          </a:bodyPr>
          <a:lstStyle/>
          <a:p>
            <a:endParaRPr lang="en-US" sz="2300" dirty="0" smtClean="0"/>
          </a:p>
          <a:p>
            <a:endParaRPr lang="en-US" sz="2300" dirty="0" smtClean="0"/>
          </a:p>
          <a:p>
            <a:r>
              <a:rPr lang="en-US" sz="2300" dirty="0" err="1" smtClean="0"/>
              <a:t>Jxx</a:t>
            </a:r>
            <a:r>
              <a:rPr lang="en-US" sz="2300" dirty="0" smtClean="0"/>
              <a:t> (conditional jump)</a:t>
            </a:r>
          </a:p>
          <a:p>
            <a:r>
              <a:rPr lang="en-US" sz="2300" dirty="0" smtClean="0"/>
              <a:t>All the conditional jumps follows some conditional statement or any instruction that affects the flag.</a:t>
            </a:r>
          </a:p>
        </p:txBody>
      </p:sp>
      <p:pic>
        <p:nvPicPr>
          <p:cNvPr id="1026" name="Picture 2"/>
          <p:cNvPicPr>
            <a:picLocks noChangeAspect="1" noChangeArrowheads="1"/>
          </p:cNvPicPr>
          <p:nvPr/>
        </p:nvPicPr>
        <p:blipFill>
          <a:blip r:embed="rId2"/>
          <a:srcRect/>
          <a:stretch>
            <a:fillRect/>
          </a:stretch>
        </p:blipFill>
        <p:spPr bwMode="auto">
          <a:xfrm>
            <a:off x="1676400" y="2343150"/>
            <a:ext cx="5038725" cy="3829050"/>
          </a:xfrm>
          <a:prstGeom prst="rect">
            <a:avLst/>
          </a:prstGeom>
          <a:noFill/>
          <a:ln w="9525">
            <a:noFill/>
            <a:miter lim="800000"/>
            <a:headEnd/>
            <a:tailEnd/>
          </a:ln>
          <a:effectLst/>
        </p:spPr>
      </p:pic>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endParaRPr lang="en-US" sz="2300" dirty="0" smtClean="0"/>
          </a:p>
          <a:p>
            <a:endParaRPr lang="en-US" sz="2300" dirty="0" smtClean="0"/>
          </a:p>
          <a:p>
            <a:r>
              <a:rPr lang="en-US" sz="2300" dirty="0" smtClean="0"/>
              <a:t>Loop</a:t>
            </a:r>
          </a:p>
          <a:p>
            <a:r>
              <a:rPr lang="en-US" sz="2300" dirty="0" smtClean="0"/>
              <a:t>This is a looping instruction. The number of times looping is required is placed in the CX register. With each iteration, the content of CX are incremented. ZF is checked whether to loop again or not.</a:t>
            </a:r>
          </a:p>
          <a:p>
            <a:endParaRPr lang="en-US" sz="2300" dirty="0" smtClean="0"/>
          </a:p>
          <a:p>
            <a:endParaRPr lang="en-US" sz="2300" dirty="0" smtClean="0"/>
          </a:p>
          <a:p>
            <a:endParaRPr lang="en-US" sz="2300" dirty="0" smtClean="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Instruction sets: String instructions</a:t>
            </a:r>
            <a:endParaRPr lang="en-US" sz="3000" b="1" dirty="0"/>
          </a:p>
        </p:txBody>
      </p:sp>
      <p:sp>
        <p:nvSpPr>
          <p:cNvPr id="5" name="TextBox 4"/>
          <p:cNvSpPr txBox="1"/>
          <p:nvPr/>
        </p:nvSpPr>
        <p:spPr>
          <a:xfrm>
            <a:off x="0" y="388709"/>
            <a:ext cx="9144000" cy="2215991"/>
          </a:xfrm>
          <a:prstGeom prst="rect">
            <a:avLst/>
          </a:prstGeom>
          <a:noFill/>
        </p:spPr>
        <p:txBody>
          <a:bodyPr wrap="square" rtlCol="0">
            <a:spAutoFit/>
          </a:bodyPr>
          <a:lstStyle/>
          <a:p>
            <a:r>
              <a:rPr lang="en-US" sz="2300" dirty="0" smtClean="0"/>
              <a:t>String in assembly language is just a sequentially stored bytes or words. </a:t>
            </a:r>
          </a:p>
          <a:p>
            <a:r>
              <a:rPr lang="en-US" sz="2300" dirty="0" smtClean="0"/>
              <a:t>There are very strong set of string instructions in 8086 by the use of which the size of program is considerably reduced. Some of the instructions are : </a:t>
            </a:r>
            <a:r>
              <a:rPr lang="en-US" sz="2300" dirty="0" err="1" smtClean="0"/>
              <a:t>cmps</a:t>
            </a:r>
            <a:r>
              <a:rPr lang="en-US" sz="2300" dirty="0" smtClean="0"/>
              <a:t>, </a:t>
            </a:r>
            <a:r>
              <a:rPr lang="en-US" sz="2300" dirty="0" err="1" smtClean="0"/>
              <a:t>scas</a:t>
            </a:r>
            <a:r>
              <a:rPr lang="en-US" sz="2300" dirty="0" smtClean="0"/>
              <a:t>, </a:t>
            </a:r>
            <a:r>
              <a:rPr lang="en-US" sz="2300" dirty="0" err="1" smtClean="0"/>
              <a:t>movs</a:t>
            </a:r>
            <a:r>
              <a:rPr lang="en-US" sz="2300" dirty="0" smtClean="0"/>
              <a:t>, </a:t>
            </a:r>
            <a:r>
              <a:rPr lang="en-US" sz="2300" dirty="0" err="1" smtClean="0"/>
              <a:t>movsb</a:t>
            </a:r>
            <a:r>
              <a:rPr lang="en-US" sz="2300" dirty="0" smtClean="0"/>
              <a:t>, </a:t>
            </a:r>
            <a:r>
              <a:rPr lang="en-US" sz="2300" dirty="0" err="1" smtClean="0"/>
              <a:t>movsw</a:t>
            </a:r>
            <a:r>
              <a:rPr lang="en-US" sz="2300" dirty="0" smtClean="0"/>
              <a:t>, rep, etc. </a:t>
            </a:r>
          </a:p>
          <a:p>
            <a:endParaRPr lang="en-US" sz="2300" dirty="0" smtClean="0"/>
          </a:p>
          <a:p>
            <a:endParaRPr lang="en-US" sz="2300" dirty="0" smtClean="0"/>
          </a:p>
        </p:txBody>
      </p:sp>
    </p:spTree>
    <p:extLst>
      <p:ext uri="{BB962C8B-B14F-4D97-AF65-F5344CB8AC3E}">
        <p14:creationId xmlns:p14="http://schemas.microsoft.com/office/powerpoint/2010/main" val="80377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9144000" cy="584775"/>
          </a:xfrm>
          <a:prstGeom prst="rect">
            <a:avLst/>
          </a:prstGeom>
          <a:noFill/>
        </p:spPr>
        <p:txBody>
          <a:bodyPr wrap="square" rtlCol="0">
            <a:spAutoFit/>
          </a:bodyPr>
          <a:lstStyle/>
          <a:p>
            <a:r>
              <a:rPr lang="en-US" sz="3200" b="1" dirty="0" smtClean="0"/>
              <a:t>Internal architecture of 8086</a:t>
            </a:r>
            <a:endParaRPr lang="en-US" sz="3200" b="1" dirty="0"/>
          </a:p>
        </p:txBody>
      </p:sp>
      <p:sp>
        <p:nvSpPr>
          <p:cNvPr id="5" name="TextBox 4"/>
          <p:cNvSpPr txBox="1"/>
          <p:nvPr/>
        </p:nvSpPr>
        <p:spPr>
          <a:xfrm>
            <a:off x="0" y="305416"/>
            <a:ext cx="9144000" cy="4524315"/>
          </a:xfrm>
          <a:prstGeom prst="rect">
            <a:avLst/>
          </a:prstGeom>
          <a:noFill/>
        </p:spPr>
        <p:txBody>
          <a:bodyPr wrap="square" rtlCol="0">
            <a:spAutoFit/>
          </a:bodyPr>
          <a:lstStyle/>
          <a:p>
            <a:pPr marL="457200" indent="-457200" algn="just"/>
            <a:r>
              <a:rPr lang="en-US" sz="2400" b="1" dirty="0" smtClean="0"/>
              <a:t>Memory segmentation</a:t>
            </a:r>
          </a:p>
          <a:p>
            <a:pPr marL="457200" indent="-457200" algn="just"/>
            <a:r>
              <a:rPr lang="en-US" sz="2400" b="1" dirty="0" smtClean="0"/>
              <a:t>	</a:t>
            </a:r>
            <a:r>
              <a:rPr lang="en-US" sz="2400" dirty="0" smtClean="0"/>
              <a:t>To increase the execution speed and fetching speed, 8086 segments the memory.</a:t>
            </a:r>
          </a:p>
          <a:p>
            <a:pPr marL="457200" indent="-457200" algn="just"/>
            <a:r>
              <a:rPr lang="en-US" sz="2400" dirty="0" smtClean="0"/>
              <a:t>It has 20 bit address bus can address 1 MB of memory, it segments it into 4 64 </a:t>
            </a:r>
            <a:r>
              <a:rPr lang="en-US" sz="2400" dirty="0" err="1" smtClean="0"/>
              <a:t>kB</a:t>
            </a:r>
            <a:r>
              <a:rPr lang="en-US" sz="2400" dirty="0" smtClean="0"/>
              <a:t> segments.</a:t>
            </a:r>
          </a:p>
          <a:p>
            <a:pPr marL="457200" indent="-457200" algn="just"/>
            <a:r>
              <a:rPr lang="en-US" sz="2400" dirty="0" smtClean="0"/>
              <a:t>8086 works only with four 64KB segments within whole 1MB memory.</a:t>
            </a:r>
          </a:p>
          <a:p>
            <a:pPr marL="457200" indent="-457200" algn="just"/>
            <a:r>
              <a:rPr lang="en-US" sz="2400" dirty="0" smtClean="0"/>
              <a:t>There are 4 segment registers in 8086. They are: </a:t>
            </a:r>
          </a:p>
          <a:p>
            <a:pPr marL="457200" indent="-457200" algn="just"/>
            <a:r>
              <a:rPr lang="en-US" sz="2400" dirty="0" smtClean="0"/>
              <a:t>      Code Segment Register(CS)</a:t>
            </a:r>
          </a:p>
          <a:p>
            <a:pPr marL="457200" indent="-457200" algn="just"/>
            <a:r>
              <a:rPr lang="en-US" sz="2400" dirty="0" smtClean="0"/>
              <a:t>      Data Segment Register(DS)</a:t>
            </a:r>
          </a:p>
          <a:p>
            <a:pPr marL="457200" indent="-457200" algn="just"/>
            <a:r>
              <a:rPr lang="en-US" sz="2400" dirty="0" smtClean="0"/>
              <a:t>      Stack Segment Register (SS)</a:t>
            </a:r>
          </a:p>
          <a:p>
            <a:pPr marL="457200" indent="-457200" algn="just"/>
            <a:r>
              <a:rPr lang="en-US" sz="2400" dirty="0" smtClean="0"/>
              <a:t>      Extra Segment Register (ES)</a:t>
            </a:r>
          </a:p>
          <a:p>
            <a:pPr marL="457200" indent="-457200" algn="just"/>
            <a:endParaRPr lang="en-US" sz="2400" dirty="0" smtClean="0"/>
          </a:p>
        </p:txBody>
      </p:sp>
    </p:spTree>
    <p:extLst>
      <p:ext uri="{BB962C8B-B14F-4D97-AF65-F5344CB8AC3E}">
        <p14:creationId xmlns:p14="http://schemas.microsoft.com/office/powerpoint/2010/main" val="1974885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489364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Segment register: </a:t>
            </a:r>
            <a:r>
              <a:rPr lang="en-US" sz="2400" dirty="0" smtClean="0"/>
              <a:t>A segment register points to the starting address of the particular memory segment. Types of segment register:</a:t>
            </a:r>
            <a:endParaRPr lang="en-US" sz="2400" b="1" dirty="0"/>
          </a:p>
          <a:p>
            <a:pPr marL="914400" indent="-457200">
              <a:buFont typeface="Arial" panose="020B0604020202020204" pitchFamily="34" charset="0"/>
              <a:buChar char="•"/>
            </a:pPr>
            <a:r>
              <a:rPr lang="en-US" sz="2400" b="1" dirty="0" smtClean="0"/>
              <a:t>Code segment</a:t>
            </a:r>
            <a:r>
              <a:rPr lang="en-US" sz="2400" dirty="0" smtClean="0"/>
              <a:t>: It contains all the instructions to be executed. The instruction codes resides on the code segments. It points to the starting address of the code segment.</a:t>
            </a:r>
            <a:endParaRPr lang="en-US" sz="2400" b="1" dirty="0" smtClean="0"/>
          </a:p>
          <a:p>
            <a:pPr marL="914400" indent="-457200">
              <a:buFont typeface="Arial" panose="020B0604020202020204" pitchFamily="34" charset="0"/>
              <a:buChar char="•"/>
            </a:pPr>
            <a:r>
              <a:rPr lang="en-US" sz="2400" b="1" dirty="0" smtClean="0"/>
              <a:t>Data segment:</a:t>
            </a:r>
            <a:r>
              <a:rPr lang="en-US" sz="2400" dirty="0" smtClean="0"/>
              <a:t> local data, variables and constant resides in the data segments. It indicates the starting address of the data segment.</a:t>
            </a:r>
            <a:endParaRPr lang="en-US" sz="2400" b="1" dirty="0" smtClean="0"/>
          </a:p>
          <a:p>
            <a:pPr marL="914400" indent="-457200">
              <a:buFont typeface="Arial" panose="020B0604020202020204" pitchFamily="34" charset="0"/>
              <a:buChar char="•"/>
            </a:pPr>
            <a:r>
              <a:rPr lang="en-US" sz="2400" b="1" dirty="0" smtClean="0"/>
              <a:t>Stack segment: </a:t>
            </a:r>
            <a:r>
              <a:rPr lang="en-US" sz="2400" dirty="0" smtClean="0"/>
              <a:t>The stack segment register stores the starting address of the stack.</a:t>
            </a:r>
          </a:p>
          <a:p>
            <a:pPr marL="914400" indent="-457200">
              <a:buFont typeface="Arial" panose="020B0604020202020204" pitchFamily="34" charset="0"/>
              <a:buChar char="•"/>
            </a:pPr>
            <a:r>
              <a:rPr lang="en-US" sz="2400" b="1" dirty="0" smtClean="0"/>
              <a:t>Extra segment: </a:t>
            </a:r>
            <a:r>
              <a:rPr lang="en-US" sz="2400" dirty="0" smtClean="0"/>
              <a:t>External(global) data reside in extra segment. It holds the destination addresses of some data of certain string </a:t>
            </a:r>
            <a:r>
              <a:rPr lang="en-US" sz="2400" dirty="0" err="1" smtClean="0"/>
              <a:t>insturctions</a:t>
            </a:r>
            <a:r>
              <a:rPr lang="en-US" sz="2400" dirty="0" smtClean="0"/>
              <a:t>.</a:t>
            </a:r>
            <a:endParaRPr lang="en-US" sz="2400" dirty="0"/>
          </a:p>
        </p:txBody>
      </p:sp>
    </p:spTree>
    <p:extLst>
      <p:ext uri="{BB962C8B-B14F-4D97-AF65-F5344CB8AC3E}">
        <p14:creationId xmlns:p14="http://schemas.microsoft.com/office/powerpoint/2010/main" val="4233593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Microprocessor Architecture</a:t>
            </a:r>
          </a:p>
          <a:p>
            <a:endParaRPr lang="en-US" sz="3000" b="1" dirty="0"/>
          </a:p>
        </p:txBody>
      </p:sp>
      <p:sp>
        <p:nvSpPr>
          <p:cNvPr id="5" name="TextBox 4"/>
          <p:cNvSpPr txBox="1"/>
          <p:nvPr/>
        </p:nvSpPr>
        <p:spPr>
          <a:xfrm>
            <a:off x="0" y="369333"/>
            <a:ext cx="9144000" cy="4524315"/>
          </a:xfrm>
          <a:prstGeom prst="rect">
            <a:avLst/>
          </a:prstGeom>
          <a:noFill/>
        </p:spPr>
        <p:txBody>
          <a:bodyPr wrap="square" rtlCol="0">
            <a:spAutoFit/>
          </a:bodyPr>
          <a:lstStyle/>
          <a:p>
            <a:pPr marL="285750" indent="-285750"/>
            <a:r>
              <a:rPr lang="en-US" sz="2400" b="1" dirty="0" smtClean="0"/>
              <a:t>Execution Unit (EU)</a:t>
            </a:r>
          </a:p>
          <a:p>
            <a:pPr marL="457200" indent="-457200">
              <a:buFont typeface="Wingdings" pitchFamily="2" charset="2"/>
              <a:buChar char="q"/>
            </a:pPr>
            <a:r>
              <a:rPr lang="en-US" sz="2400" dirty="0" smtClean="0"/>
              <a:t>The EU receives </a:t>
            </a:r>
            <a:r>
              <a:rPr lang="en-US" sz="2400" dirty="0" err="1" smtClean="0"/>
              <a:t>opcode</a:t>
            </a:r>
            <a:r>
              <a:rPr lang="en-US" sz="2400" dirty="0" smtClean="0"/>
              <a:t> of an instruction from the queue, decodes it and then executes it. </a:t>
            </a:r>
          </a:p>
          <a:p>
            <a:pPr marL="457200" indent="-457200">
              <a:buFont typeface="Wingdings" pitchFamily="2" charset="2"/>
              <a:buChar char="q"/>
            </a:pPr>
            <a:r>
              <a:rPr lang="en-US" sz="2400" dirty="0" smtClean="0"/>
              <a:t>While Execution unit decodes or executes an instruction, then the </a:t>
            </a:r>
            <a:r>
              <a:rPr lang="en-US" sz="2400" dirty="0" err="1" smtClean="0"/>
              <a:t>BIU</a:t>
            </a:r>
            <a:r>
              <a:rPr lang="en-US" sz="2400" dirty="0" smtClean="0"/>
              <a:t> fetches instruction codes from the memory and stores them in the queue.</a:t>
            </a:r>
          </a:p>
          <a:p>
            <a:pPr marL="457200" indent="-457200">
              <a:buFont typeface="Wingdings" pitchFamily="2" charset="2"/>
              <a:buChar char="q"/>
            </a:pPr>
            <a:r>
              <a:rPr lang="en-US" sz="2400" dirty="0" smtClean="0"/>
              <a:t>It consist of following registers: </a:t>
            </a:r>
          </a:p>
          <a:p>
            <a:pPr marL="914400" lvl="1" indent="-457200"/>
            <a:r>
              <a:rPr lang="en-US" sz="2400" dirty="0" smtClean="0"/>
              <a:t>General purpose registers</a:t>
            </a:r>
          </a:p>
          <a:p>
            <a:pPr marL="914400" lvl="1" indent="-457200"/>
            <a:r>
              <a:rPr lang="en-US" sz="2400" dirty="0" smtClean="0"/>
              <a:t>Index register</a:t>
            </a:r>
          </a:p>
          <a:p>
            <a:pPr marL="914400" lvl="1" indent="-457200"/>
            <a:r>
              <a:rPr lang="en-US" sz="2400" dirty="0" err="1" smtClean="0"/>
              <a:t>ALU</a:t>
            </a:r>
            <a:endParaRPr lang="en-US" sz="2400" dirty="0" smtClean="0"/>
          </a:p>
          <a:p>
            <a:pPr marL="914400" lvl="1" indent="-457200"/>
            <a:r>
              <a:rPr lang="en-US" sz="2400" dirty="0" smtClean="0"/>
              <a:t>Flag register</a:t>
            </a:r>
          </a:p>
          <a:p>
            <a:pPr marL="914400" lvl="1" indent="-457200"/>
            <a:endParaRPr lang="en-US" sz="2400" dirty="0"/>
          </a:p>
        </p:txBody>
      </p:sp>
    </p:spTree>
    <p:extLst>
      <p:ext uri="{BB962C8B-B14F-4D97-AF65-F5344CB8AC3E}">
        <p14:creationId xmlns:p14="http://schemas.microsoft.com/office/powerpoint/2010/main" val="423359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674030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General purpose register</a:t>
            </a:r>
          </a:p>
          <a:p>
            <a:pPr marL="287338" indent="-287338" algn="just" fontAlgn="base"/>
            <a:r>
              <a:rPr lang="en-US" sz="2400" dirty="0" smtClean="0"/>
              <a:t>	General-purpose registers can be used for multiple purposes and assigned to a variety of functions by the programmer. It is user visible register. In 8086 microprocessor. The </a:t>
            </a:r>
            <a:r>
              <a:rPr lang="en-US" sz="2400" dirty="0"/>
              <a:t>registers AX, BX, CX, and DX are the general 16-bit registers.</a:t>
            </a:r>
          </a:p>
          <a:p>
            <a:pPr marL="287338" indent="-287338" algn="just" fontAlgn="base"/>
            <a:r>
              <a:rPr lang="en-US" sz="2400" i="1" dirty="0" smtClean="0"/>
              <a:t>	</a:t>
            </a:r>
            <a:r>
              <a:rPr lang="en-US" sz="2400" b="1" i="1" dirty="0" smtClean="0"/>
              <a:t>AX </a:t>
            </a:r>
            <a:r>
              <a:rPr lang="en-US" sz="2400" b="1" i="1" dirty="0"/>
              <a:t>Register</a:t>
            </a:r>
            <a:r>
              <a:rPr lang="en-US" sz="2400" dirty="0"/>
              <a:t>: Accumulator register consists of two 8-bit registers AL and AH, which</a:t>
            </a:r>
            <a:br>
              <a:rPr lang="en-US" sz="2400" dirty="0"/>
            </a:br>
            <a:r>
              <a:rPr lang="en-US" sz="2400" dirty="0"/>
              <a:t>can be combined together and used as a 16- bit register AX. AL in this case contains </a:t>
            </a:r>
            <a:r>
              <a:rPr lang="en-US" sz="2400" dirty="0" smtClean="0"/>
              <a:t>the low-order </a:t>
            </a:r>
            <a:r>
              <a:rPr lang="en-US" sz="2400" dirty="0"/>
              <a:t>byte of the word, and AH contains the high-order byte. Accumulator can </a:t>
            </a:r>
            <a:r>
              <a:rPr lang="en-US" sz="2400" dirty="0" smtClean="0"/>
              <a:t>be used </a:t>
            </a:r>
            <a:r>
              <a:rPr lang="en-US" sz="2400" dirty="0"/>
              <a:t>for I/O operations, rotate and string manipulation</a:t>
            </a:r>
            <a:r>
              <a:rPr lang="en-US" sz="2400" dirty="0" smtClean="0"/>
              <a:t>. It is most efficient in data movement, arithmetic and logical operation. Its function depends on the design of the processor whether the processor is an accumulator based processor or general purpose registers based processor. After the execution of arithmetic and logical instruction the result is placed in the accumulator. All data transfer between CPU and device/port are performed through the accumulator.</a:t>
            </a:r>
            <a:endParaRPr lang="en-US" sz="2400" dirty="0"/>
          </a:p>
          <a:p>
            <a:pPr marL="287338" indent="-287338" algn="just" fontAlgn="base"/>
            <a:r>
              <a:rPr lang="en-US" sz="2400" i="1" dirty="0" smtClean="0"/>
              <a:t>		</a:t>
            </a:r>
            <a:endParaRPr lang="en-US" sz="2400" dirty="0"/>
          </a:p>
        </p:txBody>
      </p:sp>
    </p:spTree>
    <p:extLst>
      <p:ext uri="{BB962C8B-B14F-4D97-AF65-F5344CB8AC3E}">
        <p14:creationId xmlns:p14="http://schemas.microsoft.com/office/powerpoint/2010/main" val="4015673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417141"/>
          </a:xfrm>
          <a:prstGeom prst="rect">
            <a:avLst/>
          </a:prstGeom>
          <a:noFill/>
        </p:spPr>
        <p:txBody>
          <a:bodyPr wrap="square" rtlCol="0">
            <a:spAutoFit/>
          </a:bodyPr>
          <a:lstStyle/>
          <a:p>
            <a:pPr marL="285750" indent="-285750">
              <a:buFont typeface="Wingdings" panose="05000000000000000000" pitchFamily="2" charset="2"/>
              <a:buChar char="§"/>
            </a:pPr>
            <a:r>
              <a:rPr lang="en-US" sz="2700" b="1" dirty="0" smtClean="0"/>
              <a:t>General purpose register</a:t>
            </a:r>
          </a:p>
          <a:p>
            <a:pPr marL="287338" indent="-287338" algn="just" fontAlgn="base"/>
            <a:r>
              <a:rPr lang="en-US" sz="2700" dirty="0" smtClean="0"/>
              <a:t>	</a:t>
            </a:r>
            <a:r>
              <a:rPr lang="en-US" sz="2800" b="1" i="1" dirty="0" smtClean="0"/>
              <a:t>BX Register</a:t>
            </a:r>
            <a:r>
              <a:rPr lang="en-US" sz="2800" dirty="0" smtClean="0"/>
              <a:t>: This register is mainly used as a base register. It holds the starting base</a:t>
            </a:r>
            <a:br>
              <a:rPr lang="en-US" sz="2800" dirty="0" smtClean="0"/>
            </a:br>
            <a:r>
              <a:rPr lang="en-US" sz="2800" dirty="0" smtClean="0"/>
              <a:t>location of a memory region within a data segment. It is used as offset storage for</a:t>
            </a:r>
            <a:br>
              <a:rPr lang="en-US" sz="2800" dirty="0" smtClean="0"/>
            </a:br>
            <a:r>
              <a:rPr lang="en-US" sz="2800" dirty="0" smtClean="0"/>
              <a:t>forming physical address in case of certain addressing mode.</a:t>
            </a:r>
            <a:endParaRPr lang="en-US" sz="2700" dirty="0" smtClean="0"/>
          </a:p>
          <a:p>
            <a:pPr marL="287338" indent="-287338" algn="just" fontAlgn="base"/>
            <a:r>
              <a:rPr lang="en-US" sz="2700" b="1" i="1" smtClean="0"/>
              <a:t>    CX </a:t>
            </a:r>
            <a:r>
              <a:rPr lang="en-US" sz="2700" b="1" i="1" dirty="0" smtClean="0"/>
              <a:t>Register</a:t>
            </a:r>
            <a:r>
              <a:rPr lang="en-US" sz="2700" dirty="0" smtClean="0"/>
              <a:t>: It is used as default counter or count register in case of string and loop</a:t>
            </a:r>
            <a:br>
              <a:rPr lang="en-US" sz="2700" dirty="0" smtClean="0"/>
            </a:br>
            <a:r>
              <a:rPr lang="en-US" sz="2700" dirty="0" smtClean="0"/>
              <a:t>instructions.</a:t>
            </a:r>
          </a:p>
          <a:p>
            <a:pPr marL="287338" indent="-287338" algn="just"/>
            <a:r>
              <a:rPr lang="en-US" sz="2700" i="1" dirty="0" smtClean="0"/>
              <a:t>	</a:t>
            </a:r>
            <a:r>
              <a:rPr lang="en-US" sz="2700" b="1" i="1" dirty="0" smtClean="0"/>
              <a:t>DX Register</a:t>
            </a:r>
            <a:r>
              <a:rPr lang="en-US" sz="2700" dirty="0" smtClean="0"/>
              <a:t>: Data register can be used as a port number in I/O operations and implicit operand or destination in case of few instructions. Some I/O instruction move data between and identified I/O port and the memory location address by register DX. </a:t>
            </a:r>
          </a:p>
        </p:txBody>
      </p:sp>
    </p:spTree>
    <p:extLst>
      <p:ext uri="{BB962C8B-B14F-4D97-AF65-F5344CB8AC3E}">
        <p14:creationId xmlns:p14="http://schemas.microsoft.com/office/powerpoint/2010/main" val="3411548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37097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Pointer and index register</a:t>
            </a:r>
            <a:endParaRPr lang="en-US" sz="2400" b="1" dirty="0"/>
          </a:p>
          <a:p>
            <a:pPr marL="914400" indent="-457200">
              <a:buFont typeface="Arial" panose="020B0604020202020204" pitchFamily="34" charset="0"/>
              <a:buChar char="•"/>
            </a:pPr>
            <a:r>
              <a:rPr lang="en-US" sz="2400" b="1" dirty="0" smtClean="0"/>
              <a:t>Stack pointer (SP)</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a:t>
            </a:r>
            <a:r>
              <a:rPr lang="en-US" sz="2400" dirty="0" err="1" smtClean="0"/>
              <a:t>up.The</a:t>
            </a:r>
            <a:r>
              <a:rPr lang="en-US" sz="2400" dirty="0" smtClean="0"/>
              <a:t> PUSH instruction is used to transfer the content of the register to the stack and the POP instruction to bring back content from the stack to the register. </a:t>
            </a:r>
          </a:p>
          <a:p>
            <a:pPr marL="914400" indent="-457200">
              <a:buFont typeface="Arial" panose="020B0604020202020204" pitchFamily="34" charset="0"/>
              <a:buChar char="•"/>
            </a:pPr>
            <a:r>
              <a:rPr lang="en-US" sz="2400" b="1" dirty="0" smtClean="0"/>
              <a:t>Base Pointer (BP)</a:t>
            </a:r>
            <a:r>
              <a:rPr lang="en-US" sz="2400" dirty="0" smtClean="0"/>
              <a:t>: Its helps in referencing the parameter variables passed to a subroutine. The address in SS register is combined with the offset in BP to get the location of the parameter. BP can also be combined with DI and SI as base register for special addressing.</a:t>
            </a:r>
          </a:p>
          <a:p>
            <a:pPr marL="914400" indent="-457200">
              <a:buFont typeface="Arial" panose="020B0604020202020204" pitchFamily="34" charset="0"/>
              <a:buChar char="•"/>
            </a:pPr>
            <a:r>
              <a:rPr lang="en-US" sz="2400" b="1" dirty="0" smtClean="0"/>
              <a:t>Source Index (SI)</a:t>
            </a:r>
            <a:r>
              <a:rPr lang="en-US" sz="2400" dirty="0" smtClean="0"/>
              <a:t>: It is used as source index for string operation. </a:t>
            </a:r>
          </a:p>
          <a:p>
            <a:pPr marL="914400" indent="-457200">
              <a:buFont typeface="Arial" panose="020B0604020202020204" pitchFamily="34" charset="0"/>
              <a:buChar char="•"/>
            </a:pPr>
            <a:r>
              <a:rPr lang="en-US" sz="2400" b="1" dirty="0" smtClean="0"/>
              <a:t>Destination Index (DI)</a:t>
            </a:r>
            <a:r>
              <a:rPr lang="en-US" sz="2400" dirty="0" smtClean="0"/>
              <a:t>: It is used as a destination index for string operation.</a:t>
            </a:r>
          </a:p>
        </p:txBody>
      </p:sp>
    </p:spTree>
    <p:extLst>
      <p:ext uri="{BB962C8B-B14F-4D97-AF65-F5344CB8AC3E}">
        <p14:creationId xmlns:p14="http://schemas.microsoft.com/office/powerpoint/2010/main" val="317444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2641</Words>
  <Application>Microsoft Office PowerPoint</Application>
  <PresentationFormat>On-screen Show (4:3)</PresentationFormat>
  <Paragraphs>244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Unit 2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ASUS</dc:creator>
  <cp:lastModifiedBy>dell</cp:lastModifiedBy>
  <cp:revision>66</cp:revision>
  <dcterms:created xsi:type="dcterms:W3CDTF">2021-08-12T07:08:35Z</dcterms:created>
  <dcterms:modified xsi:type="dcterms:W3CDTF">2022-03-28T07:06:15Z</dcterms:modified>
</cp:coreProperties>
</file>