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1" r:id="rId6"/>
    <p:sldId id="270" r:id="rId7"/>
    <p:sldId id="259" r:id="rId8"/>
    <p:sldId id="260" r:id="rId9"/>
    <p:sldId id="261" r:id="rId10"/>
    <p:sldId id="262" r:id="rId11"/>
    <p:sldId id="263" r:id="rId12"/>
    <p:sldId id="264" r:id="rId13"/>
    <p:sldId id="265" r:id="rId14"/>
    <p:sldId id="272" r:id="rId15"/>
    <p:sldId id="266" r:id="rId16"/>
    <p:sldId id="267" r:id="rId17"/>
    <p:sldId id="268"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3ACBF-CFB8-4B47-BC59-55B59F367C2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3ACBF-CFB8-4B47-BC59-55B59F367C2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3ACBF-CFB8-4B47-BC59-55B59F367C24}"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3ACBF-CFB8-4B47-BC59-55B59F367C24}"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3ACBF-CFB8-4B47-BC59-55B59F367C24}"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ACBF-CFB8-4B47-BC59-55B59F367C2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ACBF-CFB8-4B47-BC59-55B59F367C2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3ACBF-CFB8-4B47-BC59-55B59F367C24}" type="datetimeFigureOut">
              <a:rPr lang="en-US" smtClean="0"/>
              <a:pPr/>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32807-CEA4-45A3-8843-94B754A427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t>Assembly Level Programming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6417141"/>
          </a:xfrm>
          <a:prstGeom prst="rect">
            <a:avLst/>
          </a:prstGeom>
          <a:noFill/>
        </p:spPr>
        <p:txBody>
          <a:bodyPr wrap="square" rtlCol="0">
            <a:spAutoFit/>
          </a:bodyPr>
          <a:lstStyle/>
          <a:p>
            <a:pPr marL="285750" indent="-285750">
              <a:buFont typeface="Wingdings" panose="05000000000000000000" pitchFamily="2" charset="2"/>
              <a:buChar char="§"/>
            </a:pPr>
            <a:r>
              <a:rPr lang="en-US" sz="2700" b="1" dirty="0" smtClean="0"/>
              <a:t>General purpose register</a:t>
            </a:r>
          </a:p>
          <a:p>
            <a:pPr marL="287338" indent="-287338" algn="just" fontAlgn="base"/>
            <a:r>
              <a:rPr lang="en-US" sz="2700" dirty="0" smtClean="0"/>
              <a:t>	</a:t>
            </a:r>
            <a:r>
              <a:rPr lang="en-US" sz="2800" b="1" i="1" dirty="0" smtClean="0"/>
              <a:t>BX Register</a:t>
            </a:r>
            <a:r>
              <a:rPr lang="en-US" sz="2800" dirty="0" smtClean="0"/>
              <a:t>: This register is mainly used as a base register. It holds the starting base</a:t>
            </a:r>
            <a:br>
              <a:rPr lang="en-US" sz="2800" dirty="0" smtClean="0"/>
            </a:br>
            <a:r>
              <a:rPr lang="en-US" sz="2800" dirty="0" smtClean="0"/>
              <a:t>location of a memory region within a data segment. It is used as offset storage for</a:t>
            </a:r>
            <a:br>
              <a:rPr lang="en-US" sz="2800" dirty="0" smtClean="0"/>
            </a:br>
            <a:r>
              <a:rPr lang="en-US" sz="2800" dirty="0" smtClean="0"/>
              <a:t>forming physical address in case of certain addressing mode.</a:t>
            </a:r>
            <a:endParaRPr lang="en-US" sz="2700" dirty="0" smtClean="0"/>
          </a:p>
          <a:p>
            <a:pPr marL="287338" indent="-287338" algn="just" fontAlgn="base"/>
            <a:r>
              <a:rPr lang="en-US" sz="2700" b="1" i="1" smtClean="0"/>
              <a:t>    CX </a:t>
            </a:r>
            <a:r>
              <a:rPr lang="en-US" sz="2700" b="1" i="1" dirty="0" smtClean="0"/>
              <a:t>Register</a:t>
            </a:r>
            <a:r>
              <a:rPr lang="en-US" sz="2700" dirty="0" smtClean="0"/>
              <a:t>: It is used as default counter or count register in case of string and loop</a:t>
            </a:r>
            <a:br>
              <a:rPr lang="en-US" sz="2700" dirty="0" smtClean="0"/>
            </a:br>
            <a:r>
              <a:rPr lang="en-US" sz="2700" dirty="0" smtClean="0"/>
              <a:t>instructions.</a:t>
            </a:r>
          </a:p>
          <a:p>
            <a:pPr marL="287338" indent="-287338" algn="just"/>
            <a:r>
              <a:rPr lang="en-US" sz="2700" i="1" dirty="0" smtClean="0"/>
              <a:t>	</a:t>
            </a:r>
            <a:r>
              <a:rPr lang="en-US" sz="2700" b="1" i="1" dirty="0" smtClean="0"/>
              <a:t>DX Register</a:t>
            </a:r>
            <a:r>
              <a:rPr lang="en-US" sz="2700" dirty="0" smtClean="0"/>
              <a:t>: Data register can be used as a port number in I/O operations and implicit operand or destination in case of few instructions. Some I/O instruction move data between and identified I/O port and the memory location address by register DX. </a:t>
            </a:r>
          </a:p>
        </p:txBody>
      </p:sp>
    </p:spTree>
    <p:extLst>
      <p:ext uri="{BB962C8B-B14F-4D97-AF65-F5344CB8AC3E}">
        <p14:creationId xmlns="" xmlns:p14="http://schemas.microsoft.com/office/powerpoint/2010/main" val="3411548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637097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Pointer and index register</a:t>
            </a:r>
            <a:endParaRPr lang="en-US" sz="2400" b="1" dirty="0"/>
          </a:p>
          <a:p>
            <a:pPr marL="914400" indent="-457200">
              <a:buFont typeface="Arial" panose="020B0604020202020204" pitchFamily="34" charset="0"/>
              <a:buChar char="•"/>
            </a:pPr>
            <a:r>
              <a:rPr lang="en-US" sz="2400" b="1" dirty="0" smtClean="0"/>
              <a:t>Stack pointer (SP)</a:t>
            </a:r>
            <a:r>
              <a:rPr lang="en-US" sz="2400" dirty="0" smtClean="0"/>
              <a:t>: The stack is a sequence of memory location defined by the user. It is used to save the contents of a register if it is required during the execution of a program. The stack pointer holds the address of the last occupied memory location of the stack. Thus indicates </a:t>
            </a:r>
            <a:r>
              <a:rPr lang="en-US" sz="2400" dirty="0" err="1" smtClean="0"/>
              <a:t>upto</a:t>
            </a:r>
            <a:r>
              <a:rPr lang="en-US" sz="2400" dirty="0" smtClean="0"/>
              <a:t> what memory location the stack is already filled </a:t>
            </a:r>
            <a:r>
              <a:rPr lang="en-US" sz="2400" dirty="0" err="1" smtClean="0"/>
              <a:t>up.The</a:t>
            </a:r>
            <a:r>
              <a:rPr lang="en-US" sz="2400" dirty="0" smtClean="0"/>
              <a:t> PUSH instruction is used to transfer the content of the register to the stack and the POP instruction to bring back content from the stack to the register. </a:t>
            </a:r>
          </a:p>
          <a:p>
            <a:pPr marL="914400" indent="-457200">
              <a:buFont typeface="Arial" panose="020B0604020202020204" pitchFamily="34" charset="0"/>
              <a:buChar char="•"/>
            </a:pPr>
            <a:r>
              <a:rPr lang="en-US" sz="2400" b="1" dirty="0" smtClean="0"/>
              <a:t>Base Pointer (BP)</a:t>
            </a:r>
            <a:r>
              <a:rPr lang="en-US" sz="2400" dirty="0" smtClean="0"/>
              <a:t>: Its helps in referencing the parameter variables passed to a subroutine. The address in SS register is combined with the offset in BP to get the location of the parameter. BP can also be combined with DI and SI as base register for special addressing.</a:t>
            </a:r>
          </a:p>
          <a:p>
            <a:pPr marL="914400" indent="-457200">
              <a:buFont typeface="Arial" panose="020B0604020202020204" pitchFamily="34" charset="0"/>
              <a:buChar char="•"/>
            </a:pPr>
            <a:r>
              <a:rPr lang="en-US" sz="2400" b="1" dirty="0" smtClean="0"/>
              <a:t>Source Index (SI)</a:t>
            </a:r>
            <a:r>
              <a:rPr lang="en-US" sz="2400" dirty="0" smtClean="0"/>
              <a:t>: It is used as source index for string operation. </a:t>
            </a:r>
          </a:p>
          <a:p>
            <a:pPr marL="914400" indent="-457200">
              <a:buFont typeface="Arial" panose="020B0604020202020204" pitchFamily="34" charset="0"/>
              <a:buChar char="•"/>
            </a:pPr>
            <a:r>
              <a:rPr lang="en-US" sz="2400" b="1" dirty="0" smtClean="0"/>
              <a:t>Destination Index (DI)</a:t>
            </a:r>
            <a:r>
              <a:rPr lang="en-US" sz="2400" dirty="0" smtClean="0"/>
              <a:t>: It is used as a destination index for string operation.</a:t>
            </a:r>
          </a:p>
        </p:txBody>
      </p:sp>
    </p:spTree>
    <p:extLst>
      <p:ext uri="{BB962C8B-B14F-4D97-AF65-F5344CB8AC3E}">
        <p14:creationId xmlns="" xmlns:p14="http://schemas.microsoft.com/office/powerpoint/2010/main" val="3174448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5909310"/>
          </a:xfrm>
          <a:prstGeom prst="rect">
            <a:avLst/>
          </a:prstGeom>
          <a:noFill/>
        </p:spPr>
        <p:txBody>
          <a:bodyPr wrap="square" rtlCol="0">
            <a:spAutoFit/>
          </a:bodyPr>
          <a:lstStyle/>
          <a:p>
            <a:pPr marL="285750" indent="-285750">
              <a:buFont typeface="Wingdings" panose="05000000000000000000" pitchFamily="2" charset="2"/>
              <a:buChar char="§"/>
            </a:pPr>
            <a:r>
              <a:rPr lang="en-US" sz="2700" b="1" dirty="0" smtClean="0"/>
              <a:t>Segment register: </a:t>
            </a:r>
            <a:r>
              <a:rPr lang="en-US" sz="2700" dirty="0" smtClean="0"/>
              <a:t>A segment register points to the starting address of the particular memory segment. Types of segment register:</a:t>
            </a:r>
            <a:endParaRPr lang="en-US" sz="2700" b="1" dirty="0"/>
          </a:p>
          <a:p>
            <a:pPr marL="914400" indent="-457200">
              <a:buFont typeface="Arial" panose="020B0604020202020204" pitchFamily="34" charset="0"/>
              <a:buChar char="•"/>
            </a:pPr>
            <a:r>
              <a:rPr lang="en-US" sz="2700" b="1" dirty="0" smtClean="0"/>
              <a:t>Code segment</a:t>
            </a:r>
            <a:r>
              <a:rPr lang="en-US" sz="2700" dirty="0" smtClean="0"/>
              <a:t>: It contains all the instructions to be executed. The instruction codes resides on the code segments. It points to the starting address of the code segment.</a:t>
            </a:r>
            <a:endParaRPr lang="en-US" sz="2700" b="1" dirty="0" smtClean="0"/>
          </a:p>
          <a:p>
            <a:pPr marL="914400" indent="-457200">
              <a:buFont typeface="Arial" panose="020B0604020202020204" pitchFamily="34" charset="0"/>
              <a:buChar char="•"/>
            </a:pPr>
            <a:r>
              <a:rPr lang="en-US" sz="2700" b="1" dirty="0" smtClean="0"/>
              <a:t>Data segment:</a:t>
            </a:r>
            <a:r>
              <a:rPr lang="en-US" sz="2700" dirty="0" smtClean="0"/>
              <a:t> local data variables and constant resides in the data segments. It indicates the starting address of the data segment.</a:t>
            </a:r>
            <a:endParaRPr lang="en-US" sz="2700" b="1" dirty="0" smtClean="0"/>
          </a:p>
          <a:p>
            <a:pPr marL="914400" indent="-457200">
              <a:buFont typeface="Arial" panose="020B0604020202020204" pitchFamily="34" charset="0"/>
              <a:buChar char="•"/>
            </a:pPr>
            <a:r>
              <a:rPr lang="en-US" sz="2700" b="1" dirty="0" smtClean="0"/>
              <a:t>Stack segment: </a:t>
            </a:r>
            <a:r>
              <a:rPr lang="en-US" sz="2700" dirty="0" smtClean="0"/>
              <a:t>The stack segment register stores the starting address of the stack.</a:t>
            </a:r>
          </a:p>
          <a:p>
            <a:pPr marL="914400" indent="-457200">
              <a:buFont typeface="Arial" panose="020B0604020202020204" pitchFamily="34" charset="0"/>
              <a:buChar char="•"/>
            </a:pPr>
            <a:r>
              <a:rPr lang="en-US" sz="2700" b="1" dirty="0" smtClean="0"/>
              <a:t>Extra segment: </a:t>
            </a:r>
            <a:r>
              <a:rPr lang="en-US" sz="2700" dirty="0" smtClean="0"/>
              <a:t>External(global) data reside in extra segment. </a:t>
            </a:r>
            <a:endParaRPr lang="en-US" sz="2700" dirty="0"/>
          </a:p>
        </p:txBody>
      </p:sp>
    </p:spTree>
    <p:extLst>
      <p:ext uri="{BB962C8B-B14F-4D97-AF65-F5344CB8AC3E}">
        <p14:creationId xmlns="" xmlns:p14="http://schemas.microsoft.com/office/powerpoint/2010/main" val="4233593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5632311"/>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Special purpose register</a:t>
            </a:r>
          </a:p>
          <a:p>
            <a:pPr marL="287338" indent="-287338" algn="just" fontAlgn="base"/>
            <a:r>
              <a:rPr lang="en-US" sz="2400" dirty="0" smtClean="0"/>
              <a:t>	 CPU contains a number of special purpose registers for different purposes.</a:t>
            </a:r>
          </a:p>
          <a:p>
            <a:pPr marL="914400" indent="-449263" algn="just">
              <a:buFont typeface="Arial" panose="020B0604020202020204" pitchFamily="34" charset="0"/>
              <a:buChar char="•"/>
            </a:pPr>
            <a:r>
              <a:rPr lang="en-US" sz="2400" b="1" dirty="0"/>
              <a:t>Instruction Pointer: </a:t>
            </a:r>
            <a:r>
              <a:rPr lang="en-US" sz="2400" dirty="0"/>
              <a:t>It act as a program counter used to point to the next instruction to be executed. So, it holds the address of the memory location which contains the next instruction to be fetched from the memory. Its content is automatically incremented after an instruction has been fetched assuming that instructions are normally executed sequentially. In case of a jump instruction its contents are modified and program jump to the memory location which contains the desired instruction to be executed next. The processor which use data flow architecture do not contain PC. The content of code segment register is added to the content of the IP to compute the address of the next instruction</a:t>
            </a:r>
            <a:r>
              <a:rPr lang="en-US" sz="2400" dirty="0" smtClean="0"/>
              <a:t>.</a:t>
            </a:r>
            <a:endParaRPr lang="en-US" sz="2400" dirty="0"/>
          </a:p>
        </p:txBody>
      </p:sp>
    </p:spTree>
    <p:extLst>
      <p:ext uri="{BB962C8B-B14F-4D97-AF65-F5344CB8AC3E}">
        <p14:creationId xmlns="" xmlns:p14="http://schemas.microsoft.com/office/powerpoint/2010/main" val="3016787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2308324"/>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Special purpose register</a:t>
            </a:r>
          </a:p>
          <a:p>
            <a:pPr marL="287338" indent="-287338" algn="just" fontAlgn="base"/>
            <a:r>
              <a:rPr lang="en-US" sz="2400" dirty="0" smtClean="0"/>
              <a:t>	</a:t>
            </a:r>
            <a:r>
              <a:rPr lang="en-US" sz="2400" b="1" dirty="0" smtClean="0"/>
              <a:t>Stack pointer</a:t>
            </a:r>
            <a:r>
              <a:rPr lang="en-US" sz="2400" dirty="0" smtClean="0"/>
              <a:t>: The stack is a sequence of memory location defined by the user. It is used to save the contents of a register if it is required during the execution of a program. The stack pointer holds the address of the last occupied memory location of the stack. Thus indicates </a:t>
            </a:r>
            <a:r>
              <a:rPr lang="en-US" sz="2400" dirty="0" err="1" smtClean="0"/>
              <a:t>upto</a:t>
            </a:r>
            <a:r>
              <a:rPr lang="en-US" sz="2400" dirty="0" smtClean="0"/>
              <a:t> what memory location the stack is already filled up. </a:t>
            </a:r>
            <a:endParaRPr lang="en-US" sz="2400" dirty="0"/>
          </a:p>
        </p:txBody>
      </p:sp>
    </p:spTree>
    <p:extLst>
      <p:ext uri="{BB962C8B-B14F-4D97-AF65-F5344CB8AC3E}">
        <p14:creationId xmlns="" xmlns:p14="http://schemas.microsoft.com/office/powerpoint/2010/main" val="3016787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2"/>
            <a:ext cx="9144000" cy="6370975"/>
          </a:xfrm>
          <a:prstGeom prst="rect">
            <a:avLst/>
          </a:prstGeom>
          <a:noFill/>
        </p:spPr>
        <p:txBody>
          <a:bodyPr wrap="square" rtlCol="0">
            <a:spAutoFit/>
          </a:bodyPr>
          <a:lstStyle/>
          <a:p>
            <a:pPr marL="292100" indent="-292100">
              <a:buFont typeface="Wingdings" panose="05000000000000000000" pitchFamily="2" charset="2"/>
              <a:buChar char="§"/>
            </a:pPr>
            <a:r>
              <a:rPr lang="en-US" sz="2400" b="1" dirty="0" smtClean="0"/>
              <a:t>Status Flag: The 8086 has 16 bit status register. It has 9 status flags. </a:t>
            </a:r>
          </a:p>
          <a:p>
            <a:r>
              <a:rPr lang="en-US" sz="2400" b="1" dirty="0"/>
              <a:t> </a:t>
            </a:r>
            <a:r>
              <a:rPr lang="en-US" sz="2400" b="1" dirty="0" smtClean="0"/>
              <a:t>   8086 microprocessor contains the following control flags:</a:t>
            </a:r>
          </a:p>
          <a:p>
            <a:pPr marL="287338" algn="just"/>
            <a:r>
              <a:rPr lang="en-US" sz="2400" b="1" dirty="0" smtClean="0"/>
              <a:t>Directional flag(D): </a:t>
            </a:r>
            <a:r>
              <a:rPr lang="en-US" sz="2400" dirty="0" smtClean="0"/>
              <a:t>This is used in string related operation. If D=1, then the string will be accessed from higher memory address to lower memory address, and if D=0, it will do the reverse i.e. </a:t>
            </a:r>
            <a:r>
              <a:rPr lang="en-US" sz="2400" dirty="0"/>
              <a:t>When it is 1 index register SI and DI are decremented resulting in the access of string from the highest memory address down the lowest memory address. If the direction status is 0, the index register SI and DI are incremented resulting in the access of strings from the lowest memory address.</a:t>
            </a:r>
            <a:r>
              <a:rPr lang="en-US" sz="2400" dirty="0" smtClean="0"/>
              <a:t> </a:t>
            </a:r>
          </a:p>
          <a:p>
            <a:pPr marL="287338"/>
            <a:r>
              <a:rPr lang="en-US" sz="2400" b="1" dirty="0" smtClean="0"/>
              <a:t>Interrupt flag (I): </a:t>
            </a:r>
            <a:r>
              <a:rPr lang="en-US" sz="2400" dirty="0" smtClean="0"/>
              <a:t>If I=1, then MPU will recognize the interrupt from </a:t>
            </a:r>
            <a:r>
              <a:rPr lang="en-US" sz="2400" dirty="0" err="1" smtClean="0"/>
              <a:t>pheripherals</a:t>
            </a:r>
            <a:r>
              <a:rPr lang="en-US" sz="2400" dirty="0" smtClean="0"/>
              <a:t>. If I=0, the interrupt will be ignored. </a:t>
            </a:r>
          </a:p>
          <a:p>
            <a:pPr marL="287338"/>
            <a:r>
              <a:rPr lang="en-US" sz="2400" b="1" dirty="0" smtClean="0"/>
              <a:t>Trap flag(T): </a:t>
            </a:r>
            <a:r>
              <a:rPr lang="en-US" sz="2400" dirty="0" smtClean="0"/>
              <a:t>It is used for on chip debugging. When T=1, the CPU automatically generates an internal interrupt after each instruction, allowing a program to be inspected as it executes instruction by instruction. If trap is reset to 0 no function is performed.</a:t>
            </a:r>
          </a:p>
          <a:p>
            <a:endParaRPr lang="en-US" sz="2400" dirty="0"/>
          </a:p>
        </p:txBody>
      </p:sp>
    </p:spTree>
    <p:extLst>
      <p:ext uri="{BB962C8B-B14F-4D97-AF65-F5344CB8AC3E}">
        <p14:creationId xmlns="" xmlns:p14="http://schemas.microsoft.com/office/powerpoint/2010/main" val="4190777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2"/>
            <a:ext cx="9144000" cy="6047809"/>
          </a:xfrm>
          <a:prstGeom prst="rect">
            <a:avLst/>
          </a:prstGeom>
          <a:noFill/>
        </p:spPr>
        <p:txBody>
          <a:bodyPr wrap="square" rtlCol="0">
            <a:spAutoFit/>
          </a:bodyPr>
          <a:lstStyle/>
          <a:p>
            <a:r>
              <a:rPr lang="en-US" sz="2400" b="1" dirty="0" smtClean="0"/>
              <a:t>      8086 </a:t>
            </a:r>
            <a:r>
              <a:rPr lang="en-US" sz="2400" b="1" dirty="0"/>
              <a:t>microprocessor contains the following condition flags:</a:t>
            </a:r>
          </a:p>
          <a:p>
            <a:pPr marL="457200" algn="just" fontAlgn="base"/>
            <a:r>
              <a:rPr lang="en-US" sz="2400" b="1" dirty="0"/>
              <a:t>Carry flag (CY): </a:t>
            </a:r>
            <a:r>
              <a:rPr lang="en-US" sz="2400" dirty="0"/>
              <a:t>It indicates whether there is carry or not after an arithmetic or logical operation. If some operations are generating carry after the operation this flag is set 1. </a:t>
            </a:r>
          </a:p>
          <a:p>
            <a:pPr marL="457200" algn="just" fontAlgn="base"/>
            <a:r>
              <a:rPr lang="en-US" sz="2400" b="1" dirty="0"/>
              <a:t>Zero flag(Z): </a:t>
            </a:r>
            <a:r>
              <a:rPr lang="en-US" sz="2400" dirty="0"/>
              <a:t>It indicate whether the result of arithmetic or logical operation is zero or non-zero.</a:t>
            </a:r>
          </a:p>
          <a:p>
            <a:pPr marL="457200" algn="just" fontAlgn="base"/>
            <a:r>
              <a:rPr lang="en-US" sz="2400" b="1" dirty="0"/>
              <a:t>Sign flag(S): </a:t>
            </a:r>
            <a:r>
              <a:rPr lang="en-US" sz="2400" dirty="0"/>
              <a:t>It indicate whether the result is –</a:t>
            </a:r>
            <a:r>
              <a:rPr lang="en-US" sz="2400" dirty="0" err="1"/>
              <a:t>ve</a:t>
            </a:r>
            <a:r>
              <a:rPr lang="en-US" sz="2400" dirty="0"/>
              <a:t> or +</a:t>
            </a:r>
            <a:r>
              <a:rPr lang="en-US" sz="2400" dirty="0" err="1"/>
              <a:t>ve</a:t>
            </a:r>
            <a:r>
              <a:rPr lang="en-US" sz="2400" dirty="0"/>
              <a:t>.</a:t>
            </a:r>
          </a:p>
          <a:p>
            <a:pPr marL="457200" algn="just" fontAlgn="base"/>
            <a:r>
              <a:rPr lang="en-US" sz="2400" b="1" dirty="0"/>
              <a:t>Parity flag(P):</a:t>
            </a:r>
            <a:r>
              <a:rPr lang="en-US" sz="2400" dirty="0"/>
              <a:t> It indicate whether the result contains odd number of 1’s or even number of 1’s. </a:t>
            </a:r>
          </a:p>
          <a:p>
            <a:pPr marL="457200" algn="just" fontAlgn="base"/>
            <a:r>
              <a:rPr lang="en-US" sz="2400" b="1" dirty="0" err="1"/>
              <a:t>Axuillary</a:t>
            </a:r>
            <a:r>
              <a:rPr lang="en-US" sz="2400" b="1" dirty="0"/>
              <a:t> carry(AC):</a:t>
            </a:r>
            <a:r>
              <a:rPr lang="en-US" sz="2400" dirty="0"/>
              <a:t> It is also known as half carry. When some arithmetic operation generates carry after the lower half and send it to upper half the AC will be 1.</a:t>
            </a:r>
          </a:p>
          <a:p>
            <a:pPr marL="457200" algn="just" fontAlgn="base"/>
            <a:r>
              <a:rPr lang="en-US" sz="2400" b="1" dirty="0"/>
              <a:t>Overflow Flag (O): </a:t>
            </a:r>
            <a:r>
              <a:rPr lang="en-US" sz="2400" dirty="0"/>
              <a:t>The overflow flag is set to 1 when the result of signed operation is too large to fit in the number bits available to represent it. </a:t>
            </a:r>
          </a:p>
          <a:p>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pic>
        <p:nvPicPr>
          <p:cNvPr id="2" name="Picture 1"/>
          <p:cNvPicPr>
            <a:picLocks noChangeAspect="1"/>
          </p:cNvPicPr>
          <p:nvPr/>
        </p:nvPicPr>
        <p:blipFill rotWithShape="1">
          <a:blip r:embed="rId2" cstate="print">
            <a:extLst>
              <a:ext uri="{28A0092B-C50C-407E-A947-70E740481C1C}">
                <a14:useLocalDpi xmlns="" xmlns:a14="http://schemas.microsoft.com/office/drawing/2010/main" val="0"/>
              </a:ext>
            </a:extLst>
          </a:blip>
          <a:srcRect l="21555" t="18200" r="47111" b="23308"/>
          <a:stretch/>
        </p:blipFill>
        <p:spPr>
          <a:xfrm rot="5400000">
            <a:off x="2255687" y="-912989"/>
            <a:ext cx="4666917" cy="8812530"/>
          </a:xfrm>
          <a:prstGeom prst="rect">
            <a:avLst/>
          </a:prstGeom>
        </p:spPr>
      </p:pic>
    </p:spTree>
    <p:extLst>
      <p:ext uri="{BB962C8B-B14F-4D97-AF65-F5344CB8AC3E}">
        <p14:creationId xmlns="" xmlns:p14="http://schemas.microsoft.com/office/powerpoint/2010/main" val="3872576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a:t>
            </a:r>
          </a:p>
          <a:p>
            <a:endParaRPr lang="en-US" sz="3000" b="1" dirty="0"/>
          </a:p>
        </p:txBody>
      </p:sp>
      <p:sp>
        <p:nvSpPr>
          <p:cNvPr id="5" name="TextBox 4"/>
          <p:cNvSpPr txBox="1"/>
          <p:nvPr/>
        </p:nvSpPr>
        <p:spPr>
          <a:xfrm>
            <a:off x="0" y="369332"/>
            <a:ext cx="9144000" cy="4201150"/>
          </a:xfrm>
          <a:prstGeom prst="rect">
            <a:avLst/>
          </a:prstGeom>
          <a:noFill/>
        </p:spPr>
        <p:txBody>
          <a:bodyPr wrap="square" rtlCol="0">
            <a:spAutoFit/>
          </a:bodyPr>
          <a:lstStyle/>
          <a:p>
            <a:r>
              <a:rPr lang="en-US" sz="2400" dirty="0" smtClean="0"/>
              <a:t>An instruction is a binary pattern designed inside a microprocessor to perform a specific function.</a:t>
            </a:r>
          </a:p>
          <a:p>
            <a:r>
              <a:rPr lang="en-US" sz="2400" dirty="0" smtClean="0"/>
              <a:t>The entire group of instruction that a microprocessor supports is called instruction set. 8086has more than 20000 instructions.</a:t>
            </a:r>
          </a:p>
          <a:p>
            <a:r>
              <a:rPr lang="en-US" sz="2400" dirty="0" smtClean="0"/>
              <a:t>We can categorize instruction sets into following types:</a:t>
            </a:r>
          </a:p>
          <a:p>
            <a:pPr marL="457200" indent="-457200">
              <a:buAutoNum type="arabicPeriod"/>
            </a:pPr>
            <a:r>
              <a:rPr lang="en-US" sz="2400" dirty="0" smtClean="0"/>
              <a:t>Data transfer instructions</a:t>
            </a:r>
          </a:p>
          <a:p>
            <a:pPr marL="514350" indent="-514350">
              <a:buAutoNum type="arabicPeriod"/>
            </a:pPr>
            <a:r>
              <a:rPr lang="en-US" sz="2400" dirty="0" smtClean="0"/>
              <a:t>Arithmetic instructions</a:t>
            </a:r>
          </a:p>
          <a:p>
            <a:pPr marL="514350" indent="-514350">
              <a:buAutoNum type="arabicPeriod"/>
            </a:pPr>
            <a:r>
              <a:rPr lang="en-US" sz="2400" dirty="0" smtClean="0"/>
              <a:t>Bit manipulation instructions</a:t>
            </a:r>
          </a:p>
          <a:p>
            <a:pPr marL="514350" indent="-514350">
              <a:buAutoNum type="arabicPeriod"/>
            </a:pPr>
            <a:r>
              <a:rPr lang="en-US" sz="2400" dirty="0" smtClean="0"/>
              <a:t>Program execution transfer instructions</a:t>
            </a:r>
          </a:p>
          <a:p>
            <a:pPr marL="514350" indent="-514350">
              <a:buAutoNum type="arabicPeriod"/>
            </a:pPr>
            <a:r>
              <a:rPr lang="en-US" sz="2400" dirty="0" smtClean="0"/>
              <a:t>String instructions</a:t>
            </a:r>
          </a:p>
          <a:p>
            <a:pPr marL="514350" indent="-514350">
              <a:buAutoNum type="arabicPeriod"/>
            </a:pPr>
            <a:r>
              <a:rPr lang="en-US" sz="2400" dirty="0" smtClean="0"/>
              <a:t>Process control instructions.</a:t>
            </a:r>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6047809"/>
          </a:xfrm>
          <a:prstGeom prst="rect">
            <a:avLst/>
          </a:prstGeom>
          <a:noFill/>
        </p:spPr>
        <p:txBody>
          <a:bodyPr wrap="square" rtlCol="0">
            <a:spAutoFit/>
          </a:bodyPr>
          <a:lstStyle/>
          <a:p>
            <a:r>
              <a:rPr lang="en-US" sz="2400" dirty="0" smtClean="0"/>
              <a:t>These instructions are used to transfer data from source to destination.</a:t>
            </a:r>
          </a:p>
          <a:p>
            <a:r>
              <a:rPr lang="en-US" sz="2400" dirty="0" smtClean="0"/>
              <a:t>The operand can be a constant, memory location, register or I/O port address.</a:t>
            </a:r>
          </a:p>
          <a:p>
            <a:r>
              <a:rPr lang="en-US" sz="2400" dirty="0" smtClean="0"/>
              <a:t>We can transfer data from one register to another, register to memory, memory to register but transferring data from memory to memory is illegal.</a:t>
            </a:r>
          </a:p>
          <a:p>
            <a:r>
              <a:rPr lang="en-US" sz="2400" dirty="0" smtClean="0"/>
              <a:t>Some of the instructions used for data transfer are: </a:t>
            </a:r>
            <a:r>
              <a:rPr lang="en-US" sz="2400" dirty="0" err="1" smtClean="0"/>
              <a:t>mov</a:t>
            </a:r>
            <a:r>
              <a:rPr lang="en-US" sz="2400" dirty="0" smtClean="0"/>
              <a:t>, push, pop, </a:t>
            </a:r>
            <a:r>
              <a:rPr lang="en-US" sz="2400" dirty="0" err="1" smtClean="0"/>
              <a:t>xchg</a:t>
            </a:r>
            <a:r>
              <a:rPr lang="en-US" sz="2400" dirty="0" smtClean="0"/>
              <a:t>, in, lea, </a:t>
            </a:r>
            <a:r>
              <a:rPr lang="en-US" sz="2400" dirty="0" err="1" smtClean="0"/>
              <a:t>lds</a:t>
            </a:r>
            <a:r>
              <a:rPr lang="en-US" sz="2400" dirty="0" smtClean="0"/>
              <a:t>, etc.</a:t>
            </a:r>
          </a:p>
          <a:p>
            <a:endParaRPr lang="en-US" sz="2400" dirty="0" smtClean="0"/>
          </a:p>
          <a:p>
            <a:r>
              <a:rPr lang="en-US" sz="2400" b="1" dirty="0" smtClean="0"/>
              <a:t>MOV Des, </a:t>
            </a:r>
            <a:r>
              <a:rPr lang="en-US" sz="2400" b="1" dirty="0" err="1" smtClean="0"/>
              <a:t>Src</a:t>
            </a:r>
            <a:r>
              <a:rPr lang="en-US" sz="2400" b="1" dirty="0" smtClean="0"/>
              <a:t>: </a:t>
            </a:r>
          </a:p>
          <a:p>
            <a:r>
              <a:rPr lang="en-US" sz="2400" dirty="0" err="1" smtClean="0"/>
              <a:t>Src</a:t>
            </a:r>
            <a:r>
              <a:rPr lang="en-US" sz="2400" dirty="0" smtClean="0"/>
              <a:t> operand can be register, memory location or immediate operand whereas Des can be register or memory operand. Both </a:t>
            </a:r>
            <a:r>
              <a:rPr lang="en-US" sz="2400" dirty="0" err="1" smtClean="0"/>
              <a:t>Src</a:t>
            </a:r>
            <a:r>
              <a:rPr lang="en-US" sz="2400" dirty="0" smtClean="0"/>
              <a:t> and Des cannot be memory location at the same time.</a:t>
            </a:r>
          </a:p>
          <a:p>
            <a:r>
              <a:rPr lang="en-US" sz="2400" dirty="0" smtClean="0"/>
              <a:t>     MOV CX, 037AH</a:t>
            </a:r>
          </a:p>
          <a:p>
            <a:r>
              <a:rPr lang="en-US" sz="2400" dirty="0" smtClean="0"/>
              <a:t>     MOV AL, BL</a:t>
            </a:r>
          </a:p>
          <a:p>
            <a:r>
              <a:rPr lang="en-US" sz="2400" dirty="0" smtClean="0"/>
              <a:t>     MOV BX, [0301h]</a:t>
            </a:r>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6370975"/>
          </a:xfrm>
          <a:prstGeom prst="rect">
            <a:avLst/>
          </a:prstGeom>
          <a:noFill/>
        </p:spPr>
        <p:txBody>
          <a:bodyPr wrap="square" rtlCol="0">
            <a:spAutoFit/>
          </a:bodyPr>
          <a:lstStyle/>
          <a:p>
            <a:r>
              <a:rPr lang="en-US" sz="2400" dirty="0"/>
              <a:t>What is Assembly Language? </a:t>
            </a:r>
            <a:endParaRPr lang="en-US" sz="2400" dirty="0" smtClean="0"/>
          </a:p>
          <a:p>
            <a:r>
              <a:rPr lang="en-US" sz="2400" dirty="0" smtClean="0"/>
              <a:t>An </a:t>
            </a:r>
            <a:r>
              <a:rPr lang="en-US" sz="2400" dirty="0"/>
              <a:t>assembly (or assembler) language, often abbreviated </a:t>
            </a:r>
            <a:r>
              <a:rPr lang="en-US" sz="2400" dirty="0" err="1"/>
              <a:t>asm</a:t>
            </a:r>
            <a:r>
              <a:rPr lang="en-US" sz="2400" dirty="0"/>
              <a:t>, is a low-level programming language for a computer, or other programmable device, in which there is a very strong (generally one-to-one) correspondence between the language and the architecture's machine code instructions. </a:t>
            </a:r>
            <a:endParaRPr lang="en-US" sz="2400" dirty="0" smtClean="0"/>
          </a:p>
          <a:p>
            <a:r>
              <a:rPr lang="en-US" sz="2400" dirty="0" smtClean="0"/>
              <a:t>Assembly </a:t>
            </a:r>
            <a:r>
              <a:rPr lang="en-US" sz="2400" dirty="0"/>
              <a:t>language is converted into executable machine code by a utility program referred to as an assembler. The conversion process is referred to as assembly, or assembling the source code. Assembly time is the computational step where an assembler is run. </a:t>
            </a:r>
            <a:endParaRPr lang="en-US" sz="2400" dirty="0" smtClean="0"/>
          </a:p>
          <a:p>
            <a:r>
              <a:rPr lang="en-US" sz="2400" dirty="0" smtClean="0"/>
              <a:t>Assembly </a:t>
            </a:r>
            <a:r>
              <a:rPr lang="en-US" sz="2400" dirty="0"/>
              <a:t>language uses a mnemonic to represent each low-level machine instruction or </a:t>
            </a:r>
            <a:r>
              <a:rPr lang="en-US" sz="2400" dirty="0" err="1"/>
              <a:t>opcode</a:t>
            </a:r>
            <a:r>
              <a:rPr lang="en-US" sz="2400" dirty="0"/>
              <a:t>, typically also each architectural register, flag, etc. Many operations require one or more operands in order to form a complete instruction and most assemblers can take expressions of numbers and named constants as well as registers and labels as operands, freeing the programmer from tedious repetitive </a:t>
            </a:r>
            <a:r>
              <a:rPr lang="en-US" sz="2400"/>
              <a:t>calculations</a:t>
            </a:r>
            <a:r>
              <a:rPr lang="en-US" sz="2400" smtClean="0"/>
              <a:t>.</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6509474"/>
          </a:xfrm>
          <a:prstGeom prst="rect">
            <a:avLst/>
          </a:prstGeom>
          <a:noFill/>
        </p:spPr>
        <p:txBody>
          <a:bodyPr wrap="square" rtlCol="0">
            <a:spAutoFit/>
          </a:bodyPr>
          <a:lstStyle/>
          <a:p>
            <a:r>
              <a:rPr lang="en-US" sz="2400" b="1" dirty="0" smtClean="0"/>
              <a:t>PUSH and POP: </a:t>
            </a:r>
          </a:p>
          <a:p>
            <a:r>
              <a:rPr lang="en-US" sz="2400" dirty="0" smtClean="0"/>
              <a:t>PUSH help to move operand into top of stack </a:t>
            </a:r>
          </a:p>
          <a:p>
            <a:r>
              <a:rPr lang="en-US" sz="2400" dirty="0" smtClean="0"/>
              <a:t>POP helps to remove the operand from top of stack and place it in Des. Des can be general purpose register, segment register or memory location.</a:t>
            </a:r>
          </a:p>
          <a:p>
            <a:r>
              <a:rPr lang="en-US" sz="2400" dirty="0" smtClean="0"/>
              <a:t>    Example: PUSH BX </a:t>
            </a:r>
          </a:p>
          <a:p>
            <a:r>
              <a:rPr lang="en-US" sz="2400" dirty="0" smtClean="0"/>
              <a:t>	        POP AX</a:t>
            </a:r>
          </a:p>
          <a:p>
            <a:endParaRPr lang="en-US" sz="500" b="1" dirty="0" smtClean="0"/>
          </a:p>
          <a:p>
            <a:r>
              <a:rPr lang="en-US" sz="2400" b="1" dirty="0" smtClean="0"/>
              <a:t>XCHG: </a:t>
            </a:r>
          </a:p>
          <a:p>
            <a:r>
              <a:rPr lang="en-US" sz="2400" dirty="0" smtClean="0"/>
              <a:t>This instruction exchanges </a:t>
            </a:r>
            <a:r>
              <a:rPr lang="en-US" sz="2400" dirty="0" err="1" smtClean="0"/>
              <a:t>Src</a:t>
            </a:r>
            <a:r>
              <a:rPr lang="en-US" sz="2400" dirty="0" smtClean="0"/>
              <a:t> with Des. It cannot be possible to exchange two memory locations directly.</a:t>
            </a:r>
          </a:p>
          <a:p>
            <a:r>
              <a:rPr lang="en-US" sz="2400" dirty="0" smtClean="0"/>
              <a:t>    Example: XCHG DX, AX</a:t>
            </a:r>
          </a:p>
          <a:p>
            <a:endParaRPr lang="en-US" sz="1100" dirty="0" smtClean="0"/>
          </a:p>
          <a:p>
            <a:r>
              <a:rPr lang="en-US" sz="2400" b="1" dirty="0" smtClean="0"/>
              <a:t>IN </a:t>
            </a:r>
          </a:p>
          <a:p>
            <a:r>
              <a:rPr lang="en-US" sz="2400" dirty="0" smtClean="0"/>
              <a:t>It transfer the </a:t>
            </a:r>
            <a:r>
              <a:rPr lang="en-US" sz="2400" dirty="0" err="1" smtClean="0"/>
              <a:t>oprand</a:t>
            </a:r>
            <a:r>
              <a:rPr lang="en-US" sz="2400" dirty="0" smtClean="0"/>
              <a:t> from specified port to accumulator register. </a:t>
            </a:r>
          </a:p>
          <a:p>
            <a:r>
              <a:rPr lang="en-US" sz="2400" dirty="0" smtClean="0"/>
              <a:t>    Example: IN AX, 0028H</a:t>
            </a:r>
          </a:p>
          <a:p>
            <a:endParaRPr lang="en-US" sz="1100" b="1" dirty="0" smtClean="0"/>
          </a:p>
          <a:p>
            <a:r>
              <a:rPr lang="en-US" sz="2400" b="1" dirty="0" smtClean="0"/>
              <a:t>Out</a:t>
            </a:r>
          </a:p>
          <a:p>
            <a:r>
              <a:rPr lang="en-US" sz="2400" dirty="0" smtClean="0"/>
              <a:t>It transfer the operand from accumulator to specified port.</a:t>
            </a:r>
            <a:r>
              <a:rPr lang="en-US" sz="2700" dirty="0" smtClean="0"/>
              <a:t> </a:t>
            </a:r>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2354491"/>
          </a:xfrm>
          <a:prstGeom prst="rect">
            <a:avLst/>
          </a:prstGeom>
          <a:noFill/>
        </p:spPr>
        <p:txBody>
          <a:bodyPr wrap="square" rtlCol="0">
            <a:spAutoFit/>
          </a:bodyPr>
          <a:lstStyle/>
          <a:p>
            <a:r>
              <a:rPr lang="en-US" sz="2400" b="1" dirty="0" smtClean="0"/>
              <a:t>LEA</a:t>
            </a:r>
          </a:p>
          <a:p>
            <a:r>
              <a:rPr lang="en-US" sz="2400" dirty="0" smtClean="0"/>
              <a:t>It loads a16 bit register with the offset address of the data specified by the </a:t>
            </a:r>
            <a:r>
              <a:rPr lang="en-US" sz="2400" dirty="0" err="1" smtClean="0"/>
              <a:t>src</a:t>
            </a:r>
            <a:r>
              <a:rPr lang="en-US" sz="2400" dirty="0" smtClean="0"/>
              <a:t>. </a:t>
            </a:r>
          </a:p>
          <a:p>
            <a:r>
              <a:rPr lang="en-US" sz="2400" dirty="0" smtClean="0"/>
              <a:t>Example: LEA BX, [DI]</a:t>
            </a:r>
          </a:p>
          <a:p>
            <a:r>
              <a:rPr lang="en-US" sz="2400" dirty="0" smtClean="0"/>
              <a:t>      This instruction loads the contents of DI (offset) into BX register.</a:t>
            </a:r>
          </a:p>
          <a:p>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6001643"/>
          </a:xfrm>
          <a:prstGeom prst="rect">
            <a:avLst/>
          </a:prstGeom>
          <a:noFill/>
        </p:spPr>
        <p:txBody>
          <a:bodyPr wrap="square" rtlCol="0">
            <a:spAutoFit/>
          </a:bodyPr>
          <a:lstStyle/>
          <a:p>
            <a:r>
              <a:rPr lang="en-US" sz="2400" b="1" dirty="0" smtClean="0"/>
              <a:t>ADD</a:t>
            </a:r>
          </a:p>
          <a:p>
            <a:r>
              <a:rPr lang="en-US" sz="2400" dirty="0" smtClean="0"/>
              <a:t>It adds a byte to byte or word to word. It effects AF, CF, OF, PF, SF, ZF flags. </a:t>
            </a:r>
          </a:p>
          <a:p>
            <a:r>
              <a:rPr lang="en-US" sz="2400" dirty="0" smtClean="0"/>
              <a:t>      Add AL, 74H</a:t>
            </a:r>
          </a:p>
          <a:p>
            <a:r>
              <a:rPr lang="en-US" sz="2400" dirty="0" smtClean="0"/>
              <a:t>      ADD DX, AX</a:t>
            </a:r>
          </a:p>
          <a:p>
            <a:r>
              <a:rPr lang="en-US" sz="2400" dirty="0" smtClean="0"/>
              <a:t>      ADD AX, [BX]</a:t>
            </a:r>
          </a:p>
          <a:p>
            <a:endParaRPr lang="en-US" sz="2400" dirty="0" smtClean="0"/>
          </a:p>
          <a:p>
            <a:r>
              <a:rPr lang="en-US" sz="2400" b="1" dirty="0" smtClean="0"/>
              <a:t>ADC</a:t>
            </a:r>
          </a:p>
          <a:p>
            <a:r>
              <a:rPr lang="en-US" sz="2400" dirty="0" smtClean="0"/>
              <a:t>It adds two operands with CF. It effects AF, CF, OF, PF, SF, ZF flags. </a:t>
            </a:r>
          </a:p>
          <a:p>
            <a:r>
              <a:rPr lang="en-US" sz="2400" dirty="0" smtClean="0"/>
              <a:t>      ADC AL, 74h</a:t>
            </a:r>
          </a:p>
          <a:p>
            <a:r>
              <a:rPr lang="en-US" sz="2400" dirty="0" smtClean="0"/>
              <a:t>      ADC DX, AX</a:t>
            </a:r>
          </a:p>
          <a:p>
            <a:r>
              <a:rPr lang="en-US" sz="2400" dirty="0" smtClean="0"/>
              <a:t>      ADC AX, [BX]</a:t>
            </a:r>
          </a:p>
          <a:p>
            <a:endParaRPr lang="en-US" sz="2400" dirty="0" smtClean="0"/>
          </a:p>
          <a:p>
            <a:r>
              <a:rPr lang="en-US" sz="2400" b="1" dirty="0" smtClean="0"/>
              <a:t>SUB</a:t>
            </a:r>
          </a:p>
          <a:p>
            <a:r>
              <a:rPr lang="en-US" sz="2400" dirty="0" smtClean="0"/>
              <a:t>It subtracts a byte from byte or word from word. It effects AF, CF, OF, PF, SF, ZF flags. For subtraction CF, acts as borrow flag.</a:t>
            </a:r>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5755422"/>
          </a:xfrm>
          <a:prstGeom prst="rect">
            <a:avLst/>
          </a:prstGeom>
          <a:noFill/>
        </p:spPr>
        <p:txBody>
          <a:bodyPr wrap="square" rtlCol="0">
            <a:spAutoFit/>
          </a:bodyPr>
          <a:lstStyle/>
          <a:p>
            <a:r>
              <a:rPr lang="en-US" sz="2300" b="1" dirty="0" smtClean="0"/>
              <a:t>INC</a:t>
            </a:r>
          </a:p>
          <a:p>
            <a:r>
              <a:rPr lang="en-US" sz="2300" dirty="0" smtClean="0"/>
              <a:t>It increments the byte or word by one. The operand can be a register or memory location.</a:t>
            </a:r>
          </a:p>
          <a:p>
            <a:r>
              <a:rPr lang="en-US" sz="2300" dirty="0" smtClean="0"/>
              <a:t>It effects AF, OF, PF, SF, ZF flags. CF cannot be affected. </a:t>
            </a:r>
          </a:p>
          <a:p>
            <a:endParaRPr lang="en-US" sz="2300" dirty="0" smtClean="0"/>
          </a:p>
          <a:p>
            <a:r>
              <a:rPr lang="en-US" sz="2300" b="1" dirty="0" smtClean="0"/>
              <a:t>DEC</a:t>
            </a:r>
            <a:r>
              <a:rPr lang="en-US" sz="2300" dirty="0" smtClean="0"/>
              <a:t> </a:t>
            </a:r>
          </a:p>
          <a:p>
            <a:r>
              <a:rPr lang="en-US" sz="2300" dirty="0" smtClean="0"/>
              <a:t>It decrements the byte or word by one. The operand can be a register or memory location.</a:t>
            </a:r>
          </a:p>
          <a:p>
            <a:r>
              <a:rPr lang="en-US" sz="2300" dirty="0" smtClean="0"/>
              <a:t>It effects AF, OF, PF, SF, ZF flags. CF cannot be affected.</a:t>
            </a:r>
          </a:p>
          <a:p>
            <a:endParaRPr lang="en-US" sz="2300" dirty="0" smtClean="0"/>
          </a:p>
          <a:p>
            <a:r>
              <a:rPr lang="en-US" sz="2300" b="1" dirty="0" smtClean="0"/>
              <a:t>AAA (ASCII Adjust After Addition)</a:t>
            </a:r>
          </a:p>
          <a:p>
            <a:r>
              <a:rPr lang="en-US" sz="2300" dirty="0" smtClean="0"/>
              <a:t>The data entered from terminal is in ASCII format. In ASCII 0-9 are represented by 30H-39H. This instruction allows us to add the ASCII codes. This instruction </a:t>
            </a:r>
            <a:r>
              <a:rPr lang="en-US" sz="2300" dirty="0" err="1" smtClean="0"/>
              <a:t>doesnot</a:t>
            </a:r>
            <a:r>
              <a:rPr lang="en-US" sz="2300" dirty="0" smtClean="0"/>
              <a:t> have any operand. </a:t>
            </a:r>
          </a:p>
          <a:p>
            <a:r>
              <a:rPr lang="en-US" sz="2300" dirty="0" smtClean="0"/>
              <a:t>Other ASCII instructions are: AAS (ASCII adjust after subtraction), AAM (ASCII adjust after multiplication), AAD (ASCII adjust before </a:t>
            </a:r>
            <a:r>
              <a:rPr lang="en-US" sz="2300" dirty="0" err="1" smtClean="0"/>
              <a:t>devision</a:t>
            </a:r>
            <a:r>
              <a:rPr lang="en-US" sz="2300" dirty="0" smtClean="0"/>
              <a:t>).</a:t>
            </a:r>
            <a:endParaRPr lang="en-US" sz="23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5401479"/>
          </a:xfrm>
          <a:prstGeom prst="rect">
            <a:avLst/>
          </a:prstGeom>
          <a:noFill/>
        </p:spPr>
        <p:txBody>
          <a:bodyPr wrap="square" rtlCol="0">
            <a:spAutoFit/>
          </a:bodyPr>
          <a:lstStyle/>
          <a:p>
            <a:r>
              <a:rPr lang="en-US" sz="2300" b="1" dirty="0" smtClean="0"/>
              <a:t>NEG :</a:t>
            </a:r>
          </a:p>
          <a:p>
            <a:r>
              <a:rPr lang="en-US" sz="2300" dirty="0" smtClean="0"/>
              <a:t>IT creates 2’s complement of a given number. That means it changes the sign of a number.</a:t>
            </a:r>
          </a:p>
          <a:p>
            <a:endParaRPr lang="en-US" sz="2300" dirty="0" smtClean="0"/>
          </a:p>
          <a:p>
            <a:r>
              <a:rPr lang="en-US" sz="2300" b="1" dirty="0" smtClean="0"/>
              <a:t>CMP</a:t>
            </a:r>
          </a:p>
          <a:p>
            <a:r>
              <a:rPr lang="en-US" sz="2300" dirty="0" smtClean="0"/>
              <a:t>It compares two specified bytes or words. The </a:t>
            </a:r>
            <a:r>
              <a:rPr lang="en-US" sz="2300" dirty="0" err="1" smtClean="0"/>
              <a:t>src</a:t>
            </a:r>
            <a:r>
              <a:rPr lang="en-US" sz="2300" dirty="0" smtClean="0"/>
              <a:t> and des can be a constant, register or memory location. Both operands cannot be memory location. The comparison is done simply by internally subtracting the source from destination. The value of source and destination </a:t>
            </a:r>
            <a:r>
              <a:rPr lang="en-US" sz="2300" dirty="0" err="1" smtClean="0"/>
              <a:t>doesnot</a:t>
            </a:r>
            <a:r>
              <a:rPr lang="en-US" sz="2300" dirty="0" smtClean="0"/>
              <a:t> change but the flags are modified to indicate the result. </a:t>
            </a:r>
          </a:p>
          <a:p>
            <a:endParaRPr lang="en-US" sz="2300" dirty="0" smtClean="0"/>
          </a:p>
          <a:p>
            <a:r>
              <a:rPr lang="en-US" sz="2300" b="1" dirty="0" smtClean="0"/>
              <a:t>MUL</a:t>
            </a:r>
          </a:p>
          <a:p>
            <a:r>
              <a:rPr lang="en-US" sz="2300" dirty="0" smtClean="0"/>
              <a:t>It is an unsigned multiplication instruction. It multiplies two bytes to produce a word or two words to produce a double word. </a:t>
            </a:r>
            <a:r>
              <a:rPr lang="en-US" sz="2300" b="1" dirty="0" smtClean="0"/>
              <a:t>IMUL</a:t>
            </a:r>
            <a:r>
              <a:rPr lang="en-US" sz="2300" dirty="0" smtClean="0"/>
              <a:t> is a signed multiplication instruction.</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3277820"/>
          </a:xfrm>
          <a:prstGeom prst="rect">
            <a:avLst/>
          </a:prstGeom>
          <a:noFill/>
        </p:spPr>
        <p:txBody>
          <a:bodyPr wrap="square" rtlCol="0">
            <a:spAutoFit/>
          </a:bodyPr>
          <a:lstStyle/>
          <a:p>
            <a:r>
              <a:rPr lang="en-US" sz="2300" b="1" dirty="0" smtClean="0"/>
              <a:t>DIV </a:t>
            </a:r>
          </a:p>
          <a:p>
            <a:r>
              <a:rPr lang="en-US" sz="2300" dirty="0" smtClean="0"/>
              <a:t>It is an unsigned division instruction. It divides word by byte or double word by word. The operand is stored in AX. The result is stored as: </a:t>
            </a:r>
          </a:p>
          <a:p>
            <a:r>
              <a:rPr lang="en-US" sz="2300" dirty="0" smtClean="0"/>
              <a:t>	AH=remainder		AL=Quotient</a:t>
            </a:r>
          </a:p>
          <a:p>
            <a:r>
              <a:rPr lang="en-US" sz="2300" dirty="0" smtClean="0"/>
              <a:t>IDIV is a signed division instruction. </a:t>
            </a:r>
          </a:p>
          <a:p>
            <a:endParaRPr lang="en-US" sz="2300" dirty="0" smtClean="0"/>
          </a:p>
          <a:p>
            <a:r>
              <a:rPr lang="en-US" sz="2300" b="1" dirty="0" smtClean="0"/>
              <a:t>CBW</a:t>
            </a:r>
          </a:p>
          <a:p>
            <a:r>
              <a:rPr lang="en-US" sz="2300" dirty="0" smtClean="0"/>
              <a:t>This instruction converts bytes in AL to word in AX. This conversion is done by extending the sign bit of AL through out AH.</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5047536"/>
          </a:xfrm>
          <a:prstGeom prst="rect">
            <a:avLst/>
          </a:prstGeom>
          <a:noFill/>
        </p:spPr>
        <p:txBody>
          <a:bodyPr wrap="square" rtlCol="0">
            <a:spAutoFit/>
          </a:bodyPr>
          <a:lstStyle/>
          <a:p>
            <a:r>
              <a:rPr lang="en-US" sz="2300" dirty="0" smtClean="0"/>
              <a:t>These instructions are used at bit level. These instructions are used for shifting bits, testing a zero bit or changing a bit value. Instructions used for bit manipulation are: NOT, AND, OR, XOR, SHL, ROL, ROR, etc.</a:t>
            </a:r>
          </a:p>
          <a:p>
            <a:endParaRPr lang="en-US" sz="2300" dirty="0" smtClean="0"/>
          </a:p>
          <a:p>
            <a:r>
              <a:rPr lang="en-US" sz="2300" dirty="0" smtClean="0"/>
              <a:t>NOT</a:t>
            </a:r>
          </a:p>
          <a:p>
            <a:r>
              <a:rPr lang="en-US" sz="2300" dirty="0" smtClean="0"/>
              <a:t>It complements each bit of </a:t>
            </a:r>
            <a:r>
              <a:rPr lang="en-US" sz="2300" dirty="0" err="1" smtClean="0"/>
              <a:t>Src</a:t>
            </a:r>
            <a:r>
              <a:rPr lang="en-US" sz="2300" dirty="0" smtClean="0"/>
              <a:t> to produce 1’s complement of specified operand. The operand can be a register or memory location.</a:t>
            </a:r>
          </a:p>
          <a:p>
            <a:endParaRPr lang="en-US" sz="2300" dirty="0" smtClean="0"/>
          </a:p>
          <a:p>
            <a:r>
              <a:rPr lang="en-US" sz="2300" dirty="0" smtClean="0"/>
              <a:t>AND</a:t>
            </a:r>
          </a:p>
          <a:p>
            <a:r>
              <a:rPr lang="en-US" sz="2300" dirty="0" smtClean="0"/>
              <a:t>It performs AND operation of Des and </a:t>
            </a:r>
            <a:r>
              <a:rPr lang="en-US" sz="2300" dirty="0" err="1" smtClean="0"/>
              <a:t>Src</a:t>
            </a:r>
            <a:r>
              <a:rPr lang="en-US" sz="2300" dirty="0" smtClean="0"/>
              <a:t>.</a:t>
            </a:r>
          </a:p>
          <a:p>
            <a:r>
              <a:rPr lang="en-US" sz="2300" dirty="0" err="1" smtClean="0"/>
              <a:t>Src</a:t>
            </a:r>
            <a:r>
              <a:rPr lang="en-US" sz="2300" dirty="0" smtClean="0"/>
              <a:t> can be immediate number, register or memory location. Des can be register or memory location.</a:t>
            </a:r>
          </a:p>
          <a:p>
            <a:r>
              <a:rPr lang="en-US" sz="2300" dirty="0" smtClean="0"/>
              <a:t>Both operands cannot be memory location at the same time. CF and OF become zero after the operation. PF, SF, ZF are updated. </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r>
              <a:rPr lang="en-US" sz="2300" dirty="0" smtClean="0"/>
              <a:t>OR</a:t>
            </a:r>
          </a:p>
          <a:p>
            <a:r>
              <a:rPr lang="en-US" sz="2300" dirty="0" smtClean="0"/>
              <a:t>It </a:t>
            </a:r>
            <a:r>
              <a:rPr lang="en-US" sz="2300" dirty="0" err="1" smtClean="0"/>
              <a:t>performss</a:t>
            </a:r>
            <a:r>
              <a:rPr lang="en-US" sz="2300" dirty="0" smtClean="0"/>
              <a:t> OR operation of Des and </a:t>
            </a:r>
            <a:r>
              <a:rPr lang="en-US" sz="2300" dirty="0" err="1" smtClean="0"/>
              <a:t>Src</a:t>
            </a:r>
            <a:r>
              <a:rPr lang="en-US" sz="2300" dirty="0" smtClean="0"/>
              <a:t>. </a:t>
            </a:r>
            <a:r>
              <a:rPr lang="en-US" sz="2300" dirty="0" err="1" smtClean="0"/>
              <a:t>Src</a:t>
            </a:r>
            <a:r>
              <a:rPr lang="en-US" sz="2300" dirty="0" smtClean="0"/>
              <a:t> can be immediate number, register or memory location. Des can be register or memory location. Both operands cannot be memory locations at the same time. CF and OF becomes zero after the operation whereas PF, SF, ZF are updated.</a:t>
            </a:r>
          </a:p>
          <a:p>
            <a:endParaRPr lang="en-US" sz="2300" dirty="0" smtClean="0"/>
          </a:p>
          <a:p>
            <a:r>
              <a:rPr lang="en-US" sz="2300" dirty="0" smtClean="0"/>
              <a:t>XOR</a:t>
            </a:r>
          </a:p>
          <a:p>
            <a:r>
              <a:rPr lang="en-US" sz="2300" dirty="0" smtClean="0"/>
              <a:t>It performs XOR operation of Des and </a:t>
            </a:r>
            <a:r>
              <a:rPr lang="en-US" sz="2300" dirty="0" err="1" smtClean="0"/>
              <a:t>Src</a:t>
            </a:r>
            <a:r>
              <a:rPr lang="en-US" sz="2300" dirty="0" smtClean="0"/>
              <a:t>. </a:t>
            </a:r>
            <a:r>
              <a:rPr lang="en-US" sz="2300" dirty="0" err="1" smtClean="0"/>
              <a:t>Src</a:t>
            </a:r>
            <a:r>
              <a:rPr lang="en-US" sz="2300" dirty="0" smtClean="0"/>
              <a:t> can be immediate number, register or memory location. Des can be register or memory location. Both operands cannot be memory locations at the same time. CF and OF becomes zero after the operation whereas PF, SF, ZF are updated.</a:t>
            </a:r>
          </a:p>
          <a:p>
            <a:endParaRPr lang="en-US" sz="2300" dirty="0" smtClean="0"/>
          </a:p>
          <a:p>
            <a:r>
              <a:rPr lang="en-US" sz="2300" dirty="0" smtClean="0"/>
              <a:t>SHL</a:t>
            </a:r>
          </a:p>
          <a:p>
            <a:r>
              <a:rPr lang="en-US" sz="2300" dirty="0" smtClean="0"/>
              <a:t>It shift bits of byte or word left by count. It puts zero(s) in LSBs, MSB is shifted into carry flag. If the number of bits desired to be shifted is 1 then immediate number 1 can be written in Count. But if the number of bits to be shifted is more than 1 then count is put in CL register.</a:t>
            </a:r>
          </a:p>
          <a:p>
            <a:r>
              <a:rPr lang="en-US" sz="2300" dirty="0" smtClean="0"/>
              <a:t>Example:    </a:t>
            </a:r>
            <a:r>
              <a:rPr lang="en-US" sz="2300" dirty="0" err="1" smtClean="0"/>
              <a:t>shl</a:t>
            </a:r>
            <a:r>
              <a:rPr lang="en-US" sz="2300" dirty="0" smtClean="0"/>
              <a:t>  </a:t>
            </a:r>
            <a:r>
              <a:rPr lang="en-US" sz="2300" dirty="0" err="1" smtClean="0"/>
              <a:t>bx</a:t>
            </a:r>
            <a:r>
              <a:rPr lang="en-US" sz="2300" dirty="0" smtClean="0"/>
              <a:t>, 5</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r>
              <a:rPr lang="en-US" sz="2300" dirty="0" smtClean="0"/>
              <a:t>SHR</a:t>
            </a:r>
          </a:p>
          <a:p>
            <a:r>
              <a:rPr lang="en-US" sz="2300" dirty="0" smtClean="0"/>
              <a:t>It shift bits of byte or word right by count. It puts zero(s) in MSB, LSB is shifted into carry flag. If the number of bits desired to be shifted is 1 then immediate number 1 can be written in Count. But if the number of bits to be shifted is more than 1 then count is put in CL register.</a:t>
            </a:r>
          </a:p>
          <a:p>
            <a:r>
              <a:rPr lang="en-US" sz="2300" dirty="0" smtClean="0"/>
              <a:t>Example:    </a:t>
            </a:r>
            <a:r>
              <a:rPr lang="en-US" sz="2300" dirty="0" err="1" smtClean="0"/>
              <a:t>sh</a:t>
            </a:r>
            <a:r>
              <a:rPr lang="en-US" sz="2300" dirty="0" smtClean="0"/>
              <a:t>  </a:t>
            </a:r>
            <a:r>
              <a:rPr lang="en-US" sz="2300" dirty="0" err="1" smtClean="0"/>
              <a:t>bx</a:t>
            </a:r>
            <a:r>
              <a:rPr lang="en-US" sz="2300" dirty="0" smtClean="0"/>
              <a:t>, 5</a:t>
            </a:r>
          </a:p>
          <a:p>
            <a:endParaRPr lang="en-US" sz="2300" dirty="0" smtClean="0"/>
          </a:p>
          <a:p>
            <a:r>
              <a:rPr lang="en-US" sz="2300" dirty="0" smtClean="0"/>
              <a:t>SAR</a:t>
            </a:r>
          </a:p>
          <a:p>
            <a:r>
              <a:rPr lang="en-US" sz="2300" dirty="0" smtClean="0"/>
              <a:t>It stands for Shift Arithmetic Right. It shifts the mentioned bits in registered in to right side one by one but instead of inserting zeros from left end, MSB is restored. The rightmost bit that is being shifted is stored in carry flag (CF).</a:t>
            </a:r>
          </a:p>
          <a:p>
            <a:endParaRPr lang="en-US" sz="2300" dirty="0" smtClean="0"/>
          </a:p>
          <a:p>
            <a:r>
              <a:rPr lang="en-US" sz="2300" dirty="0" smtClean="0"/>
              <a:t>SAL</a:t>
            </a:r>
          </a:p>
          <a:p>
            <a:r>
              <a:rPr lang="en-US" sz="2300" dirty="0" smtClean="0"/>
              <a:t>It stands for </a:t>
            </a:r>
            <a:r>
              <a:rPr lang="en-US" sz="2300" dirty="0" err="1" smtClean="0"/>
              <a:t>Shfit</a:t>
            </a:r>
            <a:r>
              <a:rPr lang="en-US" sz="2300" dirty="0" smtClean="0"/>
              <a:t> Arithmetic Left. It shifts the mentioned bits in registered into left side one by one. </a:t>
            </a:r>
          </a:p>
          <a:p>
            <a:endParaRPr lang="en-US" sz="2300" dirty="0" smtClean="0"/>
          </a:p>
          <a:p>
            <a:r>
              <a:rPr lang="en-US" sz="2300" dirty="0" smtClean="0"/>
              <a:t>Other bit manipulation instructions are: ROR,, ROL,  RCL, RCR, etc</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6817251"/>
          </a:xfrm>
          <a:prstGeom prst="rect">
            <a:avLst/>
          </a:prstGeom>
          <a:noFill/>
        </p:spPr>
        <p:txBody>
          <a:bodyPr wrap="square" rtlCol="0">
            <a:spAutoFit/>
          </a:bodyPr>
          <a:lstStyle/>
          <a:p>
            <a:endParaRPr lang="en-US" sz="2300" dirty="0" smtClean="0"/>
          </a:p>
          <a:p>
            <a:endParaRPr lang="en-US" sz="2300" dirty="0" smtClean="0"/>
          </a:p>
          <a:p>
            <a:r>
              <a:rPr lang="en-US" sz="2300" dirty="0" smtClean="0"/>
              <a:t>These instructions cause </a:t>
            </a:r>
            <a:r>
              <a:rPr lang="en-US" sz="2300" dirty="0" err="1" smtClean="0"/>
              <a:t>changein</a:t>
            </a:r>
            <a:r>
              <a:rPr lang="en-US" sz="2300" dirty="0" smtClean="0"/>
              <a:t> sequence of the execution of instruction. This change can be through a condition or sometimes unconditional. The conditions are represented by flags. Some of the program execution instructions are call, ret, </a:t>
            </a:r>
            <a:r>
              <a:rPr lang="en-US" sz="2300" dirty="0" err="1" smtClean="0"/>
              <a:t>jmp</a:t>
            </a:r>
            <a:r>
              <a:rPr lang="en-US" sz="2300" dirty="0" smtClean="0"/>
              <a:t>, </a:t>
            </a:r>
            <a:r>
              <a:rPr lang="en-US" sz="2300" dirty="0" err="1" smtClean="0"/>
              <a:t>ja</a:t>
            </a:r>
            <a:r>
              <a:rPr lang="en-US" sz="2300" dirty="0" smtClean="0"/>
              <a:t>, </a:t>
            </a:r>
            <a:r>
              <a:rPr lang="en-US" sz="2300" dirty="0" err="1" smtClean="0"/>
              <a:t>jae</a:t>
            </a:r>
            <a:r>
              <a:rPr lang="en-US" sz="2300" dirty="0" smtClean="0"/>
              <a:t>, je, </a:t>
            </a:r>
            <a:r>
              <a:rPr lang="en-US" sz="2300" dirty="0" err="1" smtClean="0"/>
              <a:t>jnc</a:t>
            </a:r>
            <a:r>
              <a:rPr lang="en-US" sz="2300" dirty="0" smtClean="0"/>
              <a:t>, </a:t>
            </a:r>
            <a:r>
              <a:rPr lang="en-US" sz="2300" dirty="0" err="1" smtClean="0"/>
              <a:t>jne</a:t>
            </a:r>
            <a:r>
              <a:rPr lang="en-US" sz="2300" dirty="0" smtClean="0"/>
              <a:t>, </a:t>
            </a:r>
            <a:r>
              <a:rPr lang="en-US" sz="2300" dirty="0" err="1" smtClean="0"/>
              <a:t>jnz</a:t>
            </a:r>
            <a:r>
              <a:rPr lang="en-US" sz="2300" dirty="0" smtClean="0"/>
              <a:t>, </a:t>
            </a:r>
            <a:r>
              <a:rPr lang="en-US" sz="2300" dirty="0" err="1" smtClean="0"/>
              <a:t>jpe</a:t>
            </a:r>
            <a:r>
              <a:rPr lang="en-US" sz="2300" dirty="0" smtClean="0"/>
              <a:t>, </a:t>
            </a:r>
            <a:r>
              <a:rPr lang="en-US" sz="2300" dirty="0" err="1" smtClean="0"/>
              <a:t>jz</a:t>
            </a:r>
            <a:r>
              <a:rPr lang="en-US" sz="2300" dirty="0" smtClean="0"/>
              <a:t>, etc.</a:t>
            </a:r>
          </a:p>
          <a:p>
            <a:endParaRPr lang="en-US" sz="2300" dirty="0" smtClean="0"/>
          </a:p>
          <a:p>
            <a:r>
              <a:rPr lang="en-US" sz="2300" dirty="0" smtClean="0"/>
              <a:t>Call</a:t>
            </a:r>
          </a:p>
          <a:p>
            <a:r>
              <a:rPr lang="en-US" sz="2300" dirty="0" smtClean="0"/>
              <a:t>This instruction is used to call a subroutine or function or procedure. The address of next instruction after call is saved into stack.</a:t>
            </a:r>
          </a:p>
          <a:p>
            <a:endParaRPr lang="en-US" sz="2300" dirty="0" smtClean="0"/>
          </a:p>
          <a:p>
            <a:r>
              <a:rPr lang="en-US" sz="2300" dirty="0" smtClean="0"/>
              <a:t>Ret</a:t>
            </a:r>
          </a:p>
          <a:p>
            <a:r>
              <a:rPr lang="en-US" sz="2300" dirty="0" smtClean="0"/>
              <a:t>It returns the control from procedure to calling program. Every call instructions should have a RET.</a:t>
            </a:r>
          </a:p>
          <a:p>
            <a:endParaRPr lang="en-US" sz="2300" dirty="0" smtClean="0"/>
          </a:p>
          <a:p>
            <a:r>
              <a:rPr lang="en-US" sz="2300" dirty="0" smtClean="0"/>
              <a:t>JMP</a:t>
            </a:r>
          </a:p>
          <a:p>
            <a:r>
              <a:rPr lang="en-US" sz="2300" dirty="0" smtClean="0"/>
              <a:t>This instruction is used for unconditional jump from one place to another.	</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3508653"/>
          </a:xfrm>
          <a:prstGeom prst="rect">
            <a:avLst/>
          </a:prstGeom>
          <a:noFill/>
        </p:spPr>
        <p:txBody>
          <a:bodyPr wrap="square" rtlCol="0">
            <a:spAutoFit/>
          </a:bodyPr>
          <a:lstStyle/>
          <a:p>
            <a:r>
              <a:rPr lang="en-US" sz="2400" b="1" dirty="0"/>
              <a:t>What is Assembly Language? </a:t>
            </a:r>
            <a:endParaRPr lang="en-US" sz="2400" b="1" dirty="0" smtClean="0"/>
          </a:p>
          <a:p>
            <a:r>
              <a:rPr lang="en-US" sz="2200" dirty="0" smtClean="0"/>
              <a:t>Assembler </a:t>
            </a:r>
            <a:r>
              <a:rPr lang="en-US" sz="2200" dirty="0"/>
              <a:t>An assembler is a program that takes basic computer instructions and converts them into a pattern of bits that the computer's processor can use to perform its basic operations. Some people call these instructions assembler language and others use the term assembly language. </a:t>
            </a:r>
            <a:endParaRPr lang="en-US" sz="2200" dirty="0" smtClean="0"/>
          </a:p>
          <a:p>
            <a:r>
              <a:rPr lang="en-US" sz="2200" dirty="0" smtClean="0"/>
              <a:t>Assembly language is an intermediate step between high level language and machine code.</a:t>
            </a:r>
          </a:p>
          <a:p>
            <a:r>
              <a:rPr lang="en-US" sz="2200" dirty="0" smtClean="0"/>
              <a:t>Sometimes high level language such as </a:t>
            </a:r>
            <a:r>
              <a:rPr lang="en-US" sz="2200" dirty="0" err="1" smtClean="0"/>
              <a:t>pascal</a:t>
            </a:r>
            <a:r>
              <a:rPr lang="en-US" sz="2200" dirty="0" smtClean="0"/>
              <a:t> programs are sometimes converted firstly to assembly </a:t>
            </a:r>
            <a:r>
              <a:rPr lang="en-US" sz="2200" dirty="0" err="1" smtClean="0"/>
              <a:t>langauge</a:t>
            </a:r>
            <a:r>
              <a:rPr lang="en-US" sz="2200" dirty="0" smtClean="0"/>
              <a:t> by a computer program called compiler and then into machine code by another program called assembler.</a:t>
            </a:r>
            <a:endParaRPr lang="en-US" sz="2200" dirty="0"/>
          </a:p>
        </p:txBody>
      </p:sp>
      <p:pic>
        <p:nvPicPr>
          <p:cNvPr id="1026" name="Picture 2"/>
          <p:cNvPicPr>
            <a:picLocks noChangeAspect="1" noChangeArrowheads="1"/>
          </p:cNvPicPr>
          <p:nvPr/>
        </p:nvPicPr>
        <p:blipFill>
          <a:blip r:embed="rId2"/>
          <a:srcRect/>
          <a:stretch>
            <a:fillRect/>
          </a:stretch>
        </p:blipFill>
        <p:spPr bwMode="auto">
          <a:xfrm>
            <a:off x="5410200" y="3429000"/>
            <a:ext cx="314325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1862048"/>
          </a:xfrm>
          <a:prstGeom prst="rect">
            <a:avLst/>
          </a:prstGeom>
          <a:noFill/>
        </p:spPr>
        <p:txBody>
          <a:bodyPr wrap="square" rtlCol="0">
            <a:spAutoFit/>
          </a:bodyPr>
          <a:lstStyle/>
          <a:p>
            <a:endParaRPr lang="en-US" sz="2300" dirty="0" smtClean="0"/>
          </a:p>
          <a:p>
            <a:endParaRPr lang="en-US" sz="2300" dirty="0" smtClean="0"/>
          </a:p>
          <a:p>
            <a:r>
              <a:rPr lang="en-US" sz="2300" dirty="0" err="1" smtClean="0"/>
              <a:t>Jxx</a:t>
            </a:r>
            <a:r>
              <a:rPr lang="en-US" sz="2300" dirty="0" smtClean="0"/>
              <a:t> (conditional jump)</a:t>
            </a:r>
          </a:p>
          <a:p>
            <a:r>
              <a:rPr lang="en-US" sz="2300" dirty="0" smtClean="0"/>
              <a:t>All the conditional jumps follows some conditional statement or any instruction that affects the flag.</a:t>
            </a:r>
          </a:p>
        </p:txBody>
      </p:sp>
      <p:pic>
        <p:nvPicPr>
          <p:cNvPr id="1026" name="Picture 2"/>
          <p:cNvPicPr>
            <a:picLocks noChangeAspect="1" noChangeArrowheads="1"/>
          </p:cNvPicPr>
          <p:nvPr/>
        </p:nvPicPr>
        <p:blipFill>
          <a:blip r:embed="rId2"/>
          <a:srcRect/>
          <a:stretch>
            <a:fillRect/>
          </a:stretch>
        </p:blipFill>
        <p:spPr bwMode="auto">
          <a:xfrm>
            <a:off x="1676400" y="2343150"/>
            <a:ext cx="5038725" cy="3829050"/>
          </a:xfrm>
          <a:prstGeom prst="rect">
            <a:avLst/>
          </a:prstGeom>
          <a:noFill/>
          <a:ln w="9525">
            <a:noFill/>
            <a:miter lim="800000"/>
            <a:headEnd/>
            <a:tailEnd/>
          </a:ln>
          <a:effectLst/>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3277820"/>
          </a:xfrm>
          <a:prstGeom prst="rect">
            <a:avLst/>
          </a:prstGeom>
          <a:noFill/>
        </p:spPr>
        <p:txBody>
          <a:bodyPr wrap="square" rtlCol="0">
            <a:spAutoFit/>
          </a:bodyPr>
          <a:lstStyle/>
          <a:p>
            <a:endParaRPr lang="en-US" sz="2300" dirty="0" smtClean="0"/>
          </a:p>
          <a:p>
            <a:endParaRPr lang="en-US" sz="2300" dirty="0" smtClean="0"/>
          </a:p>
          <a:p>
            <a:r>
              <a:rPr lang="en-US" sz="2300" dirty="0" smtClean="0"/>
              <a:t>Loop</a:t>
            </a:r>
          </a:p>
          <a:p>
            <a:r>
              <a:rPr lang="en-US" sz="2300" dirty="0" smtClean="0"/>
              <a:t>This is a looping instruction. The number of times looping is required is placed in the CX register. With each iteration, the content of CX are incremented. ZF is checked whether to loop again or not.</a:t>
            </a:r>
          </a:p>
          <a:p>
            <a:endParaRPr lang="en-US" sz="2300" dirty="0" smtClean="0"/>
          </a:p>
          <a:p>
            <a:endParaRPr lang="en-US" sz="2300" dirty="0" smtClean="0"/>
          </a:p>
          <a:p>
            <a:endParaRPr lang="en-US" sz="23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Instruction sets: String instructions</a:t>
            </a:r>
            <a:endParaRPr lang="en-US" sz="3000" b="1" dirty="0"/>
          </a:p>
        </p:txBody>
      </p:sp>
      <p:sp>
        <p:nvSpPr>
          <p:cNvPr id="5" name="TextBox 4"/>
          <p:cNvSpPr txBox="1"/>
          <p:nvPr/>
        </p:nvSpPr>
        <p:spPr>
          <a:xfrm>
            <a:off x="0" y="388709"/>
            <a:ext cx="9144000" cy="2215991"/>
          </a:xfrm>
          <a:prstGeom prst="rect">
            <a:avLst/>
          </a:prstGeom>
          <a:noFill/>
        </p:spPr>
        <p:txBody>
          <a:bodyPr wrap="square" rtlCol="0">
            <a:spAutoFit/>
          </a:bodyPr>
          <a:lstStyle/>
          <a:p>
            <a:r>
              <a:rPr lang="en-US" sz="2300" dirty="0" smtClean="0"/>
              <a:t>String in assembly language is just a sequentially stored bytes or words. </a:t>
            </a:r>
          </a:p>
          <a:p>
            <a:r>
              <a:rPr lang="en-US" sz="2300" dirty="0" smtClean="0"/>
              <a:t>There are very strong set of string instructions in 8086 by the use of which the size of program is considerably reduced. Some of the instructions are : </a:t>
            </a:r>
            <a:r>
              <a:rPr lang="en-US" sz="2300" dirty="0" err="1" smtClean="0"/>
              <a:t>cmps</a:t>
            </a:r>
            <a:r>
              <a:rPr lang="en-US" sz="2300" dirty="0" smtClean="0"/>
              <a:t>, </a:t>
            </a:r>
            <a:r>
              <a:rPr lang="en-US" sz="2300" dirty="0" err="1" smtClean="0"/>
              <a:t>scas</a:t>
            </a:r>
            <a:r>
              <a:rPr lang="en-US" sz="2300" dirty="0" smtClean="0"/>
              <a:t>, </a:t>
            </a:r>
            <a:r>
              <a:rPr lang="en-US" sz="2300" dirty="0" err="1" smtClean="0"/>
              <a:t>movs</a:t>
            </a:r>
            <a:r>
              <a:rPr lang="en-US" sz="2300" dirty="0" smtClean="0"/>
              <a:t>, </a:t>
            </a:r>
            <a:r>
              <a:rPr lang="en-US" sz="2300" dirty="0" err="1" smtClean="0"/>
              <a:t>movsb</a:t>
            </a:r>
            <a:r>
              <a:rPr lang="en-US" sz="2300" dirty="0" smtClean="0"/>
              <a:t>, </a:t>
            </a:r>
            <a:r>
              <a:rPr lang="en-US" sz="2300" dirty="0" err="1" smtClean="0"/>
              <a:t>movsw</a:t>
            </a:r>
            <a:r>
              <a:rPr lang="en-US" sz="2300" dirty="0" smtClean="0"/>
              <a:t>, rep, etc. </a:t>
            </a:r>
          </a:p>
          <a:p>
            <a:endParaRPr lang="en-US" sz="2300" dirty="0" smtClean="0"/>
          </a:p>
          <a:p>
            <a:endParaRPr lang="en-US" sz="23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461665"/>
          </a:xfrm>
          <a:prstGeom prst="rect">
            <a:avLst/>
          </a:prstGeom>
          <a:noFill/>
        </p:spPr>
        <p:txBody>
          <a:bodyPr wrap="square" rtlCol="0">
            <a:spAutoFit/>
          </a:bodyPr>
          <a:lstStyle/>
          <a:p>
            <a:r>
              <a:rPr lang="en-US" sz="2400" b="1" dirty="0"/>
              <a:t>What is Assembly Language? </a:t>
            </a:r>
            <a:endParaRPr lang="en-US" sz="2400" b="1" dirty="0" smtClean="0"/>
          </a:p>
        </p:txBody>
      </p:sp>
      <p:pic>
        <p:nvPicPr>
          <p:cNvPr id="2050" name="Picture 2"/>
          <p:cNvPicPr>
            <a:picLocks noChangeAspect="1" noChangeArrowheads="1"/>
          </p:cNvPicPr>
          <p:nvPr/>
        </p:nvPicPr>
        <p:blipFill>
          <a:blip r:embed="rId2"/>
          <a:srcRect/>
          <a:stretch>
            <a:fillRect/>
          </a:stretch>
        </p:blipFill>
        <p:spPr bwMode="auto">
          <a:xfrm>
            <a:off x="12700" y="381000"/>
            <a:ext cx="7772400" cy="4713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461665"/>
          </a:xfrm>
          <a:prstGeom prst="rect">
            <a:avLst/>
          </a:prstGeom>
          <a:noFill/>
        </p:spPr>
        <p:txBody>
          <a:bodyPr wrap="square" rtlCol="0">
            <a:spAutoFit/>
          </a:bodyPr>
          <a:lstStyle/>
          <a:p>
            <a:r>
              <a:rPr lang="en-US" sz="2400" b="1" dirty="0" smtClean="0"/>
              <a:t>8086 </a:t>
            </a:r>
            <a:r>
              <a:rPr lang="en-US" sz="2400" b="1" dirty="0" err="1" smtClean="0"/>
              <a:t>microprocess</a:t>
            </a:r>
            <a:r>
              <a:rPr lang="en-US" sz="2400" b="1" dirty="0" smtClean="0"/>
              <a:t> :Architecture</a:t>
            </a:r>
          </a:p>
        </p:txBody>
      </p:sp>
      <p:pic>
        <p:nvPicPr>
          <p:cNvPr id="1026" name="Picture 2" descr="8086 Processor Architecture"/>
          <p:cNvPicPr>
            <a:picLocks noChangeAspect="1" noChangeArrowheads="1"/>
          </p:cNvPicPr>
          <p:nvPr/>
        </p:nvPicPr>
        <p:blipFill>
          <a:blip r:embed="rId2"/>
          <a:srcRect/>
          <a:stretch>
            <a:fillRect/>
          </a:stretch>
        </p:blipFill>
        <p:spPr bwMode="auto">
          <a:xfrm>
            <a:off x="123825" y="609600"/>
            <a:ext cx="8791575" cy="54673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461665"/>
          </a:xfrm>
          <a:prstGeom prst="rect">
            <a:avLst/>
          </a:prstGeom>
          <a:noFill/>
        </p:spPr>
        <p:txBody>
          <a:bodyPr wrap="square" rtlCol="0">
            <a:spAutoFit/>
          </a:bodyPr>
          <a:lstStyle/>
          <a:p>
            <a:r>
              <a:rPr lang="en-US" sz="2400" b="1" dirty="0" smtClean="0"/>
              <a:t>Some simple commands in </a:t>
            </a:r>
          </a:p>
        </p:txBody>
      </p:sp>
      <p:pic>
        <p:nvPicPr>
          <p:cNvPr id="3074" name="Picture 2"/>
          <p:cNvPicPr>
            <a:picLocks noChangeAspect="1" noChangeArrowheads="1"/>
          </p:cNvPicPr>
          <p:nvPr/>
        </p:nvPicPr>
        <p:blipFill>
          <a:blip r:embed="rId2"/>
          <a:srcRect/>
          <a:stretch>
            <a:fillRect/>
          </a:stretch>
        </p:blipFill>
        <p:spPr bwMode="auto">
          <a:xfrm>
            <a:off x="0" y="533400"/>
            <a:ext cx="7315200" cy="4766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9144000" cy="584775"/>
          </a:xfrm>
          <a:prstGeom prst="rect">
            <a:avLst/>
          </a:prstGeom>
          <a:noFill/>
        </p:spPr>
        <p:txBody>
          <a:bodyPr wrap="square" rtlCol="0">
            <a:spAutoFit/>
          </a:bodyPr>
          <a:lstStyle/>
          <a:p>
            <a:r>
              <a:rPr lang="en-US" sz="3200" b="1" dirty="0" smtClean="0"/>
              <a:t>Register</a:t>
            </a:r>
            <a:endParaRPr lang="en-US" sz="3200" b="1" dirty="0"/>
          </a:p>
        </p:txBody>
      </p:sp>
      <p:sp>
        <p:nvSpPr>
          <p:cNvPr id="5" name="TextBox 4"/>
          <p:cNvSpPr txBox="1"/>
          <p:nvPr/>
        </p:nvSpPr>
        <p:spPr>
          <a:xfrm>
            <a:off x="0" y="305416"/>
            <a:ext cx="9144000" cy="6740307"/>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smtClean="0"/>
              <a:t>A CPU contain a number of register to store data temporarily during the execution of a program. </a:t>
            </a:r>
          </a:p>
          <a:p>
            <a:pPr marL="457200" indent="-457200" algn="just">
              <a:buFont typeface="Arial" panose="020B0604020202020204" pitchFamily="34" charset="0"/>
              <a:buChar char="•"/>
            </a:pPr>
            <a:r>
              <a:rPr lang="en-US" sz="2400" dirty="0" smtClean="0"/>
              <a:t>Registers are essentially extremely fast memory locations within the CPU that are used to create and store the results of CPU operations and other calculations. Different computers have different register sets. They differ in the number of registers, register types, and the length of each register. They also differ in the usage of each register. </a:t>
            </a:r>
          </a:p>
          <a:p>
            <a:pPr marL="457200" indent="-457200" algn="just">
              <a:buFont typeface="Arial" panose="020B0604020202020204" pitchFamily="34" charset="0"/>
              <a:buChar char="•"/>
            </a:pPr>
            <a:r>
              <a:rPr lang="en-US" sz="2400" dirty="0" smtClean="0"/>
              <a:t>Register is simply a collection of flip flops that can be used to store a binary number. There must be one flip flop for each bit in the binary number. So n-bit register is built of n ﬂip- ﬂops. For example, a register used to store 8 bit binary number must have 8 flip flop. </a:t>
            </a:r>
          </a:p>
          <a:p>
            <a:pPr marL="457200" indent="-457200" algn="just">
              <a:buFont typeface="Arial" panose="020B0604020202020204" pitchFamily="34" charset="0"/>
              <a:buChar char="•"/>
            </a:pPr>
            <a:r>
              <a:rPr lang="en-US" sz="2400" dirty="0" smtClean="0"/>
              <a:t>The operations executed on data stored  in registers are called </a:t>
            </a:r>
            <a:r>
              <a:rPr lang="en-US" sz="2400" dirty="0" err="1" smtClean="0"/>
              <a:t>microoperations</a:t>
            </a:r>
            <a:r>
              <a:rPr lang="en-US" sz="2400" dirty="0" smtClean="0"/>
              <a:t>. A </a:t>
            </a:r>
            <a:r>
              <a:rPr lang="en-US" sz="2400" dirty="0" err="1" smtClean="0"/>
              <a:t>microoperation</a:t>
            </a:r>
            <a:r>
              <a:rPr lang="en-US" sz="2400" dirty="0" smtClean="0"/>
              <a:t> is an elementary operation performed on the information stored in one or more registers. The result of the operation may replace the previous binary information of a register or may be transferred to another register. The number of registers differs from processor to processor. </a:t>
            </a:r>
          </a:p>
          <a:p>
            <a:pPr algn="just"/>
            <a:endParaRPr lang="en-US" sz="2400" dirty="0" smtClean="0"/>
          </a:p>
        </p:txBody>
      </p:sp>
    </p:spTree>
    <p:extLst>
      <p:ext uri="{BB962C8B-B14F-4D97-AF65-F5344CB8AC3E}">
        <p14:creationId xmlns="" xmlns:p14="http://schemas.microsoft.com/office/powerpoint/2010/main" val="1974885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 xmlns:a14="http://schemas.microsoft.com/office/drawing/2010/main" val="0"/>
              </a:ext>
            </a:extLst>
          </a:blip>
          <a:srcRect l="2645" t="5044" r="6609" b="24888"/>
          <a:stretch/>
        </p:blipFill>
        <p:spPr>
          <a:xfrm rot="10800000">
            <a:off x="2697480" y="0"/>
            <a:ext cx="4972050" cy="6903720"/>
          </a:xfrm>
          <a:prstGeom prst="rect">
            <a:avLst/>
          </a:prstGeom>
        </p:spPr>
      </p:pic>
    </p:spTree>
    <p:extLst>
      <p:ext uri="{BB962C8B-B14F-4D97-AF65-F5344CB8AC3E}">
        <p14:creationId xmlns="" xmlns:p14="http://schemas.microsoft.com/office/powerpoint/2010/main" val="1513502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6740307"/>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General purpose register</a:t>
            </a:r>
          </a:p>
          <a:p>
            <a:pPr marL="287338" indent="-287338" algn="just" fontAlgn="base"/>
            <a:r>
              <a:rPr lang="en-US" sz="2400" dirty="0" smtClean="0"/>
              <a:t>	General-purpose registers can be used for multiple purposes and assigned to a variety of functions by the programmer. It is user visible register. In 8086 microprocessor. The </a:t>
            </a:r>
            <a:r>
              <a:rPr lang="en-US" sz="2400" dirty="0"/>
              <a:t>registers AX, BX, CX, and DX are the general 16-bit registers.</a:t>
            </a:r>
          </a:p>
          <a:p>
            <a:pPr marL="287338" indent="-287338" algn="just" fontAlgn="base"/>
            <a:r>
              <a:rPr lang="en-US" sz="2400" i="1" dirty="0" smtClean="0"/>
              <a:t>	</a:t>
            </a:r>
            <a:r>
              <a:rPr lang="en-US" sz="2400" b="1" i="1" dirty="0" smtClean="0"/>
              <a:t>AX </a:t>
            </a:r>
            <a:r>
              <a:rPr lang="en-US" sz="2400" b="1" i="1" dirty="0"/>
              <a:t>Register</a:t>
            </a:r>
            <a:r>
              <a:rPr lang="en-US" sz="2400" dirty="0"/>
              <a:t>: Accumulator register consists of two 8-bit registers AL and AH, which</a:t>
            </a:r>
            <a:br>
              <a:rPr lang="en-US" sz="2400" dirty="0"/>
            </a:br>
            <a:r>
              <a:rPr lang="en-US" sz="2400" dirty="0"/>
              <a:t>can be combined together and used as a 16- bit register AX. AL in this case contains </a:t>
            </a:r>
            <a:r>
              <a:rPr lang="en-US" sz="2400" dirty="0" smtClean="0"/>
              <a:t>the low-order </a:t>
            </a:r>
            <a:r>
              <a:rPr lang="en-US" sz="2400" dirty="0"/>
              <a:t>byte of the word, and AH contains the high-order byte. Accumulator can </a:t>
            </a:r>
            <a:r>
              <a:rPr lang="en-US" sz="2400" dirty="0" smtClean="0"/>
              <a:t>be used </a:t>
            </a:r>
            <a:r>
              <a:rPr lang="en-US" sz="2400" dirty="0"/>
              <a:t>for I/O operations, rotate and string manipulation</a:t>
            </a:r>
            <a:r>
              <a:rPr lang="en-US" sz="2400" dirty="0" smtClean="0"/>
              <a:t>. It is most efficient in data movement, arithmetic and logical operation. Its function depends on the design of the processor whether the processor is an accumulator based processor or general purpose registers based processor. After the execution of arithmetic and logical instruction the result is placed in the accumulator. All data transfer between CPU and device/port are performed through the accumulator.</a:t>
            </a:r>
            <a:endParaRPr lang="en-US" sz="2400" dirty="0"/>
          </a:p>
          <a:p>
            <a:pPr marL="287338" indent="-287338" algn="just" fontAlgn="base"/>
            <a:r>
              <a:rPr lang="en-US" sz="2400" i="1" dirty="0" smtClean="0"/>
              <a:t>		</a:t>
            </a:r>
            <a:endParaRPr lang="en-US" sz="2400" dirty="0"/>
          </a:p>
        </p:txBody>
      </p:sp>
    </p:spTree>
    <p:extLst>
      <p:ext uri="{BB962C8B-B14F-4D97-AF65-F5344CB8AC3E}">
        <p14:creationId xmlns="" xmlns:p14="http://schemas.microsoft.com/office/powerpoint/2010/main" val="4015673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2729</Words>
  <Application>Microsoft Office PowerPoint</Application>
  <PresentationFormat>On-screen Show (4:3)</PresentationFormat>
  <Paragraphs>208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Unit 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ASUS</dc:creator>
  <cp:lastModifiedBy>ASUS</cp:lastModifiedBy>
  <cp:revision>51</cp:revision>
  <dcterms:created xsi:type="dcterms:W3CDTF">2021-08-12T07:08:35Z</dcterms:created>
  <dcterms:modified xsi:type="dcterms:W3CDTF">2022-01-25T15:25:13Z</dcterms:modified>
</cp:coreProperties>
</file>