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71" r:id="rId3"/>
    <p:sldId id="259" r:id="rId4"/>
    <p:sldId id="289" r:id="rId5"/>
    <p:sldId id="264" r:id="rId6"/>
    <p:sldId id="290" r:id="rId7"/>
    <p:sldId id="261" r:id="rId8"/>
    <p:sldId id="262" r:id="rId9"/>
    <p:sldId id="263" r:id="rId10"/>
    <p:sldId id="265" r:id="rId11"/>
    <p:sldId id="272" r:id="rId12"/>
    <p:sldId id="267" r:id="rId13"/>
    <p:sldId id="266" r:id="rId14"/>
    <p:sldId id="268"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91" r:id="rId31"/>
    <p:sldId id="292" r:id="rId32"/>
    <p:sldId id="293" r:id="rId33"/>
    <p:sldId id="294" r:id="rId34"/>
    <p:sldId id="296" r:id="rId35"/>
    <p:sldId id="295" r:id="rId36"/>
    <p:sldId id="297" r:id="rId37"/>
    <p:sldId id="299" r:id="rId38"/>
    <p:sldId id="298" r:id="rId39"/>
    <p:sldId id="300" r:id="rId40"/>
    <p:sldId id="301" r:id="rId41"/>
    <p:sldId id="305" r:id="rId42"/>
    <p:sldId id="307" r:id="rId43"/>
    <p:sldId id="309" r:id="rId44"/>
    <p:sldId id="308" r:id="rId45"/>
    <p:sldId id="311" r:id="rId46"/>
    <p:sldId id="312" r:id="rId47"/>
    <p:sldId id="313" r:id="rId48"/>
    <p:sldId id="314" r:id="rId49"/>
    <p:sldId id="315" r:id="rId50"/>
    <p:sldId id="316" r:id="rId51"/>
    <p:sldId id="318" r:id="rId52"/>
    <p:sldId id="321" r:id="rId53"/>
    <p:sldId id="319" r:id="rId54"/>
    <p:sldId id="322" r:id="rId55"/>
    <p:sldId id="303" r:id="rId56"/>
    <p:sldId id="302" r:id="rId57"/>
    <p:sldId id="310" r:id="rId58"/>
    <p:sldId id="30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0" d="100"/>
          <a:sy n="60" d="100"/>
        </p:scale>
        <p:origin x="-72" y="-4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E4A00F-C711-4D01-BDF3-695226485876}" type="datetimeFigureOut">
              <a:rPr lang="en-US" smtClean="0"/>
              <a:pPr/>
              <a:t>4/9/2022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D10EED-65D5-4B42-84CC-F1435C76EE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D10EED-65D5-4B42-84CC-F1435C76EE2C}" type="slidenum">
              <a:rPr lang="en-US" smtClean="0"/>
              <a:pPr/>
              <a:t>56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D10EED-65D5-4B42-84CC-F1435C76EE2C}" type="slidenum">
              <a:rPr lang="en-US" smtClean="0"/>
              <a:pPr/>
              <a:t>57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D10EED-65D5-4B42-84CC-F1435C76EE2C}" type="slidenum">
              <a:rPr lang="en-US" smtClean="0"/>
              <a:pPr/>
              <a:t>58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F3ACBF-CFB8-4B47-BC59-55B59F367C24}" type="datetimeFigureOut">
              <a:rPr lang="en-US" smtClean="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F3ACBF-CFB8-4B47-BC59-55B59F367C24}" type="datetimeFigureOut">
              <a:rPr lang="en-US" smtClean="0"/>
              <a:pPr/>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F3ACBF-CFB8-4B47-BC59-55B59F367C24}" type="datetimeFigureOut">
              <a:rPr lang="en-US" smtClean="0"/>
              <a:pPr/>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F3ACBF-CFB8-4B47-BC59-55B59F367C24}" type="datetimeFigureOut">
              <a:rPr lang="en-US" smtClean="0"/>
              <a:pPr/>
              <a:t>4/9/2022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F3ACBF-CFB8-4B47-BC59-55B59F367C24}" type="datetimeFigureOut">
              <a:rPr lang="en-US" smtClean="0"/>
              <a:pPr/>
              <a:t>4/9/2022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3ACBF-CFB8-4B47-BC59-55B59F367C24}" type="datetimeFigureOut">
              <a:rPr lang="en-US" smtClean="0"/>
              <a:pPr/>
              <a:t>4/9/2022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3ACBF-CFB8-4B47-BC59-55B59F367C24}" type="datetimeFigureOut">
              <a:rPr lang="en-US" smtClean="0"/>
              <a:pPr/>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F3ACBF-CFB8-4B47-BC59-55B59F367C24}" type="datetimeFigureOut">
              <a:rPr lang="en-US" smtClean="0"/>
              <a:pPr/>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32807-CEA4-45A3-8843-94B754A427C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3ACBF-CFB8-4B47-BC59-55B59F367C24}" type="datetimeFigureOut">
              <a:rPr lang="en-US" smtClean="0"/>
              <a:pPr/>
              <a:t>4/9/2022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32807-CEA4-45A3-8843-94B754A427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 ,4</a:t>
            </a:r>
            <a:endParaRPr lang="en-US" dirty="0"/>
          </a:p>
        </p:txBody>
      </p:sp>
      <p:sp>
        <p:nvSpPr>
          <p:cNvPr id="3" name="Subtitle 2"/>
          <p:cNvSpPr>
            <a:spLocks noGrp="1"/>
          </p:cNvSpPr>
          <p:nvPr>
            <p:ph type="subTitle" idx="1"/>
          </p:nvPr>
        </p:nvSpPr>
        <p:spPr/>
        <p:txBody>
          <a:bodyPr/>
          <a:lstStyle/>
          <a:p>
            <a:r>
              <a:rPr lang="en-US" dirty="0" smtClean="0"/>
              <a:t>8086 Microprocessor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3998"/>
          </a:xfrm>
          <a:prstGeom prst="rect">
            <a:avLst/>
          </a:prstGeom>
          <a:noFill/>
        </p:spPr>
        <p:txBody>
          <a:bodyPr wrap="square" rtlCol="0">
            <a:spAutoFit/>
          </a:bodyPr>
          <a:lstStyle/>
          <a:p>
            <a:r>
              <a:rPr lang="en-US" sz="3000" b="1" dirty="0" smtClean="0"/>
              <a:t>Classification of register (Based on 8086 microprocessor)</a:t>
            </a:r>
            <a:endParaRPr lang="en-US" sz="3000" b="1" dirty="0"/>
          </a:p>
        </p:txBody>
      </p:sp>
      <p:sp>
        <p:nvSpPr>
          <p:cNvPr id="5" name="TextBox 4"/>
          <p:cNvSpPr txBox="1"/>
          <p:nvPr/>
        </p:nvSpPr>
        <p:spPr>
          <a:xfrm>
            <a:off x="0" y="369333"/>
            <a:ext cx="9144000" cy="5632311"/>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Special purpose register</a:t>
            </a:r>
          </a:p>
          <a:p>
            <a:pPr marL="287338" indent="-287338" algn="just" fontAlgn="base"/>
            <a:r>
              <a:rPr lang="en-US" sz="2400" dirty="0" smtClean="0"/>
              <a:t>	 CPU contains a number of special purpose registers for different purposes.</a:t>
            </a:r>
          </a:p>
          <a:p>
            <a:pPr marL="914400" indent="-449263" algn="just">
              <a:buFont typeface="Arial" panose="020B0604020202020204" pitchFamily="34" charset="0"/>
              <a:buChar char="•"/>
            </a:pPr>
            <a:r>
              <a:rPr lang="en-US" sz="2400" b="1" dirty="0"/>
              <a:t>Instruction Pointer: </a:t>
            </a:r>
            <a:r>
              <a:rPr lang="en-US" sz="2400" dirty="0"/>
              <a:t>It act as a program counter used to point to the next instruction to be executed. So, it holds the address of the memory location which contains the next instruction to be fetched from the memory. Its content is automatically incremented after an instruction has been fetched assuming that instructions are normally executed sequentially. In case of a jump instruction its contents are modified and program jump to the memory location which contains the desired instruction to be executed next. The processor which use data flow architecture do not contain PC. The content of code segment register is added to the content of the IP to compute the address of the next instruction</a:t>
            </a:r>
            <a:r>
              <a:rPr lang="en-US" sz="2400" dirty="0" smtClean="0"/>
              <a:t>.</a:t>
            </a:r>
            <a:endParaRPr lang="en-US" sz="2400" dirty="0"/>
          </a:p>
        </p:txBody>
      </p:sp>
    </p:spTree>
    <p:extLst>
      <p:ext uri="{BB962C8B-B14F-4D97-AF65-F5344CB8AC3E}">
        <p14:creationId xmlns="" xmlns:p14="http://schemas.microsoft.com/office/powerpoint/2010/main" val="3016787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3998"/>
          </a:xfrm>
          <a:prstGeom prst="rect">
            <a:avLst/>
          </a:prstGeom>
          <a:noFill/>
        </p:spPr>
        <p:txBody>
          <a:bodyPr wrap="square" rtlCol="0">
            <a:spAutoFit/>
          </a:bodyPr>
          <a:lstStyle/>
          <a:p>
            <a:r>
              <a:rPr lang="en-US" sz="3000" b="1" dirty="0" smtClean="0"/>
              <a:t>Classification of register (Based on 8086 microprocessor)</a:t>
            </a:r>
            <a:endParaRPr lang="en-US" sz="3000" b="1" dirty="0"/>
          </a:p>
        </p:txBody>
      </p:sp>
      <p:sp>
        <p:nvSpPr>
          <p:cNvPr id="5" name="TextBox 4"/>
          <p:cNvSpPr txBox="1"/>
          <p:nvPr/>
        </p:nvSpPr>
        <p:spPr>
          <a:xfrm>
            <a:off x="0" y="369333"/>
            <a:ext cx="9144000" cy="2308324"/>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Special purpose register</a:t>
            </a:r>
          </a:p>
          <a:p>
            <a:pPr marL="287338" indent="-287338" algn="just" fontAlgn="base"/>
            <a:r>
              <a:rPr lang="en-US" sz="2400" dirty="0" smtClean="0"/>
              <a:t>	</a:t>
            </a:r>
            <a:r>
              <a:rPr lang="en-US" sz="2400" b="1" dirty="0" smtClean="0"/>
              <a:t>Stack pointer</a:t>
            </a:r>
            <a:r>
              <a:rPr lang="en-US" sz="2400" dirty="0" smtClean="0"/>
              <a:t>: The stack is a sequence of memory location defined by the user. It is used to save the contents of a register if it is required during the execution of a program. The stack pointer holds the address of the last occupied memory location of the stack. Thus indicates </a:t>
            </a:r>
            <a:r>
              <a:rPr lang="en-US" sz="2400" dirty="0" err="1" smtClean="0"/>
              <a:t>upto</a:t>
            </a:r>
            <a:r>
              <a:rPr lang="en-US" sz="2400" dirty="0" smtClean="0"/>
              <a:t> what memory location the stack is already filled up. </a:t>
            </a:r>
            <a:endParaRPr lang="en-US" sz="2400" dirty="0"/>
          </a:p>
        </p:txBody>
      </p:sp>
    </p:spTree>
    <p:extLst>
      <p:ext uri="{BB962C8B-B14F-4D97-AF65-F5344CB8AC3E}">
        <p14:creationId xmlns="" xmlns:p14="http://schemas.microsoft.com/office/powerpoint/2010/main" val="3016787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2"/>
            <a:ext cx="9144000" cy="6047809"/>
          </a:xfrm>
          <a:prstGeom prst="rect">
            <a:avLst/>
          </a:prstGeom>
          <a:noFill/>
        </p:spPr>
        <p:txBody>
          <a:bodyPr wrap="square" rtlCol="0">
            <a:spAutoFit/>
          </a:bodyPr>
          <a:lstStyle/>
          <a:p>
            <a:r>
              <a:rPr lang="en-US" sz="2400" b="1" dirty="0" smtClean="0"/>
              <a:t>      8086 </a:t>
            </a:r>
            <a:r>
              <a:rPr lang="en-US" sz="2400" b="1" dirty="0"/>
              <a:t>microprocessor contains the following </a:t>
            </a:r>
            <a:r>
              <a:rPr lang="en-US" sz="2400" b="1" u="sng" dirty="0"/>
              <a:t>condition flags</a:t>
            </a:r>
            <a:r>
              <a:rPr lang="en-US" sz="2400" b="1" dirty="0"/>
              <a:t>:</a:t>
            </a:r>
          </a:p>
          <a:p>
            <a:pPr marL="457200" algn="just" fontAlgn="base"/>
            <a:r>
              <a:rPr lang="en-US" sz="2400" b="1" dirty="0"/>
              <a:t>Carry flag (CY): </a:t>
            </a:r>
            <a:r>
              <a:rPr lang="en-US" sz="2400" dirty="0"/>
              <a:t>It indicates whether there is carry or not after an arithmetic or logical operation. If some operations are generating carry after the operation this flag is set 1. </a:t>
            </a:r>
          </a:p>
          <a:p>
            <a:pPr marL="457200" algn="just" fontAlgn="base"/>
            <a:r>
              <a:rPr lang="en-US" sz="2400" b="1" dirty="0"/>
              <a:t>Zero flag(Z): </a:t>
            </a:r>
            <a:r>
              <a:rPr lang="en-US" sz="2400" dirty="0"/>
              <a:t>It indicate whether the result of arithmetic or logical operation is zero or non-zero.</a:t>
            </a:r>
          </a:p>
          <a:p>
            <a:pPr marL="457200" algn="just" fontAlgn="base"/>
            <a:r>
              <a:rPr lang="en-US" sz="2400" b="1" dirty="0"/>
              <a:t>Sign flag(S): </a:t>
            </a:r>
            <a:r>
              <a:rPr lang="en-US" sz="2400" dirty="0"/>
              <a:t>It indicate whether the result is –</a:t>
            </a:r>
            <a:r>
              <a:rPr lang="en-US" sz="2400" dirty="0" err="1"/>
              <a:t>ve</a:t>
            </a:r>
            <a:r>
              <a:rPr lang="en-US" sz="2400" dirty="0"/>
              <a:t> or +</a:t>
            </a:r>
            <a:r>
              <a:rPr lang="en-US" sz="2400" dirty="0" err="1"/>
              <a:t>ve</a:t>
            </a:r>
            <a:r>
              <a:rPr lang="en-US" sz="2400" dirty="0"/>
              <a:t>.</a:t>
            </a:r>
          </a:p>
          <a:p>
            <a:pPr marL="457200" algn="just" fontAlgn="base"/>
            <a:r>
              <a:rPr lang="en-US" sz="2400" b="1" dirty="0"/>
              <a:t>Parity flag(P):</a:t>
            </a:r>
            <a:r>
              <a:rPr lang="en-US" sz="2400" dirty="0"/>
              <a:t> It indicate whether the result contains odd number of 1’s or even number of 1’s. </a:t>
            </a:r>
          </a:p>
          <a:p>
            <a:pPr marL="457200" algn="just" fontAlgn="base"/>
            <a:r>
              <a:rPr lang="en-US" sz="2400" b="1" dirty="0" err="1"/>
              <a:t>Axuillary</a:t>
            </a:r>
            <a:r>
              <a:rPr lang="en-US" sz="2400" b="1" dirty="0"/>
              <a:t> carry(AC):</a:t>
            </a:r>
            <a:r>
              <a:rPr lang="en-US" sz="2400" dirty="0"/>
              <a:t> It is also known as half carry. When some arithmetic operation generates carry after the lower half and send it to upper half the AC will be 1.</a:t>
            </a:r>
          </a:p>
          <a:p>
            <a:pPr marL="457200" algn="just" fontAlgn="base"/>
            <a:r>
              <a:rPr lang="en-US" sz="2400" b="1" dirty="0"/>
              <a:t>Overflow Flag (O): </a:t>
            </a:r>
            <a:r>
              <a:rPr lang="en-US" sz="2400" dirty="0"/>
              <a:t>The overflow flag is set to 1 when the result of signed operation is too large to fit in the number bits available to represent it. </a:t>
            </a:r>
          </a:p>
          <a:p>
            <a:endParaRPr lang="en-US" sz="27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2"/>
            <a:ext cx="9144000" cy="6370975"/>
          </a:xfrm>
          <a:prstGeom prst="rect">
            <a:avLst/>
          </a:prstGeom>
          <a:noFill/>
        </p:spPr>
        <p:txBody>
          <a:bodyPr wrap="square" rtlCol="0">
            <a:spAutoFit/>
          </a:bodyPr>
          <a:lstStyle/>
          <a:p>
            <a:pPr marL="292100" indent="-292100">
              <a:buFont typeface="Wingdings" panose="05000000000000000000" pitchFamily="2" charset="2"/>
              <a:buChar char="§"/>
            </a:pPr>
            <a:r>
              <a:rPr lang="en-US" sz="2400" b="1" dirty="0" smtClean="0"/>
              <a:t>Status Flag: The 8086 has 16 bit status register. It has 9 status flags. </a:t>
            </a:r>
          </a:p>
          <a:p>
            <a:r>
              <a:rPr lang="en-US" sz="2400" b="1" dirty="0"/>
              <a:t> </a:t>
            </a:r>
            <a:r>
              <a:rPr lang="en-US" sz="2400" b="1" dirty="0" smtClean="0"/>
              <a:t>   8086 microprocessor contains the following control flags:</a:t>
            </a:r>
          </a:p>
          <a:p>
            <a:pPr marL="287338" algn="just"/>
            <a:r>
              <a:rPr lang="en-US" sz="2400" b="1" dirty="0" smtClean="0"/>
              <a:t>Directional flag(D): </a:t>
            </a:r>
            <a:r>
              <a:rPr lang="en-US" sz="2400" dirty="0" smtClean="0"/>
              <a:t>This is used in string related operation. If D=1, then the string will be accessed from higher memory address to lower memory address, and if D=0, it will do the reverse i.e. </a:t>
            </a:r>
            <a:r>
              <a:rPr lang="en-US" sz="2400" dirty="0"/>
              <a:t>When it is 1 index register SI and DI are decremented resulting in the access of string from the highest memory address down the lowest memory address. If the direction status is 0, the index register SI and DI are incremented resulting in the access of strings from the lowest memory address.</a:t>
            </a:r>
            <a:r>
              <a:rPr lang="en-US" sz="2400" dirty="0" smtClean="0"/>
              <a:t> </a:t>
            </a:r>
          </a:p>
          <a:p>
            <a:pPr marL="287338"/>
            <a:r>
              <a:rPr lang="en-US" sz="2400" b="1" dirty="0" smtClean="0"/>
              <a:t>Interrupt flag (I): </a:t>
            </a:r>
            <a:r>
              <a:rPr lang="en-US" sz="2400" dirty="0" smtClean="0"/>
              <a:t>If I=1, then MPU will recognize the interrupt from peripherals. If I=0, the interrupt will be ignored. </a:t>
            </a:r>
          </a:p>
          <a:p>
            <a:pPr marL="287338"/>
            <a:r>
              <a:rPr lang="en-US" sz="2400" b="1" dirty="0" smtClean="0"/>
              <a:t>Trap flag(T): </a:t>
            </a:r>
            <a:r>
              <a:rPr lang="en-US" sz="2400" dirty="0" smtClean="0"/>
              <a:t>It is used for on chip debugging. When T=1, the CPU automatically generates an internal interrupt after each instruction, allowing a program to be inspected as it executes instruction by instruction. If trap is reset to 0 no function is performed.</a:t>
            </a:r>
          </a:p>
          <a:p>
            <a:endParaRPr lang="en-US" sz="2400" dirty="0"/>
          </a:p>
        </p:txBody>
      </p:sp>
    </p:spTree>
    <p:extLst>
      <p:ext uri="{BB962C8B-B14F-4D97-AF65-F5344CB8AC3E}">
        <p14:creationId xmlns="" xmlns:p14="http://schemas.microsoft.com/office/powerpoint/2010/main" val="4190777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pic>
        <p:nvPicPr>
          <p:cNvPr id="2" name="Picture 1"/>
          <p:cNvPicPr>
            <a:picLocks noChangeAspect="1"/>
          </p:cNvPicPr>
          <p:nvPr/>
        </p:nvPicPr>
        <p:blipFill rotWithShape="1">
          <a:blip r:embed="rId2" cstate="print">
            <a:extLst>
              <a:ext uri="{28A0092B-C50C-407E-A947-70E740481C1C}">
                <a14:useLocalDpi xmlns="" xmlns:a14="http://schemas.microsoft.com/office/drawing/2010/main" val="0"/>
              </a:ext>
            </a:extLst>
          </a:blip>
          <a:srcRect l="21555" t="18200" r="47111" b="23308"/>
          <a:stretch/>
        </p:blipFill>
        <p:spPr>
          <a:xfrm rot="5400000">
            <a:off x="2255687" y="-912989"/>
            <a:ext cx="4666917" cy="8812530"/>
          </a:xfrm>
          <a:prstGeom prst="rect">
            <a:avLst/>
          </a:prstGeom>
        </p:spPr>
      </p:pic>
    </p:spTree>
    <p:extLst>
      <p:ext uri="{BB962C8B-B14F-4D97-AF65-F5344CB8AC3E}">
        <p14:creationId xmlns="" xmlns:p14="http://schemas.microsoft.com/office/powerpoint/2010/main" val="3872576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a:t>
            </a:r>
          </a:p>
          <a:p>
            <a:endParaRPr lang="en-US" sz="3000" b="1" dirty="0"/>
          </a:p>
        </p:txBody>
      </p:sp>
      <p:sp>
        <p:nvSpPr>
          <p:cNvPr id="5" name="TextBox 4"/>
          <p:cNvSpPr txBox="1"/>
          <p:nvPr/>
        </p:nvSpPr>
        <p:spPr>
          <a:xfrm>
            <a:off x="0" y="369332"/>
            <a:ext cx="9144000" cy="4201150"/>
          </a:xfrm>
          <a:prstGeom prst="rect">
            <a:avLst/>
          </a:prstGeom>
          <a:noFill/>
        </p:spPr>
        <p:txBody>
          <a:bodyPr wrap="square" rtlCol="0">
            <a:spAutoFit/>
          </a:bodyPr>
          <a:lstStyle/>
          <a:p>
            <a:r>
              <a:rPr lang="en-US" sz="2400" dirty="0" smtClean="0"/>
              <a:t>An instruction is a binary pattern designed inside a microprocessor to perform a specific function.</a:t>
            </a:r>
          </a:p>
          <a:p>
            <a:r>
              <a:rPr lang="en-US" sz="2400" dirty="0" smtClean="0"/>
              <a:t>The entire group of instruction that a microprocessor supports is called instruction set. 8086has more than 20000 instructions.</a:t>
            </a:r>
          </a:p>
          <a:p>
            <a:r>
              <a:rPr lang="en-US" sz="2400" dirty="0" smtClean="0"/>
              <a:t>We can categorize instruction sets into following types:</a:t>
            </a:r>
          </a:p>
          <a:p>
            <a:pPr marL="457200" indent="-457200">
              <a:buAutoNum type="arabicPeriod"/>
            </a:pPr>
            <a:r>
              <a:rPr lang="en-US" sz="2400" dirty="0" smtClean="0"/>
              <a:t>Data transfer instructions</a:t>
            </a:r>
          </a:p>
          <a:p>
            <a:pPr marL="514350" indent="-514350">
              <a:buAutoNum type="arabicPeriod"/>
            </a:pPr>
            <a:r>
              <a:rPr lang="en-US" sz="2400" dirty="0" smtClean="0"/>
              <a:t>Arithmetic instructions</a:t>
            </a:r>
          </a:p>
          <a:p>
            <a:pPr marL="514350" indent="-514350">
              <a:buAutoNum type="arabicPeriod"/>
            </a:pPr>
            <a:r>
              <a:rPr lang="en-US" sz="2400" dirty="0" smtClean="0"/>
              <a:t>Bit manipulation instructions</a:t>
            </a:r>
          </a:p>
          <a:p>
            <a:pPr marL="514350" indent="-514350">
              <a:buAutoNum type="arabicPeriod"/>
            </a:pPr>
            <a:r>
              <a:rPr lang="en-US" sz="2400" dirty="0" smtClean="0"/>
              <a:t>Program execution transfer instructions</a:t>
            </a:r>
          </a:p>
          <a:p>
            <a:pPr marL="514350" indent="-514350">
              <a:buAutoNum type="arabicPeriod"/>
            </a:pPr>
            <a:r>
              <a:rPr lang="en-US" sz="2400" dirty="0" smtClean="0"/>
              <a:t>String instructions</a:t>
            </a:r>
          </a:p>
          <a:p>
            <a:pPr marL="514350" indent="-514350">
              <a:buAutoNum type="arabicPeriod"/>
            </a:pPr>
            <a:r>
              <a:rPr lang="en-US" sz="2400" dirty="0" smtClean="0"/>
              <a:t>Process control instructions.</a:t>
            </a:r>
            <a:endParaRPr lang="en-US" sz="27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Data transfer instructions</a:t>
            </a:r>
          </a:p>
          <a:p>
            <a:endParaRPr lang="en-US" sz="3000" b="1" dirty="0"/>
          </a:p>
        </p:txBody>
      </p:sp>
      <p:sp>
        <p:nvSpPr>
          <p:cNvPr id="5" name="TextBox 4"/>
          <p:cNvSpPr txBox="1"/>
          <p:nvPr/>
        </p:nvSpPr>
        <p:spPr>
          <a:xfrm>
            <a:off x="0" y="369332"/>
            <a:ext cx="9144000" cy="6047809"/>
          </a:xfrm>
          <a:prstGeom prst="rect">
            <a:avLst/>
          </a:prstGeom>
          <a:noFill/>
        </p:spPr>
        <p:txBody>
          <a:bodyPr wrap="square" rtlCol="0">
            <a:spAutoFit/>
          </a:bodyPr>
          <a:lstStyle/>
          <a:p>
            <a:r>
              <a:rPr lang="en-US" sz="2400" dirty="0" smtClean="0"/>
              <a:t>These instructions are used to transfer data from source to destination.</a:t>
            </a:r>
          </a:p>
          <a:p>
            <a:r>
              <a:rPr lang="en-US" sz="2400" dirty="0" smtClean="0"/>
              <a:t>The operand can be a constant, memory location, register or I/O port address.</a:t>
            </a:r>
          </a:p>
          <a:p>
            <a:r>
              <a:rPr lang="en-US" sz="2400" dirty="0" smtClean="0"/>
              <a:t>We can transfer data from one register to another, register to memory, memory to register but transferring data from memory to memory is illegal.</a:t>
            </a:r>
          </a:p>
          <a:p>
            <a:r>
              <a:rPr lang="en-US" sz="2400" dirty="0" smtClean="0"/>
              <a:t>Some of the instructions used for data transfer are: </a:t>
            </a:r>
            <a:r>
              <a:rPr lang="en-US" sz="2400" dirty="0" err="1" smtClean="0"/>
              <a:t>mov</a:t>
            </a:r>
            <a:r>
              <a:rPr lang="en-US" sz="2400" dirty="0" smtClean="0"/>
              <a:t>, push, pop, </a:t>
            </a:r>
            <a:r>
              <a:rPr lang="en-US" sz="2400" dirty="0" err="1" smtClean="0"/>
              <a:t>xchg</a:t>
            </a:r>
            <a:r>
              <a:rPr lang="en-US" sz="2400" dirty="0" smtClean="0"/>
              <a:t>, in, lea, </a:t>
            </a:r>
            <a:r>
              <a:rPr lang="en-US" sz="2400" dirty="0" err="1" smtClean="0"/>
              <a:t>lds</a:t>
            </a:r>
            <a:r>
              <a:rPr lang="en-US" sz="2400" dirty="0" smtClean="0"/>
              <a:t>, etc.</a:t>
            </a:r>
          </a:p>
          <a:p>
            <a:endParaRPr lang="en-US" sz="2400" dirty="0" smtClean="0"/>
          </a:p>
          <a:p>
            <a:r>
              <a:rPr lang="en-US" sz="2400" b="1" dirty="0" smtClean="0"/>
              <a:t>MOV Des, </a:t>
            </a:r>
            <a:r>
              <a:rPr lang="en-US" sz="2400" b="1" dirty="0" err="1" smtClean="0"/>
              <a:t>Src</a:t>
            </a:r>
            <a:r>
              <a:rPr lang="en-US" sz="2400" b="1" dirty="0" smtClean="0"/>
              <a:t>: </a:t>
            </a:r>
          </a:p>
          <a:p>
            <a:r>
              <a:rPr lang="en-US" sz="2400" dirty="0" err="1" smtClean="0"/>
              <a:t>Src</a:t>
            </a:r>
            <a:r>
              <a:rPr lang="en-US" sz="2400" dirty="0" smtClean="0"/>
              <a:t> operand can be register, memory location or immediate operand whereas Des can be register or memory operand. Both </a:t>
            </a:r>
            <a:r>
              <a:rPr lang="en-US" sz="2400" dirty="0" err="1" smtClean="0"/>
              <a:t>Src</a:t>
            </a:r>
            <a:r>
              <a:rPr lang="en-US" sz="2400" dirty="0" smtClean="0"/>
              <a:t> and Des cannot be memory location at the same time.</a:t>
            </a:r>
          </a:p>
          <a:p>
            <a:r>
              <a:rPr lang="en-US" sz="2400" dirty="0" smtClean="0"/>
              <a:t>     MOV CX, 037AH</a:t>
            </a:r>
          </a:p>
          <a:p>
            <a:r>
              <a:rPr lang="en-US" sz="2400" dirty="0" smtClean="0"/>
              <a:t>     MOV AL, BL</a:t>
            </a:r>
          </a:p>
          <a:p>
            <a:r>
              <a:rPr lang="en-US" sz="2400" dirty="0" smtClean="0"/>
              <a:t>     MOV BX, [0301h]</a:t>
            </a:r>
            <a:endParaRPr lang="en-US" sz="27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Data transfer instructions</a:t>
            </a:r>
          </a:p>
          <a:p>
            <a:endParaRPr lang="en-US" sz="3000" b="1" dirty="0"/>
          </a:p>
        </p:txBody>
      </p:sp>
      <p:sp>
        <p:nvSpPr>
          <p:cNvPr id="5" name="TextBox 4"/>
          <p:cNvSpPr txBox="1"/>
          <p:nvPr/>
        </p:nvSpPr>
        <p:spPr>
          <a:xfrm>
            <a:off x="0" y="369332"/>
            <a:ext cx="9144000" cy="6509474"/>
          </a:xfrm>
          <a:prstGeom prst="rect">
            <a:avLst/>
          </a:prstGeom>
          <a:noFill/>
        </p:spPr>
        <p:txBody>
          <a:bodyPr wrap="square" rtlCol="0">
            <a:spAutoFit/>
          </a:bodyPr>
          <a:lstStyle/>
          <a:p>
            <a:r>
              <a:rPr lang="en-US" sz="2400" b="1" dirty="0" smtClean="0"/>
              <a:t>PUSH and POP: </a:t>
            </a:r>
          </a:p>
          <a:p>
            <a:r>
              <a:rPr lang="en-US" sz="2400" dirty="0" smtClean="0"/>
              <a:t>PUSH help to move operand into top of stack </a:t>
            </a:r>
          </a:p>
          <a:p>
            <a:r>
              <a:rPr lang="en-US" sz="2400" dirty="0" smtClean="0"/>
              <a:t>POP helps to remove the operand from top of stack and place it in Des. Des can be general purpose register, segment register or memory location.</a:t>
            </a:r>
          </a:p>
          <a:p>
            <a:r>
              <a:rPr lang="en-US" sz="2400" dirty="0" smtClean="0"/>
              <a:t>    Example: PUSH BX </a:t>
            </a:r>
          </a:p>
          <a:p>
            <a:r>
              <a:rPr lang="en-US" sz="2400" dirty="0" smtClean="0"/>
              <a:t>	        POP AX</a:t>
            </a:r>
          </a:p>
          <a:p>
            <a:endParaRPr lang="en-US" sz="500" b="1" dirty="0" smtClean="0"/>
          </a:p>
          <a:p>
            <a:r>
              <a:rPr lang="en-US" sz="2400" b="1" dirty="0" smtClean="0"/>
              <a:t>XCHG: </a:t>
            </a:r>
          </a:p>
          <a:p>
            <a:r>
              <a:rPr lang="en-US" sz="2400" dirty="0" smtClean="0"/>
              <a:t>This instruction exchanges </a:t>
            </a:r>
            <a:r>
              <a:rPr lang="en-US" sz="2400" dirty="0" err="1" smtClean="0"/>
              <a:t>Src</a:t>
            </a:r>
            <a:r>
              <a:rPr lang="en-US" sz="2400" dirty="0" smtClean="0"/>
              <a:t> with Des. It cannot be possible to exchange two memory locations directly.</a:t>
            </a:r>
          </a:p>
          <a:p>
            <a:r>
              <a:rPr lang="en-US" sz="2400" dirty="0" smtClean="0"/>
              <a:t>    Example: XCHG DX, AX</a:t>
            </a:r>
          </a:p>
          <a:p>
            <a:endParaRPr lang="en-US" sz="1100" dirty="0" smtClean="0"/>
          </a:p>
          <a:p>
            <a:r>
              <a:rPr lang="en-US" sz="2400" b="1" dirty="0" smtClean="0"/>
              <a:t>IN </a:t>
            </a:r>
          </a:p>
          <a:p>
            <a:r>
              <a:rPr lang="en-US" sz="2400" dirty="0" smtClean="0"/>
              <a:t>It transfer the </a:t>
            </a:r>
            <a:r>
              <a:rPr lang="en-US" sz="2400" dirty="0" err="1" smtClean="0"/>
              <a:t>oprand</a:t>
            </a:r>
            <a:r>
              <a:rPr lang="en-US" sz="2400" dirty="0" smtClean="0"/>
              <a:t> from specified port to accumulator register. </a:t>
            </a:r>
          </a:p>
          <a:p>
            <a:r>
              <a:rPr lang="en-US" sz="2400" dirty="0" smtClean="0"/>
              <a:t>    Example: IN AX, 0028H</a:t>
            </a:r>
          </a:p>
          <a:p>
            <a:endParaRPr lang="en-US" sz="1100" b="1" dirty="0" smtClean="0"/>
          </a:p>
          <a:p>
            <a:r>
              <a:rPr lang="en-US" sz="2400" b="1" dirty="0" smtClean="0"/>
              <a:t>Out</a:t>
            </a:r>
          </a:p>
          <a:p>
            <a:r>
              <a:rPr lang="en-US" sz="2400" dirty="0" smtClean="0"/>
              <a:t>It transfer the operand from accumulator to specified port.</a:t>
            </a:r>
            <a:r>
              <a:rPr lang="en-US" sz="2700" dirty="0" smtClean="0"/>
              <a:t> </a:t>
            </a:r>
            <a:endParaRPr lang="en-US" sz="27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Data transfer instructions</a:t>
            </a:r>
          </a:p>
          <a:p>
            <a:endParaRPr lang="en-US" sz="3000" b="1" dirty="0"/>
          </a:p>
        </p:txBody>
      </p:sp>
      <p:sp>
        <p:nvSpPr>
          <p:cNvPr id="5" name="TextBox 4"/>
          <p:cNvSpPr txBox="1"/>
          <p:nvPr/>
        </p:nvSpPr>
        <p:spPr>
          <a:xfrm>
            <a:off x="0" y="369332"/>
            <a:ext cx="9144000" cy="2354491"/>
          </a:xfrm>
          <a:prstGeom prst="rect">
            <a:avLst/>
          </a:prstGeom>
          <a:noFill/>
        </p:spPr>
        <p:txBody>
          <a:bodyPr wrap="square" rtlCol="0">
            <a:spAutoFit/>
          </a:bodyPr>
          <a:lstStyle/>
          <a:p>
            <a:r>
              <a:rPr lang="en-US" sz="2400" b="1" dirty="0" smtClean="0"/>
              <a:t>LEA</a:t>
            </a:r>
          </a:p>
          <a:p>
            <a:r>
              <a:rPr lang="en-US" sz="2400" dirty="0" smtClean="0"/>
              <a:t>It loads a16 bit register with the offset address of the data specified by the </a:t>
            </a:r>
            <a:r>
              <a:rPr lang="en-US" sz="2400" dirty="0" err="1" smtClean="0"/>
              <a:t>src</a:t>
            </a:r>
            <a:r>
              <a:rPr lang="en-US" sz="2400" dirty="0" smtClean="0"/>
              <a:t>. </a:t>
            </a:r>
          </a:p>
          <a:p>
            <a:r>
              <a:rPr lang="en-US" sz="2400" dirty="0" smtClean="0"/>
              <a:t>Example: LEA BX, [DI]</a:t>
            </a:r>
          </a:p>
          <a:p>
            <a:r>
              <a:rPr lang="en-US" sz="2400" dirty="0" smtClean="0"/>
              <a:t>      This instruction loads the contents of DI (offset) into BX register.</a:t>
            </a:r>
          </a:p>
          <a:p>
            <a:endParaRPr lang="en-US" sz="27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6001643"/>
          </a:xfrm>
          <a:prstGeom prst="rect">
            <a:avLst/>
          </a:prstGeom>
          <a:noFill/>
        </p:spPr>
        <p:txBody>
          <a:bodyPr wrap="square" rtlCol="0">
            <a:spAutoFit/>
          </a:bodyPr>
          <a:lstStyle/>
          <a:p>
            <a:r>
              <a:rPr lang="en-US" sz="2400" b="1" dirty="0" smtClean="0"/>
              <a:t>ADD</a:t>
            </a:r>
          </a:p>
          <a:p>
            <a:r>
              <a:rPr lang="en-US" sz="2400" dirty="0" smtClean="0"/>
              <a:t>It adds a byte to byte or word to word. It effects AF, CF, OF, PF, SF, ZF flags. </a:t>
            </a:r>
          </a:p>
          <a:p>
            <a:r>
              <a:rPr lang="en-US" sz="2400" dirty="0" smtClean="0"/>
              <a:t>      Add AL, 74H</a:t>
            </a:r>
          </a:p>
          <a:p>
            <a:r>
              <a:rPr lang="en-US" sz="2400" dirty="0" smtClean="0"/>
              <a:t>      ADD DX, AX</a:t>
            </a:r>
          </a:p>
          <a:p>
            <a:r>
              <a:rPr lang="en-US" sz="2400" dirty="0" smtClean="0"/>
              <a:t>      ADD AX, [BX]</a:t>
            </a:r>
          </a:p>
          <a:p>
            <a:endParaRPr lang="en-US" sz="2400" dirty="0" smtClean="0"/>
          </a:p>
          <a:p>
            <a:r>
              <a:rPr lang="en-US" sz="2400" b="1" dirty="0" smtClean="0"/>
              <a:t>ADC</a:t>
            </a:r>
          </a:p>
          <a:p>
            <a:r>
              <a:rPr lang="en-US" sz="2400" dirty="0" smtClean="0"/>
              <a:t>It adds two operands with CF. It effects AF, CF, OF, PF, SF, ZF flags. </a:t>
            </a:r>
          </a:p>
          <a:p>
            <a:r>
              <a:rPr lang="en-US" sz="2400" dirty="0" smtClean="0"/>
              <a:t>      ADC AL, 74h</a:t>
            </a:r>
          </a:p>
          <a:p>
            <a:r>
              <a:rPr lang="en-US" sz="2400" dirty="0" smtClean="0"/>
              <a:t>      ADC DX, AX</a:t>
            </a:r>
          </a:p>
          <a:p>
            <a:r>
              <a:rPr lang="en-US" sz="2400" dirty="0" smtClean="0"/>
              <a:t>      ADC AX, [BX]</a:t>
            </a:r>
          </a:p>
          <a:p>
            <a:endParaRPr lang="en-US" sz="2400" dirty="0" smtClean="0"/>
          </a:p>
          <a:p>
            <a:r>
              <a:rPr lang="en-US" sz="2400" b="1" dirty="0" smtClean="0"/>
              <a:t>SUB</a:t>
            </a:r>
          </a:p>
          <a:p>
            <a:r>
              <a:rPr lang="en-US" sz="2400" dirty="0" smtClean="0"/>
              <a:t>It subtracts a byte from byte or word from word. It effects AF, CF, OF, PF, SF, ZF flags. For subtraction CF, acts as borrow flag.</a:t>
            </a:r>
            <a:endParaRPr lang="en-US" sz="27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991600" cy="461665"/>
          </a:xfrm>
          <a:prstGeom prst="rect">
            <a:avLst/>
          </a:prstGeom>
          <a:noFill/>
        </p:spPr>
        <p:txBody>
          <a:bodyPr wrap="square" rtlCol="0">
            <a:spAutoFit/>
          </a:bodyPr>
          <a:lstStyle/>
          <a:p>
            <a:r>
              <a:rPr lang="en-US" sz="2400" b="1" dirty="0" smtClean="0"/>
              <a:t>8086 </a:t>
            </a:r>
            <a:r>
              <a:rPr lang="en-US" sz="2400" b="1" dirty="0" err="1" smtClean="0"/>
              <a:t>microprocess</a:t>
            </a:r>
            <a:r>
              <a:rPr lang="en-US" sz="2400" b="1" dirty="0" smtClean="0"/>
              <a:t> :Architecture</a:t>
            </a:r>
          </a:p>
        </p:txBody>
      </p:sp>
      <p:pic>
        <p:nvPicPr>
          <p:cNvPr id="2" name="Picture 2"/>
          <p:cNvPicPr>
            <a:picLocks noChangeAspect="1" noChangeArrowheads="1"/>
          </p:cNvPicPr>
          <p:nvPr/>
        </p:nvPicPr>
        <p:blipFill>
          <a:blip r:embed="rId2"/>
          <a:srcRect/>
          <a:stretch>
            <a:fillRect/>
          </a:stretch>
        </p:blipFill>
        <p:spPr bwMode="auto">
          <a:xfrm>
            <a:off x="1371600" y="369859"/>
            <a:ext cx="6653213" cy="63595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5755422"/>
          </a:xfrm>
          <a:prstGeom prst="rect">
            <a:avLst/>
          </a:prstGeom>
          <a:noFill/>
        </p:spPr>
        <p:txBody>
          <a:bodyPr wrap="square" rtlCol="0">
            <a:spAutoFit/>
          </a:bodyPr>
          <a:lstStyle/>
          <a:p>
            <a:r>
              <a:rPr lang="en-US" sz="2300" b="1" dirty="0" smtClean="0"/>
              <a:t>INC</a:t>
            </a:r>
          </a:p>
          <a:p>
            <a:r>
              <a:rPr lang="en-US" sz="2300" dirty="0" smtClean="0"/>
              <a:t>It increments the byte or word by one. The operand can be a register or memory location.</a:t>
            </a:r>
          </a:p>
          <a:p>
            <a:r>
              <a:rPr lang="en-US" sz="2300" dirty="0" smtClean="0"/>
              <a:t>It effects AF, OF, PF, SF, ZF flags. CF cannot be affected. </a:t>
            </a:r>
          </a:p>
          <a:p>
            <a:endParaRPr lang="en-US" sz="2300" dirty="0" smtClean="0"/>
          </a:p>
          <a:p>
            <a:r>
              <a:rPr lang="en-US" sz="2300" b="1" dirty="0" smtClean="0"/>
              <a:t>DEC</a:t>
            </a:r>
            <a:r>
              <a:rPr lang="en-US" sz="2300" dirty="0" smtClean="0"/>
              <a:t> </a:t>
            </a:r>
          </a:p>
          <a:p>
            <a:r>
              <a:rPr lang="en-US" sz="2300" dirty="0" smtClean="0"/>
              <a:t>It decrements the byte or word by one. The operand can be a register or memory location.</a:t>
            </a:r>
          </a:p>
          <a:p>
            <a:r>
              <a:rPr lang="en-US" sz="2300" dirty="0" smtClean="0"/>
              <a:t>It effects AF, OF, PF, SF, ZF flags. CF cannot be affected.</a:t>
            </a:r>
          </a:p>
          <a:p>
            <a:endParaRPr lang="en-US" sz="2300" dirty="0" smtClean="0"/>
          </a:p>
          <a:p>
            <a:r>
              <a:rPr lang="en-US" sz="2300" b="1" dirty="0" smtClean="0"/>
              <a:t>AAA (ASCII Adjust After Addition)</a:t>
            </a:r>
          </a:p>
          <a:p>
            <a:r>
              <a:rPr lang="en-US" sz="2300" dirty="0" smtClean="0"/>
              <a:t>The data entered from terminal is in ASCII format. In ASCII 0-9 are represented by 30H-39H. This instruction allows us to add the ASCII codes. This instruction </a:t>
            </a:r>
            <a:r>
              <a:rPr lang="en-US" sz="2300" dirty="0" err="1" smtClean="0"/>
              <a:t>doesnot</a:t>
            </a:r>
            <a:r>
              <a:rPr lang="en-US" sz="2300" dirty="0" smtClean="0"/>
              <a:t> have any operand. </a:t>
            </a:r>
          </a:p>
          <a:p>
            <a:r>
              <a:rPr lang="en-US" sz="2300" dirty="0" smtClean="0"/>
              <a:t>Other ASCII instructions are: AAS (ASCII adjust after subtraction), AAM (ASCII adjust after multiplication), AAD (ASCII adjust before </a:t>
            </a:r>
            <a:r>
              <a:rPr lang="en-US" sz="2300" dirty="0" err="1" smtClean="0"/>
              <a:t>devision</a:t>
            </a:r>
            <a:r>
              <a:rPr lang="en-US" sz="2300" dirty="0" smtClean="0"/>
              <a:t>).</a:t>
            </a:r>
            <a:endParaRPr lang="en-US" sz="23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5401479"/>
          </a:xfrm>
          <a:prstGeom prst="rect">
            <a:avLst/>
          </a:prstGeom>
          <a:noFill/>
        </p:spPr>
        <p:txBody>
          <a:bodyPr wrap="square" rtlCol="0">
            <a:spAutoFit/>
          </a:bodyPr>
          <a:lstStyle/>
          <a:p>
            <a:r>
              <a:rPr lang="en-US" sz="2300" b="1" dirty="0" smtClean="0"/>
              <a:t>NEG :</a:t>
            </a:r>
          </a:p>
          <a:p>
            <a:r>
              <a:rPr lang="en-US" sz="2300" dirty="0" smtClean="0"/>
              <a:t>IT creates 2’s complement of a given number. That means it changes the sign of a number.</a:t>
            </a:r>
          </a:p>
          <a:p>
            <a:endParaRPr lang="en-US" sz="2300" dirty="0" smtClean="0"/>
          </a:p>
          <a:p>
            <a:r>
              <a:rPr lang="en-US" sz="2300" b="1" dirty="0" smtClean="0"/>
              <a:t>CMP</a:t>
            </a:r>
          </a:p>
          <a:p>
            <a:r>
              <a:rPr lang="en-US" sz="2300" dirty="0" smtClean="0"/>
              <a:t>It compares two specified bytes or words. The </a:t>
            </a:r>
            <a:r>
              <a:rPr lang="en-US" sz="2300" dirty="0" err="1" smtClean="0"/>
              <a:t>src</a:t>
            </a:r>
            <a:r>
              <a:rPr lang="en-US" sz="2300" dirty="0" smtClean="0"/>
              <a:t> and des can be a constant, register or memory location. Both operands cannot be memory location. The comparison is done simply by internally subtracting the source from destination. The value of source and destination </a:t>
            </a:r>
            <a:r>
              <a:rPr lang="en-US" sz="2300" dirty="0" err="1" smtClean="0"/>
              <a:t>doesnot</a:t>
            </a:r>
            <a:r>
              <a:rPr lang="en-US" sz="2300" dirty="0" smtClean="0"/>
              <a:t> change but the flags are modified to indicate the result. </a:t>
            </a:r>
          </a:p>
          <a:p>
            <a:endParaRPr lang="en-US" sz="2300" dirty="0" smtClean="0"/>
          </a:p>
          <a:p>
            <a:r>
              <a:rPr lang="en-US" sz="2300" b="1" dirty="0" smtClean="0"/>
              <a:t>MUL</a:t>
            </a:r>
          </a:p>
          <a:p>
            <a:r>
              <a:rPr lang="en-US" sz="2300" dirty="0" smtClean="0"/>
              <a:t>It is an unsigned multiplication instruction. It multiplies two bytes to produce a word or two words to produce a double word. </a:t>
            </a:r>
            <a:r>
              <a:rPr lang="en-US" sz="2300" b="1" dirty="0" smtClean="0"/>
              <a:t>IMUL</a:t>
            </a:r>
            <a:r>
              <a:rPr lang="en-US" sz="2300" dirty="0" smtClean="0"/>
              <a:t> is a signed multiplication instruction.</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Arithmetic Instructions</a:t>
            </a:r>
          </a:p>
          <a:p>
            <a:endParaRPr lang="en-US" sz="3000" b="1" dirty="0"/>
          </a:p>
        </p:txBody>
      </p:sp>
      <p:sp>
        <p:nvSpPr>
          <p:cNvPr id="5" name="TextBox 4"/>
          <p:cNvSpPr txBox="1"/>
          <p:nvPr/>
        </p:nvSpPr>
        <p:spPr>
          <a:xfrm>
            <a:off x="0" y="388709"/>
            <a:ext cx="9144000" cy="3277820"/>
          </a:xfrm>
          <a:prstGeom prst="rect">
            <a:avLst/>
          </a:prstGeom>
          <a:noFill/>
        </p:spPr>
        <p:txBody>
          <a:bodyPr wrap="square" rtlCol="0">
            <a:spAutoFit/>
          </a:bodyPr>
          <a:lstStyle/>
          <a:p>
            <a:r>
              <a:rPr lang="en-US" sz="2300" b="1" dirty="0" smtClean="0"/>
              <a:t>DIV </a:t>
            </a:r>
          </a:p>
          <a:p>
            <a:r>
              <a:rPr lang="en-US" sz="2300" dirty="0" smtClean="0"/>
              <a:t>It is an unsigned division instruction. It divides word by byte or double word by word. The operand is stored in AX. The result is stored as: </a:t>
            </a:r>
          </a:p>
          <a:p>
            <a:r>
              <a:rPr lang="en-US" sz="2300" dirty="0" smtClean="0"/>
              <a:t>	AH=remainder		AL=Quotient</a:t>
            </a:r>
          </a:p>
          <a:p>
            <a:r>
              <a:rPr lang="en-US" sz="2300" dirty="0" smtClean="0"/>
              <a:t>IDIV is a signed division instruction. </a:t>
            </a:r>
          </a:p>
          <a:p>
            <a:endParaRPr lang="en-US" sz="2300" dirty="0" smtClean="0"/>
          </a:p>
          <a:p>
            <a:r>
              <a:rPr lang="en-US" sz="2300" b="1" dirty="0" smtClean="0"/>
              <a:t>CBW</a:t>
            </a:r>
          </a:p>
          <a:p>
            <a:r>
              <a:rPr lang="en-US" sz="2300" dirty="0" smtClean="0"/>
              <a:t>This instruction converts bytes in AL to word in AX. This conversion is done by extending the sign bit of AL through out AH.</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Bit manipulation</a:t>
            </a:r>
          </a:p>
          <a:p>
            <a:endParaRPr lang="en-US" sz="3000" b="1" dirty="0"/>
          </a:p>
        </p:txBody>
      </p:sp>
      <p:sp>
        <p:nvSpPr>
          <p:cNvPr id="5" name="TextBox 4"/>
          <p:cNvSpPr txBox="1"/>
          <p:nvPr/>
        </p:nvSpPr>
        <p:spPr>
          <a:xfrm>
            <a:off x="0" y="388709"/>
            <a:ext cx="9144000" cy="5047536"/>
          </a:xfrm>
          <a:prstGeom prst="rect">
            <a:avLst/>
          </a:prstGeom>
          <a:noFill/>
        </p:spPr>
        <p:txBody>
          <a:bodyPr wrap="square" rtlCol="0">
            <a:spAutoFit/>
          </a:bodyPr>
          <a:lstStyle/>
          <a:p>
            <a:r>
              <a:rPr lang="en-US" sz="2300" dirty="0" smtClean="0"/>
              <a:t>These instructions are used at bit level. These instructions are used for shifting bits, testing a zero bit or changing a bit value. Instructions used for bit manipulation are: NOT, AND, OR, XOR, SHL, ROL, ROR, etc.</a:t>
            </a:r>
          </a:p>
          <a:p>
            <a:endParaRPr lang="en-US" sz="2300" dirty="0" smtClean="0"/>
          </a:p>
          <a:p>
            <a:r>
              <a:rPr lang="en-US" sz="2300" dirty="0" smtClean="0"/>
              <a:t>NOT</a:t>
            </a:r>
          </a:p>
          <a:p>
            <a:r>
              <a:rPr lang="en-US" sz="2300" dirty="0" smtClean="0"/>
              <a:t>It complements each bit of </a:t>
            </a:r>
            <a:r>
              <a:rPr lang="en-US" sz="2300" dirty="0" err="1" smtClean="0"/>
              <a:t>Src</a:t>
            </a:r>
            <a:r>
              <a:rPr lang="en-US" sz="2300" dirty="0" smtClean="0"/>
              <a:t> to produce 1’s complement of specified operand. The operand can be a register or memory location.</a:t>
            </a:r>
          </a:p>
          <a:p>
            <a:endParaRPr lang="en-US" sz="2300" dirty="0" smtClean="0"/>
          </a:p>
          <a:p>
            <a:r>
              <a:rPr lang="en-US" sz="2300" dirty="0" smtClean="0"/>
              <a:t>AND</a:t>
            </a:r>
          </a:p>
          <a:p>
            <a:r>
              <a:rPr lang="en-US" sz="2300" dirty="0" smtClean="0"/>
              <a:t>It performs AND operation of Des and </a:t>
            </a:r>
            <a:r>
              <a:rPr lang="en-US" sz="2300" dirty="0" err="1" smtClean="0"/>
              <a:t>Src</a:t>
            </a:r>
            <a:r>
              <a:rPr lang="en-US" sz="2300" dirty="0" smtClean="0"/>
              <a:t>.</a:t>
            </a:r>
          </a:p>
          <a:p>
            <a:r>
              <a:rPr lang="en-US" sz="2300" dirty="0" err="1" smtClean="0"/>
              <a:t>Src</a:t>
            </a:r>
            <a:r>
              <a:rPr lang="en-US" sz="2300" dirty="0" smtClean="0"/>
              <a:t> can be immediate number, register or memory location. Des can be register or memory location.</a:t>
            </a:r>
          </a:p>
          <a:p>
            <a:r>
              <a:rPr lang="en-US" sz="2300" dirty="0" smtClean="0"/>
              <a:t>Both operands cannot be memory location at the same time. CF and OF become zero after the operation. PF, SF, ZF are updated. </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Bit manipulation</a:t>
            </a:r>
          </a:p>
          <a:p>
            <a:endParaRPr lang="en-US" sz="3000" b="1" dirty="0"/>
          </a:p>
        </p:txBody>
      </p:sp>
      <p:sp>
        <p:nvSpPr>
          <p:cNvPr id="5" name="TextBox 4"/>
          <p:cNvSpPr txBox="1"/>
          <p:nvPr/>
        </p:nvSpPr>
        <p:spPr>
          <a:xfrm>
            <a:off x="0" y="388709"/>
            <a:ext cx="9144000" cy="6463308"/>
          </a:xfrm>
          <a:prstGeom prst="rect">
            <a:avLst/>
          </a:prstGeom>
          <a:noFill/>
        </p:spPr>
        <p:txBody>
          <a:bodyPr wrap="square" rtlCol="0">
            <a:spAutoFit/>
          </a:bodyPr>
          <a:lstStyle/>
          <a:p>
            <a:r>
              <a:rPr lang="en-US" sz="2300" dirty="0" smtClean="0"/>
              <a:t>OR</a:t>
            </a:r>
          </a:p>
          <a:p>
            <a:r>
              <a:rPr lang="en-US" sz="2300" dirty="0" smtClean="0"/>
              <a:t>It </a:t>
            </a:r>
            <a:r>
              <a:rPr lang="en-US" sz="2300" dirty="0" err="1" smtClean="0"/>
              <a:t>performss</a:t>
            </a:r>
            <a:r>
              <a:rPr lang="en-US" sz="2300" dirty="0" smtClean="0"/>
              <a:t> OR operation of Des and </a:t>
            </a:r>
            <a:r>
              <a:rPr lang="en-US" sz="2300" dirty="0" err="1" smtClean="0"/>
              <a:t>Src</a:t>
            </a:r>
            <a:r>
              <a:rPr lang="en-US" sz="2300" dirty="0" smtClean="0"/>
              <a:t>. </a:t>
            </a:r>
            <a:r>
              <a:rPr lang="en-US" sz="2300" dirty="0" err="1" smtClean="0"/>
              <a:t>Src</a:t>
            </a:r>
            <a:r>
              <a:rPr lang="en-US" sz="2300" dirty="0" smtClean="0"/>
              <a:t> can be immediate number, register or memory location. Des can be register or memory location. Both operands cannot be memory locations at the same time. CF and OF becomes zero after the operation whereas PF, SF, ZF are updated.</a:t>
            </a:r>
          </a:p>
          <a:p>
            <a:endParaRPr lang="en-US" sz="2300" dirty="0" smtClean="0"/>
          </a:p>
          <a:p>
            <a:r>
              <a:rPr lang="en-US" sz="2300" dirty="0" smtClean="0"/>
              <a:t>XOR</a:t>
            </a:r>
          </a:p>
          <a:p>
            <a:r>
              <a:rPr lang="en-US" sz="2300" dirty="0" smtClean="0"/>
              <a:t>It performs XOR operation of Des and </a:t>
            </a:r>
            <a:r>
              <a:rPr lang="en-US" sz="2300" dirty="0" err="1" smtClean="0"/>
              <a:t>Src</a:t>
            </a:r>
            <a:r>
              <a:rPr lang="en-US" sz="2300" dirty="0" smtClean="0"/>
              <a:t>. </a:t>
            </a:r>
            <a:r>
              <a:rPr lang="en-US" sz="2300" dirty="0" err="1" smtClean="0"/>
              <a:t>Src</a:t>
            </a:r>
            <a:r>
              <a:rPr lang="en-US" sz="2300" dirty="0" smtClean="0"/>
              <a:t> can be immediate number, register or memory location. Des can be register or memory location. Both operands cannot be memory locations at the same time. CF and OF becomes zero after the operation whereas PF, SF, ZF are updated.</a:t>
            </a:r>
          </a:p>
          <a:p>
            <a:endParaRPr lang="en-US" sz="2300" dirty="0" smtClean="0"/>
          </a:p>
          <a:p>
            <a:r>
              <a:rPr lang="en-US" sz="2300" dirty="0" smtClean="0"/>
              <a:t>SHL</a:t>
            </a:r>
          </a:p>
          <a:p>
            <a:r>
              <a:rPr lang="en-US" sz="2300" dirty="0" smtClean="0"/>
              <a:t>It shift bits of byte or word left by count. It puts zero(s) in LSBs, MSB is shifted into carry flag. If the number of bits desired to be shifted is 1 then immediate number 1 can be written in Count. But if the number of bits to be shifted is more than 1 then count is put in CL register.</a:t>
            </a:r>
          </a:p>
          <a:p>
            <a:r>
              <a:rPr lang="en-US" sz="2300" dirty="0" smtClean="0"/>
              <a:t>Example:    </a:t>
            </a:r>
            <a:r>
              <a:rPr lang="en-US" sz="2300" dirty="0" err="1" smtClean="0"/>
              <a:t>shl</a:t>
            </a:r>
            <a:r>
              <a:rPr lang="en-US" sz="2300" dirty="0" smtClean="0"/>
              <a:t>  </a:t>
            </a:r>
            <a:r>
              <a:rPr lang="en-US" sz="2300" dirty="0" err="1" smtClean="0"/>
              <a:t>bx</a:t>
            </a:r>
            <a:r>
              <a:rPr lang="en-US" sz="2300" dirty="0" smtClean="0"/>
              <a:t>, 5</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Bit manipulation</a:t>
            </a:r>
          </a:p>
          <a:p>
            <a:endParaRPr lang="en-US" sz="3000" b="1" dirty="0"/>
          </a:p>
        </p:txBody>
      </p:sp>
      <p:sp>
        <p:nvSpPr>
          <p:cNvPr id="5" name="TextBox 4"/>
          <p:cNvSpPr txBox="1"/>
          <p:nvPr/>
        </p:nvSpPr>
        <p:spPr>
          <a:xfrm>
            <a:off x="0" y="388709"/>
            <a:ext cx="9144000" cy="6463308"/>
          </a:xfrm>
          <a:prstGeom prst="rect">
            <a:avLst/>
          </a:prstGeom>
          <a:noFill/>
        </p:spPr>
        <p:txBody>
          <a:bodyPr wrap="square" rtlCol="0">
            <a:spAutoFit/>
          </a:bodyPr>
          <a:lstStyle/>
          <a:p>
            <a:r>
              <a:rPr lang="en-US" sz="2300" dirty="0" smtClean="0"/>
              <a:t>SHR</a:t>
            </a:r>
          </a:p>
          <a:p>
            <a:r>
              <a:rPr lang="en-US" sz="2300" dirty="0" smtClean="0"/>
              <a:t>It shift bits of byte or word right by count. It puts zero(s) in MSB, LSB is shifted into carry flag. If the number of bits desired to be shifted is 1 then immediate number 1 can be written in Count. But if the number of bits to be shifted is more than 1 then count is put in CL register.</a:t>
            </a:r>
          </a:p>
          <a:p>
            <a:r>
              <a:rPr lang="en-US" sz="2300" dirty="0" smtClean="0"/>
              <a:t>Example:    </a:t>
            </a:r>
            <a:r>
              <a:rPr lang="en-US" sz="2300" dirty="0" err="1" smtClean="0"/>
              <a:t>sh</a:t>
            </a:r>
            <a:r>
              <a:rPr lang="en-US" sz="2300" dirty="0" smtClean="0"/>
              <a:t>  </a:t>
            </a:r>
            <a:r>
              <a:rPr lang="en-US" sz="2300" dirty="0" err="1" smtClean="0"/>
              <a:t>bx</a:t>
            </a:r>
            <a:r>
              <a:rPr lang="en-US" sz="2300" dirty="0" smtClean="0"/>
              <a:t>, 5</a:t>
            </a:r>
          </a:p>
          <a:p>
            <a:endParaRPr lang="en-US" sz="2300" dirty="0" smtClean="0"/>
          </a:p>
          <a:p>
            <a:r>
              <a:rPr lang="en-US" sz="2300" dirty="0" smtClean="0"/>
              <a:t>SAR</a:t>
            </a:r>
          </a:p>
          <a:p>
            <a:r>
              <a:rPr lang="en-US" sz="2300" dirty="0" smtClean="0"/>
              <a:t>It stands for Shift Arithmetic Right. It shifts the mentioned bits in registered in to right side one by one but instead of inserting zeros from left end, MSB is restored. The rightmost bit that is being shifted is stored in carry flag (CF).</a:t>
            </a:r>
          </a:p>
          <a:p>
            <a:endParaRPr lang="en-US" sz="2300" dirty="0" smtClean="0"/>
          </a:p>
          <a:p>
            <a:r>
              <a:rPr lang="en-US" sz="2300" dirty="0" smtClean="0"/>
              <a:t>SAL</a:t>
            </a:r>
          </a:p>
          <a:p>
            <a:r>
              <a:rPr lang="en-US" sz="2300" dirty="0" smtClean="0"/>
              <a:t>It stands for </a:t>
            </a:r>
            <a:r>
              <a:rPr lang="en-US" sz="2300" dirty="0" err="1" smtClean="0"/>
              <a:t>Shfit</a:t>
            </a:r>
            <a:r>
              <a:rPr lang="en-US" sz="2300" dirty="0" smtClean="0"/>
              <a:t> Arithmetic Left. It shifts the mentioned bits in registered into left side one by one. </a:t>
            </a:r>
          </a:p>
          <a:p>
            <a:endParaRPr lang="en-US" sz="2300" dirty="0" smtClean="0"/>
          </a:p>
          <a:p>
            <a:r>
              <a:rPr lang="en-US" sz="2300" dirty="0" smtClean="0"/>
              <a:t>Other bit manipulation instructions are: ROR,, ROL,  RCL, RCR, etc</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Program Execution Transfer Instructions</a:t>
            </a:r>
            <a:endParaRPr lang="en-US" sz="3000" b="1" dirty="0"/>
          </a:p>
        </p:txBody>
      </p:sp>
      <p:sp>
        <p:nvSpPr>
          <p:cNvPr id="5" name="TextBox 4"/>
          <p:cNvSpPr txBox="1"/>
          <p:nvPr/>
        </p:nvSpPr>
        <p:spPr>
          <a:xfrm>
            <a:off x="0" y="388709"/>
            <a:ext cx="9144000" cy="6817251"/>
          </a:xfrm>
          <a:prstGeom prst="rect">
            <a:avLst/>
          </a:prstGeom>
          <a:noFill/>
        </p:spPr>
        <p:txBody>
          <a:bodyPr wrap="square" rtlCol="0">
            <a:spAutoFit/>
          </a:bodyPr>
          <a:lstStyle/>
          <a:p>
            <a:endParaRPr lang="en-US" sz="2300" dirty="0" smtClean="0"/>
          </a:p>
          <a:p>
            <a:endParaRPr lang="en-US" sz="2300" dirty="0" smtClean="0"/>
          </a:p>
          <a:p>
            <a:r>
              <a:rPr lang="en-US" sz="2300" dirty="0" smtClean="0"/>
              <a:t>These instructions cause </a:t>
            </a:r>
            <a:r>
              <a:rPr lang="en-US" sz="2300" dirty="0" err="1" smtClean="0"/>
              <a:t>changein</a:t>
            </a:r>
            <a:r>
              <a:rPr lang="en-US" sz="2300" dirty="0" smtClean="0"/>
              <a:t> sequence of the execution of instruction. This change can be through a condition or sometimes unconditional. The conditions are represented by flags. Some of the program execution instructions are call, ret, </a:t>
            </a:r>
            <a:r>
              <a:rPr lang="en-US" sz="2300" dirty="0" err="1" smtClean="0"/>
              <a:t>jmp</a:t>
            </a:r>
            <a:r>
              <a:rPr lang="en-US" sz="2300" dirty="0" smtClean="0"/>
              <a:t>, </a:t>
            </a:r>
            <a:r>
              <a:rPr lang="en-US" sz="2300" dirty="0" err="1" smtClean="0"/>
              <a:t>ja</a:t>
            </a:r>
            <a:r>
              <a:rPr lang="en-US" sz="2300" dirty="0" smtClean="0"/>
              <a:t>, </a:t>
            </a:r>
            <a:r>
              <a:rPr lang="en-US" sz="2300" dirty="0" err="1" smtClean="0"/>
              <a:t>jae</a:t>
            </a:r>
            <a:r>
              <a:rPr lang="en-US" sz="2300" dirty="0" smtClean="0"/>
              <a:t>, je, </a:t>
            </a:r>
            <a:r>
              <a:rPr lang="en-US" sz="2300" dirty="0" err="1" smtClean="0"/>
              <a:t>jnc</a:t>
            </a:r>
            <a:r>
              <a:rPr lang="en-US" sz="2300" dirty="0" smtClean="0"/>
              <a:t>, </a:t>
            </a:r>
            <a:r>
              <a:rPr lang="en-US" sz="2300" dirty="0" err="1" smtClean="0"/>
              <a:t>jne</a:t>
            </a:r>
            <a:r>
              <a:rPr lang="en-US" sz="2300" dirty="0" smtClean="0"/>
              <a:t>, </a:t>
            </a:r>
            <a:r>
              <a:rPr lang="en-US" sz="2300" dirty="0" err="1" smtClean="0"/>
              <a:t>jnz</a:t>
            </a:r>
            <a:r>
              <a:rPr lang="en-US" sz="2300" dirty="0" smtClean="0"/>
              <a:t>, </a:t>
            </a:r>
            <a:r>
              <a:rPr lang="en-US" sz="2300" dirty="0" err="1" smtClean="0"/>
              <a:t>jpe</a:t>
            </a:r>
            <a:r>
              <a:rPr lang="en-US" sz="2300" dirty="0" smtClean="0"/>
              <a:t>, </a:t>
            </a:r>
            <a:r>
              <a:rPr lang="en-US" sz="2300" dirty="0" err="1" smtClean="0"/>
              <a:t>jz</a:t>
            </a:r>
            <a:r>
              <a:rPr lang="en-US" sz="2300" dirty="0" smtClean="0"/>
              <a:t>, etc.</a:t>
            </a:r>
          </a:p>
          <a:p>
            <a:endParaRPr lang="en-US" sz="2300" dirty="0" smtClean="0"/>
          </a:p>
          <a:p>
            <a:r>
              <a:rPr lang="en-US" sz="2300" dirty="0" smtClean="0"/>
              <a:t>Call</a:t>
            </a:r>
          </a:p>
          <a:p>
            <a:r>
              <a:rPr lang="en-US" sz="2300" dirty="0" smtClean="0"/>
              <a:t>This instruction is used to call a subroutine or function or procedure. The address of next instruction after call is saved into stack.</a:t>
            </a:r>
          </a:p>
          <a:p>
            <a:endParaRPr lang="en-US" sz="2300" dirty="0" smtClean="0"/>
          </a:p>
          <a:p>
            <a:r>
              <a:rPr lang="en-US" sz="2300" dirty="0" smtClean="0"/>
              <a:t>Ret</a:t>
            </a:r>
          </a:p>
          <a:p>
            <a:r>
              <a:rPr lang="en-US" sz="2300" dirty="0" smtClean="0"/>
              <a:t>It returns the control from procedure to calling program. Every call instructions should have a RET.</a:t>
            </a:r>
          </a:p>
          <a:p>
            <a:endParaRPr lang="en-US" sz="2300" dirty="0" smtClean="0"/>
          </a:p>
          <a:p>
            <a:r>
              <a:rPr lang="en-US" sz="2300" dirty="0" smtClean="0"/>
              <a:t>JMP</a:t>
            </a:r>
          </a:p>
          <a:p>
            <a:r>
              <a:rPr lang="en-US" sz="2300" dirty="0" smtClean="0"/>
              <a:t>This instruction is used for unconditional jump from one place to another.	</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Program Execution Transfer Instructions</a:t>
            </a:r>
            <a:endParaRPr lang="en-US" sz="3000" b="1" dirty="0"/>
          </a:p>
        </p:txBody>
      </p:sp>
      <p:sp>
        <p:nvSpPr>
          <p:cNvPr id="5" name="TextBox 4"/>
          <p:cNvSpPr txBox="1"/>
          <p:nvPr/>
        </p:nvSpPr>
        <p:spPr>
          <a:xfrm>
            <a:off x="0" y="388709"/>
            <a:ext cx="9144000" cy="1862048"/>
          </a:xfrm>
          <a:prstGeom prst="rect">
            <a:avLst/>
          </a:prstGeom>
          <a:noFill/>
        </p:spPr>
        <p:txBody>
          <a:bodyPr wrap="square" rtlCol="0">
            <a:spAutoFit/>
          </a:bodyPr>
          <a:lstStyle/>
          <a:p>
            <a:endParaRPr lang="en-US" sz="2300" dirty="0" smtClean="0"/>
          </a:p>
          <a:p>
            <a:endParaRPr lang="en-US" sz="2300" dirty="0" smtClean="0"/>
          </a:p>
          <a:p>
            <a:r>
              <a:rPr lang="en-US" sz="2300" dirty="0" err="1" smtClean="0"/>
              <a:t>Jxx</a:t>
            </a:r>
            <a:r>
              <a:rPr lang="en-US" sz="2300" dirty="0" smtClean="0"/>
              <a:t> (conditional jump)</a:t>
            </a:r>
          </a:p>
          <a:p>
            <a:r>
              <a:rPr lang="en-US" sz="2300" dirty="0" smtClean="0"/>
              <a:t>All the conditional jumps follows some conditional statement or any instruction that affects the flag.</a:t>
            </a:r>
          </a:p>
        </p:txBody>
      </p:sp>
      <p:pic>
        <p:nvPicPr>
          <p:cNvPr id="1026" name="Picture 2"/>
          <p:cNvPicPr>
            <a:picLocks noChangeAspect="1" noChangeArrowheads="1"/>
          </p:cNvPicPr>
          <p:nvPr/>
        </p:nvPicPr>
        <p:blipFill>
          <a:blip r:embed="rId2"/>
          <a:srcRect/>
          <a:stretch>
            <a:fillRect/>
          </a:stretch>
        </p:blipFill>
        <p:spPr bwMode="auto">
          <a:xfrm>
            <a:off x="1676400" y="2343150"/>
            <a:ext cx="5038725" cy="3829050"/>
          </a:xfrm>
          <a:prstGeom prst="rect">
            <a:avLst/>
          </a:prstGeom>
          <a:noFill/>
          <a:ln w="9525">
            <a:noFill/>
            <a:miter lim="800000"/>
            <a:headEnd/>
            <a:tailEnd/>
          </a:ln>
          <a:effectLst/>
        </p:spPr>
      </p:pic>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Instruction sets: Program Execution Transfer Instructions</a:t>
            </a:r>
            <a:endParaRPr lang="en-US" sz="3000" b="1" dirty="0"/>
          </a:p>
        </p:txBody>
      </p:sp>
      <p:sp>
        <p:nvSpPr>
          <p:cNvPr id="5" name="TextBox 4"/>
          <p:cNvSpPr txBox="1"/>
          <p:nvPr/>
        </p:nvSpPr>
        <p:spPr>
          <a:xfrm>
            <a:off x="0" y="388709"/>
            <a:ext cx="9144000" cy="3277820"/>
          </a:xfrm>
          <a:prstGeom prst="rect">
            <a:avLst/>
          </a:prstGeom>
          <a:noFill/>
        </p:spPr>
        <p:txBody>
          <a:bodyPr wrap="square" rtlCol="0">
            <a:spAutoFit/>
          </a:bodyPr>
          <a:lstStyle/>
          <a:p>
            <a:endParaRPr lang="en-US" sz="2300" dirty="0" smtClean="0"/>
          </a:p>
          <a:p>
            <a:endParaRPr lang="en-US" sz="2300" dirty="0" smtClean="0"/>
          </a:p>
          <a:p>
            <a:r>
              <a:rPr lang="en-US" sz="2300" dirty="0" smtClean="0"/>
              <a:t>Loop</a:t>
            </a:r>
          </a:p>
          <a:p>
            <a:r>
              <a:rPr lang="en-US" sz="2300" dirty="0" smtClean="0"/>
              <a:t>This is a looping instruction. The number of times looping is required is placed in the CX register. With each iteration, the content of CX are incremented. ZF is checked whether to loop again or not.</a:t>
            </a:r>
          </a:p>
          <a:p>
            <a:endParaRPr lang="en-US" sz="2300" dirty="0" smtClean="0"/>
          </a:p>
          <a:p>
            <a:endParaRPr lang="en-US" sz="2300" dirty="0" smtClean="0"/>
          </a:p>
          <a:p>
            <a:endParaRPr lang="en-US" sz="2300"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Instruction sets: String instructions</a:t>
            </a:r>
            <a:endParaRPr lang="en-US" sz="3000" b="1" dirty="0"/>
          </a:p>
        </p:txBody>
      </p:sp>
      <p:sp>
        <p:nvSpPr>
          <p:cNvPr id="5" name="TextBox 4"/>
          <p:cNvSpPr txBox="1"/>
          <p:nvPr/>
        </p:nvSpPr>
        <p:spPr>
          <a:xfrm>
            <a:off x="0" y="388709"/>
            <a:ext cx="9144000" cy="2215991"/>
          </a:xfrm>
          <a:prstGeom prst="rect">
            <a:avLst/>
          </a:prstGeom>
          <a:noFill/>
        </p:spPr>
        <p:txBody>
          <a:bodyPr wrap="square" rtlCol="0">
            <a:spAutoFit/>
          </a:bodyPr>
          <a:lstStyle/>
          <a:p>
            <a:r>
              <a:rPr lang="en-US" sz="2300" dirty="0" smtClean="0"/>
              <a:t>String in assembly language is just a sequentially stored bytes or words. </a:t>
            </a:r>
          </a:p>
          <a:p>
            <a:r>
              <a:rPr lang="en-US" sz="2300" dirty="0" smtClean="0"/>
              <a:t>There are very strong set of string instructions in 8086 by the use of which the size of program is considerably reduced. Some of the instructions are : </a:t>
            </a:r>
            <a:r>
              <a:rPr lang="en-US" sz="2300" dirty="0" err="1" smtClean="0"/>
              <a:t>cmps</a:t>
            </a:r>
            <a:r>
              <a:rPr lang="en-US" sz="2300" dirty="0" smtClean="0"/>
              <a:t>, </a:t>
            </a:r>
            <a:r>
              <a:rPr lang="en-US" sz="2300" dirty="0" err="1" smtClean="0"/>
              <a:t>scas</a:t>
            </a:r>
            <a:r>
              <a:rPr lang="en-US" sz="2300" dirty="0" smtClean="0"/>
              <a:t>, </a:t>
            </a:r>
            <a:r>
              <a:rPr lang="en-US" sz="2300" dirty="0" err="1" smtClean="0"/>
              <a:t>movs</a:t>
            </a:r>
            <a:r>
              <a:rPr lang="en-US" sz="2300" dirty="0" smtClean="0"/>
              <a:t>, </a:t>
            </a:r>
            <a:r>
              <a:rPr lang="en-US" sz="2300" dirty="0" err="1" smtClean="0"/>
              <a:t>movsb</a:t>
            </a:r>
            <a:r>
              <a:rPr lang="en-US" sz="2300" dirty="0" smtClean="0"/>
              <a:t>, </a:t>
            </a:r>
            <a:r>
              <a:rPr lang="en-US" sz="2300" dirty="0" err="1" smtClean="0"/>
              <a:t>movsw</a:t>
            </a:r>
            <a:r>
              <a:rPr lang="en-US" sz="2300" dirty="0" smtClean="0"/>
              <a:t>, rep, etc. </a:t>
            </a:r>
          </a:p>
          <a:p>
            <a:endParaRPr lang="en-US" sz="2300" dirty="0" smtClean="0"/>
          </a:p>
          <a:p>
            <a:endParaRPr lang="en-US" sz="2300"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9182"/>
            <a:ext cx="9144000" cy="584775"/>
          </a:xfrm>
          <a:prstGeom prst="rect">
            <a:avLst/>
          </a:prstGeom>
          <a:noFill/>
        </p:spPr>
        <p:txBody>
          <a:bodyPr wrap="square" rtlCol="0">
            <a:spAutoFit/>
          </a:bodyPr>
          <a:lstStyle/>
          <a:p>
            <a:r>
              <a:rPr lang="en-US" sz="3200" b="1" dirty="0" smtClean="0"/>
              <a:t>Internal architecture of 8086</a:t>
            </a:r>
            <a:endParaRPr lang="en-US" sz="3200" b="1" dirty="0"/>
          </a:p>
        </p:txBody>
      </p:sp>
      <p:sp>
        <p:nvSpPr>
          <p:cNvPr id="5" name="TextBox 4"/>
          <p:cNvSpPr txBox="1"/>
          <p:nvPr/>
        </p:nvSpPr>
        <p:spPr>
          <a:xfrm>
            <a:off x="0" y="305416"/>
            <a:ext cx="9144000" cy="6555641"/>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smtClean="0"/>
              <a:t>8086 contains two independent functional units: Bus Interface Unit (</a:t>
            </a:r>
            <a:r>
              <a:rPr lang="en-US" sz="2000" dirty="0" err="1" smtClean="0"/>
              <a:t>BIU</a:t>
            </a:r>
            <a:r>
              <a:rPr lang="en-US" sz="2000" dirty="0" smtClean="0"/>
              <a:t>) and Execution Unit (EU).</a:t>
            </a:r>
          </a:p>
          <a:p>
            <a:pPr marL="457200" indent="-457200" algn="just"/>
            <a:r>
              <a:rPr lang="en-US" sz="2000" b="1" dirty="0" smtClean="0"/>
              <a:t>Bus Interface Unit (</a:t>
            </a:r>
            <a:r>
              <a:rPr lang="en-US" sz="2000" b="1" dirty="0" err="1" smtClean="0"/>
              <a:t>BIU</a:t>
            </a:r>
            <a:r>
              <a:rPr lang="en-US" sz="2000" b="1" dirty="0" smtClean="0"/>
              <a:t>) </a:t>
            </a:r>
          </a:p>
          <a:p>
            <a:pPr marL="457200" indent="-457200" algn="just"/>
            <a:r>
              <a:rPr lang="en-US" sz="2000" b="1" dirty="0" smtClean="0"/>
              <a:t>	</a:t>
            </a:r>
            <a:r>
              <a:rPr lang="en-US" sz="2000" dirty="0" smtClean="0"/>
              <a:t>The segment registers, instruction pointer and 6-byte instruction queue are associated with the bus interface unit (</a:t>
            </a:r>
            <a:r>
              <a:rPr lang="en-US" sz="2000" dirty="0" err="1" smtClean="0"/>
              <a:t>BIU</a:t>
            </a:r>
            <a:r>
              <a:rPr lang="en-US" sz="2000" dirty="0" smtClean="0"/>
              <a:t>). </a:t>
            </a:r>
          </a:p>
          <a:p>
            <a:pPr marL="457200" indent="-457200" algn="just"/>
            <a:r>
              <a:rPr lang="en-US" sz="2000" dirty="0" smtClean="0"/>
              <a:t>• The </a:t>
            </a:r>
            <a:r>
              <a:rPr lang="en-US" sz="2000" dirty="0" err="1" smtClean="0"/>
              <a:t>BIU</a:t>
            </a:r>
            <a:r>
              <a:rPr lang="en-US" sz="2000" dirty="0" smtClean="0"/>
              <a:t>: </a:t>
            </a:r>
          </a:p>
          <a:p>
            <a:pPr marL="914400" indent="-457200" algn="just">
              <a:buFont typeface="Wingdings" pitchFamily="2" charset="2"/>
              <a:buChar char="ü"/>
            </a:pPr>
            <a:r>
              <a:rPr lang="en-US" sz="2000" dirty="0" smtClean="0"/>
              <a:t>Handles transfer of data and addresses, </a:t>
            </a:r>
          </a:p>
          <a:p>
            <a:pPr marL="914400" indent="-457200" algn="just">
              <a:buFont typeface="Wingdings" pitchFamily="2" charset="2"/>
              <a:buChar char="ü"/>
            </a:pPr>
            <a:r>
              <a:rPr lang="en-US" sz="2000" dirty="0" smtClean="0"/>
              <a:t>Fetches instruction codes, stores fetched instruction codes in first-in-first-out register set called a queue, </a:t>
            </a:r>
          </a:p>
          <a:p>
            <a:pPr marL="914400" indent="-457200" algn="just">
              <a:buFont typeface="Wingdings" pitchFamily="2" charset="2"/>
              <a:buChar char="ü"/>
            </a:pPr>
            <a:r>
              <a:rPr lang="en-US" sz="2000" dirty="0" smtClean="0"/>
              <a:t>Reads and writes data from memory and I/O devices, </a:t>
            </a:r>
          </a:p>
          <a:p>
            <a:pPr marL="457200" indent="-457200" algn="just"/>
            <a:r>
              <a:rPr lang="en-US" sz="2000" dirty="0" smtClean="0"/>
              <a:t>• It has the following functional parts: </a:t>
            </a:r>
          </a:p>
          <a:p>
            <a:pPr marL="914400" indent="-457200" algn="just">
              <a:buFont typeface="Wingdings" pitchFamily="2" charset="2"/>
              <a:buChar char="ü"/>
            </a:pPr>
            <a:r>
              <a:rPr lang="en-US" sz="2000" b="1" dirty="0" smtClean="0"/>
              <a:t>Instruction Queue</a:t>
            </a:r>
            <a:r>
              <a:rPr lang="en-US" sz="2000" dirty="0" smtClean="0"/>
              <a:t>: When EU executes instructions, the </a:t>
            </a:r>
            <a:r>
              <a:rPr lang="en-US" sz="2000" dirty="0" err="1" smtClean="0"/>
              <a:t>BIU</a:t>
            </a:r>
            <a:r>
              <a:rPr lang="en-US" sz="2000" dirty="0" smtClean="0"/>
              <a:t> gets 6-bytes of the next instruction and stores them in the instruction queue and this process is known as instruction pre fetch. This process increases the speed of the processor. </a:t>
            </a:r>
          </a:p>
          <a:p>
            <a:pPr marL="914400" indent="-457200" algn="just">
              <a:buFont typeface="Wingdings" pitchFamily="2" charset="2"/>
              <a:buChar char="ü"/>
            </a:pPr>
            <a:r>
              <a:rPr lang="en-US" sz="2000" b="1" dirty="0" smtClean="0"/>
              <a:t>Segment Registers</a:t>
            </a:r>
            <a:r>
              <a:rPr lang="en-US" sz="2000" dirty="0" smtClean="0"/>
              <a:t>: A segment register contains the addresses of instructions and data in memory which are used by the processor to access memory locations. </a:t>
            </a:r>
          </a:p>
          <a:p>
            <a:pPr marL="914400" indent="-457200" algn="just">
              <a:buFont typeface="Wingdings" pitchFamily="2" charset="2"/>
              <a:buChar char="ü"/>
            </a:pPr>
            <a:r>
              <a:rPr lang="en-US" sz="2000" b="1" dirty="0" smtClean="0"/>
              <a:t>Instruction Pointer (IP): </a:t>
            </a:r>
            <a:r>
              <a:rPr lang="en-US" sz="2000" dirty="0" smtClean="0"/>
              <a:t>The instruction pointer in the 8086 microprocessor acts as a program counter. It indicates to the address of the next instruction to be executed. </a:t>
            </a:r>
          </a:p>
        </p:txBody>
      </p:sp>
    </p:spTree>
    <p:extLst>
      <p:ext uri="{BB962C8B-B14F-4D97-AF65-F5344CB8AC3E}">
        <p14:creationId xmlns="" xmlns:p14="http://schemas.microsoft.com/office/powerpoint/2010/main" val="1974885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4693593"/>
          </a:xfrm>
          <a:prstGeom prst="rect">
            <a:avLst/>
          </a:prstGeom>
          <a:noFill/>
        </p:spPr>
        <p:txBody>
          <a:bodyPr wrap="square" rtlCol="0">
            <a:spAutoFit/>
          </a:bodyPr>
          <a:lstStyle/>
          <a:p>
            <a:r>
              <a:rPr lang="en-US" sz="2300" dirty="0" smtClean="0"/>
              <a:t>Addressing mode is the way the operand is given in an instruction.</a:t>
            </a:r>
          </a:p>
          <a:p>
            <a:r>
              <a:rPr lang="en-US" sz="2300" dirty="0" smtClean="0"/>
              <a:t>In 8086 there are 11 different addressing mode. They are:</a:t>
            </a:r>
          </a:p>
          <a:p>
            <a:pPr marL="457200" indent="-457200">
              <a:buAutoNum type="arabicPeriod"/>
            </a:pPr>
            <a:r>
              <a:rPr lang="en-US" sz="2300" dirty="0" smtClean="0"/>
              <a:t>Register Addressing mode</a:t>
            </a:r>
          </a:p>
          <a:p>
            <a:pPr marL="457200" indent="-457200">
              <a:buAutoNum type="arabicPeriod"/>
            </a:pPr>
            <a:r>
              <a:rPr lang="en-US" sz="2300" dirty="0" smtClean="0"/>
              <a:t>Direct Addressing mode</a:t>
            </a:r>
          </a:p>
          <a:p>
            <a:pPr marL="457200" indent="-457200">
              <a:buAutoNum type="arabicPeriod"/>
            </a:pPr>
            <a:r>
              <a:rPr lang="en-US" sz="2300" dirty="0" smtClean="0"/>
              <a:t>Immediate addressing mode</a:t>
            </a:r>
          </a:p>
          <a:p>
            <a:pPr marL="457200" indent="-457200">
              <a:buAutoNum type="arabicPeriod"/>
            </a:pPr>
            <a:r>
              <a:rPr lang="en-US" sz="2300" dirty="0" smtClean="0"/>
              <a:t>Implied/Implicit Addressing mode</a:t>
            </a:r>
          </a:p>
          <a:p>
            <a:pPr marL="457200" indent="-457200">
              <a:buAutoNum type="arabicPeriod"/>
            </a:pPr>
            <a:r>
              <a:rPr lang="en-US" sz="2300" dirty="0" smtClean="0"/>
              <a:t>Register Indirect addressing mode</a:t>
            </a:r>
          </a:p>
          <a:p>
            <a:pPr marL="457200" indent="-457200">
              <a:buAutoNum type="arabicPeriod"/>
            </a:pPr>
            <a:r>
              <a:rPr lang="en-US" sz="2300" dirty="0" smtClean="0"/>
              <a:t>Based Indexed addressing mode</a:t>
            </a:r>
          </a:p>
          <a:p>
            <a:pPr marL="457200" indent="-457200">
              <a:buAutoNum type="arabicPeriod"/>
            </a:pPr>
            <a:r>
              <a:rPr lang="en-US" sz="2300" dirty="0" smtClean="0"/>
              <a:t>Indexed addressing mode</a:t>
            </a:r>
          </a:p>
          <a:p>
            <a:pPr marL="457200" indent="-457200">
              <a:buAutoNum type="arabicPeriod"/>
            </a:pPr>
            <a:r>
              <a:rPr lang="en-US" sz="2300" dirty="0" smtClean="0"/>
              <a:t>Based addressing mode</a:t>
            </a:r>
          </a:p>
          <a:p>
            <a:pPr marL="457200" indent="-457200">
              <a:buAutoNum type="arabicPeriod"/>
            </a:pPr>
            <a:r>
              <a:rPr lang="en-US" sz="2300" dirty="0" smtClean="0"/>
              <a:t>Based indexed displacement addressing mode</a:t>
            </a:r>
          </a:p>
          <a:p>
            <a:pPr marL="457200" indent="-457200">
              <a:buAutoNum type="arabicPeriod"/>
            </a:pPr>
            <a:r>
              <a:rPr lang="en-US" sz="2300" dirty="0" smtClean="0"/>
              <a:t>Relative addressing mode</a:t>
            </a:r>
          </a:p>
          <a:p>
            <a:pPr marL="457200" indent="-457200">
              <a:buAutoNum type="arabicPeriod"/>
            </a:pPr>
            <a:r>
              <a:rPr lang="en-US" sz="2300" dirty="0" smtClean="0"/>
              <a:t>I/O mode</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523220"/>
          </a:xfrm>
          <a:prstGeom prst="rect">
            <a:avLst/>
          </a:prstGeom>
          <a:noFill/>
        </p:spPr>
        <p:txBody>
          <a:bodyPr wrap="square" rtlCol="0">
            <a:spAutoFit/>
          </a:bodyPr>
          <a:lstStyle/>
          <a:p>
            <a:pPr marL="457200" indent="-457200">
              <a:buAutoNum type="arabicPeriod"/>
            </a:pPr>
            <a:r>
              <a:rPr lang="en-US" sz="2800" dirty="0" smtClean="0"/>
              <a:t>Register Addressing mode</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62400" y="3429000"/>
            <a:ext cx="2600324" cy="31247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t="23367"/>
          <a:stretch>
            <a:fillRect/>
          </a:stretch>
        </p:blipFill>
        <p:spPr bwMode="auto">
          <a:xfrm>
            <a:off x="152400" y="1066800"/>
            <a:ext cx="8735315"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523220"/>
          </a:xfrm>
          <a:prstGeom prst="rect">
            <a:avLst/>
          </a:prstGeom>
          <a:noFill/>
        </p:spPr>
        <p:txBody>
          <a:bodyPr wrap="square" rtlCol="0">
            <a:spAutoFit/>
          </a:bodyPr>
          <a:lstStyle/>
          <a:p>
            <a:pPr marL="457200" indent="-457200"/>
            <a:r>
              <a:rPr lang="en-US" sz="2800" dirty="0" smtClean="0"/>
              <a:t>2.	Direct Addressing mode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xmlns="" val="0"/>
              </a:ext>
            </a:extLst>
          </a:blip>
          <a:srcRect t="24780" b="16765"/>
          <a:stretch>
            <a:fillRect/>
          </a:stretch>
        </p:blipFill>
        <p:spPr bwMode="auto">
          <a:xfrm>
            <a:off x="57150" y="762000"/>
            <a:ext cx="8572500"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48000" y="3387847"/>
            <a:ext cx="2876550" cy="27843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0" y="2514600"/>
            <a:ext cx="4876800" cy="830997"/>
          </a:xfrm>
          <a:prstGeom prst="rect">
            <a:avLst/>
          </a:prstGeom>
          <a:noFill/>
        </p:spPr>
        <p:txBody>
          <a:bodyPr wrap="square" rtlCol="0">
            <a:spAutoFit/>
          </a:bodyPr>
          <a:lstStyle/>
          <a:p>
            <a:r>
              <a:rPr lang="en-US" sz="2400" dirty="0" smtClean="0"/>
              <a:t>     Example: </a:t>
            </a:r>
          </a:p>
          <a:p>
            <a:r>
              <a:rPr lang="en-US" sz="2400" dirty="0" smtClean="0"/>
              <a:t>	</a:t>
            </a:r>
            <a:r>
              <a:rPr lang="en-US" sz="2400" dirty="0" err="1" smtClean="0"/>
              <a:t>mov</a:t>
            </a:r>
            <a:r>
              <a:rPr lang="en-US" sz="2400" dirty="0" smtClean="0"/>
              <a:t> </a:t>
            </a:r>
            <a:r>
              <a:rPr lang="en-US" sz="2400" dirty="0" err="1" smtClean="0"/>
              <a:t>bx</a:t>
            </a:r>
            <a:r>
              <a:rPr lang="en-US" sz="2400" dirty="0" smtClean="0"/>
              <a:t>,[4050h]</a:t>
            </a:r>
            <a:endParaRPr lang="en-US" sz="24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67051" y="4525084"/>
            <a:ext cx="2647950" cy="6565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523220"/>
          </a:xfrm>
          <a:prstGeom prst="rect">
            <a:avLst/>
          </a:prstGeom>
          <a:noFill/>
        </p:spPr>
        <p:txBody>
          <a:bodyPr wrap="square" rtlCol="0">
            <a:spAutoFit/>
          </a:bodyPr>
          <a:lstStyle/>
          <a:p>
            <a:pPr marL="457200" indent="-457200"/>
            <a:r>
              <a:rPr lang="en-US" sz="2800" dirty="0" smtClean="0"/>
              <a:t>3.	Immediate addressing mode</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xmlns="" val="0"/>
              </a:ext>
            </a:extLst>
          </a:blip>
          <a:srcRect t="16460"/>
          <a:stretch>
            <a:fillRect/>
          </a:stretch>
        </p:blipFill>
        <p:spPr bwMode="auto">
          <a:xfrm>
            <a:off x="1" y="817931"/>
            <a:ext cx="8077200" cy="3867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extBox 7"/>
          <p:cNvSpPr txBox="1"/>
          <p:nvPr/>
        </p:nvSpPr>
        <p:spPr>
          <a:xfrm>
            <a:off x="0" y="4995208"/>
            <a:ext cx="9025399" cy="1938992"/>
          </a:xfrm>
          <a:prstGeom prst="rect">
            <a:avLst/>
          </a:prstGeom>
          <a:noFill/>
        </p:spPr>
        <p:txBody>
          <a:bodyPr wrap="square" rtlCol="0">
            <a:spAutoFit/>
          </a:bodyPr>
          <a:lstStyle/>
          <a:p>
            <a:pPr algn="just"/>
            <a:r>
              <a:rPr lang="en-US" sz="2400" dirty="0" smtClean="0"/>
              <a:t>The advantage of immediate addressing is that no memory reference other than the instruction fetch is required to obtain the operand thus saving one memory or cache cycle in the instruction cycle. However size of the number is restricted to the size of the address field which is small compared to word length.</a:t>
            </a:r>
            <a:endParaRPr lang="en-US" sz="24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523220"/>
          </a:xfrm>
          <a:prstGeom prst="rect">
            <a:avLst/>
          </a:prstGeom>
          <a:noFill/>
        </p:spPr>
        <p:txBody>
          <a:bodyPr wrap="square" rtlCol="0">
            <a:spAutoFit/>
          </a:bodyPr>
          <a:lstStyle/>
          <a:p>
            <a:pPr marL="457200" indent="-457200"/>
            <a:r>
              <a:rPr lang="en-US" sz="2800" dirty="0" smtClean="0"/>
              <a:t>3.	Implied/Implicit Addressing mode</a:t>
            </a:r>
          </a:p>
        </p:txBody>
      </p:sp>
      <p:sp>
        <p:nvSpPr>
          <p:cNvPr id="7" name="TextBox 6"/>
          <p:cNvSpPr txBox="1"/>
          <p:nvPr/>
        </p:nvSpPr>
        <p:spPr>
          <a:xfrm>
            <a:off x="0" y="914400"/>
            <a:ext cx="8763000" cy="1938992"/>
          </a:xfrm>
          <a:prstGeom prst="rect">
            <a:avLst/>
          </a:prstGeom>
          <a:noFill/>
        </p:spPr>
        <p:txBody>
          <a:bodyPr wrap="square" rtlCol="0">
            <a:spAutoFit/>
          </a:bodyPr>
          <a:lstStyle/>
          <a:p>
            <a:pPr marL="509588" indent="-509588">
              <a:buFont typeface="Wingdings" pitchFamily="2" charset="2"/>
              <a:buChar char="§"/>
            </a:pPr>
            <a:r>
              <a:rPr lang="en-US" sz="2400" dirty="0" smtClean="0"/>
              <a:t>Operands are specified implicitly in the definition of the instruction.</a:t>
            </a:r>
          </a:p>
          <a:p>
            <a:pPr marL="509588" indent="-509588">
              <a:buFont typeface="Wingdings" pitchFamily="2" charset="2"/>
              <a:buChar char="§"/>
            </a:pPr>
            <a:r>
              <a:rPr lang="en-US" sz="2400" dirty="0" smtClean="0"/>
              <a:t>For example </a:t>
            </a:r>
            <a:r>
              <a:rPr lang="en-US" sz="2400" b="1" dirty="0" err="1" smtClean="0"/>
              <a:t>CLC</a:t>
            </a:r>
            <a:r>
              <a:rPr lang="en-US" sz="2400" b="1" dirty="0" smtClean="0"/>
              <a:t> (clear carry flag)</a:t>
            </a:r>
            <a:r>
              <a:rPr lang="en-US" sz="2400" dirty="0" smtClean="0"/>
              <a:t> instruction is an implied instruction as the operand in the </a:t>
            </a:r>
            <a:r>
              <a:rPr lang="en-US" sz="2400" dirty="0" err="1" smtClean="0"/>
              <a:t>acccumulator</a:t>
            </a:r>
            <a:r>
              <a:rPr lang="en-US" sz="2400" dirty="0" smtClean="0"/>
              <a:t> register is implied in the definition of the instruction. </a:t>
            </a:r>
            <a:endParaRPr lang="en-US" sz="24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3108543"/>
          </a:xfrm>
          <a:prstGeom prst="rect">
            <a:avLst/>
          </a:prstGeom>
          <a:noFill/>
        </p:spPr>
        <p:txBody>
          <a:bodyPr wrap="square" rtlCol="0">
            <a:spAutoFit/>
          </a:bodyPr>
          <a:lstStyle/>
          <a:p>
            <a:pPr marL="514350" indent="-514350">
              <a:buAutoNum type="arabicPeriod" startAt="5"/>
            </a:pPr>
            <a:r>
              <a:rPr lang="en-US" sz="2800" b="1" dirty="0" smtClean="0"/>
              <a:t>Register Indirect addressing mode</a:t>
            </a:r>
            <a:r>
              <a:rPr lang="en-US" sz="2800" dirty="0" smtClean="0"/>
              <a:t>: In this addressing mode the effective address in SI, DI or BX register. </a:t>
            </a:r>
            <a:r>
              <a:rPr lang="en-US" sz="2800" dirty="0" smtClean="0"/>
              <a:t>The name of the register which holds the effective address (EA) will be specified in the instruction. Example</a:t>
            </a:r>
            <a:r>
              <a:rPr lang="en-US" sz="2800" dirty="0" smtClean="0"/>
              <a:t>: </a:t>
            </a:r>
          </a:p>
          <a:p>
            <a:pPr marL="514350" indent="-514350"/>
            <a:r>
              <a:rPr lang="en-US" sz="2800" dirty="0" smtClean="0"/>
              <a:t>                 </a:t>
            </a:r>
            <a:r>
              <a:rPr lang="en-US" sz="2800" dirty="0" err="1" smtClean="0"/>
              <a:t>Mov</a:t>
            </a:r>
            <a:r>
              <a:rPr lang="en-US" sz="2800" dirty="0" smtClean="0"/>
              <a:t> Ax,[DI]</a:t>
            </a:r>
          </a:p>
          <a:p>
            <a:pPr marL="514350" indent="-514350"/>
            <a:r>
              <a:rPr lang="en-US" sz="2800" dirty="0" smtClean="0"/>
              <a:t>                 </a:t>
            </a:r>
            <a:r>
              <a:rPr lang="en-US" sz="2800" dirty="0" err="1" smtClean="0"/>
              <a:t>mov</a:t>
            </a:r>
            <a:r>
              <a:rPr lang="en-US" sz="2800" dirty="0" smtClean="0"/>
              <a:t> AL,[BX]</a:t>
            </a:r>
          </a:p>
          <a:p>
            <a:pPr marL="514350" indent="-514350"/>
            <a:r>
              <a:rPr lang="en-US" sz="2800" dirty="0" smtClean="0"/>
              <a:t>                 </a:t>
            </a:r>
            <a:r>
              <a:rPr lang="en-US" sz="2800" dirty="0" err="1" smtClean="0"/>
              <a:t>mov</a:t>
            </a:r>
            <a:r>
              <a:rPr lang="en-US" sz="2800" dirty="0" smtClean="0"/>
              <a:t> AX,[SI]</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00400" y="3352800"/>
            <a:ext cx="2494090" cy="22136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4832092"/>
          </a:xfrm>
          <a:prstGeom prst="rect">
            <a:avLst/>
          </a:prstGeom>
          <a:noFill/>
        </p:spPr>
        <p:txBody>
          <a:bodyPr wrap="square" rtlCol="0">
            <a:spAutoFit/>
          </a:bodyPr>
          <a:lstStyle/>
          <a:p>
            <a:pPr marL="514350" indent="-514350">
              <a:buAutoNum type="arabicPeriod" startAt="6"/>
            </a:pPr>
            <a:r>
              <a:rPr lang="en-US" sz="2800" b="1" dirty="0" smtClean="0"/>
              <a:t>Based addressing mode</a:t>
            </a:r>
            <a:r>
              <a:rPr lang="en-US" sz="2800" dirty="0" smtClean="0"/>
              <a:t>: </a:t>
            </a:r>
            <a:r>
              <a:rPr lang="en-US" sz="2800" dirty="0" smtClean="0"/>
              <a:t>In this type of </a:t>
            </a:r>
            <a:r>
              <a:rPr lang="en-US" sz="2800" dirty="0" smtClean="0"/>
              <a:t>addressing mode, BX or BP is used to hold base value for EA and a signed 8 bit or unsigned 16 bit displacement will be specified in the instruction. T</a:t>
            </a:r>
            <a:r>
              <a:rPr lang="en-US" sz="2800" dirty="0" smtClean="0"/>
              <a:t>he </a:t>
            </a:r>
            <a:r>
              <a:rPr lang="en-US" sz="2800" dirty="0" smtClean="0"/>
              <a:t>effective address is sum of base register and displacement</a:t>
            </a:r>
            <a:r>
              <a:rPr lang="en-US" sz="2800" dirty="0" smtClean="0"/>
              <a:t>.</a:t>
            </a:r>
          </a:p>
          <a:p>
            <a:pPr marL="514350" indent="-514350"/>
            <a:r>
              <a:rPr lang="en-US" sz="2800" dirty="0" smtClean="0"/>
              <a:t>	</a:t>
            </a:r>
            <a:r>
              <a:rPr lang="en-US" sz="2800" dirty="0" smtClean="0"/>
              <a:t>When BX holds the base value of EA 20 bit physical address is </a:t>
            </a:r>
            <a:r>
              <a:rPr lang="en-US" sz="2800" dirty="0" smtClean="0"/>
              <a:t> calculated from BX and DS.</a:t>
            </a:r>
          </a:p>
          <a:p>
            <a:pPr marL="514350" indent="-514350"/>
            <a:r>
              <a:rPr lang="en-US" sz="2800" dirty="0" smtClean="0"/>
              <a:t>	</a:t>
            </a:r>
            <a:r>
              <a:rPr lang="en-US" sz="2800" dirty="0" smtClean="0"/>
              <a:t>When BP holds base value of EA, BP and SS is used. </a:t>
            </a:r>
            <a:r>
              <a:rPr lang="en-US" sz="2800" dirty="0" smtClean="0"/>
              <a:t>Example</a:t>
            </a:r>
            <a:r>
              <a:rPr lang="en-US" sz="2800" dirty="0" smtClean="0"/>
              <a:t>: </a:t>
            </a:r>
          </a:p>
          <a:p>
            <a:pPr marL="971550" lvl="1" indent="-514350"/>
            <a:r>
              <a:rPr lang="en-US" sz="2800" dirty="0" smtClean="0"/>
              <a:t> 	</a:t>
            </a:r>
            <a:r>
              <a:rPr lang="en-US" sz="2800" dirty="0" err="1" smtClean="0"/>
              <a:t>mov</a:t>
            </a:r>
            <a:r>
              <a:rPr lang="en-US" sz="2800" dirty="0" smtClean="0"/>
              <a:t> ax,[BP+2000]</a:t>
            </a:r>
          </a:p>
          <a:p>
            <a:pPr marL="971550" lvl="1" indent="-514350"/>
            <a:r>
              <a:rPr lang="en-US" sz="2800" dirty="0" smtClean="0"/>
              <a:t>	</a:t>
            </a:r>
            <a:r>
              <a:rPr lang="en-US" sz="2800" dirty="0" err="1" smtClean="0"/>
              <a:t>mov</a:t>
            </a:r>
            <a:r>
              <a:rPr lang="en-US" sz="2800" dirty="0" smtClean="0"/>
              <a:t> al,[BP+3000]</a:t>
            </a:r>
          </a:p>
        </p:txBody>
      </p:sp>
      <p:pic>
        <p:nvPicPr>
          <p:cNvPr id="2050" name="Picture 2" descr="See the source image"/>
          <p:cNvPicPr>
            <a:picLocks noChangeAspect="1" noChangeArrowheads="1"/>
          </p:cNvPicPr>
          <p:nvPr/>
        </p:nvPicPr>
        <p:blipFill>
          <a:blip r:embed="rId2"/>
          <a:srcRect/>
          <a:stretch>
            <a:fillRect/>
          </a:stretch>
        </p:blipFill>
        <p:spPr bwMode="auto">
          <a:xfrm>
            <a:off x="3962400" y="3838575"/>
            <a:ext cx="5047548" cy="3019425"/>
          </a:xfrm>
          <a:prstGeom prst="rect">
            <a:avLst/>
          </a:prstGeom>
          <a:noFill/>
        </p:spPr>
      </p:pic>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2123658"/>
          </a:xfrm>
          <a:prstGeom prst="rect">
            <a:avLst/>
          </a:prstGeom>
          <a:noFill/>
        </p:spPr>
        <p:txBody>
          <a:bodyPr wrap="square" rtlCol="0">
            <a:spAutoFit/>
          </a:bodyPr>
          <a:lstStyle/>
          <a:p>
            <a:pPr marL="514350" indent="-514350">
              <a:buAutoNum type="arabicPeriod" startAt="7"/>
            </a:pPr>
            <a:r>
              <a:rPr lang="en-US" sz="2800" dirty="0" smtClean="0"/>
              <a:t>Indexed addressing mode</a:t>
            </a:r>
          </a:p>
          <a:p>
            <a:pPr marL="514350" indent="-514350"/>
            <a:r>
              <a:rPr lang="en-US" sz="2800" dirty="0" smtClean="0"/>
              <a:t>	</a:t>
            </a:r>
            <a:r>
              <a:rPr lang="en-US" sz="2400" dirty="0" smtClean="0"/>
              <a:t>In this type of addressing mode the effective address is sum of index register and displacement. Example: </a:t>
            </a:r>
          </a:p>
          <a:p>
            <a:pPr marL="514350" indent="-514350"/>
            <a:r>
              <a:rPr lang="en-US" sz="2400" dirty="0" smtClean="0"/>
              <a:t>		</a:t>
            </a:r>
            <a:r>
              <a:rPr lang="en-US" sz="2400" dirty="0" err="1" smtClean="0"/>
              <a:t>mov</a:t>
            </a:r>
            <a:r>
              <a:rPr lang="en-US" sz="2400" dirty="0" smtClean="0"/>
              <a:t> ax,[si+1000]</a:t>
            </a:r>
          </a:p>
          <a:p>
            <a:pPr marL="514350" indent="-514350"/>
            <a:r>
              <a:rPr lang="en-US" sz="2400" dirty="0" smtClean="0"/>
              <a:t>		</a:t>
            </a:r>
            <a:r>
              <a:rPr lang="en-US" sz="2400" dirty="0" err="1" smtClean="0"/>
              <a:t>mov</a:t>
            </a:r>
            <a:r>
              <a:rPr lang="en-US" sz="2400" dirty="0" smtClean="0"/>
              <a:t> al,[di+3000]</a:t>
            </a:r>
            <a:endParaRPr lang="en-US" sz="2800" dirty="0" smtClean="0"/>
          </a:p>
        </p:txBody>
      </p:sp>
      <p:pic>
        <p:nvPicPr>
          <p:cNvPr id="51202" name="Picture 2" descr="See the source image"/>
          <p:cNvPicPr>
            <a:picLocks noChangeAspect="1" noChangeArrowheads="1"/>
          </p:cNvPicPr>
          <p:nvPr/>
        </p:nvPicPr>
        <p:blipFill>
          <a:blip r:embed="rId2"/>
          <a:srcRect/>
          <a:stretch>
            <a:fillRect/>
          </a:stretch>
        </p:blipFill>
        <p:spPr bwMode="auto">
          <a:xfrm>
            <a:off x="2590800" y="2667000"/>
            <a:ext cx="3776825" cy="2259283"/>
          </a:xfrm>
          <a:prstGeom prst="rect">
            <a:avLst/>
          </a:prstGeom>
          <a:noFill/>
        </p:spPr>
      </p:pic>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2492990"/>
          </a:xfrm>
          <a:prstGeom prst="rect">
            <a:avLst/>
          </a:prstGeom>
          <a:noFill/>
        </p:spPr>
        <p:txBody>
          <a:bodyPr wrap="square" rtlCol="0">
            <a:spAutoFit/>
          </a:bodyPr>
          <a:lstStyle/>
          <a:p>
            <a:pPr marL="514350" indent="-514350">
              <a:buAutoNum type="arabicPeriod" startAt="8"/>
            </a:pPr>
            <a:r>
              <a:rPr lang="en-US" sz="2800" b="1" dirty="0" smtClean="0"/>
              <a:t>Based indexed displacement addressing mode</a:t>
            </a:r>
          </a:p>
          <a:p>
            <a:pPr marL="514350" indent="-514350"/>
            <a:r>
              <a:rPr lang="en-US" sz="2800" b="1" dirty="0" smtClean="0"/>
              <a:t>	</a:t>
            </a:r>
            <a:r>
              <a:rPr lang="en-US" sz="2400" dirty="0" smtClean="0"/>
              <a:t>In this type of addressing mode the effective address is the sum of index </a:t>
            </a:r>
            <a:r>
              <a:rPr lang="en-US" sz="2400" dirty="0" smtClean="0"/>
              <a:t>register (SI or DI), </a:t>
            </a:r>
            <a:r>
              <a:rPr lang="en-US" sz="2400" dirty="0" smtClean="0"/>
              <a:t>base </a:t>
            </a:r>
            <a:r>
              <a:rPr lang="en-US" sz="2400" dirty="0" smtClean="0"/>
              <a:t>register (BP or BX) and displacement</a:t>
            </a:r>
            <a:r>
              <a:rPr lang="en-US" sz="2400" dirty="0" smtClean="0"/>
              <a:t>. Example: </a:t>
            </a:r>
          </a:p>
          <a:p>
            <a:pPr marL="514350" indent="-514350"/>
            <a:r>
              <a:rPr lang="en-US" sz="2400" dirty="0" smtClean="0"/>
              <a:t>	      </a:t>
            </a:r>
            <a:r>
              <a:rPr lang="en-US" sz="2400" dirty="0" err="1" smtClean="0"/>
              <a:t>mov</a:t>
            </a:r>
            <a:r>
              <a:rPr lang="en-US" sz="2400" dirty="0" smtClean="0"/>
              <a:t> AL,[Si+BP+2000]</a:t>
            </a:r>
          </a:p>
          <a:p>
            <a:pPr marL="514350" indent="-514350"/>
            <a:endParaRPr lang="en-US" sz="2800" dirty="0" smtClean="0"/>
          </a:p>
        </p:txBody>
      </p:sp>
      <p:pic>
        <p:nvPicPr>
          <p:cNvPr id="1026" name="Picture 2" descr="See the source image"/>
          <p:cNvPicPr>
            <a:picLocks noChangeAspect="1" noChangeArrowheads="1"/>
          </p:cNvPicPr>
          <p:nvPr/>
        </p:nvPicPr>
        <p:blipFill>
          <a:blip r:embed="rId2"/>
          <a:srcRect l="3762" t="23951" r="9718" b="28184"/>
          <a:stretch>
            <a:fillRect/>
          </a:stretch>
        </p:blipFill>
        <p:spPr bwMode="auto">
          <a:xfrm>
            <a:off x="1066800" y="3048000"/>
            <a:ext cx="7162800" cy="2975112"/>
          </a:xfrm>
          <a:prstGeom prst="rect">
            <a:avLst/>
          </a:prstGeom>
          <a:noFill/>
        </p:spPr>
      </p:pic>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2062103"/>
          </a:xfrm>
          <a:prstGeom prst="rect">
            <a:avLst/>
          </a:prstGeom>
          <a:noFill/>
        </p:spPr>
        <p:txBody>
          <a:bodyPr wrap="square" rtlCol="0">
            <a:spAutoFit/>
          </a:bodyPr>
          <a:lstStyle/>
          <a:p>
            <a:pPr marL="514350" indent="-514350">
              <a:buAutoNum type="arabicPeriod" startAt="9"/>
            </a:pPr>
            <a:r>
              <a:rPr lang="en-US" sz="2800" dirty="0" smtClean="0"/>
              <a:t>Relative addressing mode</a:t>
            </a:r>
          </a:p>
          <a:p>
            <a:pPr marL="457200" indent="-457200"/>
            <a:r>
              <a:rPr lang="en-US" sz="2800" dirty="0" smtClean="0"/>
              <a:t>	</a:t>
            </a:r>
            <a:r>
              <a:rPr lang="en-US" sz="2400" dirty="0" smtClean="0"/>
              <a:t>In this effective address is calculated with reference to Instruction </a:t>
            </a:r>
            <a:r>
              <a:rPr lang="en-US" sz="2400" dirty="0" smtClean="0"/>
              <a:t>pointer</a:t>
            </a:r>
            <a:r>
              <a:rPr lang="en-US" sz="2400" dirty="0" smtClean="0"/>
              <a:t> </a:t>
            </a:r>
            <a:r>
              <a:rPr lang="en-US" sz="2400" dirty="0" smtClean="0"/>
              <a:t>by an 8 bit displacement. </a:t>
            </a:r>
            <a:endParaRPr lang="en-US" sz="2400" dirty="0" smtClean="0"/>
          </a:p>
          <a:p>
            <a:pPr marL="457200" indent="-457200"/>
            <a:r>
              <a:rPr lang="en-US" sz="2400" dirty="0" smtClean="0"/>
              <a:t> </a:t>
            </a:r>
            <a:r>
              <a:rPr lang="en-US" sz="2400" dirty="0" smtClean="0"/>
              <a:t>      Example: </a:t>
            </a:r>
            <a:r>
              <a:rPr lang="en-US" sz="2400" dirty="0" err="1" smtClean="0"/>
              <a:t>JZ</a:t>
            </a:r>
            <a:r>
              <a:rPr lang="en-US" sz="2400" dirty="0" smtClean="0"/>
              <a:t> 0AH</a:t>
            </a:r>
            <a:endParaRPr lang="en-US" sz="2400" dirty="0" smtClean="0"/>
          </a:p>
          <a:p>
            <a:pPr marL="457200" indent="-457200"/>
            <a:r>
              <a:rPr lang="en-US" sz="2400" dirty="0" smtClean="0"/>
              <a:t>	EA=address part of instruction + Content of Instruction Pointer </a:t>
            </a:r>
            <a:endParaRPr lang="en-US" sz="2300" dirty="0" smtClean="0"/>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70303" y="4000500"/>
            <a:ext cx="4076700" cy="2771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9182"/>
            <a:ext cx="9144000" cy="584775"/>
          </a:xfrm>
          <a:prstGeom prst="rect">
            <a:avLst/>
          </a:prstGeom>
          <a:noFill/>
        </p:spPr>
        <p:txBody>
          <a:bodyPr wrap="square" rtlCol="0">
            <a:spAutoFit/>
          </a:bodyPr>
          <a:lstStyle/>
          <a:p>
            <a:r>
              <a:rPr lang="en-US" sz="3200" b="1" dirty="0" smtClean="0"/>
              <a:t>Internal architecture of 8086</a:t>
            </a:r>
            <a:endParaRPr lang="en-US" sz="3200" b="1" dirty="0"/>
          </a:p>
        </p:txBody>
      </p:sp>
      <p:sp>
        <p:nvSpPr>
          <p:cNvPr id="5" name="TextBox 4"/>
          <p:cNvSpPr txBox="1"/>
          <p:nvPr/>
        </p:nvSpPr>
        <p:spPr>
          <a:xfrm>
            <a:off x="0" y="305416"/>
            <a:ext cx="9144000" cy="4524315"/>
          </a:xfrm>
          <a:prstGeom prst="rect">
            <a:avLst/>
          </a:prstGeom>
          <a:noFill/>
        </p:spPr>
        <p:txBody>
          <a:bodyPr wrap="square" rtlCol="0">
            <a:spAutoFit/>
          </a:bodyPr>
          <a:lstStyle/>
          <a:p>
            <a:pPr marL="457200" indent="-457200" algn="just"/>
            <a:r>
              <a:rPr lang="en-US" sz="2400" b="1" dirty="0" smtClean="0"/>
              <a:t>Memory segmentation</a:t>
            </a:r>
          </a:p>
          <a:p>
            <a:pPr marL="457200" indent="-457200" algn="just"/>
            <a:r>
              <a:rPr lang="en-US" sz="2400" b="1" dirty="0" smtClean="0"/>
              <a:t>	</a:t>
            </a:r>
            <a:r>
              <a:rPr lang="en-US" sz="2400" dirty="0" smtClean="0"/>
              <a:t>To increase the execution speed and fetching speed, 8086 segments the memory.</a:t>
            </a:r>
          </a:p>
          <a:p>
            <a:pPr marL="457200" indent="-457200" algn="just"/>
            <a:r>
              <a:rPr lang="en-US" sz="2400" dirty="0" smtClean="0"/>
              <a:t>It has 20 bit address bus can address 1 MB of memory, it segments it into 4 64 </a:t>
            </a:r>
            <a:r>
              <a:rPr lang="en-US" sz="2400" dirty="0" err="1" smtClean="0"/>
              <a:t>kB</a:t>
            </a:r>
            <a:r>
              <a:rPr lang="en-US" sz="2400" dirty="0" smtClean="0"/>
              <a:t> segments.</a:t>
            </a:r>
          </a:p>
          <a:p>
            <a:pPr marL="457200" indent="-457200" algn="just"/>
            <a:r>
              <a:rPr lang="en-US" sz="2400" dirty="0" smtClean="0"/>
              <a:t>8086 works only with four 64KB segments within whole 1MB memory.</a:t>
            </a:r>
          </a:p>
          <a:p>
            <a:pPr marL="457200" indent="-457200" algn="just"/>
            <a:r>
              <a:rPr lang="en-US" sz="2400" dirty="0" smtClean="0"/>
              <a:t>There are 4 segment registers in 8086. They are: </a:t>
            </a:r>
          </a:p>
          <a:p>
            <a:pPr marL="457200" indent="-457200" algn="just"/>
            <a:r>
              <a:rPr lang="en-US" sz="2400" dirty="0" smtClean="0"/>
              <a:t>      Code Segment Register(CS)</a:t>
            </a:r>
          </a:p>
          <a:p>
            <a:pPr marL="457200" indent="-457200" algn="just"/>
            <a:r>
              <a:rPr lang="en-US" sz="2400" dirty="0" smtClean="0"/>
              <a:t>      Data Segment Register(DS)</a:t>
            </a:r>
          </a:p>
          <a:p>
            <a:pPr marL="457200" indent="-457200" algn="just"/>
            <a:r>
              <a:rPr lang="en-US" sz="2400" dirty="0" smtClean="0"/>
              <a:t>      Stack Segment Register (SS)</a:t>
            </a:r>
          </a:p>
          <a:p>
            <a:pPr marL="457200" indent="-457200" algn="just"/>
            <a:r>
              <a:rPr lang="en-US" sz="2400" dirty="0" smtClean="0"/>
              <a:t>      Extra Segment Register (ES)</a:t>
            </a:r>
          </a:p>
          <a:p>
            <a:pPr marL="457200" indent="-457200" algn="just"/>
            <a:endParaRPr lang="en-US" sz="2400" dirty="0" smtClean="0"/>
          </a:p>
        </p:txBody>
      </p:sp>
    </p:spTree>
    <p:extLst>
      <p:ext uri="{BB962C8B-B14F-4D97-AF65-F5344CB8AC3E}">
        <p14:creationId xmlns="" xmlns:p14="http://schemas.microsoft.com/office/powerpoint/2010/main" val="1974885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8086 Addressing Mode</a:t>
            </a:r>
            <a:endParaRPr lang="en-US" sz="3000" b="1" dirty="0"/>
          </a:p>
        </p:txBody>
      </p:sp>
      <p:sp>
        <p:nvSpPr>
          <p:cNvPr id="5" name="TextBox 4"/>
          <p:cNvSpPr txBox="1"/>
          <p:nvPr/>
        </p:nvSpPr>
        <p:spPr>
          <a:xfrm>
            <a:off x="0" y="388709"/>
            <a:ext cx="9144000" cy="2862322"/>
          </a:xfrm>
          <a:prstGeom prst="rect">
            <a:avLst/>
          </a:prstGeom>
          <a:noFill/>
        </p:spPr>
        <p:txBody>
          <a:bodyPr wrap="square" rtlCol="0">
            <a:spAutoFit/>
          </a:bodyPr>
          <a:lstStyle/>
          <a:p>
            <a:pPr marL="514350" indent="-514350">
              <a:buAutoNum type="arabicPeriod" startAt="10"/>
            </a:pPr>
            <a:r>
              <a:rPr lang="en-US" sz="2800" dirty="0" smtClean="0"/>
              <a:t>I/O mode</a:t>
            </a:r>
          </a:p>
          <a:p>
            <a:pPr marL="514350" indent="-514350"/>
            <a:r>
              <a:rPr lang="en-US" sz="2800" dirty="0" smtClean="0"/>
              <a:t>	</a:t>
            </a:r>
            <a:r>
              <a:rPr lang="en-US" sz="2400" dirty="0" smtClean="0"/>
              <a:t>The addressing mode related with I/O operations</a:t>
            </a:r>
            <a:r>
              <a:rPr lang="en-US" sz="2400" dirty="0" smtClean="0"/>
              <a:t>. These addressing mode are used to access data from standard I/O mapped devices or ports. </a:t>
            </a:r>
          </a:p>
          <a:p>
            <a:pPr marL="514350" indent="-514350"/>
            <a:r>
              <a:rPr lang="en-US" sz="2400" dirty="0" smtClean="0"/>
              <a:t>	</a:t>
            </a:r>
            <a:r>
              <a:rPr lang="en-US" sz="2400" dirty="0" smtClean="0"/>
              <a:t>In direct port addressing mode, an 8 bit port address is directly specified in the instruction.</a:t>
            </a:r>
          </a:p>
          <a:p>
            <a:pPr marL="514350" indent="-514350"/>
            <a:r>
              <a:rPr lang="en-US" sz="2400" dirty="0" smtClean="0"/>
              <a:t>	</a:t>
            </a:r>
            <a:r>
              <a:rPr lang="en-US" sz="2400" dirty="0" smtClean="0"/>
              <a:t>Example: IN AL,[09h]</a:t>
            </a:r>
            <a:endParaRPr lang="en-US" sz="2800"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err="1" smtClean="0"/>
              <a:t>int</a:t>
            </a:r>
            <a:r>
              <a:rPr lang="en-US" sz="3000" b="1" dirty="0" smtClean="0"/>
              <a:t> 21h</a:t>
            </a:r>
            <a:endParaRPr lang="en-US" sz="3000" b="1" dirty="0"/>
          </a:p>
        </p:txBody>
      </p:sp>
      <p:sp>
        <p:nvSpPr>
          <p:cNvPr id="5" name="TextBox 4"/>
          <p:cNvSpPr txBox="1"/>
          <p:nvPr/>
        </p:nvSpPr>
        <p:spPr>
          <a:xfrm>
            <a:off x="0" y="388709"/>
            <a:ext cx="9144000" cy="6740307"/>
          </a:xfrm>
          <a:prstGeom prst="rect">
            <a:avLst/>
          </a:prstGeom>
          <a:noFill/>
        </p:spPr>
        <p:txBody>
          <a:bodyPr wrap="square" rtlCol="0">
            <a:spAutoFit/>
          </a:bodyPr>
          <a:lstStyle/>
          <a:p>
            <a:pPr marL="514350" indent="-514350">
              <a:buFont typeface="Wingdings" pitchFamily="2" charset="2"/>
              <a:buChar char="q"/>
            </a:pPr>
            <a:r>
              <a:rPr lang="en-US" sz="2350" dirty="0" err="1" smtClean="0"/>
              <a:t>INT</a:t>
            </a:r>
            <a:r>
              <a:rPr lang="en-US" sz="2350" dirty="0" smtClean="0"/>
              <a:t> 21h is the assembly language mnemonic for the Intel CPU command used to perform a System call to the operating system MS-DOS. </a:t>
            </a:r>
          </a:p>
          <a:p>
            <a:pPr marL="514350" indent="-514350">
              <a:buFont typeface="Wingdings" pitchFamily="2" charset="2"/>
              <a:buChar char="q"/>
            </a:pPr>
            <a:r>
              <a:rPr lang="en-US" sz="2350" dirty="0" smtClean="0"/>
              <a:t>MS-DOS actually used quite a few different software interrupt vectors for system calls, but </a:t>
            </a:r>
            <a:r>
              <a:rPr lang="en-US" sz="2350" dirty="0" err="1" smtClean="0"/>
              <a:t>INT</a:t>
            </a:r>
            <a:r>
              <a:rPr lang="en-US" sz="2350" dirty="0" smtClean="0"/>
              <a:t> 21h was the main one. </a:t>
            </a:r>
          </a:p>
          <a:p>
            <a:pPr marL="514350" indent="-514350">
              <a:buFont typeface="Wingdings" pitchFamily="2" charset="2"/>
              <a:buChar char="q"/>
            </a:pPr>
            <a:r>
              <a:rPr lang="en-US" sz="2350" dirty="0" smtClean="0"/>
              <a:t>Function number Description </a:t>
            </a:r>
            <a:endParaRPr lang="en-US" sz="2350" dirty="0" smtClean="0"/>
          </a:p>
          <a:p>
            <a:pPr marL="971550" lvl="1" indent="-514350">
              <a:buFont typeface="Wingdings" pitchFamily="2" charset="2"/>
              <a:buChar char="q"/>
            </a:pPr>
            <a:r>
              <a:rPr lang="en-US" sz="2350" b="1" dirty="0" smtClean="0"/>
              <a:t>01h:</a:t>
            </a:r>
          </a:p>
          <a:p>
            <a:pPr marL="971550" lvl="1" indent="-514350"/>
            <a:r>
              <a:rPr lang="en-US" sz="2350" dirty="0" smtClean="0"/>
              <a:t>	</a:t>
            </a:r>
            <a:r>
              <a:rPr lang="en-US" sz="2350" dirty="0" smtClean="0"/>
              <a:t>e.g</a:t>
            </a:r>
            <a:r>
              <a:rPr lang="en-US" sz="2350" dirty="0" smtClean="0"/>
              <a:t>. </a:t>
            </a:r>
            <a:r>
              <a:rPr lang="en-US" sz="2350" dirty="0" err="1" smtClean="0"/>
              <a:t>mov</a:t>
            </a:r>
            <a:r>
              <a:rPr lang="en-US" sz="2350" dirty="0" smtClean="0"/>
              <a:t> ah,01h </a:t>
            </a:r>
          </a:p>
          <a:p>
            <a:pPr marL="971550" lvl="1" indent="-514350"/>
            <a:r>
              <a:rPr lang="en-US" sz="2350" dirty="0" smtClean="0"/>
              <a:t>	</a:t>
            </a:r>
            <a:r>
              <a:rPr lang="en-US" sz="2350" dirty="0" err="1" smtClean="0"/>
              <a:t>int</a:t>
            </a:r>
            <a:r>
              <a:rPr lang="en-US" sz="2350" dirty="0" smtClean="0"/>
              <a:t> </a:t>
            </a:r>
            <a:r>
              <a:rPr lang="en-US" sz="2350" dirty="0" smtClean="0"/>
              <a:t>21h </a:t>
            </a:r>
            <a:endParaRPr lang="en-US" sz="2350" dirty="0" smtClean="0"/>
          </a:p>
          <a:p>
            <a:pPr marL="971550" lvl="1" indent="-514350"/>
            <a:r>
              <a:rPr lang="en-US" sz="2350" dirty="0" smtClean="0"/>
              <a:t>	Keyboard </a:t>
            </a:r>
            <a:r>
              <a:rPr lang="en-US" sz="2350" dirty="0" smtClean="0"/>
              <a:t>input with echo: This operation accepts a character from the keyboard buffer. </a:t>
            </a:r>
          </a:p>
          <a:p>
            <a:pPr marL="971550" lvl="1" indent="-514350"/>
            <a:r>
              <a:rPr lang="en-US" sz="2350" dirty="0" smtClean="0"/>
              <a:t>	If </a:t>
            </a:r>
            <a:r>
              <a:rPr lang="en-US" sz="2350" dirty="0" smtClean="0"/>
              <a:t>none is present, waits for keyboard entry. </a:t>
            </a:r>
          </a:p>
          <a:p>
            <a:pPr marL="514350" indent="-514350"/>
            <a:r>
              <a:rPr lang="en-US" sz="2350" dirty="0" smtClean="0"/>
              <a:t>		It </a:t>
            </a:r>
            <a:r>
              <a:rPr lang="en-US" sz="2350" dirty="0" smtClean="0"/>
              <a:t>returns the character in AL. </a:t>
            </a:r>
            <a:endParaRPr lang="en-US" sz="2350" dirty="0" smtClean="0"/>
          </a:p>
          <a:p>
            <a:pPr marL="971550" lvl="1" indent="-514350">
              <a:buFont typeface="Wingdings" pitchFamily="2" charset="2"/>
              <a:buChar char="q"/>
            </a:pPr>
            <a:r>
              <a:rPr lang="en-US" sz="2350" b="1" dirty="0" smtClean="0"/>
              <a:t>02h </a:t>
            </a:r>
          </a:p>
          <a:p>
            <a:pPr marL="971550" lvl="1" indent="-514350"/>
            <a:r>
              <a:rPr lang="en-US" sz="2350" b="1" dirty="0" smtClean="0"/>
              <a:t> </a:t>
            </a:r>
            <a:r>
              <a:rPr lang="en-US" sz="2350" b="1" dirty="0" smtClean="0"/>
              <a:t>       </a:t>
            </a:r>
            <a:r>
              <a:rPr lang="en-US" sz="2350" dirty="0" smtClean="0"/>
              <a:t>e.g</a:t>
            </a:r>
            <a:r>
              <a:rPr lang="en-US" sz="2350" dirty="0" smtClean="0"/>
              <a:t>. </a:t>
            </a:r>
            <a:r>
              <a:rPr lang="en-US" sz="2350" dirty="0" err="1" smtClean="0"/>
              <a:t>mov</a:t>
            </a:r>
            <a:r>
              <a:rPr lang="en-US" sz="2350" dirty="0" smtClean="0"/>
              <a:t> ah,02h </a:t>
            </a:r>
            <a:endParaRPr lang="en-US" sz="2350" dirty="0" smtClean="0"/>
          </a:p>
          <a:p>
            <a:pPr marL="971550" lvl="1" indent="-514350"/>
            <a:r>
              <a:rPr lang="en-US" sz="2350" dirty="0" smtClean="0"/>
              <a:t>	</a:t>
            </a:r>
            <a:r>
              <a:rPr lang="en-US" sz="2350" dirty="0" err="1" smtClean="0"/>
              <a:t>int</a:t>
            </a:r>
            <a:r>
              <a:rPr lang="en-US" sz="2350" dirty="0" smtClean="0"/>
              <a:t> 21h </a:t>
            </a:r>
          </a:p>
          <a:p>
            <a:pPr marL="971550" lvl="1" indent="-514350"/>
            <a:r>
              <a:rPr lang="en-US" sz="2350" dirty="0" smtClean="0"/>
              <a:t>	</a:t>
            </a:r>
            <a:r>
              <a:rPr lang="en-US" sz="2350" dirty="0" smtClean="0"/>
              <a:t>Display </a:t>
            </a:r>
            <a:r>
              <a:rPr lang="en-US" sz="2350" dirty="0" smtClean="0"/>
              <a:t>character: Send the character in DL to the </a:t>
            </a:r>
            <a:r>
              <a:rPr lang="en-US" sz="2350" dirty="0" smtClean="0"/>
              <a:t>	standard </a:t>
            </a:r>
            <a:r>
              <a:rPr lang="en-US" sz="2350" dirty="0" smtClean="0"/>
              <a:t>output device console. </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err="1" smtClean="0"/>
              <a:t>int</a:t>
            </a:r>
            <a:r>
              <a:rPr lang="en-US" sz="3000" b="1" dirty="0" smtClean="0"/>
              <a:t> 21h</a:t>
            </a:r>
            <a:endParaRPr lang="en-US" sz="3000" b="1" dirty="0"/>
          </a:p>
        </p:txBody>
      </p:sp>
      <p:sp>
        <p:nvSpPr>
          <p:cNvPr id="5" name="TextBox 4"/>
          <p:cNvSpPr txBox="1"/>
          <p:nvPr/>
        </p:nvSpPr>
        <p:spPr>
          <a:xfrm>
            <a:off x="0" y="388709"/>
            <a:ext cx="9144000" cy="5070619"/>
          </a:xfrm>
          <a:prstGeom prst="rect">
            <a:avLst/>
          </a:prstGeom>
          <a:noFill/>
        </p:spPr>
        <p:txBody>
          <a:bodyPr wrap="square" rtlCol="0">
            <a:spAutoFit/>
          </a:bodyPr>
          <a:lstStyle/>
          <a:p>
            <a:pPr marL="514350" indent="-514350">
              <a:buFont typeface="Wingdings" pitchFamily="2" charset="2"/>
              <a:buChar char="q"/>
            </a:pPr>
            <a:r>
              <a:rPr lang="en-US" sz="2350" dirty="0" smtClean="0"/>
              <a:t>Function </a:t>
            </a:r>
            <a:r>
              <a:rPr lang="en-US" sz="2350" dirty="0" smtClean="0"/>
              <a:t>number Description </a:t>
            </a:r>
            <a:endParaRPr lang="en-US" sz="2350" dirty="0" smtClean="0"/>
          </a:p>
          <a:p>
            <a:pPr marL="971550" lvl="1" indent="-514350">
              <a:buFont typeface="Wingdings" pitchFamily="2" charset="2"/>
              <a:buChar char="q"/>
            </a:pPr>
            <a:r>
              <a:rPr lang="en-US" sz="2400" b="1" dirty="0" smtClean="0"/>
              <a:t>09h :</a:t>
            </a:r>
          </a:p>
          <a:p>
            <a:pPr marL="971550" lvl="1" indent="-514350"/>
            <a:r>
              <a:rPr lang="en-US" sz="2400" b="1" dirty="0" smtClean="0"/>
              <a:t>	</a:t>
            </a:r>
            <a:r>
              <a:rPr lang="en-US" sz="2400" dirty="0" smtClean="0"/>
              <a:t>e.g</a:t>
            </a:r>
            <a:r>
              <a:rPr lang="en-US" sz="2400" dirty="0" smtClean="0"/>
              <a:t>. </a:t>
            </a:r>
            <a:r>
              <a:rPr lang="en-US" sz="2400" dirty="0" err="1" smtClean="0"/>
              <a:t>mov</a:t>
            </a:r>
            <a:r>
              <a:rPr lang="en-US" sz="2400" dirty="0" smtClean="0"/>
              <a:t> ah,09h </a:t>
            </a:r>
            <a:endParaRPr lang="en-US" sz="2400" dirty="0" smtClean="0"/>
          </a:p>
          <a:p>
            <a:pPr marL="971550" lvl="1" indent="-514350"/>
            <a:r>
              <a:rPr lang="en-US" sz="2400" dirty="0" smtClean="0"/>
              <a:t>	</a:t>
            </a:r>
            <a:r>
              <a:rPr lang="en-US" sz="2400" dirty="0" smtClean="0"/>
              <a:t>        </a:t>
            </a:r>
            <a:r>
              <a:rPr lang="en-US" sz="2400" dirty="0" err="1" smtClean="0"/>
              <a:t>int</a:t>
            </a:r>
            <a:r>
              <a:rPr lang="en-US" sz="2400" dirty="0" smtClean="0"/>
              <a:t> </a:t>
            </a:r>
            <a:r>
              <a:rPr lang="en-US" sz="2400" dirty="0" smtClean="0"/>
              <a:t>21h </a:t>
            </a:r>
            <a:endParaRPr lang="en-US" sz="2400" dirty="0" smtClean="0"/>
          </a:p>
          <a:p>
            <a:pPr marL="971550" lvl="1" indent="-514350"/>
            <a:r>
              <a:rPr lang="en-US" sz="2400" dirty="0" smtClean="0"/>
              <a:t>	</a:t>
            </a:r>
            <a:r>
              <a:rPr lang="en-US" sz="2400" dirty="0" smtClean="0"/>
              <a:t>String </a:t>
            </a:r>
            <a:r>
              <a:rPr lang="en-US" sz="2400" dirty="0" smtClean="0"/>
              <a:t>output: Send a string of characters to the standard output. DX contains the offset address of string. The string must be terminated with a ‘$’ sign. </a:t>
            </a:r>
          </a:p>
          <a:p>
            <a:pPr marL="971550" lvl="1" indent="-514350">
              <a:buFont typeface="Wingdings" pitchFamily="2" charset="2"/>
              <a:buChar char="q"/>
            </a:pPr>
            <a:r>
              <a:rPr lang="en-US" sz="2600" b="1" dirty="0" smtClean="0"/>
              <a:t>0Ah</a:t>
            </a:r>
            <a:r>
              <a:rPr lang="en-US" sz="2600" dirty="0" smtClean="0"/>
              <a:t> </a:t>
            </a:r>
          </a:p>
          <a:p>
            <a:pPr marL="971550" lvl="1" indent="-514350"/>
            <a:r>
              <a:rPr lang="en-US" sz="2600" dirty="0" smtClean="0"/>
              <a:t>	</a:t>
            </a:r>
            <a:r>
              <a:rPr lang="en-US" sz="2600" dirty="0" smtClean="0"/>
              <a:t>String </a:t>
            </a:r>
            <a:r>
              <a:rPr lang="en-US" sz="2600" dirty="0" smtClean="0"/>
              <a:t>input </a:t>
            </a:r>
          </a:p>
          <a:p>
            <a:pPr marL="971550" lvl="1" indent="-514350">
              <a:buFont typeface="Wingdings" pitchFamily="2" charset="2"/>
              <a:buChar char="q"/>
            </a:pPr>
            <a:r>
              <a:rPr lang="en-US" sz="2600" b="1" dirty="0" smtClean="0"/>
              <a:t>4Ch </a:t>
            </a:r>
          </a:p>
          <a:p>
            <a:pPr marL="971550" lvl="1" indent="-514350"/>
            <a:r>
              <a:rPr lang="en-US" sz="2600" b="1" dirty="0" smtClean="0"/>
              <a:t>	</a:t>
            </a:r>
            <a:r>
              <a:rPr lang="en-US" sz="2600" dirty="0" smtClean="0"/>
              <a:t>e.g</a:t>
            </a:r>
            <a:r>
              <a:rPr lang="en-US" sz="2600" dirty="0" smtClean="0"/>
              <a:t>. </a:t>
            </a:r>
            <a:r>
              <a:rPr lang="en-US" sz="2600" dirty="0" err="1" smtClean="0"/>
              <a:t>mov</a:t>
            </a:r>
            <a:r>
              <a:rPr lang="en-US" sz="2600" dirty="0" smtClean="0"/>
              <a:t> </a:t>
            </a:r>
            <a:r>
              <a:rPr lang="en-US" sz="2600" dirty="0" smtClean="0"/>
              <a:t>ax,4Ch </a:t>
            </a:r>
          </a:p>
          <a:p>
            <a:pPr marL="971550" lvl="1" indent="-514350"/>
            <a:r>
              <a:rPr lang="en-US" sz="2600" dirty="0" smtClean="0"/>
              <a:t> </a:t>
            </a:r>
            <a:r>
              <a:rPr lang="en-US" sz="2600" dirty="0" smtClean="0"/>
              <a:t>             </a:t>
            </a:r>
            <a:r>
              <a:rPr lang="en-US" sz="2600" dirty="0" err="1" smtClean="0"/>
              <a:t>int</a:t>
            </a:r>
            <a:r>
              <a:rPr lang="en-US" sz="2600" dirty="0" smtClean="0"/>
              <a:t> </a:t>
            </a:r>
            <a:r>
              <a:rPr lang="en-US" sz="2600" dirty="0" smtClean="0"/>
              <a:t>21h </a:t>
            </a:r>
            <a:endParaRPr lang="en-US" sz="2600" dirty="0" smtClean="0"/>
          </a:p>
          <a:p>
            <a:pPr marL="971550" lvl="1" indent="-514350"/>
            <a:r>
              <a:rPr lang="en-US" sz="2600" dirty="0" smtClean="0"/>
              <a:t> </a:t>
            </a:r>
            <a:r>
              <a:rPr lang="en-US" sz="2600" dirty="0" smtClean="0"/>
              <a:t>      Terminate </a:t>
            </a:r>
            <a:r>
              <a:rPr lang="en-US" sz="2600" dirty="0" smtClean="0"/>
              <a:t>the </a:t>
            </a:r>
            <a:r>
              <a:rPr lang="en-US" sz="2600" dirty="0" smtClean="0"/>
              <a:t>current program</a:t>
            </a:r>
            <a:endParaRPr lang="en-US" sz="2600"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err="1" smtClean="0"/>
              <a:t>int</a:t>
            </a:r>
            <a:r>
              <a:rPr lang="en-US" sz="3000" b="1" dirty="0" smtClean="0"/>
              <a:t> 21h</a:t>
            </a:r>
            <a:endParaRPr lang="en-US" sz="3000" b="1" dirty="0"/>
          </a:p>
        </p:txBody>
      </p:sp>
      <p:sp>
        <p:nvSpPr>
          <p:cNvPr id="5" name="TextBox 4"/>
          <p:cNvSpPr txBox="1"/>
          <p:nvPr/>
        </p:nvSpPr>
        <p:spPr>
          <a:xfrm>
            <a:off x="0" y="388709"/>
            <a:ext cx="9144000" cy="453970"/>
          </a:xfrm>
          <a:prstGeom prst="rect">
            <a:avLst/>
          </a:prstGeom>
          <a:noFill/>
        </p:spPr>
        <p:txBody>
          <a:bodyPr wrap="square" rtlCol="0">
            <a:spAutoFit/>
          </a:bodyPr>
          <a:lstStyle/>
          <a:p>
            <a:pPr marL="514350" indent="-514350">
              <a:buFont typeface="Wingdings" pitchFamily="2" charset="2"/>
              <a:buChar char="q"/>
            </a:pPr>
            <a:r>
              <a:rPr lang="en-US" sz="2350" dirty="0" smtClean="0"/>
              <a:t>Function </a:t>
            </a:r>
            <a:r>
              <a:rPr lang="en-US" sz="2350" dirty="0" smtClean="0"/>
              <a:t>number </a:t>
            </a:r>
            <a:r>
              <a:rPr lang="en-US" sz="2350" dirty="0" smtClean="0"/>
              <a:t>Description: Others </a:t>
            </a:r>
          </a:p>
        </p:txBody>
      </p:sp>
      <p:pic>
        <p:nvPicPr>
          <p:cNvPr id="1026" name="Picture 2"/>
          <p:cNvPicPr>
            <a:picLocks noChangeAspect="1" noChangeArrowheads="1"/>
          </p:cNvPicPr>
          <p:nvPr/>
        </p:nvPicPr>
        <p:blipFill>
          <a:blip r:embed="rId2"/>
          <a:srcRect/>
          <a:stretch>
            <a:fillRect/>
          </a:stretch>
        </p:blipFill>
        <p:spPr bwMode="auto">
          <a:xfrm>
            <a:off x="1066800" y="990600"/>
            <a:ext cx="6657975" cy="5486400"/>
          </a:xfrm>
          <a:prstGeom prst="rect">
            <a:avLst/>
          </a:prstGeom>
          <a:noFill/>
          <a:ln w="9525">
            <a:noFill/>
            <a:miter lim="800000"/>
            <a:headEnd/>
            <a:tailEnd/>
          </a:ln>
          <a:effectLst/>
        </p:spPr>
      </p:pic>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err="1" smtClean="0"/>
              <a:t>int</a:t>
            </a:r>
            <a:r>
              <a:rPr lang="en-US" sz="3000" b="1" dirty="0" smtClean="0"/>
              <a:t> </a:t>
            </a:r>
            <a:r>
              <a:rPr lang="en-US" sz="3000" b="1" dirty="0" smtClean="0"/>
              <a:t>10</a:t>
            </a:r>
            <a:r>
              <a:rPr lang="en-US" sz="3000" b="1" dirty="0" smtClean="0"/>
              <a:t>h</a:t>
            </a:r>
            <a:endParaRPr lang="en-US" sz="3000" b="1" dirty="0"/>
          </a:p>
        </p:txBody>
      </p:sp>
      <p:sp>
        <p:nvSpPr>
          <p:cNvPr id="5" name="TextBox 4"/>
          <p:cNvSpPr txBox="1"/>
          <p:nvPr/>
        </p:nvSpPr>
        <p:spPr>
          <a:xfrm>
            <a:off x="0" y="388709"/>
            <a:ext cx="9144000" cy="5655394"/>
          </a:xfrm>
          <a:prstGeom prst="rect">
            <a:avLst/>
          </a:prstGeom>
          <a:noFill/>
        </p:spPr>
        <p:txBody>
          <a:bodyPr wrap="square" rtlCol="0">
            <a:spAutoFit/>
          </a:bodyPr>
          <a:lstStyle/>
          <a:p>
            <a:pPr marL="514350" indent="-514350">
              <a:buFont typeface="Wingdings" pitchFamily="2" charset="2"/>
              <a:buChar char="q"/>
            </a:pPr>
            <a:r>
              <a:rPr lang="en-US" sz="2600" dirty="0" err="1" smtClean="0"/>
              <a:t>INT</a:t>
            </a:r>
            <a:r>
              <a:rPr lang="en-US" sz="2600" dirty="0" smtClean="0"/>
              <a:t> </a:t>
            </a:r>
            <a:r>
              <a:rPr lang="en-US" sz="2600" dirty="0" smtClean="0"/>
              <a:t>10H </a:t>
            </a:r>
            <a:r>
              <a:rPr lang="en-US" sz="2600" dirty="0" smtClean="0"/>
              <a:t>functions is </a:t>
            </a:r>
            <a:r>
              <a:rPr lang="en-US" sz="2600" dirty="0" smtClean="0"/>
              <a:t>a video display vector interrupt used for Video display services (BIOS services). </a:t>
            </a:r>
            <a:endParaRPr lang="en-US" sz="2600" dirty="0" smtClean="0"/>
          </a:p>
          <a:p>
            <a:pPr marL="514350" indent="-514350">
              <a:buFont typeface="Wingdings" pitchFamily="2" charset="2"/>
              <a:buChar char="q"/>
            </a:pPr>
            <a:r>
              <a:rPr lang="en-US" sz="2600" dirty="0" smtClean="0"/>
              <a:t>It controls the screen format, color, text style, making windows, scrolling, etc. </a:t>
            </a:r>
            <a:endParaRPr lang="en-US" sz="2600" dirty="0" smtClean="0"/>
          </a:p>
          <a:p>
            <a:pPr marL="514350" indent="-514350">
              <a:buFont typeface="Wingdings" pitchFamily="2" charset="2"/>
              <a:buChar char="q"/>
            </a:pPr>
            <a:r>
              <a:rPr lang="en-US" sz="2600" dirty="0" smtClean="0"/>
              <a:t>Function number Description </a:t>
            </a:r>
          </a:p>
          <a:p>
            <a:pPr marL="971550" lvl="1" indent="-514350">
              <a:buFont typeface="Wingdings" pitchFamily="2" charset="2"/>
              <a:buChar char="q"/>
            </a:pPr>
            <a:r>
              <a:rPr lang="en-US" sz="2600" b="1" dirty="0" smtClean="0"/>
              <a:t>00h</a:t>
            </a:r>
            <a:r>
              <a:rPr lang="en-US" sz="2600" dirty="0" smtClean="0"/>
              <a:t> Set video mode </a:t>
            </a:r>
          </a:p>
          <a:p>
            <a:pPr marL="971550" lvl="1" indent="-514350">
              <a:buFont typeface="Wingdings" pitchFamily="2" charset="2"/>
              <a:buChar char="q"/>
            </a:pPr>
            <a:r>
              <a:rPr lang="en-US" sz="2600" b="1" dirty="0" smtClean="0"/>
              <a:t>01h</a:t>
            </a:r>
            <a:r>
              <a:rPr lang="en-US" sz="2600" dirty="0" smtClean="0"/>
              <a:t> Set cursor size </a:t>
            </a:r>
          </a:p>
          <a:p>
            <a:pPr marL="971550" lvl="1" indent="-514350">
              <a:buFont typeface="Wingdings" pitchFamily="2" charset="2"/>
              <a:buChar char="q"/>
            </a:pPr>
            <a:r>
              <a:rPr lang="en-US" sz="2600" b="1" dirty="0" smtClean="0"/>
              <a:t>02h</a:t>
            </a:r>
            <a:r>
              <a:rPr lang="en-US" sz="2600" dirty="0" smtClean="0"/>
              <a:t> Set cursor position </a:t>
            </a:r>
          </a:p>
          <a:p>
            <a:pPr marL="971550" lvl="1" indent="-514350">
              <a:buFont typeface="Wingdings" pitchFamily="2" charset="2"/>
              <a:buChar char="q"/>
            </a:pPr>
            <a:r>
              <a:rPr lang="en-US" sz="2600" b="1" dirty="0" smtClean="0"/>
              <a:t>06h</a:t>
            </a:r>
            <a:r>
              <a:rPr lang="en-US" sz="2600" dirty="0" smtClean="0"/>
              <a:t> Scroll window up </a:t>
            </a:r>
          </a:p>
          <a:p>
            <a:pPr marL="971550" lvl="1" indent="-514350">
              <a:buFont typeface="Wingdings" pitchFamily="2" charset="2"/>
              <a:buChar char="q"/>
            </a:pPr>
            <a:r>
              <a:rPr lang="en-US" sz="2600" b="1" dirty="0" smtClean="0"/>
              <a:t>07h</a:t>
            </a:r>
            <a:r>
              <a:rPr lang="en-US" sz="2600" dirty="0" smtClean="0"/>
              <a:t> Scroll window down </a:t>
            </a:r>
          </a:p>
          <a:p>
            <a:pPr marL="971550" lvl="1" indent="-514350">
              <a:buFont typeface="Wingdings" pitchFamily="2" charset="2"/>
              <a:buChar char="q"/>
            </a:pPr>
            <a:r>
              <a:rPr lang="en-US" sz="2600" b="1" dirty="0" smtClean="0"/>
              <a:t>08h</a:t>
            </a:r>
            <a:r>
              <a:rPr lang="en-US" sz="2600" dirty="0" smtClean="0"/>
              <a:t> Read character and attribute of cursor </a:t>
            </a:r>
          </a:p>
          <a:p>
            <a:pPr marL="971550" lvl="1" indent="-514350">
              <a:buFont typeface="Wingdings" pitchFamily="2" charset="2"/>
              <a:buChar char="q"/>
            </a:pPr>
            <a:r>
              <a:rPr lang="en-US" sz="2600" b="1" dirty="0" smtClean="0"/>
              <a:t>09h</a:t>
            </a:r>
            <a:r>
              <a:rPr lang="en-US" sz="2600" dirty="0" smtClean="0"/>
              <a:t> Display character and attribute at cursor </a:t>
            </a:r>
          </a:p>
          <a:p>
            <a:pPr marL="971550" lvl="1" indent="-514350">
              <a:buFont typeface="Wingdings" pitchFamily="2" charset="2"/>
              <a:buChar char="q"/>
            </a:pPr>
            <a:r>
              <a:rPr lang="en-US" sz="2600" b="1" dirty="0" smtClean="0"/>
              <a:t>0Ah</a:t>
            </a:r>
            <a:r>
              <a:rPr lang="en-US" sz="2600" dirty="0" smtClean="0"/>
              <a:t> Display character at cursor </a:t>
            </a:r>
          </a:p>
          <a:p>
            <a:pPr marL="971550" lvl="1" indent="-514350"/>
            <a:endParaRPr lang="en-US" sz="2350"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err="1" smtClean="0"/>
              <a:t>Datatype</a:t>
            </a:r>
            <a:r>
              <a:rPr lang="en-US" sz="3000" b="1" dirty="0" smtClean="0"/>
              <a:t> in 8086</a:t>
            </a:r>
            <a:endParaRPr lang="en-US" sz="3000" b="1" dirty="0"/>
          </a:p>
        </p:txBody>
      </p:sp>
      <p:sp>
        <p:nvSpPr>
          <p:cNvPr id="5" name="TextBox 4"/>
          <p:cNvSpPr txBox="1"/>
          <p:nvPr/>
        </p:nvSpPr>
        <p:spPr>
          <a:xfrm>
            <a:off x="0" y="388709"/>
            <a:ext cx="9144000" cy="6463308"/>
          </a:xfrm>
          <a:prstGeom prst="rect">
            <a:avLst/>
          </a:prstGeom>
          <a:noFill/>
        </p:spPr>
        <p:txBody>
          <a:bodyPr wrap="square" rtlCol="0">
            <a:spAutoFit/>
          </a:bodyPr>
          <a:lstStyle/>
          <a:p>
            <a:pPr marL="514350" indent="-514350">
              <a:buFont typeface="Wingdings" pitchFamily="2" charset="2"/>
              <a:buChar char="q"/>
            </a:pPr>
            <a:r>
              <a:rPr lang="en-US" sz="2300" dirty="0" smtClean="0"/>
              <a:t>DB : It stands for Define Byte. The size of this is 1 byte. It can range from -128 to 127 for signed. For unsigned, it ranges from 0 to 255.</a:t>
            </a:r>
          </a:p>
          <a:p>
            <a:pPr marL="514350" indent="-514350">
              <a:buFont typeface="Wingdings" pitchFamily="2" charset="2"/>
              <a:buChar char="q"/>
            </a:pPr>
            <a:r>
              <a:rPr lang="en-US" sz="2300" dirty="0" err="1" smtClean="0"/>
              <a:t>DW</a:t>
            </a:r>
            <a:r>
              <a:rPr lang="en-US" sz="2300" dirty="0" smtClean="0"/>
              <a:t>: It stands for Define Word. </a:t>
            </a:r>
            <a:r>
              <a:rPr lang="en-US" sz="2300" dirty="0" smtClean="0"/>
              <a:t>The size of this is 2 byte.  It can range from -32768 to 32767 for signed type. For unsigned, it ranges from 0 to 65535.</a:t>
            </a:r>
          </a:p>
          <a:p>
            <a:pPr marL="514350" indent="-514350">
              <a:buFont typeface="Wingdings" pitchFamily="2" charset="2"/>
              <a:buChar char="q"/>
            </a:pPr>
            <a:r>
              <a:rPr lang="en-US" sz="2300" dirty="0" smtClean="0"/>
              <a:t>DD: It stands for Define Double. The size of this is 4 byte. I can ranges from -2,147,483,648 to 2,147,483,647 for signed type. For unsigned, it ranges from 0 to 4,294,967,295.</a:t>
            </a:r>
          </a:p>
          <a:p>
            <a:pPr marL="514350" indent="-514350">
              <a:buFont typeface="Wingdings" pitchFamily="2" charset="2"/>
              <a:buChar char="q"/>
            </a:pPr>
            <a:r>
              <a:rPr lang="en-US" sz="2300" dirty="0" err="1" smtClean="0"/>
              <a:t>DQ</a:t>
            </a:r>
            <a:r>
              <a:rPr lang="en-US" sz="2300" dirty="0" smtClean="0"/>
              <a:t>: It stands for Define Quad. The size of this is 8 bytes. It ranges from -2</a:t>
            </a:r>
            <a:r>
              <a:rPr lang="en-US" sz="2300" baseline="30000" dirty="0" smtClean="0"/>
              <a:t>63</a:t>
            </a:r>
            <a:r>
              <a:rPr lang="en-US" sz="2300" dirty="0" smtClean="0"/>
              <a:t> to 2</a:t>
            </a:r>
            <a:r>
              <a:rPr lang="en-US" sz="2300" baseline="30000" dirty="0" smtClean="0"/>
              <a:t>63</a:t>
            </a:r>
            <a:r>
              <a:rPr lang="en-US" sz="2300" dirty="0" smtClean="0"/>
              <a:t>-1 for signed type. For unsigned, it ranges from 0 to 2</a:t>
            </a:r>
            <a:r>
              <a:rPr lang="en-US" sz="2300" baseline="30000" dirty="0" smtClean="0"/>
              <a:t>64</a:t>
            </a:r>
            <a:r>
              <a:rPr lang="en-US" sz="2300" dirty="0" smtClean="0"/>
              <a:t>-1.</a:t>
            </a:r>
          </a:p>
          <a:p>
            <a:pPr marL="514350" indent="-514350">
              <a:buFont typeface="Wingdings" pitchFamily="2" charset="2"/>
              <a:buChar char="q"/>
            </a:pPr>
            <a:endParaRPr lang="en-US" sz="2300" dirty="0" smtClean="0"/>
          </a:p>
          <a:p>
            <a:pPr marL="514350" indent="-514350">
              <a:buFont typeface="Wingdings" pitchFamily="2" charset="2"/>
              <a:buChar char="q"/>
            </a:pPr>
            <a:r>
              <a:rPr lang="en-US" sz="2300" dirty="0" smtClean="0"/>
              <a:t>Now, the variable declaration and initialization:</a:t>
            </a:r>
          </a:p>
          <a:p>
            <a:pPr marL="971550" lvl="1" indent="-514350"/>
            <a:r>
              <a:rPr lang="en-US" sz="2300" dirty="0" smtClean="0"/>
              <a:t>	</a:t>
            </a:r>
            <a:r>
              <a:rPr lang="en-US" sz="2300" dirty="0" err="1" smtClean="0"/>
              <a:t>Variable_name</a:t>
            </a:r>
            <a:r>
              <a:rPr lang="en-US" sz="2300" dirty="0" smtClean="0"/>
              <a:t> </a:t>
            </a:r>
            <a:r>
              <a:rPr lang="en-US" sz="2300" dirty="0" err="1" smtClean="0"/>
              <a:t>data_type</a:t>
            </a:r>
            <a:r>
              <a:rPr lang="en-US" sz="2300" dirty="0" smtClean="0"/>
              <a:t> value</a:t>
            </a:r>
          </a:p>
          <a:p>
            <a:pPr marL="971550" lvl="1" indent="-514350"/>
            <a:r>
              <a:rPr lang="en-US" sz="2300" dirty="0" smtClean="0"/>
              <a:t>Example: </a:t>
            </a:r>
          </a:p>
          <a:p>
            <a:pPr marL="971550" lvl="1" indent="-514350"/>
            <a:r>
              <a:rPr lang="en-US" sz="2300" dirty="0" smtClean="0"/>
              <a:t>	</a:t>
            </a:r>
            <a:r>
              <a:rPr lang="en-US" sz="2300" dirty="0" smtClean="0"/>
              <a:t>Age db 15</a:t>
            </a:r>
          </a:p>
          <a:p>
            <a:pPr marL="971550" lvl="1" indent="-514350"/>
            <a:r>
              <a:rPr lang="en-US" sz="2300" dirty="0" smtClean="0"/>
              <a:t>	</a:t>
            </a:r>
            <a:r>
              <a:rPr lang="en-US" sz="2300" dirty="0" err="1" smtClean="0"/>
              <a:t>Msg</a:t>
            </a:r>
            <a:r>
              <a:rPr lang="en-US" sz="2300" dirty="0" smtClean="0"/>
              <a:t> db “Hello$”</a:t>
            </a:r>
          </a:p>
          <a:p>
            <a:pPr marL="971550" lvl="1" indent="-514350"/>
            <a:r>
              <a:rPr lang="en-US" sz="2300" dirty="0" smtClean="0"/>
              <a:t>	</a:t>
            </a:r>
            <a:r>
              <a:rPr lang="en-US" sz="2300" dirty="0" smtClean="0"/>
              <a:t>character db ‘a’</a:t>
            </a:r>
          </a:p>
          <a:p>
            <a:pPr marL="971550" lvl="1" indent="-514350"/>
            <a:r>
              <a:rPr lang="en-US" sz="2300" dirty="0" smtClean="0"/>
              <a:t>	</a:t>
            </a:r>
            <a:r>
              <a:rPr lang="en-US" sz="2300" dirty="0" smtClean="0"/>
              <a:t>a db ? ;for unsigned </a:t>
            </a:r>
            <a:endParaRPr lang="en-US" sz="2300"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err="1" smtClean="0"/>
              <a:t>Datatype</a:t>
            </a:r>
            <a:r>
              <a:rPr lang="en-US" sz="3000" b="1" dirty="0" smtClean="0"/>
              <a:t> in 8086</a:t>
            </a:r>
            <a:endParaRPr lang="en-US" sz="3000" b="1" dirty="0"/>
          </a:p>
        </p:txBody>
      </p:sp>
      <p:sp>
        <p:nvSpPr>
          <p:cNvPr id="6" name="TextBox 5"/>
          <p:cNvSpPr txBox="1"/>
          <p:nvPr/>
        </p:nvSpPr>
        <p:spPr>
          <a:xfrm>
            <a:off x="0" y="609600"/>
            <a:ext cx="8991600" cy="4154984"/>
          </a:xfrm>
          <a:prstGeom prst="rect">
            <a:avLst/>
          </a:prstGeom>
          <a:noFill/>
        </p:spPr>
        <p:txBody>
          <a:bodyPr wrap="square" rtlCol="0">
            <a:spAutoFit/>
          </a:bodyPr>
          <a:lstStyle/>
          <a:p>
            <a:pPr marL="457200" indent="-457200">
              <a:buFont typeface="Wingdings" pitchFamily="2" charset="2"/>
              <a:buChar char="§"/>
            </a:pPr>
            <a:r>
              <a:rPr lang="en-US" sz="2400" dirty="0" smtClean="0"/>
              <a:t>Signed numbers: Negative numbers</a:t>
            </a:r>
          </a:p>
          <a:p>
            <a:r>
              <a:rPr lang="en-US" sz="2400" dirty="0" smtClean="0"/>
              <a:t>	</a:t>
            </a:r>
            <a:r>
              <a:rPr lang="en-US" sz="2400" dirty="0" smtClean="0"/>
              <a:t>a db -2  ;this is treated as signed numbers</a:t>
            </a:r>
          </a:p>
          <a:p>
            <a:pPr marL="457200" indent="-457200"/>
            <a:r>
              <a:rPr lang="en-US" sz="2400" dirty="0" smtClean="0"/>
              <a:t>	Signed numbers are represented by the two’s complement value of that number. </a:t>
            </a:r>
          </a:p>
          <a:p>
            <a:pPr marL="457200" indent="-457200">
              <a:buFont typeface="Wingdings" pitchFamily="2" charset="2"/>
              <a:buChar char="§"/>
            </a:pPr>
            <a:r>
              <a:rPr lang="en-US" sz="2400" dirty="0" smtClean="0"/>
              <a:t>Unsigned Numbers: Positive numbers.</a:t>
            </a:r>
          </a:p>
          <a:p>
            <a:r>
              <a:rPr lang="en-US" sz="2400" dirty="0" smtClean="0"/>
              <a:t>    	a db 2 ; this is treated as unsigned numbers</a:t>
            </a:r>
          </a:p>
          <a:p>
            <a:endParaRPr lang="en-US" sz="2400" dirty="0" smtClean="0"/>
          </a:p>
          <a:p>
            <a:endParaRPr lang="en-US" sz="2400" dirty="0" smtClean="0"/>
          </a:p>
          <a:p>
            <a:r>
              <a:rPr lang="en-US" sz="2400" dirty="0" smtClean="0"/>
              <a:t>We can also determine if the number is positive or negative by the </a:t>
            </a:r>
            <a:r>
              <a:rPr lang="en-US" sz="2400" dirty="0" err="1" smtClean="0"/>
              <a:t>MSB</a:t>
            </a:r>
            <a:r>
              <a:rPr lang="en-US" sz="2400" dirty="0" smtClean="0"/>
              <a:t> (Most Significant bit). If it is 1 then the number is negative number. If it is 0 then number is positive number.</a:t>
            </a:r>
            <a:endParaRPr lang="en-US" sz="24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Assembler directives</a:t>
            </a:r>
            <a:endParaRPr lang="en-US" sz="3000" b="1" dirty="0"/>
          </a:p>
        </p:txBody>
      </p:sp>
      <p:sp>
        <p:nvSpPr>
          <p:cNvPr id="6" name="TextBox 5"/>
          <p:cNvSpPr txBox="1"/>
          <p:nvPr/>
        </p:nvSpPr>
        <p:spPr>
          <a:xfrm>
            <a:off x="0" y="609600"/>
            <a:ext cx="8991600" cy="6370975"/>
          </a:xfrm>
          <a:prstGeom prst="rect">
            <a:avLst/>
          </a:prstGeom>
          <a:noFill/>
        </p:spPr>
        <p:txBody>
          <a:bodyPr wrap="square" rtlCol="0">
            <a:spAutoFit/>
          </a:bodyPr>
          <a:lstStyle/>
          <a:p>
            <a:pPr marL="457200" indent="-457200">
              <a:buFont typeface="Wingdings" pitchFamily="2" charset="2"/>
              <a:buChar char="§"/>
            </a:pPr>
            <a:r>
              <a:rPr lang="en-US" sz="2400" dirty="0" smtClean="0"/>
              <a:t>An assembler directive is a message to the assembler that tells the assembler something it needs to know in order to carry out the assembly </a:t>
            </a:r>
            <a:r>
              <a:rPr lang="en-US" sz="2400" dirty="0" smtClean="0"/>
              <a:t>process.</a:t>
            </a:r>
          </a:p>
          <a:p>
            <a:pPr marL="457200" indent="-457200">
              <a:buFont typeface="Wingdings" pitchFamily="2" charset="2"/>
              <a:buChar char="§"/>
            </a:pPr>
            <a:r>
              <a:rPr lang="en-US" sz="2400" dirty="0" smtClean="0"/>
              <a:t> It </a:t>
            </a:r>
            <a:r>
              <a:rPr lang="en-US" sz="2400" b="1" dirty="0" smtClean="0"/>
              <a:t>provides information to the assembler regarding the name of the program or data segment for that particular segment</a:t>
            </a:r>
            <a:r>
              <a:rPr lang="en-US" sz="2400" dirty="0" smtClean="0"/>
              <a:t>. </a:t>
            </a:r>
            <a:endParaRPr lang="en-US" sz="2400" dirty="0" smtClean="0"/>
          </a:p>
          <a:p>
            <a:pPr marL="457200" indent="-457200">
              <a:buFont typeface="Wingdings" pitchFamily="2" charset="2"/>
              <a:buChar char="§"/>
            </a:pPr>
            <a:r>
              <a:rPr lang="en-US" sz="2400" dirty="0" smtClean="0"/>
              <a:t> This is used to set the program or register address during assembly. </a:t>
            </a:r>
            <a:endParaRPr lang="en-US" sz="2400" dirty="0" smtClean="0"/>
          </a:p>
          <a:p>
            <a:pPr marL="457200" indent="-457200">
              <a:buFont typeface="Wingdings" pitchFamily="2" charset="2"/>
              <a:buChar char="§"/>
            </a:pPr>
            <a:r>
              <a:rPr lang="en-US" sz="2400" dirty="0" smtClean="0"/>
              <a:t>For </a:t>
            </a:r>
            <a:r>
              <a:rPr lang="en-US" sz="2400" dirty="0" smtClean="0"/>
              <a:t>example, ORG 0100h tells the assembler to assemble all subsequent code starting at address 0100h</a:t>
            </a:r>
            <a:r>
              <a:rPr lang="en-US" sz="2400" dirty="0" smtClean="0"/>
              <a:t>.</a:t>
            </a:r>
          </a:p>
          <a:p>
            <a:pPr marL="457200" indent="-457200">
              <a:buFont typeface="Wingdings" pitchFamily="2" charset="2"/>
              <a:buChar char="§"/>
            </a:pPr>
            <a:r>
              <a:rPr lang="en-US" sz="2400" dirty="0" smtClean="0"/>
              <a:t>Some of the assembler directives are:</a:t>
            </a:r>
          </a:p>
          <a:p>
            <a:pPr marL="914400" lvl="1" indent="-457200">
              <a:buFont typeface="Wingdings" pitchFamily="2" charset="2"/>
              <a:buChar char="§"/>
            </a:pPr>
            <a:r>
              <a:rPr lang="en-US" sz="2400" dirty="0" smtClean="0"/>
              <a:t>DB directive </a:t>
            </a:r>
          </a:p>
          <a:p>
            <a:pPr marL="914400" lvl="1" indent="-457200">
              <a:buFont typeface="Wingdings" pitchFamily="2" charset="2"/>
              <a:buChar char="§"/>
            </a:pPr>
            <a:r>
              <a:rPr lang="en-US" sz="2400" dirty="0" err="1" smtClean="0"/>
              <a:t>DW</a:t>
            </a:r>
            <a:r>
              <a:rPr lang="en-US" sz="2400" dirty="0" smtClean="0"/>
              <a:t> directive</a:t>
            </a:r>
          </a:p>
          <a:p>
            <a:pPr marL="914400" lvl="1" indent="-457200">
              <a:buFont typeface="Wingdings" pitchFamily="2" charset="2"/>
              <a:buChar char="§"/>
            </a:pPr>
            <a:r>
              <a:rPr lang="en-US" sz="2400" dirty="0" smtClean="0"/>
              <a:t>DD directive</a:t>
            </a:r>
          </a:p>
          <a:p>
            <a:pPr marL="914400" lvl="1" indent="-457200">
              <a:buFont typeface="Wingdings" pitchFamily="2" charset="2"/>
              <a:buChar char="§"/>
            </a:pPr>
            <a:r>
              <a:rPr lang="en-US" sz="2400" dirty="0" err="1" smtClean="0"/>
              <a:t>STRUCT</a:t>
            </a:r>
            <a:r>
              <a:rPr lang="en-US" sz="2400" dirty="0" smtClean="0"/>
              <a:t> (or </a:t>
            </a:r>
            <a:r>
              <a:rPr lang="en-US" sz="2400" dirty="0" err="1" smtClean="0"/>
              <a:t>STRUC</a:t>
            </a:r>
            <a:r>
              <a:rPr lang="en-US" sz="2400" dirty="0" smtClean="0"/>
              <a:t>) and ENDS directives</a:t>
            </a:r>
          </a:p>
          <a:p>
            <a:pPr marL="914400" lvl="1" indent="-457200">
              <a:buFont typeface="Wingdings" pitchFamily="2" charset="2"/>
              <a:buChar char="§"/>
            </a:pPr>
            <a:r>
              <a:rPr lang="en-US" sz="2400" dirty="0" err="1" smtClean="0"/>
              <a:t>EQU</a:t>
            </a:r>
            <a:r>
              <a:rPr lang="en-US" sz="2400" dirty="0" smtClean="0"/>
              <a:t> Directives</a:t>
            </a:r>
          </a:p>
          <a:p>
            <a:pPr marL="914400" lvl="1" indent="-457200">
              <a:buFont typeface="Wingdings" pitchFamily="2" charset="2"/>
              <a:buChar char="§"/>
            </a:pPr>
            <a:r>
              <a:rPr lang="en-US" sz="2400" dirty="0" smtClean="0"/>
              <a:t>The Comment directive</a:t>
            </a:r>
          </a:p>
          <a:p>
            <a:pPr marL="914400" lvl="1" indent="-457200">
              <a:buFont typeface="Wingdings" pitchFamily="2" charset="2"/>
              <a:buChar char="§"/>
            </a:pPr>
            <a:r>
              <a:rPr lang="en-US" sz="2400" dirty="0" smtClean="0"/>
              <a:t>ASSUME</a:t>
            </a:r>
          </a:p>
        </p:txBody>
      </p:sp>
      <p:sp>
        <p:nvSpPr>
          <p:cNvPr id="5" name="TextBox 4"/>
          <p:cNvSpPr txBox="1"/>
          <p:nvPr/>
        </p:nvSpPr>
        <p:spPr>
          <a:xfrm>
            <a:off x="5638800" y="4267200"/>
            <a:ext cx="3200400" cy="2677656"/>
          </a:xfrm>
          <a:prstGeom prst="rect">
            <a:avLst/>
          </a:prstGeom>
          <a:noFill/>
        </p:spPr>
        <p:txBody>
          <a:bodyPr wrap="square" rtlCol="0">
            <a:spAutoFit/>
          </a:bodyPr>
          <a:lstStyle/>
          <a:p>
            <a:pPr marL="914400" lvl="1" indent="-457200">
              <a:buFont typeface="Wingdings" pitchFamily="2" charset="2"/>
              <a:buChar char="§"/>
            </a:pPr>
            <a:r>
              <a:rPr lang="en-US" sz="2400" dirty="0" smtClean="0"/>
              <a:t>EXTERN</a:t>
            </a:r>
          </a:p>
          <a:p>
            <a:pPr marL="914400" lvl="1" indent="-457200">
              <a:buFont typeface="Wingdings" pitchFamily="2" charset="2"/>
              <a:buChar char="§"/>
            </a:pPr>
            <a:r>
              <a:rPr lang="en-US" sz="2400" dirty="0" err="1" smtClean="0"/>
              <a:t>GOBAL</a:t>
            </a:r>
            <a:endParaRPr lang="en-US" sz="2400" dirty="0" smtClean="0"/>
          </a:p>
          <a:p>
            <a:pPr marL="914400" lvl="1" indent="-457200">
              <a:buFont typeface="Wingdings" pitchFamily="2" charset="2"/>
              <a:buChar char="§"/>
            </a:pPr>
            <a:r>
              <a:rPr lang="en-US" sz="2400" dirty="0" smtClean="0"/>
              <a:t>SEGMENT</a:t>
            </a:r>
          </a:p>
          <a:p>
            <a:pPr marL="914400" lvl="1" indent="-457200">
              <a:buFont typeface="Wingdings" pitchFamily="2" charset="2"/>
              <a:buChar char="§"/>
            </a:pPr>
            <a:r>
              <a:rPr lang="en-US" sz="2400" dirty="0" smtClean="0"/>
              <a:t>OFFSET</a:t>
            </a:r>
          </a:p>
          <a:p>
            <a:pPr marL="914400" lvl="1" indent="-457200">
              <a:buFont typeface="Wingdings" pitchFamily="2" charset="2"/>
              <a:buChar char="§"/>
            </a:pPr>
            <a:r>
              <a:rPr lang="en-US" sz="2400" dirty="0" smtClean="0"/>
              <a:t>PROC</a:t>
            </a:r>
          </a:p>
          <a:p>
            <a:pPr marL="914400" lvl="1" indent="-457200">
              <a:buFont typeface="Wingdings" pitchFamily="2" charset="2"/>
              <a:buChar char="§"/>
            </a:pPr>
            <a:r>
              <a:rPr lang="en-US" sz="2400" dirty="0" smtClean="0"/>
              <a:t>GROUP</a:t>
            </a:r>
          </a:p>
          <a:p>
            <a:pPr marL="914400" lvl="1" indent="-457200">
              <a:buFont typeface="Wingdings" pitchFamily="2" charset="2"/>
              <a:buChar char="§"/>
            </a:pPr>
            <a:r>
              <a:rPr lang="en-US" sz="2400" dirty="0" smtClean="0"/>
              <a:t>INCLUDE</a:t>
            </a:r>
            <a:endParaRPr lang="en-US" sz="2400" dirty="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Assembler directives</a:t>
            </a:r>
            <a:endParaRPr lang="en-US" sz="3000" b="1" dirty="0"/>
          </a:p>
        </p:txBody>
      </p:sp>
      <p:sp>
        <p:nvSpPr>
          <p:cNvPr id="6" name="TextBox 5"/>
          <p:cNvSpPr txBox="1"/>
          <p:nvPr/>
        </p:nvSpPr>
        <p:spPr>
          <a:xfrm>
            <a:off x="0" y="609600"/>
            <a:ext cx="8991600" cy="6001643"/>
          </a:xfrm>
          <a:prstGeom prst="rect">
            <a:avLst/>
          </a:prstGeom>
          <a:noFill/>
        </p:spPr>
        <p:txBody>
          <a:bodyPr wrap="square" rtlCol="0">
            <a:spAutoFit/>
          </a:bodyPr>
          <a:lstStyle/>
          <a:p>
            <a:pPr lvl="1" indent="-457200">
              <a:buFont typeface="Wingdings" pitchFamily="2" charset="2"/>
              <a:buChar char="§"/>
            </a:pPr>
            <a:r>
              <a:rPr lang="en-US" sz="2400" dirty="0" err="1" smtClean="0"/>
              <a:t>STRUCT</a:t>
            </a:r>
            <a:r>
              <a:rPr lang="en-US" sz="2400" dirty="0" smtClean="0"/>
              <a:t> (or </a:t>
            </a:r>
            <a:r>
              <a:rPr lang="en-US" sz="2400" dirty="0" err="1" smtClean="0"/>
              <a:t>STRUC</a:t>
            </a:r>
            <a:r>
              <a:rPr lang="en-US" sz="2400" dirty="0" smtClean="0"/>
              <a:t>) and ENDS directives:</a:t>
            </a:r>
          </a:p>
          <a:p>
            <a:pPr marL="914400" lvl="1" indent="-457200">
              <a:buFont typeface="Wingdings" pitchFamily="2" charset="2"/>
              <a:buChar char="§"/>
            </a:pPr>
            <a:r>
              <a:rPr lang="en-US" sz="2400" dirty="0" smtClean="0"/>
              <a:t>Define the structure template for grouping data items.</a:t>
            </a:r>
          </a:p>
          <a:p>
            <a:pPr marL="914400" lvl="1" indent="-457200">
              <a:buFont typeface="Wingdings" pitchFamily="2" charset="2"/>
              <a:buChar char="§"/>
            </a:pPr>
            <a:r>
              <a:rPr lang="en-US" sz="2400" dirty="0" smtClean="0"/>
              <a:t>The </a:t>
            </a:r>
            <a:r>
              <a:rPr lang="en-US" sz="2400" dirty="0" err="1" smtClean="0"/>
              <a:t>STRUCT</a:t>
            </a:r>
            <a:r>
              <a:rPr lang="en-US" sz="2400" dirty="0" smtClean="0"/>
              <a:t> directive tells the assembler that a user defined uninitialized data structure follows. </a:t>
            </a:r>
            <a:endParaRPr lang="en-US" sz="2400" dirty="0" smtClean="0"/>
          </a:p>
          <a:p>
            <a:pPr marL="914400" lvl="1" indent="-457200">
              <a:buFont typeface="Wingdings" pitchFamily="2" charset="2"/>
              <a:buChar char="§"/>
            </a:pPr>
            <a:r>
              <a:rPr lang="en-US" sz="2400" dirty="0" smtClean="0"/>
              <a:t>The </a:t>
            </a:r>
            <a:r>
              <a:rPr lang="en-US" sz="2400" dirty="0" smtClean="0"/>
              <a:t>uninitialized data structure consists of a combination of the three supported data </a:t>
            </a:r>
            <a:r>
              <a:rPr lang="en-US" sz="2400" dirty="0" smtClean="0"/>
              <a:t>types: </a:t>
            </a:r>
            <a:r>
              <a:rPr lang="en-US" sz="2400" dirty="0" smtClean="0"/>
              <a:t>DB, </a:t>
            </a:r>
            <a:r>
              <a:rPr lang="en-US" sz="2400" dirty="0" err="1" smtClean="0"/>
              <a:t>DW</a:t>
            </a:r>
            <a:r>
              <a:rPr lang="en-US" sz="2400" dirty="0" smtClean="0"/>
              <a:t>, and DD. </a:t>
            </a:r>
            <a:endParaRPr lang="en-US" sz="2400" dirty="0" smtClean="0"/>
          </a:p>
          <a:p>
            <a:pPr marL="914400" lvl="1" indent="-457200">
              <a:buFont typeface="Wingdings" pitchFamily="2" charset="2"/>
              <a:buChar char="§"/>
            </a:pPr>
            <a:r>
              <a:rPr lang="en-US" sz="2400" dirty="0" smtClean="0"/>
              <a:t>The </a:t>
            </a:r>
            <a:r>
              <a:rPr lang="en-US" sz="2400" dirty="0" smtClean="0"/>
              <a:t>labels serve as zero-based offsets into the structure. The first element’s offset for any structure is 0. A structure element is referenced with the base “+” operator before the element’s name</a:t>
            </a:r>
            <a:r>
              <a:rPr lang="en-US" sz="2400" dirty="0" smtClean="0"/>
              <a:t>. Example:</a:t>
            </a:r>
          </a:p>
          <a:p>
            <a:r>
              <a:rPr lang="en-US" sz="2400" dirty="0" smtClean="0"/>
              <a:t>	</a:t>
            </a:r>
            <a:r>
              <a:rPr lang="en-US" sz="2400" dirty="0" smtClean="0"/>
              <a:t>	</a:t>
            </a:r>
            <a:r>
              <a:rPr lang="en-US" sz="2400" dirty="0" err="1" smtClean="0"/>
              <a:t>STRUCT</a:t>
            </a:r>
            <a:endParaRPr lang="en-US" sz="2400" dirty="0" smtClean="0"/>
          </a:p>
          <a:p>
            <a:r>
              <a:rPr lang="en-US" sz="2400" dirty="0" smtClean="0"/>
              <a:t>		     Byte1 DB ?</a:t>
            </a:r>
            <a:endParaRPr lang="en-US" sz="2400" dirty="0" smtClean="0"/>
          </a:p>
          <a:p>
            <a:r>
              <a:rPr lang="en-US" sz="2400" dirty="0" smtClean="0"/>
              <a:t>		     Word1 </a:t>
            </a:r>
            <a:r>
              <a:rPr lang="en-US" sz="2400" dirty="0" err="1" smtClean="0"/>
              <a:t>DW</a:t>
            </a:r>
            <a:r>
              <a:rPr lang="en-US" sz="2400" dirty="0" smtClean="0"/>
              <a:t> ?</a:t>
            </a:r>
            <a:endParaRPr lang="en-US" sz="2400" dirty="0" smtClean="0"/>
          </a:p>
          <a:p>
            <a:r>
              <a:rPr lang="en-US" sz="2400" dirty="0" smtClean="0"/>
              <a:t>		     Dword1 </a:t>
            </a:r>
            <a:r>
              <a:rPr lang="en-US" sz="2400" dirty="0" err="1" smtClean="0"/>
              <a:t>DW</a:t>
            </a:r>
            <a:r>
              <a:rPr lang="en-US" sz="2400" dirty="0" smtClean="0"/>
              <a:t> ?</a:t>
            </a:r>
            <a:endParaRPr lang="en-US" sz="2400" dirty="0" smtClean="0"/>
          </a:p>
          <a:p>
            <a:r>
              <a:rPr lang="en-US" sz="2400" dirty="0" smtClean="0"/>
              <a:t>		ENDS</a:t>
            </a:r>
            <a:endParaRPr lang="en-US" sz="2400" dirty="0" smtClean="0"/>
          </a:p>
          <a:p>
            <a:pPr marL="914400" lvl="1" indent="-457200"/>
            <a:endParaRPr lang="en-US" sz="2400"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Assembler directives</a:t>
            </a:r>
            <a:endParaRPr lang="en-US" sz="3000" b="1" dirty="0"/>
          </a:p>
        </p:txBody>
      </p:sp>
      <p:sp>
        <p:nvSpPr>
          <p:cNvPr id="6" name="TextBox 5"/>
          <p:cNvSpPr txBox="1"/>
          <p:nvPr/>
        </p:nvSpPr>
        <p:spPr>
          <a:xfrm>
            <a:off x="0" y="609600"/>
            <a:ext cx="8991600" cy="3416320"/>
          </a:xfrm>
          <a:prstGeom prst="rect">
            <a:avLst/>
          </a:prstGeom>
          <a:noFill/>
        </p:spPr>
        <p:txBody>
          <a:bodyPr wrap="square" rtlCol="0">
            <a:spAutoFit/>
          </a:bodyPr>
          <a:lstStyle/>
          <a:p>
            <a:pPr lvl="1" indent="-457200">
              <a:buFont typeface="Wingdings" pitchFamily="2" charset="2"/>
              <a:buChar char="§"/>
            </a:pPr>
            <a:r>
              <a:rPr lang="en-US" sz="2400" dirty="0" err="1" smtClean="0"/>
              <a:t>EQU</a:t>
            </a:r>
            <a:r>
              <a:rPr lang="en-US" sz="2400" dirty="0" smtClean="0"/>
              <a:t> Directives</a:t>
            </a:r>
          </a:p>
          <a:p>
            <a:pPr marL="914400" lvl="1" indent="-457200">
              <a:buFont typeface="Wingdings" pitchFamily="2" charset="2"/>
              <a:buChar char="§"/>
            </a:pPr>
            <a:r>
              <a:rPr lang="en-US" sz="2400" dirty="0" smtClean="0"/>
              <a:t>It is </a:t>
            </a:r>
            <a:r>
              <a:rPr lang="en-US" sz="2400" dirty="0" smtClean="0"/>
              <a:t>used to give name to some value or symbol. Each time the assembler finds the given names in the </a:t>
            </a:r>
            <a:r>
              <a:rPr lang="en-US" sz="2400" dirty="0" smtClean="0"/>
              <a:t>program.</a:t>
            </a:r>
          </a:p>
          <a:p>
            <a:pPr marL="914400" lvl="1" indent="-457200">
              <a:buFont typeface="Wingdings" pitchFamily="2" charset="2"/>
              <a:buChar char="§"/>
            </a:pPr>
            <a:r>
              <a:rPr lang="en-US" sz="2400" dirty="0" smtClean="0"/>
              <a:t>It </a:t>
            </a:r>
            <a:r>
              <a:rPr lang="en-US" sz="2400" dirty="0" smtClean="0"/>
              <a:t>will replace the name with the value or a symbol. The value can be in the range 0 through 65535</a:t>
            </a:r>
            <a:r>
              <a:rPr lang="en-US" sz="2400" dirty="0" smtClean="0"/>
              <a:t>.</a:t>
            </a:r>
          </a:p>
          <a:p>
            <a:pPr marL="914400" lvl="1" indent="-457200">
              <a:buFont typeface="Wingdings" pitchFamily="2" charset="2"/>
              <a:buChar char="§"/>
            </a:pPr>
            <a:r>
              <a:rPr lang="en-US" sz="2400" dirty="0" smtClean="0"/>
              <a:t>Example: </a:t>
            </a:r>
          </a:p>
          <a:p>
            <a:pPr marL="1371600" lvl="2" indent="-457200"/>
            <a:r>
              <a:rPr lang="en-US" sz="2400" dirty="0" smtClean="0"/>
              <a:t>	</a:t>
            </a:r>
            <a:r>
              <a:rPr lang="pt-BR" sz="2400" dirty="0" smtClean="0"/>
              <a:t>.data</a:t>
            </a:r>
          </a:p>
          <a:p>
            <a:pPr marL="1371600" lvl="2" indent="-457200"/>
            <a:r>
              <a:rPr lang="pt-BR" sz="2400" dirty="0" smtClean="0"/>
              <a:t>   </a:t>
            </a:r>
            <a:r>
              <a:rPr lang="pt-BR" sz="2400" dirty="0" smtClean="0"/>
              <a:t>	    a </a:t>
            </a:r>
            <a:r>
              <a:rPr lang="pt-BR" sz="2400" dirty="0" smtClean="0"/>
              <a:t>db </a:t>
            </a:r>
            <a:r>
              <a:rPr lang="pt-BR" sz="2400" dirty="0" smtClean="0"/>
              <a:t>?    ;here a is variable name</a:t>
            </a:r>
            <a:endParaRPr lang="pt-BR" sz="2400" dirty="0" smtClean="0"/>
          </a:p>
          <a:p>
            <a:pPr marL="1371600" lvl="2" indent="-457200"/>
            <a:r>
              <a:rPr lang="pt-BR" sz="2400" dirty="0" smtClean="0"/>
              <a:t> </a:t>
            </a:r>
            <a:r>
              <a:rPr lang="pt-BR" sz="2400" dirty="0" smtClean="0"/>
              <a:t>	    b </a:t>
            </a:r>
            <a:r>
              <a:rPr lang="pt-BR" sz="2400" dirty="0" smtClean="0"/>
              <a:t>equ </a:t>
            </a:r>
            <a:r>
              <a:rPr lang="pt-BR" sz="2400" dirty="0" smtClean="0"/>
              <a:t>a  ;here b is not a variable it is just a synonym for a.</a:t>
            </a:r>
            <a:endParaRPr lang="en-US" sz="2400"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3"/>
            <a:ext cx="9144000" cy="4893647"/>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Segment register: </a:t>
            </a:r>
            <a:r>
              <a:rPr lang="en-US" sz="2400" dirty="0" smtClean="0"/>
              <a:t>A segment register points to the starting address of the particular memory segment. Types of segment register:</a:t>
            </a:r>
            <a:endParaRPr lang="en-US" sz="2400" b="1" dirty="0"/>
          </a:p>
          <a:p>
            <a:pPr marL="914400" indent="-457200">
              <a:buFont typeface="Arial" panose="020B0604020202020204" pitchFamily="34" charset="0"/>
              <a:buChar char="•"/>
            </a:pPr>
            <a:r>
              <a:rPr lang="en-US" sz="2400" b="1" dirty="0" smtClean="0"/>
              <a:t>Code segment</a:t>
            </a:r>
            <a:r>
              <a:rPr lang="en-US" sz="2400" dirty="0" smtClean="0"/>
              <a:t>: It contains all the instructions to be executed. The instruction codes resides on the code segments. It points to the starting address of the code segment.</a:t>
            </a:r>
            <a:endParaRPr lang="en-US" sz="2400" b="1" dirty="0" smtClean="0"/>
          </a:p>
          <a:p>
            <a:pPr marL="914400" indent="-457200">
              <a:buFont typeface="Arial" panose="020B0604020202020204" pitchFamily="34" charset="0"/>
              <a:buChar char="•"/>
            </a:pPr>
            <a:r>
              <a:rPr lang="en-US" sz="2400" b="1" dirty="0" smtClean="0"/>
              <a:t>Data segment:</a:t>
            </a:r>
            <a:r>
              <a:rPr lang="en-US" sz="2400" dirty="0" smtClean="0"/>
              <a:t> local data, variables and constant resides in the data segments. It indicates the starting address of the data segment.</a:t>
            </a:r>
            <a:endParaRPr lang="en-US" sz="2400" b="1" dirty="0" smtClean="0"/>
          </a:p>
          <a:p>
            <a:pPr marL="914400" indent="-457200">
              <a:buFont typeface="Arial" panose="020B0604020202020204" pitchFamily="34" charset="0"/>
              <a:buChar char="•"/>
            </a:pPr>
            <a:r>
              <a:rPr lang="en-US" sz="2400" b="1" dirty="0" smtClean="0"/>
              <a:t>Stack segment: </a:t>
            </a:r>
            <a:r>
              <a:rPr lang="en-US" sz="2400" dirty="0" smtClean="0"/>
              <a:t>The stack segment register stores the starting address of the stack.</a:t>
            </a:r>
          </a:p>
          <a:p>
            <a:pPr marL="914400" indent="-457200">
              <a:buFont typeface="Arial" panose="020B0604020202020204" pitchFamily="34" charset="0"/>
              <a:buChar char="•"/>
            </a:pPr>
            <a:r>
              <a:rPr lang="en-US" sz="2400" b="1" dirty="0" smtClean="0"/>
              <a:t>Extra segment: </a:t>
            </a:r>
            <a:r>
              <a:rPr lang="en-US" sz="2400" dirty="0" smtClean="0"/>
              <a:t>External(global) data reside in extra segment. It holds the destination addresses of some data of certain string </a:t>
            </a:r>
            <a:r>
              <a:rPr lang="en-US" sz="2400" dirty="0" err="1" smtClean="0"/>
              <a:t>insturctions</a:t>
            </a:r>
            <a:r>
              <a:rPr lang="en-US" sz="2400" dirty="0" smtClean="0"/>
              <a:t>.</a:t>
            </a:r>
            <a:endParaRPr lang="en-US" sz="2400" dirty="0"/>
          </a:p>
        </p:txBody>
      </p:sp>
    </p:spTree>
    <p:extLst>
      <p:ext uri="{BB962C8B-B14F-4D97-AF65-F5344CB8AC3E}">
        <p14:creationId xmlns="" xmlns:p14="http://schemas.microsoft.com/office/powerpoint/2010/main" val="42335933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Assembler directives</a:t>
            </a:r>
            <a:endParaRPr lang="en-US" sz="3000" b="1" dirty="0"/>
          </a:p>
        </p:txBody>
      </p:sp>
      <p:sp>
        <p:nvSpPr>
          <p:cNvPr id="6" name="TextBox 5"/>
          <p:cNvSpPr txBox="1"/>
          <p:nvPr/>
        </p:nvSpPr>
        <p:spPr>
          <a:xfrm>
            <a:off x="0" y="609600"/>
            <a:ext cx="8991600" cy="5262979"/>
          </a:xfrm>
          <a:prstGeom prst="rect">
            <a:avLst/>
          </a:prstGeom>
          <a:noFill/>
        </p:spPr>
        <p:txBody>
          <a:bodyPr wrap="square" rtlCol="0">
            <a:spAutoFit/>
          </a:bodyPr>
          <a:lstStyle/>
          <a:p>
            <a:pPr lvl="1" indent="-457200">
              <a:buFont typeface="Wingdings" pitchFamily="2" charset="2"/>
              <a:buChar char="§"/>
            </a:pPr>
            <a:r>
              <a:rPr lang="en-US" sz="2400" b="1" dirty="0" smtClean="0"/>
              <a:t>Segment</a:t>
            </a:r>
          </a:p>
          <a:p>
            <a:pPr marL="914400" lvl="1" indent="-457200">
              <a:buFont typeface="Wingdings" pitchFamily="2" charset="2"/>
              <a:buChar char="§"/>
            </a:pPr>
            <a:r>
              <a:rPr lang="en-US" sz="2400" dirty="0" smtClean="0"/>
              <a:t>It </a:t>
            </a:r>
            <a:r>
              <a:rPr lang="en-US" sz="2400" dirty="0" smtClean="0"/>
              <a:t>is used to indicate the start of a logical segment. It is the name given to the segment. Example: the code segment is used to indicate to the assembler the start of logical segment</a:t>
            </a:r>
            <a:r>
              <a:rPr lang="en-US" sz="2400" dirty="0" smtClean="0"/>
              <a:t>.</a:t>
            </a:r>
          </a:p>
          <a:p>
            <a:pPr marL="457200" indent="-457200">
              <a:buFont typeface="Wingdings" pitchFamily="2" charset="2"/>
              <a:buChar char="§"/>
            </a:pPr>
            <a:r>
              <a:rPr lang="en-US" sz="2400" b="1" dirty="0" smtClean="0"/>
              <a:t>Proc (Procedure)</a:t>
            </a:r>
          </a:p>
          <a:p>
            <a:pPr marL="914400" lvl="1" indent="-457200">
              <a:buFont typeface="Wingdings" pitchFamily="2" charset="2"/>
              <a:buChar char="§"/>
            </a:pPr>
            <a:r>
              <a:rPr lang="en-US" sz="2400" dirty="0" smtClean="0"/>
              <a:t>It </a:t>
            </a:r>
            <a:r>
              <a:rPr lang="en-US" sz="2400" dirty="0" smtClean="0"/>
              <a:t>is used to identify the start of a procedure. It follows a name we give the procedure. </a:t>
            </a:r>
            <a:endParaRPr lang="en-US" sz="2400" dirty="0" smtClean="0"/>
          </a:p>
          <a:p>
            <a:pPr marL="457200" indent="-457200">
              <a:buFont typeface="Wingdings" pitchFamily="2" charset="2"/>
              <a:buChar char="§"/>
            </a:pPr>
            <a:r>
              <a:rPr lang="en-US" sz="2400" b="1" dirty="0" smtClean="0"/>
              <a:t>NAME </a:t>
            </a:r>
          </a:p>
          <a:p>
            <a:pPr marL="914400" lvl="1" indent="-457200">
              <a:buFont typeface="Wingdings" pitchFamily="2" charset="2"/>
              <a:buChar char="§"/>
            </a:pPr>
            <a:r>
              <a:rPr lang="en-US" sz="2400" dirty="0" smtClean="0"/>
              <a:t>It </a:t>
            </a:r>
            <a:r>
              <a:rPr lang="en-US" sz="2400" dirty="0" smtClean="0"/>
              <a:t>is used to give a specific name to each assembly module when program consists of several modules. </a:t>
            </a:r>
            <a:r>
              <a:rPr lang="en-US" sz="2400" dirty="0" smtClean="0"/>
              <a:t>	</a:t>
            </a:r>
            <a:endParaRPr lang="en-US" sz="2400" dirty="0" smtClean="0"/>
          </a:p>
          <a:p>
            <a:pPr marL="457200" indent="-457200">
              <a:buFont typeface="Wingdings" pitchFamily="2" charset="2"/>
              <a:buChar char="§"/>
            </a:pPr>
            <a:r>
              <a:rPr lang="en-US" sz="2400" b="1" dirty="0" smtClean="0"/>
              <a:t>INCLUDE </a:t>
            </a:r>
          </a:p>
          <a:p>
            <a:pPr marL="914400" lvl="1" indent="-457200">
              <a:buFont typeface="Wingdings" pitchFamily="2" charset="2"/>
              <a:buChar char="§"/>
            </a:pPr>
            <a:r>
              <a:rPr lang="en-US" sz="2400" dirty="0" smtClean="0"/>
              <a:t>It </a:t>
            </a:r>
            <a:r>
              <a:rPr lang="en-US" sz="2400" dirty="0" smtClean="0"/>
              <a:t>is used to tell the assembler to insert a block of source code from the named file into the current source module. This shortens the source module. </a:t>
            </a:r>
            <a:endParaRPr lang="en-US" sz="2400"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Assembler directives</a:t>
            </a:r>
            <a:endParaRPr lang="en-US" sz="3000" b="1" dirty="0"/>
          </a:p>
        </p:txBody>
      </p:sp>
      <p:sp>
        <p:nvSpPr>
          <p:cNvPr id="6" name="TextBox 5"/>
          <p:cNvSpPr txBox="1"/>
          <p:nvPr/>
        </p:nvSpPr>
        <p:spPr>
          <a:xfrm>
            <a:off x="0" y="609600"/>
            <a:ext cx="8991600" cy="4154984"/>
          </a:xfrm>
          <a:prstGeom prst="rect">
            <a:avLst/>
          </a:prstGeom>
          <a:noFill/>
        </p:spPr>
        <p:txBody>
          <a:bodyPr wrap="square" rtlCol="0">
            <a:spAutoFit/>
          </a:bodyPr>
          <a:lstStyle/>
          <a:p>
            <a:pPr marL="457200" indent="-457200">
              <a:buFont typeface="Wingdings" pitchFamily="2" charset="2"/>
              <a:buChar char="§"/>
            </a:pPr>
            <a:r>
              <a:rPr lang="en-US" sz="2400" b="1" dirty="0" smtClean="0"/>
              <a:t>OFFSET</a:t>
            </a:r>
            <a:r>
              <a:rPr lang="en-US" sz="2400" dirty="0" smtClean="0"/>
              <a:t> </a:t>
            </a:r>
          </a:p>
          <a:p>
            <a:pPr marL="914400" lvl="1" indent="-457200">
              <a:buFont typeface="Wingdings" pitchFamily="2" charset="2"/>
              <a:buChar char="§"/>
            </a:pPr>
            <a:r>
              <a:rPr lang="en-US" sz="2400" dirty="0" smtClean="0"/>
              <a:t>It </a:t>
            </a:r>
            <a:r>
              <a:rPr lang="en-US" sz="2400" dirty="0" smtClean="0"/>
              <a:t>is an operator which tells the assembler to determine the offset or displacement of a named data item from the start of the segment which contains it. </a:t>
            </a:r>
            <a:endParaRPr lang="en-US" sz="2400" dirty="0" smtClean="0"/>
          </a:p>
          <a:p>
            <a:pPr marL="914400" lvl="1" indent="-457200">
              <a:buFont typeface="Wingdings" pitchFamily="2" charset="2"/>
              <a:buChar char="§"/>
            </a:pPr>
            <a:r>
              <a:rPr lang="en-US" sz="2400" dirty="0" smtClean="0"/>
              <a:t>It </a:t>
            </a:r>
            <a:r>
              <a:rPr lang="en-US" sz="2400" dirty="0" smtClean="0"/>
              <a:t>is used to load the offset of a variable into a register so that variable can be accessed with one of the addressed modes. </a:t>
            </a:r>
          </a:p>
          <a:p>
            <a:pPr marL="457200" indent="-457200">
              <a:buFont typeface="Wingdings" pitchFamily="2" charset="2"/>
              <a:buChar char="§"/>
            </a:pPr>
            <a:r>
              <a:rPr lang="en-US" sz="2400" b="1" dirty="0" smtClean="0"/>
              <a:t>GROUP </a:t>
            </a:r>
          </a:p>
          <a:p>
            <a:pPr marL="914400" lvl="1" indent="-457200">
              <a:buFont typeface="Wingdings" pitchFamily="2" charset="2"/>
              <a:buChar char="§"/>
            </a:pPr>
            <a:r>
              <a:rPr lang="en-US" sz="2400" dirty="0" smtClean="0"/>
              <a:t>It </a:t>
            </a:r>
            <a:r>
              <a:rPr lang="en-US" sz="2400" dirty="0" smtClean="0"/>
              <a:t>can be used to tell the assembler to group the logical segments named after the directive into one logical group. </a:t>
            </a:r>
            <a:endParaRPr lang="en-US" sz="2400" dirty="0" smtClean="0"/>
          </a:p>
          <a:p>
            <a:pPr marL="914400" lvl="1" indent="-457200">
              <a:buFont typeface="Wingdings" pitchFamily="2" charset="2"/>
              <a:buChar char="§"/>
            </a:pPr>
            <a:r>
              <a:rPr lang="en-US" sz="2400" dirty="0" smtClean="0"/>
              <a:t>This </a:t>
            </a:r>
            <a:r>
              <a:rPr lang="en-US" sz="2400" dirty="0" smtClean="0"/>
              <a:t>allows the contents of all he segments to be accessed from the same group.</a:t>
            </a:r>
            <a:endParaRPr lang="en-US" sz="2400" b="1"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Near and far pointer</a:t>
            </a:r>
            <a:endParaRPr lang="en-US" sz="3000" b="1" dirty="0"/>
          </a:p>
        </p:txBody>
      </p:sp>
      <p:sp>
        <p:nvSpPr>
          <p:cNvPr id="6" name="TextBox 5"/>
          <p:cNvSpPr txBox="1"/>
          <p:nvPr/>
        </p:nvSpPr>
        <p:spPr>
          <a:xfrm>
            <a:off x="0" y="609600"/>
            <a:ext cx="8991600" cy="3785652"/>
          </a:xfrm>
          <a:prstGeom prst="rect">
            <a:avLst/>
          </a:prstGeom>
          <a:noFill/>
        </p:spPr>
        <p:txBody>
          <a:bodyPr wrap="square" rtlCol="0">
            <a:spAutoFit/>
          </a:bodyPr>
          <a:lstStyle/>
          <a:p>
            <a:pPr marL="457200" indent="-457200">
              <a:buFont typeface="Wingdings" pitchFamily="2" charset="2"/>
              <a:buChar char="§"/>
            </a:pPr>
            <a:r>
              <a:rPr lang="en-US" sz="2400" dirty="0" smtClean="0"/>
              <a:t>Near pointer is used to store 16 bit addresses means within current segment.</a:t>
            </a:r>
          </a:p>
          <a:p>
            <a:pPr marL="457200" indent="-457200">
              <a:buFont typeface="Wingdings" pitchFamily="2" charset="2"/>
              <a:buChar char="§"/>
            </a:pPr>
            <a:r>
              <a:rPr lang="en-US" sz="2400" dirty="0" smtClean="0"/>
              <a:t>Therefore all procedures and variables are within current code and data segments. </a:t>
            </a:r>
          </a:p>
          <a:p>
            <a:pPr marL="457200" indent="-457200">
              <a:buFont typeface="Wingdings" pitchFamily="2" charset="2"/>
              <a:buChar char="§"/>
            </a:pPr>
            <a:r>
              <a:rPr lang="en-US" sz="2400" dirty="0" smtClean="0"/>
              <a:t>The limitation is that we can only access 64KB of code and data at a time.</a:t>
            </a:r>
          </a:p>
          <a:p>
            <a:pPr marL="457200" indent="-457200">
              <a:buFont typeface="Wingdings" pitchFamily="2" charset="2"/>
              <a:buChar char="§"/>
            </a:pPr>
            <a:r>
              <a:rPr lang="en-US" sz="2400" dirty="0" smtClean="0"/>
              <a:t>Far pointer is typically 32 bit that can access memory outside the current segment.</a:t>
            </a:r>
          </a:p>
          <a:p>
            <a:pPr marL="457200" indent="-457200">
              <a:buFont typeface="Wingdings" pitchFamily="2" charset="2"/>
              <a:buChar char="§"/>
            </a:pPr>
            <a:r>
              <a:rPr lang="en-US" sz="2400" dirty="0" smtClean="0"/>
              <a:t>Therefore, all procedures and variables are outside the code and data segment.</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Memory model definition</a:t>
            </a:r>
            <a:endParaRPr lang="en-US" sz="3000" b="1" dirty="0"/>
          </a:p>
        </p:txBody>
      </p:sp>
      <p:sp>
        <p:nvSpPr>
          <p:cNvPr id="6" name="TextBox 5"/>
          <p:cNvSpPr txBox="1"/>
          <p:nvPr/>
        </p:nvSpPr>
        <p:spPr>
          <a:xfrm>
            <a:off x="0" y="609600"/>
            <a:ext cx="8991600" cy="6370975"/>
          </a:xfrm>
          <a:prstGeom prst="rect">
            <a:avLst/>
          </a:prstGeom>
          <a:noFill/>
        </p:spPr>
        <p:txBody>
          <a:bodyPr wrap="square" rtlCol="0">
            <a:spAutoFit/>
          </a:bodyPr>
          <a:lstStyle/>
          <a:p>
            <a:pPr marL="457200" indent="-457200">
              <a:buFont typeface="Wingdings" pitchFamily="2" charset="2"/>
              <a:buChar char="§"/>
            </a:pPr>
            <a:r>
              <a:rPr lang="en-US" sz="2400" dirty="0" smtClean="0"/>
              <a:t>The memory model specifies the memory size assigned to each of the different parts or segments of a program.</a:t>
            </a:r>
          </a:p>
          <a:p>
            <a:pPr marL="457200" indent="-457200">
              <a:buFont typeface="Wingdings" pitchFamily="2" charset="2"/>
              <a:buChar char="§"/>
            </a:pPr>
            <a:r>
              <a:rPr lang="en-US" sz="2400" dirty="0" smtClean="0"/>
              <a:t>There are six memory model. They are: </a:t>
            </a:r>
          </a:p>
          <a:p>
            <a:pPr marL="914400" lvl="1" indent="-457200">
              <a:buFont typeface="Wingdings" pitchFamily="2" charset="2"/>
              <a:buChar char="§"/>
            </a:pPr>
            <a:r>
              <a:rPr lang="en-US" sz="2400" b="1" dirty="0" smtClean="0"/>
              <a:t>Tiny</a:t>
            </a:r>
            <a:r>
              <a:rPr lang="en-US" sz="2400" dirty="0" smtClean="0"/>
              <a:t>: All data, code and stack segment must fit in one physical segment of size &lt;=64K </a:t>
            </a:r>
            <a:r>
              <a:rPr lang="en-US" sz="2400" dirty="0" err="1" smtClean="0"/>
              <a:t>i.e</a:t>
            </a:r>
            <a:r>
              <a:rPr lang="en-US" sz="2400" dirty="0" smtClean="0"/>
              <a:t> 1 physical segment (</a:t>
            </a:r>
            <a:r>
              <a:rPr lang="en-US" sz="2400" dirty="0" err="1" smtClean="0"/>
              <a:t>Code+data</a:t>
            </a:r>
            <a:r>
              <a:rPr lang="en-US" sz="2400" dirty="0" smtClean="0"/>
              <a:t>&lt;=64KB). Therefore all </a:t>
            </a:r>
            <a:r>
              <a:rPr lang="en-US" sz="2400" dirty="0" err="1" smtClean="0"/>
              <a:t>prodecures</a:t>
            </a:r>
            <a:r>
              <a:rPr lang="en-US" sz="2400" dirty="0" smtClean="0"/>
              <a:t> and variables are by default addressed as NEAR by pointing at their offsets in the segment.</a:t>
            </a:r>
          </a:p>
          <a:p>
            <a:pPr marL="914400" lvl="1" indent="-457200">
              <a:buFont typeface="Wingdings" pitchFamily="2" charset="2"/>
              <a:buChar char="§"/>
            </a:pPr>
            <a:r>
              <a:rPr lang="en-US" sz="2400" b="1" dirty="0" smtClean="0"/>
              <a:t>Small</a:t>
            </a:r>
            <a:r>
              <a:rPr lang="en-US" sz="2400" dirty="0" smtClean="0"/>
              <a:t>: One code segment of size &lt;=64K, One data segment of size &lt;=64K. In this model, all procedures and variables are addressed as NEAR by pointing to their offsets only.</a:t>
            </a:r>
          </a:p>
          <a:p>
            <a:pPr marL="914400" lvl="1" indent="-457200">
              <a:buFont typeface="Wingdings" pitchFamily="2" charset="2"/>
              <a:buChar char="§"/>
            </a:pPr>
            <a:r>
              <a:rPr lang="en-US" sz="2400" b="1" dirty="0" smtClean="0"/>
              <a:t>Medium</a:t>
            </a:r>
            <a:r>
              <a:rPr lang="en-US" sz="2400" dirty="0" smtClean="0"/>
              <a:t>:  The size of code segment can be more than 64KB and data segment is less 64KB. In this data elements are treated as NEAR and code elements are addressed as FAR.</a:t>
            </a:r>
          </a:p>
          <a:p>
            <a:pPr marL="914400" lvl="1" indent="-457200">
              <a:buFont typeface="Wingdings" pitchFamily="2" charset="2"/>
              <a:buChar char="§"/>
            </a:pPr>
            <a:r>
              <a:rPr lang="en-US" sz="2400" b="1" dirty="0" smtClean="0"/>
              <a:t>Compact</a:t>
            </a:r>
            <a:r>
              <a:rPr lang="en-US" sz="2400" dirty="0" smtClean="0"/>
              <a:t>: The size of code segment is less than 64KB and data segment can be more than 64KB. All code elements are addressed as NEAR and data elements are addressed as FAR.</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Memory model definition</a:t>
            </a:r>
            <a:endParaRPr lang="en-US" sz="3000" b="1" dirty="0"/>
          </a:p>
        </p:txBody>
      </p:sp>
      <p:sp>
        <p:nvSpPr>
          <p:cNvPr id="6" name="TextBox 5"/>
          <p:cNvSpPr txBox="1"/>
          <p:nvPr/>
        </p:nvSpPr>
        <p:spPr>
          <a:xfrm>
            <a:off x="0" y="609600"/>
            <a:ext cx="8991600" cy="3416320"/>
          </a:xfrm>
          <a:prstGeom prst="rect">
            <a:avLst/>
          </a:prstGeom>
          <a:noFill/>
        </p:spPr>
        <p:txBody>
          <a:bodyPr wrap="square" rtlCol="0">
            <a:spAutoFit/>
          </a:bodyPr>
          <a:lstStyle/>
          <a:p>
            <a:pPr marL="914400" lvl="1" indent="-457200">
              <a:buFont typeface="Wingdings" pitchFamily="2" charset="2"/>
              <a:buChar char="§"/>
            </a:pPr>
            <a:r>
              <a:rPr lang="en-US" sz="2400" b="1" dirty="0" smtClean="0"/>
              <a:t>Large</a:t>
            </a:r>
            <a:r>
              <a:rPr lang="en-US" sz="2400" dirty="0" smtClean="0"/>
              <a:t>: Both code and data elements (variables) are put in different physical segments. The size of code segment and data segment can be more than 64KB. Procedures and variables are addressed as FAR by pointing at both the segment and offset addresses. However no data array can have a size that exceeds one physical segment i.e. 64KB.</a:t>
            </a:r>
          </a:p>
          <a:p>
            <a:pPr marL="914400" lvl="1" indent="-457200">
              <a:buFont typeface="Wingdings" pitchFamily="2" charset="2"/>
              <a:buChar char="§"/>
            </a:pPr>
            <a:r>
              <a:rPr lang="en-US" sz="2400" b="1" dirty="0" smtClean="0"/>
              <a:t>Huge</a:t>
            </a:r>
            <a:r>
              <a:rPr lang="en-US" sz="2400" dirty="0" smtClean="0"/>
              <a:t>: The size of code and data segment can be more than 64KB. It is similar to Large with the exception that a data array may have a size that exceeds one physical segment i.e. 64KB.</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Pipelining</a:t>
            </a:r>
            <a:endParaRPr lang="en-US" sz="3000" b="1" dirty="0"/>
          </a:p>
        </p:txBody>
      </p:sp>
      <p:sp>
        <p:nvSpPr>
          <p:cNvPr id="5" name="TextBox 4"/>
          <p:cNvSpPr txBox="1"/>
          <p:nvPr/>
        </p:nvSpPr>
        <p:spPr>
          <a:xfrm>
            <a:off x="0" y="388709"/>
            <a:ext cx="9144000" cy="6370975"/>
          </a:xfrm>
          <a:prstGeom prst="rect">
            <a:avLst/>
          </a:prstGeom>
          <a:noFill/>
        </p:spPr>
        <p:txBody>
          <a:bodyPr wrap="square" rtlCol="0">
            <a:spAutoFit/>
          </a:bodyPr>
          <a:lstStyle/>
          <a:p>
            <a:pPr marL="514350" indent="-514350">
              <a:buFont typeface="Wingdings" pitchFamily="2" charset="2"/>
              <a:buChar char="Ø"/>
            </a:pPr>
            <a:r>
              <a:rPr lang="en-US" sz="2400" dirty="0" smtClean="0"/>
              <a:t>It is a process of fetching next instruction when the present instruction is being executed.</a:t>
            </a:r>
          </a:p>
          <a:p>
            <a:pPr marL="514350" indent="-514350">
              <a:buFont typeface="Wingdings" pitchFamily="2" charset="2"/>
              <a:buChar char="Ø"/>
            </a:pPr>
            <a:r>
              <a:rPr lang="en-US" sz="2400" dirty="0" smtClean="0"/>
              <a:t>Pipelining is a technique where multiple instructions are overlapped in execution.</a:t>
            </a:r>
          </a:p>
          <a:p>
            <a:pPr marL="514350" indent="-514350">
              <a:buFont typeface="Wingdings" pitchFamily="2" charset="2"/>
              <a:buChar char="Ø"/>
            </a:pPr>
            <a:r>
              <a:rPr lang="en-US" sz="2400" dirty="0" smtClean="0"/>
              <a:t>That is the entire process is broken down into segment or stages and each stage completes a part of instruction in parallel.</a:t>
            </a:r>
          </a:p>
          <a:p>
            <a:pPr marL="514350" indent="-514350">
              <a:buFont typeface="Wingdings" pitchFamily="2" charset="2"/>
              <a:buChar char="Ø"/>
            </a:pPr>
            <a:r>
              <a:rPr lang="en-US" sz="2400" dirty="0" smtClean="0"/>
              <a:t>The stages are connected one to the next to form a pipe – instructions enter at one end, progress through the stages and exit at the other end.</a:t>
            </a:r>
          </a:p>
          <a:p>
            <a:pPr marL="514350" indent="-514350">
              <a:buFont typeface="Wingdings" pitchFamily="2" charset="2"/>
              <a:buChar char="Ø"/>
            </a:pPr>
            <a:r>
              <a:rPr lang="en-US" sz="2400" dirty="0" smtClean="0"/>
              <a:t>Although pipelining </a:t>
            </a:r>
            <a:r>
              <a:rPr lang="en-US" sz="2400" dirty="0" err="1" smtClean="0"/>
              <a:t>doesnot</a:t>
            </a:r>
            <a:r>
              <a:rPr lang="en-US" sz="2400" dirty="0" smtClean="0"/>
              <a:t> decrease the time for individual instruction execution However the instruction throughput is increased.</a:t>
            </a:r>
          </a:p>
          <a:p>
            <a:pPr marL="514350" indent="-514350">
              <a:buFont typeface="Wingdings" pitchFamily="2" charset="2"/>
              <a:buChar char="Ø"/>
            </a:pPr>
            <a:r>
              <a:rPr lang="en-US" sz="2400" dirty="0" smtClean="0"/>
              <a:t>Pipelining divides the instruction to different stages like instruction fetch, instruction decode, execute, memory write.</a:t>
            </a:r>
          </a:p>
          <a:p>
            <a:pPr marL="514350" indent="-514350">
              <a:buFont typeface="Wingdings" pitchFamily="2" charset="2"/>
              <a:buChar char="Ø"/>
            </a:pPr>
            <a:r>
              <a:rPr lang="en-US" sz="2400" dirty="0" smtClean="0"/>
              <a:t>In 8086 there is two phase: </a:t>
            </a:r>
          </a:p>
          <a:p>
            <a:pPr marL="971550" lvl="1" indent="-514350">
              <a:buFont typeface="Wingdings" pitchFamily="2" charset="2"/>
              <a:buChar char="Ø"/>
            </a:pPr>
            <a:r>
              <a:rPr lang="en-US" sz="2400" dirty="0" smtClean="0"/>
              <a:t>instruction fetch and </a:t>
            </a:r>
          </a:p>
          <a:p>
            <a:pPr marL="971550" lvl="1" indent="-514350">
              <a:buFont typeface="Wingdings" pitchFamily="2" charset="2"/>
              <a:buChar char="Ø"/>
            </a:pPr>
            <a:r>
              <a:rPr lang="en-US" sz="2400" dirty="0" smtClean="0"/>
              <a:t>decode and execution</a:t>
            </a:r>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Pipelining</a:t>
            </a:r>
            <a:endParaRPr lang="en-US" sz="3000" b="1" dirty="0"/>
          </a:p>
        </p:txBody>
      </p:sp>
      <p:sp>
        <p:nvSpPr>
          <p:cNvPr id="5" name="TextBox 4"/>
          <p:cNvSpPr txBox="1"/>
          <p:nvPr/>
        </p:nvSpPr>
        <p:spPr>
          <a:xfrm>
            <a:off x="0" y="388709"/>
            <a:ext cx="9144000" cy="2215991"/>
          </a:xfrm>
          <a:prstGeom prst="rect">
            <a:avLst/>
          </a:prstGeom>
          <a:noFill/>
        </p:spPr>
        <p:txBody>
          <a:bodyPr wrap="square" rtlCol="0">
            <a:spAutoFit/>
          </a:bodyPr>
          <a:lstStyle/>
          <a:p>
            <a:pPr marL="514350" indent="-514350">
              <a:buFont typeface="Wingdings" pitchFamily="2" charset="2"/>
              <a:buChar char="Ø"/>
            </a:pPr>
            <a:r>
              <a:rPr lang="en-US" sz="2300" dirty="0" smtClean="0"/>
              <a:t>In 8086 pipelining is possible due to use of queue.</a:t>
            </a:r>
          </a:p>
          <a:p>
            <a:pPr marL="514350" indent="-514350">
              <a:buFont typeface="Wingdings" pitchFamily="2" charset="2"/>
              <a:buChar char="Ø"/>
            </a:pPr>
            <a:r>
              <a:rPr lang="en-US" sz="2300" dirty="0" err="1" smtClean="0"/>
              <a:t>BIU</a:t>
            </a:r>
            <a:r>
              <a:rPr lang="en-US" sz="2300" dirty="0" smtClean="0"/>
              <a:t> fills in the queue until entire queue is full.</a:t>
            </a:r>
          </a:p>
          <a:p>
            <a:pPr marL="514350" indent="-514350">
              <a:buFont typeface="Wingdings" pitchFamily="2" charset="2"/>
              <a:buChar char="Ø"/>
            </a:pPr>
            <a:r>
              <a:rPr lang="en-US" sz="2300" dirty="0" err="1" smtClean="0"/>
              <a:t>BIU</a:t>
            </a:r>
            <a:r>
              <a:rPr lang="en-US" sz="2300" dirty="0" smtClean="0"/>
              <a:t> restarts filling in the queue when at least two locations of queue are vacant</a:t>
            </a:r>
            <a:r>
              <a:rPr lang="en-US" sz="2300" dirty="0" smtClean="0"/>
              <a:t>.</a:t>
            </a:r>
          </a:p>
          <a:p>
            <a:pPr marL="514350" indent="-514350">
              <a:buFont typeface="Wingdings" pitchFamily="2" charset="2"/>
              <a:buChar char="Ø"/>
            </a:pPr>
            <a:endParaRPr lang="en-US" sz="2300" dirty="0" smtClean="0"/>
          </a:p>
          <a:p>
            <a:pPr marL="514350" indent="-514350">
              <a:buFont typeface="Wingdings" pitchFamily="2" charset="2"/>
              <a:buChar char="Ø"/>
            </a:pPr>
            <a:endParaRPr lang="en-US" sz="2300"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553998"/>
          </a:xfrm>
          <a:prstGeom prst="rect">
            <a:avLst/>
          </a:prstGeom>
          <a:noFill/>
        </p:spPr>
        <p:txBody>
          <a:bodyPr wrap="square" rtlCol="0">
            <a:spAutoFit/>
          </a:bodyPr>
          <a:lstStyle/>
          <a:p>
            <a:r>
              <a:rPr lang="en-US" sz="3000" b="1" dirty="0" smtClean="0"/>
              <a:t>Pipelining</a:t>
            </a:r>
            <a:endParaRPr lang="en-US" sz="3000" b="1" dirty="0"/>
          </a:p>
        </p:txBody>
      </p:sp>
      <p:pic>
        <p:nvPicPr>
          <p:cNvPr id="2050" name="Picture 2"/>
          <p:cNvPicPr>
            <a:picLocks noChangeAspect="1" noChangeArrowheads="1"/>
          </p:cNvPicPr>
          <p:nvPr/>
        </p:nvPicPr>
        <p:blipFill>
          <a:blip r:embed="rId3"/>
          <a:srcRect/>
          <a:stretch>
            <a:fillRect/>
          </a:stretch>
        </p:blipFill>
        <p:spPr bwMode="auto">
          <a:xfrm>
            <a:off x="609600" y="415510"/>
            <a:ext cx="8170568" cy="6213889"/>
          </a:xfrm>
          <a:prstGeom prst="rect">
            <a:avLst/>
          </a:prstGeom>
          <a:noFill/>
          <a:ln w="9525">
            <a:noFill/>
            <a:miter lim="800000"/>
            <a:headEnd/>
            <a:tailEnd/>
          </a:ln>
          <a:effectLst/>
        </p:spPr>
      </p:pic>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88709"/>
            <a:ext cx="9144000" cy="1862048"/>
          </a:xfrm>
          <a:prstGeom prst="rect">
            <a:avLst/>
          </a:prstGeom>
          <a:noFill/>
        </p:spPr>
        <p:txBody>
          <a:bodyPr wrap="square" rtlCol="0">
            <a:spAutoFit/>
          </a:bodyPr>
          <a:lstStyle/>
          <a:p>
            <a:pPr marL="514350" indent="-514350">
              <a:buFont typeface="Wingdings" pitchFamily="2" charset="2"/>
              <a:buChar char="Ø"/>
            </a:pPr>
            <a:r>
              <a:rPr lang="en-US" sz="2300" dirty="0" smtClean="0"/>
              <a:t>In 8086 pipelining is possible due to use of queue.</a:t>
            </a:r>
          </a:p>
          <a:p>
            <a:pPr marL="514350" indent="-514350">
              <a:buFont typeface="Wingdings" pitchFamily="2" charset="2"/>
              <a:buChar char="Ø"/>
            </a:pPr>
            <a:r>
              <a:rPr lang="en-US" sz="2300" dirty="0" err="1" smtClean="0"/>
              <a:t>BIU</a:t>
            </a:r>
            <a:r>
              <a:rPr lang="en-US" sz="2300" dirty="0" smtClean="0"/>
              <a:t> fills in the queue until entire queue is full.</a:t>
            </a:r>
          </a:p>
          <a:p>
            <a:pPr marL="514350" indent="-514350">
              <a:buFont typeface="Wingdings" pitchFamily="2" charset="2"/>
              <a:buChar char="Ø"/>
            </a:pPr>
            <a:r>
              <a:rPr lang="en-US" sz="2300" dirty="0" err="1" smtClean="0"/>
              <a:t>BIU</a:t>
            </a:r>
            <a:r>
              <a:rPr lang="en-US" sz="2300" dirty="0" smtClean="0"/>
              <a:t> restarts filling in the queue when at least two locations of queue are vacant.</a:t>
            </a:r>
          </a:p>
          <a:p>
            <a:pPr marL="514350" indent="-514350">
              <a:buFont typeface="Wingdings" pitchFamily="2" charset="2"/>
              <a:buChar char="Ø"/>
            </a:pPr>
            <a:endParaRPr lang="en-US" sz="2300" dirty="0" smtClean="0"/>
          </a:p>
        </p:txBody>
      </p:sp>
    </p:spTree>
    <p:extLst>
      <p:ext uri="{BB962C8B-B14F-4D97-AF65-F5344CB8AC3E}">
        <p14:creationId xmlns="" xmlns:p14="http://schemas.microsoft.com/office/powerpoint/2010/main" val="803775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8086 Microprocessor Architecture</a:t>
            </a:r>
          </a:p>
          <a:p>
            <a:endParaRPr lang="en-US" sz="3000" b="1" dirty="0"/>
          </a:p>
        </p:txBody>
      </p:sp>
      <p:sp>
        <p:nvSpPr>
          <p:cNvPr id="5" name="TextBox 4"/>
          <p:cNvSpPr txBox="1"/>
          <p:nvPr/>
        </p:nvSpPr>
        <p:spPr>
          <a:xfrm>
            <a:off x="0" y="369333"/>
            <a:ext cx="9144000" cy="4524315"/>
          </a:xfrm>
          <a:prstGeom prst="rect">
            <a:avLst/>
          </a:prstGeom>
          <a:noFill/>
        </p:spPr>
        <p:txBody>
          <a:bodyPr wrap="square" rtlCol="0">
            <a:spAutoFit/>
          </a:bodyPr>
          <a:lstStyle/>
          <a:p>
            <a:pPr marL="285750" indent="-285750"/>
            <a:r>
              <a:rPr lang="en-US" sz="2400" b="1" dirty="0" smtClean="0"/>
              <a:t>Execution Unit (EU)</a:t>
            </a:r>
          </a:p>
          <a:p>
            <a:pPr marL="457200" indent="-457200">
              <a:buFont typeface="Wingdings" pitchFamily="2" charset="2"/>
              <a:buChar char="q"/>
            </a:pPr>
            <a:r>
              <a:rPr lang="en-US" sz="2400" dirty="0" smtClean="0"/>
              <a:t>The EU receives </a:t>
            </a:r>
            <a:r>
              <a:rPr lang="en-US" sz="2400" dirty="0" err="1" smtClean="0"/>
              <a:t>opcode</a:t>
            </a:r>
            <a:r>
              <a:rPr lang="en-US" sz="2400" dirty="0" smtClean="0"/>
              <a:t> of an instruction from the queue, decodes it and then executes it. </a:t>
            </a:r>
          </a:p>
          <a:p>
            <a:pPr marL="457200" indent="-457200">
              <a:buFont typeface="Wingdings" pitchFamily="2" charset="2"/>
              <a:buChar char="q"/>
            </a:pPr>
            <a:r>
              <a:rPr lang="en-US" sz="2400" dirty="0" smtClean="0"/>
              <a:t>While Execution unit decodes or executes an instruction, then the </a:t>
            </a:r>
            <a:r>
              <a:rPr lang="en-US" sz="2400" dirty="0" err="1" smtClean="0"/>
              <a:t>BIU</a:t>
            </a:r>
            <a:r>
              <a:rPr lang="en-US" sz="2400" dirty="0" smtClean="0"/>
              <a:t> fetches instruction codes from the memory and stores them in the queue.</a:t>
            </a:r>
          </a:p>
          <a:p>
            <a:pPr marL="457200" indent="-457200">
              <a:buFont typeface="Wingdings" pitchFamily="2" charset="2"/>
              <a:buChar char="q"/>
            </a:pPr>
            <a:r>
              <a:rPr lang="en-US" sz="2400" dirty="0" smtClean="0"/>
              <a:t>It consist of following registers: </a:t>
            </a:r>
          </a:p>
          <a:p>
            <a:pPr marL="914400" lvl="1" indent="-457200"/>
            <a:r>
              <a:rPr lang="en-US" sz="2400" dirty="0" smtClean="0"/>
              <a:t>General purpose registers</a:t>
            </a:r>
          </a:p>
          <a:p>
            <a:pPr marL="914400" lvl="1" indent="-457200"/>
            <a:r>
              <a:rPr lang="en-US" sz="2400" dirty="0" smtClean="0"/>
              <a:t>Index register</a:t>
            </a:r>
          </a:p>
          <a:p>
            <a:pPr marL="914400" lvl="1" indent="-457200"/>
            <a:r>
              <a:rPr lang="en-US" sz="2400" dirty="0" err="1" smtClean="0"/>
              <a:t>ALU</a:t>
            </a:r>
            <a:endParaRPr lang="en-US" sz="2400" dirty="0" smtClean="0"/>
          </a:p>
          <a:p>
            <a:pPr marL="914400" lvl="1" indent="-457200"/>
            <a:r>
              <a:rPr lang="en-US" sz="2400" dirty="0" smtClean="0"/>
              <a:t>Flag register</a:t>
            </a:r>
          </a:p>
          <a:p>
            <a:pPr marL="914400" lvl="1" indent="-457200"/>
            <a:endParaRPr lang="en-US" sz="2400" dirty="0"/>
          </a:p>
        </p:txBody>
      </p:sp>
    </p:spTree>
    <p:extLst>
      <p:ext uri="{BB962C8B-B14F-4D97-AF65-F5344CB8AC3E}">
        <p14:creationId xmlns="" xmlns:p14="http://schemas.microsoft.com/office/powerpoint/2010/main" val="4233593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553998"/>
          </a:xfrm>
          <a:prstGeom prst="rect">
            <a:avLst/>
          </a:prstGeom>
          <a:noFill/>
        </p:spPr>
        <p:txBody>
          <a:bodyPr wrap="square" rtlCol="0">
            <a:spAutoFit/>
          </a:bodyPr>
          <a:lstStyle/>
          <a:p>
            <a:r>
              <a:rPr lang="en-US" sz="3000" b="1" dirty="0" smtClean="0"/>
              <a:t>Classification of register (Based on 8086 microprocessor)</a:t>
            </a:r>
            <a:endParaRPr lang="en-US" sz="3000" b="1" dirty="0"/>
          </a:p>
        </p:txBody>
      </p:sp>
      <p:sp>
        <p:nvSpPr>
          <p:cNvPr id="5" name="TextBox 4"/>
          <p:cNvSpPr txBox="1"/>
          <p:nvPr/>
        </p:nvSpPr>
        <p:spPr>
          <a:xfrm>
            <a:off x="0" y="369333"/>
            <a:ext cx="9144000" cy="6740307"/>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General purpose register</a:t>
            </a:r>
          </a:p>
          <a:p>
            <a:pPr marL="287338" indent="-287338" algn="just" fontAlgn="base"/>
            <a:r>
              <a:rPr lang="en-US" sz="2400" dirty="0" smtClean="0"/>
              <a:t>	General-purpose registers can be used for multiple purposes and assigned to a variety of functions by the programmer. It is user visible register. In 8086 microprocessor. The </a:t>
            </a:r>
            <a:r>
              <a:rPr lang="en-US" sz="2400" dirty="0"/>
              <a:t>registers AX, BX, CX, and DX are the general 16-bit registers.</a:t>
            </a:r>
          </a:p>
          <a:p>
            <a:pPr marL="287338" indent="-287338" algn="just" fontAlgn="base"/>
            <a:r>
              <a:rPr lang="en-US" sz="2400" i="1" dirty="0" smtClean="0"/>
              <a:t>	</a:t>
            </a:r>
            <a:r>
              <a:rPr lang="en-US" sz="2400" b="1" i="1" dirty="0" smtClean="0"/>
              <a:t>AX </a:t>
            </a:r>
            <a:r>
              <a:rPr lang="en-US" sz="2400" b="1" i="1" dirty="0"/>
              <a:t>Register</a:t>
            </a:r>
            <a:r>
              <a:rPr lang="en-US" sz="2400" dirty="0"/>
              <a:t>: Accumulator register consists of two 8-bit registers AL and AH, which</a:t>
            </a:r>
            <a:br>
              <a:rPr lang="en-US" sz="2400" dirty="0"/>
            </a:br>
            <a:r>
              <a:rPr lang="en-US" sz="2400" dirty="0"/>
              <a:t>can be combined together and used as a 16- bit register AX. AL in this case contains </a:t>
            </a:r>
            <a:r>
              <a:rPr lang="en-US" sz="2400" dirty="0" smtClean="0"/>
              <a:t>the low-order </a:t>
            </a:r>
            <a:r>
              <a:rPr lang="en-US" sz="2400" dirty="0"/>
              <a:t>byte of the word, and AH contains the high-order byte. Accumulator can </a:t>
            </a:r>
            <a:r>
              <a:rPr lang="en-US" sz="2400" dirty="0" smtClean="0"/>
              <a:t>be used </a:t>
            </a:r>
            <a:r>
              <a:rPr lang="en-US" sz="2400" dirty="0"/>
              <a:t>for I/O operations, rotate and string manipulation</a:t>
            </a:r>
            <a:r>
              <a:rPr lang="en-US" sz="2400" dirty="0" smtClean="0"/>
              <a:t>. It is most efficient in data movement, arithmetic and logical operation. Its function depends on the design of the processor whether the processor is an accumulator based processor or general purpose registers based processor. After the execution of arithmetic and logical instruction the result is placed in the accumulator. All data transfer between CPU and device/port are performed through the accumulator.</a:t>
            </a:r>
            <a:endParaRPr lang="en-US" sz="2400" dirty="0"/>
          </a:p>
          <a:p>
            <a:pPr marL="287338" indent="-287338" algn="just" fontAlgn="base"/>
            <a:r>
              <a:rPr lang="en-US" sz="2400" i="1" dirty="0" smtClean="0"/>
              <a:t>		</a:t>
            </a:r>
            <a:endParaRPr lang="en-US" sz="2400" dirty="0"/>
          </a:p>
        </p:txBody>
      </p:sp>
    </p:spTree>
    <p:extLst>
      <p:ext uri="{BB962C8B-B14F-4D97-AF65-F5344CB8AC3E}">
        <p14:creationId xmlns="" xmlns:p14="http://schemas.microsoft.com/office/powerpoint/2010/main" val="4015673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3"/>
            <a:ext cx="9144000" cy="6417141"/>
          </a:xfrm>
          <a:prstGeom prst="rect">
            <a:avLst/>
          </a:prstGeom>
          <a:noFill/>
        </p:spPr>
        <p:txBody>
          <a:bodyPr wrap="square" rtlCol="0">
            <a:spAutoFit/>
          </a:bodyPr>
          <a:lstStyle/>
          <a:p>
            <a:pPr marL="285750" indent="-285750">
              <a:buFont typeface="Wingdings" panose="05000000000000000000" pitchFamily="2" charset="2"/>
              <a:buChar char="§"/>
            </a:pPr>
            <a:r>
              <a:rPr lang="en-US" sz="2700" b="1" dirty="0" smtClean="0"/>
              <a:t>General purpose register</a:t>
            </a:r>
          </a:p>
          <a:p>
            <a:pPr marL="287338" indent="-287338" algn="just" fontAlgn="base"/>
            <a:r>
              <a:rPr lang="en-US" sz="2700" dirty="0" smtClean="0"/>
              <a:t>	</a:t>
            </a:r>
            <a:r>
              <a:rPr lang="en-US" sz="2800" b="1" i="1" dirty="0" smtClean="0"/>
              <a:t>BX Register</a:t>
            </a:r>
            <a:r>
              <a:rPr lang="en-US" sz="2800" dirty="0" smtClean="0"/>
              <a:t>: This register is mainly used as a base register. It holds the starting base</a:t>
            </a:r>
            <a:br>
              <a:rPr lang="en-US" sz="2800" dirty="0" smtClean="0"/>
            </a:br>
            <a:r>
              <a:rPr lang="en-US" sz="2800" dirty="0" smtClean="0"/>
              <a:t>location of a memory region within a data segment. It is used as offset storage for</a:t>
            </a:r>
            <a:br>
              <a:rPr lang="en-US" sz="2800" dirty="0" smtClean="0"/>
            </a:br>
            <a:r>
              <a:rPr lang="en-US" sz="2800" dirty="0" smtClean="0"/>
              <a:t>forming physical address in case of certain addressing mode.</a:t>
            </a:r>
            <a:endParaRPr lang="en-US" sz="2700" dirty="0" smtClean="0"/>
          </a:p>
          <a:p>
            <a:pPr marL="287338" indent="-287338" algn="just" fontAlgn="base"/>
            <a:r>
              <a:rPr lang="en-US" sz="2700" b="1" i="1" smtClean="0"/>
              <a:t>    CX </a:t>
            </a:r>
            <a:r>
              <a:rPr lang="en-US" sz="2700" b="1" i="1" dirty="0" smtClean="0"/>
              <a:t>Register</a:t>
            </a:r>
            <a:r>
              <a:rPr lang="en-US" sz="2700" dirty="0" smtClean="0"/>
              <a:t>: It is used as default counter or count register in case of string and loop</a:t>
            </a:r>
            <a:br>
              <a:rPr lang="en-US" sz="2700" dirty="0" smtClean="0"/>
            </a:br>
            <a:r>
              <a:rPr lang="en-US" sz="2700" dirty="0" smtClean="0"/>
              <a:t>instructions.</a:t>
            </a:r>
          </a:p>
          <a:p>
            <a:pPr marL="287338" indent="-287338" algn="just"/>
            <a:r>
              <a:rPr lang="en-US" sz="2700" i="1" dirty="0" smtClean="0"/>
              <a:t>	</a:t>
            </a:r>
            <a:r>
              <a:rPr lang="en-US" sz="2700" b="1" i="1" dirty="0" smtClean="0"/>
              <a:t>DX Register</a:t>
            </a:r>
            <a:r>
              <a:rPr lang="en-US" sz="2700" dirty="0" smtClean="0"/>
              <a:t>: Data register can be used as a port number in I/O operations and implicit operand or destination in case of few instructions. Some I/O instruction move data between and identified I/O port and the memory location address by register DX. </a:t>
            </a:r>
          </a:p>
        </p:txBody>
      </p:sp>
    </p:spTree>
    <p:extLst>
      <p:ext uri="{BB962C8B-B14F-4D97-AF65-F5344CB8AC3E}">
        <p14:creationId xmlns="" xmlns:p14="http://schemas.microsoft.com/office/powerpoint/2010/main" val="3411548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
            <a:ext cx="9144000" cy="1015663"/>
          </a:xfrm>
          <a:prstGeom prst="rect">
            <a:avLst/>
          </a:prstGeom>
          <a:noFill/>
        </p:spPr>
        <p:txBody>
          <a:bodyPr wrap="square" rtlCol="0">
            <a:spAutoFit/>
          </a:bodyPr>
          <a:lstStyle/>
          <a:p>
            <a:r>
              <a:rPr lang="en-US" sz="3000" b="1" dirty="0" smtClean="0"/>
              <a:t>Classification of register (Based on 8086 microprocessor)</a:t>
            </a:r>
          </a:p>
          <a:p>
            <a:endParaRPr lang="en-US" sz="3000" b="1" dirty="0"/>
          </a:p>
        </p:txBody>
      </p:sp>
      <p:sp>
        <p:nvSpPr>
          <p:cNvPr id="5" name="TextBox 4"/>
          <p:cNvSpPr txBox="1"/>
          <p:nvPr/>
        </p:nvSpPr>
        <p:spPr>
          <a:xfrm>
            <a:off x="0" y="369333"/>
            <a:ext cx="9144000" cy="6370975"/>
          </a:xfrm>
          <a:prstGeom prst="rect">
            <a:avLst/>
          </a:prstGeom>
          <a:noFill/>
        </p:spPr>
        <p:txBody>
          <a:bodyPr wrap="square" rtlCol="0">
            <a:spAutoFit/>
          </a:bodyPr>
          <a:lstStyle/>
          <a:p>
            <a:pPr marL="285750" indent="-285750">
              <a:buFont typeface="Wingdings" panose="05000000000000000000" pitchFamily="2" charset="2"/>
              <a:buChar char="§"/>
            </a:pPr>
            <a:r>
              <a:rPr lang="en-US" sz="2400" b="1" dirty="0" smtClean="0"/>
              <a:t>Pointer and index register</a:t>
            </a:r>
            <a:endParaRPr lang="en-US" sz="2400" b="1" dirty="0"/>
          </a:p>
          <a:p>
            <a:pPr marL="914400" indent="-457200">
              <a:buFont typeface="Arial" panose="020B0604020202020204" pitchFamily="34" charset="0"/>
              <a:buChar char="•"/>
            </a:pPr>
            <a:r>
              <a:rPr lang="en-US" sz="2400" b="1" dirty="0" smtClean="0"/>
              <a:t>Stack pointer (SP)</a:t>
            </a:r>
            <a:r>
              <a:rPr lang="en-US" sz="2400" dirty="0" smtClean="0"/>
              <a:t>: The stack is a sequence of memory location defined by the user. It is used to save the contents of a register if it is required during the execution of a program. The stack pointer holds the address of the last occupied memory location of the stack. Thus indicates </a:t>
            </a:r>
            <a:r>
              <a:rPr lang="en-US" sz="2400" dirty="0" err="1" smtClean="0"/>
              <a:t>upto</a:t>
            </a:r>
            <a:r>
              <a:rPr lang="en-US" sz="2400" dirty="0" smtClean="0"/>
              <a:t> what memory location the stack is already filled </a:t>
            </a:r>
            <a:r>
              <a:rPr lang="en-US" sz="2400" dirty="0" err="1" smtClean="0"/>
              <a:t>up.The</a:t>
            </a:r>
            <a:r>
              <a:rPr lang="en-US" sz="2400" dirty="0" smtClean="0"/>
              <a:t> PUSH instruction is used to transfer the content of the register to the stack and the POP instruction to bring back content from the stack to the register. </a:t>
            </a:r>
          </a:p>
          <a:p>
            <a:pPr marL="914400" indent="-457200">
              <a:buFont typeface="Arial" panose="020B0604020202020204" pitchFamily="34" charset="0"/>
              <a:buChar char="•"/>
            </a:pPr>
            <a:r>
              <a:rPr lang="en-US" sz="2400" b="1" dirty="0" smtClean="0"/>
              <a:t>Base Pointer (BP)</a:t>
            </a:r>
            <a:r>
              <a:rPr lang="en-US" sz="2400" dirty="0" smtClean="0"/>
              <a:t>: Its helps in referencing the parameter variables passed to a subroutine. The address in SS register is combined with the offset in BP to get the location of the parameter. BP can also be combined with DI and SI as base register for special addressing.</a:t>
            </a:r>
          </a:p>
          <a:p>
            <a:pPr marL="914400" indent="-457200">
              <a:buFont typeface="Arial" panose="020B0604020202020204" pitchFamily="34" charset="0"/>
              <a:buChar char="•"/>
            </a:pPr>
            <a:r>
              <a:rPr lang="en-US" sz="2400" b="1" dirty="0" smtClean="0"/>
              <a:t>Source Index (SI)</a:t>
            </a:r>
            <a:r>
              <a:rPr lang="en-US" sz="2400" dirty="0" smtClean="0"/>
              <a:t>: It is used as source index for string operation. </a:t>
            </a:r>
          </a:p>
          <a:p>
            <a:pPr marL="914400" indent="-457200">
              <a:buFont typeface="Arial" panose="020B0604020202020204" pitchFamily="34" charset="0"/>
              <a:buChar char="•"/>
            </a:pPr>
            <a:r>
              <a:rPr lang="en-US" sz="2400" b="1" dirty="0" smtClean="0"/>
              <a:t>Destination Index (DI)</a:t>
            </a:r>
            <a:r>
              <a:rPr lang="en-US" sz="2400" dirty="0" smtClean="0"/>
              <a:t>: It is used as a destination index for string operation.</a:t>
            </a:r>
          </a:p>
        </p:txBody>
      </p:sp>
    </p:spTree>
    <p:extLst>
      <p:ext uri="{BB962C8B-B14F-4D97-AF65-F5344CB8AC3E}">
        <p14:creationId xmlns="" xmlns:p14="http://schemas.microsoft.com/office/powerpoint/2010/main" val="3174448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3400</TotalTime>
  <Words>3963</Words>
  <Application>Microsoft Office PowerPoint</Application>
  <PresentationFormat>On-screen Show (4:3)</PresentationFormat>
  <Paragraphs>435</Paragraphs>
  <Slides>58</Slides>
  <Notes>3</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Unit 2 ,4</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ASUS</dc:creator>
  <cp:lastModifiedBy>ASUS</cp:lastModifiedBy>
  <cp:revision>166</cp:revision>
  <dcterms:created xsi:type="dcterms:W3CDTF">2021-08-12T07:08:35Z</dcterms:created>
  <dcterms:modified xsi:type="dcterms:W3CDTF">2022-04-10T14:04:30Z</dcterms:modified>
</cp:coreProperties>
</file>