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7" r:id="rId7"/>
    <p:sldId id="275" r:id="rId8"/>
    <p:sldId id="274" r:id="rId9"/>
    <p:sldId id="276" r:id="rId10"/>
    <p:sldId id="277" r:id="rId11"/>
    <p:sldId id="278" r:id="rId12"/>
    <p:sldId id="280" r:id="rId13"/>
    <p:sldId id="281" r:id="rId14"/>
    <p:sldId id="282" r:id="rId15"/>
    <p:sldId id="283" r:id="rId16"/>
    <p:sldId id="279" r:id="rId17"/>
    <p:sldId id="284" r:id="rId18"/>
    <p:sldId id="286" r:id="rId19"/>
    <p:sldId id="287" r:id="rId20"/>
    <p:sldId id="288" r:id="rId21"/>
    <p:sldId id="289" r:id="rId22"/>
    <p:sldId id="285" r:id="rId23"/>
    <p:sldId id="291" r:id="rId24"/>
    <p:sldId id="290" r:id="rId25"/>
    <p:sldId id="292" r:id="rId26"/>
    <p:sldId id="293" r:id="rId27"/>
    <p:sldId id="294" r:id="rId28"/>
    <p:sldId id="295" r:id="rId29"/>
    <p:sldId id="296" r:id="rId30"/>
    <p:sldId id="297" r:id="rId31"/>
    <p:sldId id="298" r:id="rId32"/>
    <p:sldId id="299" r:id="rId33"/>
    <p:sldId id="300" r:id="rId34"/>
    <p:sldId id="301" r:id="rId35"/>
    <p:sldId id="302" r:id="rId36"/>
    <p:sldId id="305" r:id="rId37"/>
    <p:sldId id="304" r:id="rId38"/>
    <p:sldId id="303"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30" r:id="rId54"/>
    <p:sldId id="331" r:id="rId55"/>
    <p:sldId id="332" r:id="rId56"/>
    <p:sldId id="333" r:id="rId57"/>
    <p:sldId id="334" r:id="rId58"/>
    <p:sldId id="329" r:id="rId59"/>
    <p:sldId id="321" r:id="rId60"/>
    <p:sldId id="322" r:id="rId61"/>
    <p:sldId id="323" r:id="rId62"/>
    <p:sldId id="320" r:id="rId63"/>
    <p:sldId id="324" r:id="rId64"/>
    <p:sldId id="336" r:id="rId65"/>
    <p:sldId id="335" r:id="rId66"/>
    <p:sldId id="325" r:id="rId67"/>
    <p:sldId id="326" r:id="rId68"/>
    <p:sldId id="327" r:id="rId69"/>
    <p:sldId id="328" r:id="rId70"/>
    <p:sldId id="337" r:id="rId71"/>
    <p:sldId id="338" r:id="rId72"/>
    <p:sldId id="339" r:id="rId73"/>
    <p:sldId id="340" r:id="rId74"/>
    <p:sldId id="342" r:id="rId75"/>
    <p:sldId id="341" r:id="rId76"/>
    <p:sldId id="343" r:id="rId77"/>
    <p:sldId id="344" r:id="rId78"/>
    <p:sldId id="345" r:id="rId79"/>
    <p:sldId id="346" r:id="rId80"/>
    <p:sldId id="347" r:id="rId81"/>
    <p:sldId id="348" r:id="rId82"/>
    <p:sldId id="349" r:id="rId83"/>
    <p:sldId id="350" r:id="rId84"/>
    <p:sldId id="351" r:id="rId85"/>
    <p:sldId id="352" r:id="rId86"/>
    <p:sldId id="353"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146E0-5C55-46B1-895B-E69EAC7F1A5B}" v="7" dt="2022-02-04T13:17:37.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72" y="-4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Barali" userId="S::sachinbaralicsit077@indrenicollege.edu.np::c0617b98-c704-451e-87dd-515a9ec052d1" providerId="AD" clId="Web-{8E3146E0-5C55-46B1-895B-E69EAC7F1A5B}"/>
    <pc:docChg chg="modSld">
      <pc:chgData name="SachinBarali" userId="S::sachinbaralicsit077@indrenicollege.edu.np::c0617b98-c704-451e-87dd-515a9ec052d1" providerId="AD" clId="Web-{8E3146E0-5C55-46B1-895B-E69EAC7F1A5B}" dt="2022-02-04T13:17:37.492" v="6"/>
      <pc:docMkLst>
        <pc:docMk/>
      </pc:docMkLst>
      <pc:sldChg chg="modSp">
        <pc:chgData name="SachinBarali" userId="S::sachinbaralicsit077@indrenicollege.edu.np::c0617b98-c704-451e-87dd-515a9ec052d1" providerId="AD" clId="Web-{8E3146E0-5C55-46B1-895B-E69EAC7F1A5B}" dt="2022-02-04T10:49:58.173" v="4" actId="20577"/>
        <pc:sldMkLst>
          <pc:docMk/>
          <pc:sldMk cId="0" sldId="352"/>
        </pc:sldMkLst>
        <pc:spChg chg="mod">
          <ac:chgData name="SachinBarali" userId="S::sachinbaralicsit077@indrenicollege.edu.np::c0617b98-c704-451e-87dd-515a9ec052d1" providerId="AD" clId="Web-{8E3146E0-5C55-46B1-895B-E69EAC7F1A5B}" dt="2022-02-04T10:49:58.173" v="4" actId="20577"/>
          <ac:spMkLst>
            <pc:docMk/>
            <pc:sldMk cId="0" sldId="352"/>
            <ac:spMk id="3" creationId="{00000000-0000-0000-0000-000000000000}"/>
          </ac:spMkLst>
        </pc:spChg>
      </pc:sldChg>
      <pc:sldChg chg="addSp delSp">
        <pc:chgData name="SachinBarali" userId="S::sachinbaralicsit077@indrenicollege.edu.np::c0617b98-c704-451e-87dd-515a9ec052d1" providerId="AD" clId="Web-{8E3146E0-5C55-46B1-895B-E69EAC7F1A5B}" dt="2022-02-04T13:17:37.492" v="6"/>
        <pc:sldMkLst>
          <pc:docMk/>
          <pc:sldMk cId="0" sldId="353"/>
        </pc:sldMkLst>
        <pc:spChg chg="add del">
          <ac:chgData name="SachinBarali" userId="S::sachinbaralicsit077@indrenicollege.edu.np::c0617b98-c704-451e-87dd-515a9ec052d1" providerId="AD" clId="Web-{8E3146E0-5C55-46B1-895B-E69EAC7F1A5B}" dt="2022-02-04T13:17:37.492" v="6"/>
          <ac:spMkLst>
            <pc:docMk/>
            <pc:sldMk cId="0" sldId="353"/>
            <ac:spMk id="2" creationId="{5B10DA08-D31C-46BF-BA30-72D6EB97D11C}"/>
          </ac:spMkLst>
        </pc:sp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02:55.85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0 882,'0'-17,"0"-1,0 0,17-17,18 0,-35 0,18 17,0-17,-18 17,0-17,17-1,1 19,0-1,-18-17,17 0,1-1,-18 19,18-19,-1 1,1-18,-1 36,-17-1,0-17,18 17,0 0,-18 1,0-1,17 1,-17-1,18 0,0 1,-18-1,0 0,0 1,17-1,1 18,-18-18,18 18,-18 18,0 0,0-1,17-17,-17 36,18-1,-18 18,0-36,0 36,0 0,0-17,0-1,0 35,0-34,0 17,17 17,-17-52,0 17,0 0,0 1,0-19,0 19,0-19,0 1,0-1,0 1,0 0,0-1</inkml:trace>
  <inkml:trace contextRef="#ctx0" brushRef="#br0" timeOffset="2161">194 618,'17'0,"1"0,-1 17,1-17,-18 18,18-18,-1 0,1 0,0 0,-18 18,17-18,-17 17</inkml:trace>
  <inkml:trace contextRef="#ctx0" brushRef="#br0" timeOffset="3639">599 142,'0'35,"0"0,-17-17,-1 35,18-36,0 1,0 0,-18-1,18 1,0-1,0 1,-17 0,17-1,-18 1,18 0,0-1,0 1,0 0,0-1,0 1,0-1,0 1,0 0,-18-18,18 17,0 1,0 0,0-1,0 1,0 0,0-1,0 1,0 0,0-1,0 1,0-1,0 1,0-36,18 1,0-18,17-1,-17 19,17-36,-17 0,17 0,-18 18,1 17,0-17,-1-1,1 1,-18 17,18 18,-18-17,17-1,-17 1,18 17,-18-18,0 0,0 1,18-1,-18 0,0 1,17 17,-17-18,0 0,0 1,0-1,18 18,-1 0,-17-17,18-1,0 18,-1 0,-17 18,0-1,0 18,0 1,0-19,0 19,0-19,0 19,0-1,0-18,0 19,0-19,0 19,0-1,0 0,0 0,0 1,0-19,0 19,0-19,0 1,0 0,0 17,0-17,0-1,0 1,0-1,0 1,0 0,0-1,0 1,0 0,0-1,18-34,17-1,-35 0,36 1,-19-1,-17 0,0 1,18-1,-1 1,1 17,-18-18,0 0,18 1,-1-1,-17 0,0 1,18 17,0-18,-18 0,17 18,-17-17,0-1,18 0,0 1,-18-1,0 1,17 17,-17-18,18 18,-18-18,18 18,-18-17,17-1,1 18,-18-18,0 1,0-1,17 18,-17-18,18 1,0 17,-18-18,17 1,1-1,-18 0,18 1</inkml:trace>
  <inkml:trace contextRef="#ctx0" brushRef="#br0" timeOffset="7018">1728 212,'0'18,"0"17,-18 0,18 1,-17-1,-1-18,1 36,17-17,0-19,-18-17,18 36,0-19,-18-17,18 18,0-1,-17 1,17 0,-18 17,18 0,-18 1,1-36,17 17,0 1,-18-18,18 18</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25.77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1595 2187,'0'17,"0"1,0 0,0-1,0 1,0 0,0-1,0 1,17-18,1 18,-18-1,0 1,17-18,1 0,-18 17,18-17,-1 0,1 0,0 0,-1 0,1 0,0 0,-1 0,1 0,-1 0,1 0,0 0,-1 0,1 0,17 0,-17 0,0 0,-1 0,1 0,-1 0,1 0,17 0,1 0,-19 0,1 0,17 0,1 0,-1 0,-18 0,1 0,0 0,-1 0,36 0,-35 0,0 0,17 0,-18 0,19 0,-19 0,19 0,-19 0,1 0,17 0,-17 0,35 0,-36 0,19 0,-1 0,0 0,-17 0,0 0,-1 0,1 0,17 0,-17 0,-1 0,1 0,0 0,-1 0,1 0,0 0,-1 0,1 0,-1 0,1 0,0 0,-1 0,1 0,0 0,-1 0,1 0,0-17,-1-1,-17 1,0-1,0 0,18 18,-18-17,0-1,0 0,17 1,-17-19,18 1,0 18,-18-1,17-17,-17-1,0 1,0-18,18 36,-18-19,0 19,0-1,0 0,0 1,0-1,0 0,0 1,18 17,-18-18,0 0,0 1,0-1,0-17,0 17,0 1,0-1,0 0,0 1,0-1,0 0,0 1,0-1,0 1,0-1,0 0,0 1,0-1,0 0,-18 18,0 0,1 0,-1 0,0 0,1 0,-1-17,-17 17,0 0,17-18,-35 18,18 0,0-18,-18 1,0 17,-18-18,36 18,-36 0,-17-17,18 17,-1 0,-17-18,53 18,-36-18,0 18,19-17,16-1,-17 0,0 18,18 0,17 0,-17 0,18-17,-1 17,0 0,18-18,-17 18,-1 0,0 0,1 0,-1 0,0 0,1 0,-1 0,1 0,-1 0,0 0,1 0,-1 0,0 0,1 0,-1 0,0 0,1 0,-1 18,1-18,-1 0,0 0,18 17,-17-17,-19 18,19-18,17 18,-18-1,0-17,18 18,-17-18,-1 18,18-1,0 1,-18 17,1-17,17 17,-18-17,18-1,0 1,0 0,0-1,0 1,0 17,0-17,0-1,0 1,0 0,0-1,0 1,0 0,0-1,18 1,-18-1,0 1,17 0,1-1,0 1,-18 0,17-1,1 1,-18 0,0-1,18 1,-1 0,1-1,-18 1,18 17,-1-17,1-1,-18 1,0 0,0-1,18-17,-1 0,-17 18,18 0,-18-1,0 1,17-18,1 17,-18 1,0 0,0-1,18 1,-1 0,-17-1,0 1,0 0,0-1,0 1,0-1,0 1,0 0,0-1,0 1,0 0,0-1</inkml:trace>
  <inkml:trace contextRef="#ctx0" brushRef="#br0" timeOffset="5333">2318 2381,'-18'0,"-17"0,17 0,-17 0,-18 17,0 19,18-19,-36 1,-35 70,53-88,-17 71,17-54,-35 54,0-18,52-18,-52 36,-18 17,36-35,-36 35,53-17,-53 17,18-35,35 35,35-88,-35 53,18-18,0-17,0 17,17 0,0-17,-17 0,0 17,17-18,1-17,-1 18,0 0,1-18,-1 0,18 17,-18-17,1 18,17 0,-18-18,0 0,18 17,-17-17,17 18,-18-18,1 0,17 18,0-1,-18-17,0 18,1-18,17 18,0-1,0 1,0-1,0 1,0 0,0-1,0 1,-18-18,18 18,0-1,-18 1,18 17,0 0,0 1,-17-36,-1 35,18-17,-18 17,1 18,-1-18,18-17,-18 17,1 0,17-17,-35 17,35-17,0 0,-18-1,18 1,-18-18,18 17,0 19,-17-36,17 17,0 1,-18-18,18 18,0-36,0 0,0 1,0-1,0 0,0 1,0-1,0 1,0-19,0 19,18-19,-18 19,17-1,-17-17,18-1,-18 19,0-1,0 1,0-19,18 19,-1-1,-17 0,18-17,-18 17,17-17,-17 0,18 17,-18 1,18-1,-1 18,-17-18,18 1,-18-1,0 0,18 18,-18-17,17 17,-17-18,0 1,0-1,0 0,18 18,0-17,-1 17,-17-18,18 18,0 0,-18 18,17-1,1 1,-1 0,-17-1,0 1,18 17,0-35,-18 35,17-17,-17 0,0 17,18-35,0 35,-18 0,17-17,1 17,-18-17,18 0,-18-1,0 1,0 17,17-35,1 18,-18-1,0 1,0 0,0-1,17-17,-17 18,0 0,0-1,18 19,-18-19,18 1,-18 0,0-1,17 1,-17-1,18 1,-18 0,0-1,0 1,0 0</inkml:trace>
  <inkml:trace contextRef="#ctx0" brushRef="#br0" timeOffset="9594">201 4321,'18'0,"-1"0,1 0,17 0,-17 0,-18 18,18-18,-1 0,1 0,-1 0,1 0,0 0,-1 0,1 0,0 0</inkml:trace>
  <inkml:trace contextRef="#ctx0" brushRef="#br0" timeOffset="33450">3658 0,'0'17,"0"1,18 0,-18 17,18 18,-18-18,0 18,17 0,-17 53,18-18,-1-18,-17 1,18 17,-18-35,0 18,0-1,0 1,0-54,0 36,0-17,0-19,0 18,0 18,0-35,0 0,0-1,0 1,0 0,0-1,0 1,0 0,0-1,0 1,0-1,0 1,18-18,-1 0,1 0,0 0,17 0,-17 0,-1 0,1-18,-1 18,1 0,-18-17,18 17,-1 0,-17-18,18 18,-18-17,18 17</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7:11.3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4957 127,'17'0,"1"0,0 0,17 0,-18 0,1 0,0 0,-1 0,1 0,0 0,-1 0,19-18,-19 18,18-17,-17 17,35 0,-35 0,-1 0,1 0,0 0,-1-18,1 18,17 0,-17 0,-1 0,1-18,17 1,-17 17,0 0,-1 0,19 0,-19-18,18 18,-17 0,0 0,-1 0,1 0,0 0,-1 0,1 0,0 0,-1 0,1 0,-1 0,1 0,0 0,-1 0,1 0,0 0,-1 0,1 0,0 0,-1 0,1 0,0 0,-1 0,1 0,-1 0,19 0,-19 0,1 0,17 0,-17 0,0-17,17 17,-18 0,1 0,0 0,-1 0,1 0,0 0,-1 0,1 0,0 0,-1 0,1 0,-1 0,1 0,0 0,-1 0,1 0,-18 17,-18 1,1-1,-1 19,0-1,-17-17,18-18,-19 35,1-17,53-18,-1 0,1 0,0 0,-1 0,1 0,-1 0,1 0,0 0,-1 0,1 0,0 0,-1 0,19 0,-19 0,1 0,0 0,17 0,-18 0,19 0,-1 0,0 0,-17 0,0 0,-1 0,1 0,-1 0,1 0,0 0,-1 0,1 0,0 0,17 0,-17 0,-1 0,1 0,-1 0,1 0,0-18,-1 18,1 0,0 0,-1 0,1 0,0 0,-1 0,1 0,0 0,-1 0,1 0,-1 0,1 0,0 0,-18-18,17 1,1 17,0 0,-1 0,1 0,0 0,-1 0,1 0,-1 0,1 0,-18-18,18 18,-1 0,1 0</inkml:trace>
  <inkml:trace contextRef="#ctx0" brushRef="#br0" timeOffset="5366">8943 92,'35'0,"-17"0,0 0,-1 17,1-17,17 0,-17 0,-1 0,1 0,0 0,-1 0,1 0,17 0,1 0,-19 0,1 0,-1 0,1 0,0 0,-1 0,1 0,0 0,-1 0,1 0,0 0,-1 0,18 0,-17 0,17 0,1 0,-19 0,1 0,0 0,-1 0,1 0,-1 0,-17 18,0 0,0-1,0 1,0 0,0-1,0 1,-17-1,-1-17,18 36,-17-36,-1 0,18 17,0 1,0 0,-18-18,18 17,0 1,-17-18,17 18,-18-18,18 17,0 1,-18-18,18 17,0 1,0 0,0-1,0 1,18-18,0 0,-1 0,1 0,0 0,17 0,0 0,0 0,-17 0,0 0,17 0,-17 0,-1-18,1 18,17 0,-17-17,-1 17,19 0,-19 0,1 0,17 0,1-18,16 0,1 18,-17-17,-19-1,19 1,-1 17,-18 0,19 0,-19 0,1 0,17 0,-35-18,18 18,0-18,-1 18,1 0,0 0,-1 0,1 0,-1-17,1 17,0 0,-1 0,1 0,0 0,-1 0</inkml:trace>
  <inkml:trace contextRef="#ctx0" brushRef="#br0" timeOffset="11723">0 833,'18'0,"-1"0,1 0,-18 17,18-17,-1 18,19-18,-19 0,1 0,-1 0,1 0,0 17,-1 1,1-18,0 0,-1 0,-17 18,18-18,0 0,-1 17,1-17,-18 18,18-18,-1 18,-17-1,18-17,-1 18,1 0,0-18,-1 0,1 0,0 0,-1 0,1 0,0 0,-1 0,1 0,-1 0,19-18,-36 0,35 18,-17 0,-1-17,1 17,17 0,-17 0,-1 0,-17-18,36 18,-1 0,-35-18,35 18,-17 0,0-17,-1 17,1 0,0-18,17 18,-18 0,-17-18,36 18,-19 0,1-17,0 17,-1 0,1 0,0 0,34 0,-16-18,-1 18,-17 0,-1 0,1 0,-18-17,18 17,-1 0,1-18,-1 18,1 0,0 0,-1 0,19 0,-19 0,19 0,-19 0,19 0,-19 0,1 0,-1 0,1 0,0 0,-1 0,1 0,0 0,-1 0,19 0,-1 0,-18 0,1 0,0 0,-1 0,1 0,17 0,-17 0,0 0,-1 0,1 18,-1-18,1 0,0 0,17 17,-17-17,-1 0,1 0,0 0,17 0,-35 18,35-18,-17 0,-1 17,1-17,0 18,17-18,-17 0,-1 0,1 18,0-18,17 17,0-17,-17 0,-1 0,-17 18,36-18,-19 0,1 0,0 0,-18 18,17-18,1 0,-18 17,17-17,1 0,0 0,17 0,-17 0,-1 0,19 18,-1-18,0 18,-17-18,-1 0,19 17,-19-17,19 0,-19 18,1-18,0 0,-1 0,1 0,-1 0,36 0,-35 0,0 0,17 0,-17 17,-1-17,-17 18,35-18,-17 0,0 18,-1-18,1 0,17 0,-17 0,0 0,-1 0,1 0,0 0,17 0,0 0,-35 17,18-17,17 0,-17 0,-1 0,19 0,-19 0,1 0,-1 0,1 18,0-18,17 0,-17 0,-1 0,19 18,-19-18,1 0,-1 0,1 0,17 0,1 0,-19 17,1-17,17 0,-17 0,17 0,-17 0,-1 0,1 0,0 0,17 0,18 0,-35 0,17 0,-18 0,1 0,17 0,1 0,-19 0,1 0,0 0,-1 0,1 0,-1 0,1 0,0 0,-1 0,1 0,0 0,-1 0,1 0,0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7:38.7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564 1895,'0'36,"0"-19,0 1,0 0,0 17,0 0,0 1,0-1,0-18,0 1,0 0,0-1,0 1,0 0,0-1,0 1,0 0,0-1,0 1,0-1,0 1,0 0,0-1,0 1,0 0,0-1,0 1,0-36,0 1,0-1,0 0,0-17,0 17,0 1,0-18,0 17,0 0,0 1,0-1,0 0,0 1,0-19,0 19,0-1,0 1,0-1,0 0,0 1,0-1,0 0,0 1,0-1,18 18,-18-18,18 1,-18-1,17 18,1 0,0-18,-1 18,1 0,-1 0,1 0,0 0,-1 0,1 0,-18 18,18-18,-1 0,-17 18,36-18,-36 17,17-17,-17 18,18 0,0-1,-1-17,-17 18,0 0,18-18,-18 17,17-17,-17 18,0 0,0-1,0 1,0-1,-17-17,17 18,-18-18,1 18,-1-18,0 0,1 17,-1-17,0 0,1 0,-1 0,0 0,-17-17,17 17,1 0,-18-18,35 0,-18 18,0 0,1 0,-1 0,36 0,-1 18,1-18,-18 18,35-18,-17 17,-18 1,17-18,19 18,-36-1,0 1,17-18,1 0,-18 18,18-18,-1 17,1-17,-18 18,18-18,-1 0,-17 17,0 1,18-18,0 18,-18-1,17-17,-17 18,0 0,0-1,18-17,-18 18,17-18,-17 18,0-1,0 1,0-1,-17-17,-1 0,1 18,-1-18,0 0,18 18,-17-18,-1 0,0 0,1 0,-1 0,0 0,-17 0,17 0,1 0,-1 0,1 0,-1 0,0 0,1 0,17-18,-18 18,0 0,1 0,-1-18,18 1,-18 17</inkml:trace>
  <inkml:trace contextRef="#ctx0" brushRef="#br0" timeOffset="4570">2328 1931,'-17'0,"17"17,-36 1,1 0,35-1,-53 19,18-1,17-17,1 17,-36 0,0 0,35-17,18 0,-35 17,0-17,17-1,0 1,-17-1,17 19,1-36,17 35,-36 0,19-17,-1 0,18-1,-17-17,17 18,-18-1,18 1,0 0,-18-1,1 1,17 0,-18 17,18-17,0-1,-18 1,18 0,0-1,0 1,-17 17,17-17,0-1,0 1,0 0,0-1,0 1,0 0,0-1,0 1,0-1,0 1,17 0,1-1,0 1,-1 0,1-18,0 0,-1 0,1 17,17 1,-17-18,-1 0,19 0,-1 0,-17 0,-1 0,1 0,-1 0,1 0,0-18,-1 18,1 0,0 0,-18-17,17-1,1 18,-18-18,18 18,-18-17,17 17,-17-18,0 0,18 18,-18-17,0-1,0 1,0-1,0 0,0 1,0-1,-18 0,1 18,17-17,-18 17,0 0,1 0,17-18,-36 18,19 0,-19 0,19 0,-1 0,-17 0,0 0,17 0,-17 0,-1 18,19-18,-18 17,17-17,0 0,1 18,-1-18,0 18,18-1,-35-17,35 18,-18-18,1 0,-1 18,1-18,-1 17,0-17,18 18,-17-18</inkml:trace>
  <inkml:trace contextRef="#ctx0" brushRef="#br0" timeOffset="9321">3051 8,'18'0,"0"0,-1 0,1 0,0 0,-1 0,1 0,0 0,-1 0,1 0,-1 0,1 0,0 0,-1 0,1 0,0 0,-1 0,1 0,0 18,-1-18,1 17,0 19,-1-1,18 0,1 1,-19-1,19 18,-36 0,35-36,-17 19,-18-1,17-18,1 1,-18 35,0-35,0-1,17 1,-17 0,0-1,18 1,-18-1,0 19,0-19,0 19,0-1,0-17,0 17,0-17,0-1,0 1,0 17,0-17,0 17,0 0,0 1,0-19,0 1,0-1,0 19,0-1,0-17,-18 17,18-17,0-1,0 1,0-1,0 1,0 0,0-1,-17 1,-1 17,18-17,0 0,0 17,0-17,0 17,0 0,0-17,0 17,18 0,-1-35,-17 18,0 17,18-17,0 17,17-17,-35-1,35 1,-35 0,36-1,-19-17,1 18,-1-18,1 18,0-18,-1 17,1-17,0 0,-1 0,1 0,0 0,-1 0,1 0,0 0,-1 0,1 0,-18-17,17 17,-17-18,0 0,0 1,0-1,0 0,0 1,0-1,0 0,-17 1,-1-1,-17 18,17 0,1-17,-19 17,1 0,17 0,1 0,-19 0,19 17,-1-17,-35 18,53-1,-35 1,17 0,1-1,-1 19,-17-1,17-17,1 17,-19 0,36 0,0-17,-17 17,-1-17,0 0,18-1,-17 1,17 0,-18-1,18 1,-18-1,18 1,0 0,0-1,0 1,0 17,0-17,0 0,0-1,-17 18,17-17,0 0,-18-1,18 1,0 0,-17-18,17 17,0 1,-18-18,18 18,-18-18,18 17,0 1,0-1,-17-17,17 18,-18 0,0-1,18 19,-17-36,-1 17,0-17,1 36,17-19,-18-17,0 0,18 18,0 0,-17-18,-18 17,35 1,-18-1,0-17,1 0,-1 18,0 0,1-1,-1-17,0 0,1 18,-1-18,1 0,17 18,-18-18,0 0,1 0,-1 0,-17 0,17 0,0 0,1 0,-1 0,1 0,-1 0,0 0,1 0</inkml:trace>
  <inkml:trace contextRef="#ctx0" brushRef="#br0" timeOffset="14560">388 1014,'18'0,"-1"0,1 0,0 0,17 0,-18 0,19 0,-1 0,0 0,-17 0,17 0,0 0,18 0,-35 0,35 0,0 0,-35 0,34 0,-34 0,17 0,18-18,-35 18,35-18,-18 18,0 0,18 0,-17 0,-1 0,0 0,18 0,-18 0,1 0,-1 0,-17 0,52 0,-17 0,-35 0,52 0,-17 0,-35 0,17 0,-17 0,35 0,-18 0,-18 0,19 0,-1 0,-17 0,-1 0,1 0,0 0,-1 0,1 0,0 0,-1 0</inkml:trace>
  <inkml:trace contextRef="#ctx0" brushRef="#br0" timeOffset="16431">0 3254,'35'0,"-17"0,35 0,0 0,-36 0,36 0,-35 0,35 0,0 0,-18 0,0 0,1 0,-19 0,18 0,-17 0,17 0,1 0,-19 17,19-17,-19 0,18 18,-17-18,0 0,17 0,18 0,-35 18,17-18,0 0,-35 17,35-17,-17 0,0 0,17 0,-17 0,-1 18,1-18,0 0,-1 0,1 0,-18 18,35-18,-17 0,-1 0,1 0,0 0,17 17,-35 1,18-18,-1 0,1 0,-1 0,1 0,0 0,-1 0,1 0,-18 17,18-17,-1 0,1 18,0-18,17 0,-17 0,17 0,-18 18,1-18,0 0,17 0,-17 0,-1 0,19 0,-19 0,1 0,-1 0,1 0,17 0,-17 0,0 0,17 0,-17 0,-1 0,18 0,-17 0,0 17,-1-17,1 0,0 0,-1 0,1 0,0 0,17 0,-17 0,-1 0,1 0,-1 0,1 0</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7:32.5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161 143,'0'18,"0"-1,-17 19,-1-19,0 1,1 35,17-18,0 0,-18-17,1 17,-1 1,18-1,0-17,-18 17,18-18,0 19,0-1,0-17,0 17,-17-17,17-1,0 1,0 0,0-1,0 1,0-1,0-52,0 18,0-1,0 0,0 1,0-19,0 19,0-1,0 0,0 1,0-19,17 1,-17 18,0-19,0 19,0-1,18-17,-18 17,18 0,-18 1,0-1,17 1,-17-1,0 0,0 1,0-1,0 0,0 1,0-1,0-17,18 35,-18-18,0 1,17 17,-17-18,0 0,0 1,18 17,-18-18,18 18,-18-18,17 18,-17-17,18 17,0 0,-18-18,17 18,1 0,0 0,-1 18,-17-1,18 1,-18 0,18-1,-18 19,17-19,1 1,-18-1,0 1,17-18,1 53,0-53,-18 35,0-17,17 0,-17-1,18 18,0-17,-18 0,0-1,0 1,0 0,0-1,0 1,17 0,1-1,-18 1,0-1,18 1,-18 0,0 17,17-17,-17-1,18 1,-18 0</inkml:trace>
  <inkml:trace contextRef="#ctx0" brushRef="#br0" timeOffset="2284">73 478,'18'0,"17"0,-17 0,-1 0,1 0,0 0,-1 0,1 0,0 0,-1 0,1 0,0 0,-1 0,1 0,-1 0,1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7:36.06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512 0,'-35'0,"17"0,0 0,1 0,-1 0,0 0,1 0,17 18,-18-18,0 0,1 0,-1 0,18 18,-17-18,-1 0,0 0,18 17,0 1,-17-18,-1 0,0 0,1 0,17 18,-18-18,0 0,1 0,-1 0,0 0,1 0,-1 17,18 1,0 0,0-1,0 1,0-1,0 1,0 0,0-1,0 1,0 0,0-1,0 1,0 17,0-17,0-1,0 1,0 0,18-18,-1-18,1 0,0 1,-1 17,1-18,0 18,-1-17,1-1,0 0,-1 18,1 0,0 0,-18-17,17 17,1 0,-1 0,1 0,0 0,-1 0,1 0,0 0,-1 0,1 17,-18 1,18 0,-1-18,-17 17,18-17,-18 18,0-1,0 1,0 0,0-1,0 1,0 17,-18-17,1-18,-1 18,0-1,1-17,-1 18,0-18,1 18,-19-18,1 17,18-17,-19 18,19-18,-1 0,0 0,1 17,-1-17,-17 0,17 0,0 0,1 0,-1 0,1 0,-1 0,0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21:30.0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0 125,'53'0,"-36"0,1 0,17 18,1-18,-19 0,18 0,18 0,0 0,0 0,-35 0,35 0,0 0,-36 0,19-18,17 18,-18 0,18-18,0 1,0 17,35-18,-18 0,-34 1,-1-1,0 18,-17-18,35 18,-18 0,-17 0,-1 0,1 0,17 0,0 0,1 0,-19 0,1 0,17 0,-17 0,0 0,17 0,0 0,-17 0,17 0,0 0,-17 0,17 0,-17 18,17 0,0-18,-17 0,0 0,17 0,0 0,1 17,-19-17,1 0,35 0,-36 18,1-18,17 0,-17 0,0 0,17 0,-18 0,19 18,-1-18,0 0,1 0,-19 0,1 0,0 0,-1 0,1 0,-1 0,1 0,0 0,-1 0,19 0,-19 0,19-18,-19 0,18 18,-17 0,0 0,-1 0,1 0,0 0,-1 0,1 0,0 0,-1 0,1 0,-1 0,1 0,0 0,-1 0,1 0,17 0,1 0,-19 0,19 0,-19 0,1 0,17 0,18 0,-35 0,17 0,0 0,0 0,1 18,-1-18,-17 0,35 0,-18 0,-18 0,19 0,-19 0,19 0,-19 0,1 0,17 0,-17 0,0 0,-1 0,1 0,-1 0,1 0,0 0,-1 0,1 0,0 0,-1 0,1 0,0 0,-1 0,1 0,-1 0,1 0,0 0,-1 0,-17 18,18-18,0 17,-1-17,1 0,0 0,-1 0,1 0,-1 0,1 0,17 0,1 0,-1 0,-17 0,-1 0,1 0,0 0,17 0,-18 0,1 0,0 0,-1 0,19 0,-19 0,1 0,35 0,-36 0,1 0,0 0,-1 0,36 0,-35 0,0 0,-1 0,18 0,-17 0,17 0,-17 0,0 18,-1-18,1 0,17 0,-17 0,0 0,17 0,-18 0,1 0,0 0,-1 0,1 0,0 0,-1 0,1 0,0 0,-1 0,18 0,18 0,18 0,-18 0,35 0,-17 0,-1 0,-35 0,36-18,-18 18,17 0,-34 0,-1 0,-17 0,17 0,18 0,-36 0,36 0,-17 0,-1 0,18 0,-18 0,0 0,-17 0,17 0,1 0,17 0,-36 0,1 0,-1 0,1 0,0 0,-1 0,19 0,-19 0,1 0,0 0,-1 0,1 0,-1 0,1 0,0 0,-1 0,1 0,0 0,-1 0,1 0,0 0,17 0,-17 0,17 0,18 0,-36 0,36 0,-17 18,-19-18,36 18,0-18,-35 0,35 0,-18 17,-18-17,36 0,0 18,-35-18,35 0,-18 0,0 0,18 0,-17 0,-1 0,0 17,0-17,-17 18,17-18,1 0,-19 0,19 0,-19 0,1 0,-1 0,19 0,-1 0,-17 0,-1 0,1 0,0 0,17 0,-17 0,-1 0,1 0,17 0,-17 0,-1 0,19 0,-1 0,0 0,-17 0,-1 0,1 0,0 0,-1 0,1 0,0 0,-1 0,19 0,-19 0,1 0,-1 0,1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07:03.18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1,'17'0,"1"0,0 0,-1 0,1 0,0 0,-1 0,1 0,-1 0,19 0,-19 18,1-18,0 17,-1-17,1 0,0 0,-1 0,1 0,-1 0,1 18,0-18,-1 0,1 18,0-18,-1 0,1 0,0 0,-1 0,1 0,-1 17,19-17,-36 18,17-18,19 18,17-18,-18 17,-17-17,34 0,-16 18,-19-18,19 18,17-18,-53 17,35-17,-18 0,1 18,0-18,-1 0,1 0,0 0,-1 0,1 0,35 0,0 0,0 0,-18 18,36-18,-1 0,1 0,-18 0,-1 0,-16 0,-1 0,0 0,1 0,-19 0,1 0,-1 0,1 0,0-18</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08:47.99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4:41.17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0,'17'0,"1"0,0 0,-1 0,1 0,0 0,-1 0,1 0,0 0,-1 0,1 17,-1-17,1 0,-18 18,18-18,-1 0,1 0,0 0,-1 0,19 0,-19 0,1 18,-1-18,1 0,0 0,-1 0,1 0,0 0,-1 0,1 0,0 0,-1 0,1 0,-1 0,1 0,0 0,-1 0,1 0,0 0,-1 0,19 0,-19 0,1 0,0 0,-1 0,1 0,-1 0,1 0,0 0,-1 0,1 0,0 0,-1 0,1 0,0 0,-1 0,1 0,-1 0,1 0,0 0,-1 0,1 0,0 0,-1 0,1 0,0 0,-1 0,1 0,-1 0,1 0,0 0</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05.3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13.12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0,'18'0,"-1"0,1 0,0 17,-1-17,1 0,0 0,-1 0,-17 18,18-18,-1 18,1-18,0 0,-1 0,1 17,0-17,-1 0,-17 18,18-18,17 0,-17 0,0 0,-1 0,1 0,-18 17,17-17,1 0,0 0,-1 0,1 0,0 0,-1 0,1 0,0 0,-1 0,1 0,17 0,-17 0,-1 0,19 0,-19 0,19 0,-19 0,18 0,-17 0,0 0,-1 0,1 0,0 0,-1 0,1 0,0 0,-1 0,1 0,0 0,-1 0,1 0,-1 0,1 0,0 0,-1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5:19.77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35 423,'18'0,"0"0,-1 0,-17 18,18-18,-18 18,0-1,18 1,-18 0,17-18,-17 35,18-35,-18 17,0 1,17 0,1-18,-18 17,0 1,18-18,-1 0,1 0,-18-18,18 1,-1-19,1 1,-18 18,0-1,0 0,0-17,18 17,-18 1,17-1,-17 0,18 18,-18-35,0 18,0-1,0 0,0 1,18 17,-1 0,-17-18,0 0,0 1,18-1,-18 0,17 18,-17-17,18-1,-18 0,18 18,-18-17,17-1,-17 1,18 17,-18-18,18 18,-1 0,-17-18,0 1,18 17,-18-18</inkml:trace>
  <inkml:trace contextRef="#ctx0" brushRef="#br0" timeOffset="3558">0 917,'0'18,"0"0,18-18,-18 17,0 1,17-18,-17 17,0 1,18-18,-18 18,18-1,-18 1,0 0,17-18,-17 17,18-17,-18 18,0 0,0-1,18-17,-18-17,17 17,1 0,-18-18,17 18,1 0,-18-18,35 1,1 17,-36-18,35 0,-17 1,35 17,-53-18,17 0,18 18,-17-17,17-1,1 18,-19-17,1 17,17-18,18 0,-18 1,-17 17,17-18,-17 18,17-18,-17 1,-1-1,1 18,0-18,-1 18,1 0,-18-17,18 17,-1 0,-17-18,18 18</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57.1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0 582</inkml:trace>
  <inkml:trace contextRef="#ctx0" brushRef="#br0" timeOffset="1010">0 0</inkml:trace>
  <inkml:trace contextRef="#ctx0" brushRef="#br0" timeOffset="4074">283 688</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2-01-28T07:16:37.73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373 2364,'36'0,"-36"17,17-17,19 36,-1-19,18 1,-36 0,54 17,17 35,0-34,54 17,-19 52,36-52,-53 36,17-19,18 18,18 18,-18-18,-18 1,-17-19,-35-35,-18 18,0-35,-18 17,0-17,1-1,-19 1,1 0,17-1,0 1,1 17,34 1,-70-1,53-17,0 34,0-16,0-1,0 18,17 35,19-35,-72-18,36 18,35 18,18 17,0-17,0 34,0-16,-1-37,1 37,18-1,-54-35,-17-18,-17 0,-1 18,18-35,-18 0,-17 17,-1 0,19-17,-19-18,-17 35,18-17,-1-1,1-17,-18 18,18 0,-1-1,-17 1,18-1,0 1,-18 0,17-1,-17 1,18 0,0-18,-18 35,17-17,-17-1,18 18,-18-17,35 0,-35 17,0-17,18-1,-18 1,17 0,-17-1,18 1,-18 0,18 17,-18-18,0 1,0 0,17-1,-17 1,0 0,0-36</inkml:trace>
  <inkml:trace contextRef="#ctx0" brushRef="#br0" timeOffset="2354">3619 5839,'18'17,"-18"19,17-36,-17 35,0 18,0-18,0 0,0-17,18 17,-18-17,18 17,-18-17,0 17,0-17,0-1,0 1,0 0,0-1,0 1,0 0,0-1,0-52,17 35,-17-35,0-1,18 1,-18 17,0-35,0 36,17-1,-17 1,0-1,0-17,0 17,0 0,0 1,0-1,0 0,0 1,0-1,0 1,0-1,0 0,0 1,18 17,-18-18,0 0,18 18,-1 0,-17-17,18 17,-18-18,18 18,-1-18,-17 1,18 17,0 0,-18-18,17 18,1 0,-1 0,-17-17,18 17,0 0,-1 0,1 0,0 0</inkml:trace>
  <inkml:trace contextRef="#ctx0" brushRef="#br0" timeOffset="4942">3954 5962,'-18'0,"1"0,-1 0,1 18,-1-18,0 0,1 0,-1 0,0 0,1 0,-1 0,0 0,1 0,-1 0,1 0,-1 0,0 17,1-17,-1 0,0 0,1 0,-1 0,0 0,1 0,-1 18,18 0,-17-18,-1 17,0-17,1 0,17 18,-18-18</inkml:trace>
  <inkml:trace contextRef="#ctx0" brushRef="#br0" timeOffset="10735">38 0,'0'18,"0"35,0 0,0-18,0 0,-17 18,17-35,0 35,-18-18,18-17,0 34,0-34,0 0,0 17,0 0,0-17,0 17,0-17,0 17,0 0,0-17,0 17,0-17,0 17,0-17,0 0,0-1</inkml:trace>
  <inkml:trace contextRef="#ctx0" brushRef="#br0" timeOffset="12393">603 71,'-18'17,"0"1,18 0,-17-18,17 17,-18 1,1-18,17 18,-18-1,18 1,-18-18,18 17,-17 1,-1-18,0 18,18-1,-17 1,-1-18,18 18,-35 17,17-35,18 18,-17-18,17 17,-18-17,18 18,-18-1,18 1,-17-18,17 18,-18-1,18 1,-18 0,1-1,17 1,0 0,-18-18,18 17,0 1,0 0,0-1,0 1,0-1,0 1,0 0,0-1,0 1,0 0,0-1,0 1,18-18,-18 18,17-18,-17 17,18-17,0 0,-18 18,35-18,-17 17,-1-17,1 0,-1 0,1 0,0 0,-1 0,1 0,0 0,-18-17,0-1,17 1,-17-1,0 0,0 1,0-1,0 0,0 1,-17 17,-1 0,0 0,1 0,-1 0,0 0,1 0,-1 0,1 0,-1 0,0 17</inkml:trace>
  <inkml:trace contextRef="#ctx0" brushRef="#br0" timeOffset="15214">1008 88,'0'18,"0"0,0 17,0-17,0 17,0 0,0-17,0 17,0 0,0 1,0-1,0-18,0 36,0-35,0 0,0-1,0 1,0 17,0-17,0 0,0-1,0 1,0-1,0 1,0 0,0-1,0 1,0 0,0-1,0 1,0-36,-17 1,17-1,0 0,0 1,0-1,0 0,0 1,0-1,0 1,0-1,0 0,0 1,17 17,-17-18,18 18,0 0,-1 0,1 0,0 0,-1 0,1 18,-18-1,18-17,-18 18,17 0,-17-1,18-17,-18 18,17-18,-17 17,0 1,0 0,0-1,0 1,0 0,0-1,0 1,0 0,-17-18,17 17,-18-17,18 18,0-1,-17 1,-1-18,0 0,18 18,-17-18,-1 0,0 17,1-17,-1 18,0-18</inkml:trace>
  <inkml:trace contextRef="#ctx0" brushRef="#br0" timeOffset="18611">1502 441,'0'35,"0"-17,0 17,0-17,0 0,0 17,0-17,0-1,0 1,0-1,0 1,0 0,0-1,0 1,0 0,0-1,0 1,0 0,0-1,0 1</inkml:trace>
  <inkml:trace contextRef="#ctx0" brushRef="#br0" timeOffset="24351">1643 688,'18'0,"0"0,-1 0,1 18,0-18,17 0,-17 0,17 0,-18 0,19 0,17 0,0 0,-36 0,54 0,-54 0,1 0,17-18,1 18,-19 0,19 0,-36-18,17 18,1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06B261-EC15-421E-8E35-9B2B281EE8E1}"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06B261-EC15-421E-8E35-9B2B281EE8E1}"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06B261-EC15-421E-8E35-9B2B281EE8E1}"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06B261-EC15-421E-8E35-9B2B281EE8E1}"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6B261-EC15-421E-8E35-9B2B281EE8E1}"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06B261-EC15-421E-8E35-9B2B281EE8E1}" type="datetimeFigureOut">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06B261-EC15-421E-8E35-9B2B281EE8E1}" type="datetimeFigureOut">
              <a:rPr lang="en-US" smtClean="0"/>
              <a:pPr/>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06B261-EC15-421E-8E35-9B2B281EE8E1}" type="datetimeFigureOut">
              <a:rPr lang="en-US" smtClean="0"/>
              <a:pPr/>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6B261-EC15-421E-8E35-9B2B281EE8E1}" type="datetimeFigureOut">
              <a:rPr lang="en-US" smtClean="0"/>
              <a:pPr/>
              <a:t>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6B261-EC15-421E-8E35-9B2B281EE8E1}" type="datetimeFigureOut">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6B261-EC15-421E-8E35-9B2B281EE8E1}" type="datetimeFigureOut">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7D8100-70E3-4BF4-B0B0-0AEAF11A1A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6B261-EC15-421E-8E35-9B2B281EE8E1}" type="datetimeFigureOut">
              <a:rPr lang="en-US" smtClean="0"/>
              <a:pPr/>
              <a:t>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D8100-70E3-4BF4-B0B0-0AEAF11A1A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customXml" Target="../ink/ink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56.png"/><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6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customXml" Target="../ink/ink10.xml"/><Relationship Id="rId18" Type="http://schemas.openxmlformats.org/officeDocument/2006/relationships/image" Target="../media/image64.png"/><Relationship Id="rId3" Type="http://schemas.openxmlformats.org/officeDocument/2006/relationships/customXml" Target="../ink/ink5.xml"/><Relationship Id="rId21" Type="http://schemas.openxmlformats.org/officeDocument/2006/relationships/customXml" Target="../ink/ink14.xml"/><Relationship Id="rId7" Type="http://schemas.openxmlformats.org/officeDocument/2006/relationships/customXml" Target="../ink/ink7.xml"/><Relationship Id="rId12" Type="http://schemas.openxmlformats.org/officeDocument/2006/relationships/image" Target="../media/image61.png"/><Relationship Id="rId17" Type="http://schemas.openxmlformats.org/officeDocument/2006/relationships/customXml" Target="../ink/ink12.xml"/><Relationship Id="rId2" Type="http://schemas.openxmlformats.org/officeDocument/2006/relationships/image" Target="../media/image56.png"/><Relationship Id="rId16" Type="http://schemas.openxmlformats.org/officeDocument/2006/relationships/image" Target="../media/image63.png"/><Relationship Id="rId20"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58.png"/><Relationship Id="rId11" Type="http://schemas.openxmlformats.org/officeDocument/2006/relationships/customXml" Target="../ink/ink9.xml"/><Relationship Id="rId24" Type="http://schemas.openxmlformats.org/officeDocument/2006/relationships/image" Target="../media/image67.png"/><Relationship Id="rId5" Type="http://schemas.openxmlformats.org/officeDocument/2006/relationships/customXml" Target="../ink/ink6.xml"/><Relationship Id="rId15" Type="http://schemas.openxmlformats.org/officeDocument/2006/relationships/customXml" Target="../ink/ink11.xml"/><Relationship Id="rId23" Type="http://schemas.openxmlformats.org/officeDocument/2006/relationships/customXml" Target="../ink/ink15.xml"/><Relationship Id="rId10" Type="http://schemas.openxmlformats.org/officeDocument/2006/relationships/image" Target="../media/image60.png"/><Relationship Id="rId19" Type="http://schemas.openxmlformats.org/officeDocument/2006/relationships/customXml" Target="../ink/ink13.xml"/><Relationship Id="rId4" Type="http://schemas.openxmlformats.org/officeDocument/2006/relationships/image" Target="../media/image52.png"/><Relationship Id="rId9" Type="http://schemas.openxmlformats.org/officeDocument/2006/relationships/customXml" Target="../ink/ink8.xml"/><Relationship Id="rId14" Type="http://schemas.openxmlformats.org/officeDocument/2006/relationships/image" Target="../media/image62.png"/><Relationship Id="rId22" Type="http://schemas.openxmlformats.org/officeDocument/2006/relationships/image" Target="../media/image66.png"/></Relationships>
</file>

<file path=ppt/slides/_rels/slide6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68.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customXml" Target="../ink/ink17.xml"/><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customXml" Target="../ink/ink19.xml"/><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60.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customXml" Target="../ink/ink21.xml"/><Relationship Id="rId5" Type="http://schemas.openxmlformats.org/officeDocument/2006/relationships/image" Target="../media/image52.png"/><Relationship Id="rId4" Type="http://schemas.openxmlformats.org/officeDocument/2006/relationships/customXml" Target="../ink/ink20.xml"/></Relationships>
</file>

<file path=ppt/slides/_rels/slide68.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customXml" Target="../ink/ink23.xml"/><Relationship Id="rId4" Type="http://schemas.openxmlformats.org/officeDocument/2006/relationships/image" Target="../media/image52.png"/></Relationships>
</file>

<file path=ppt/slides/_rels/slide6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73.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customXml" Target="../ink/ink25.xml"/><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60.png"/><Relationship Id="rId2" Type="http://schemas.openxmlformats.org/officeDocument/2006/relationships/image" Target="../media/image73.png"/><Relationship Id="rId1" Type="http://schemas.openxmlformats.org/officeDocument/2006/relationships/slideLayout" Target="../slideLayouts/slideLayout1.xml"/><Relationship Id="rId6" Type="http://schemas.openxmlformats.org/officeDocument/2006/relationships/customXml" Target="../ink/ink27.xml"/><Relationship Id="rId5" Type="http://schemas.openxmlformats.org/officeDocument/2006/relationships/image" Target="../media/image52.png"/><Relationship Id="rId4" Type="http://schemas.openxmlformats.org/officeDocument/2006/relationships/customXml" Target="../ink/ink26.xml"/></Relationships>
</file>

<file path=ppt/slides/_rels/slide71.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customXml" Target="../ink/ink29.xml"/><Relationship Id="rId4" Type="http://schemas.openxmlformats.org/officeDocument/2006/relationships/image" Target="../media/image52.png"/></Relationships>
</file>

<file path=ppt/slides/_rels/slide72.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76.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customXml" Target="../ink/ink31.xml"/><Relationship Id="rId4" Type="http://schemas.openxmlformats.org/officeDocument/2006/relationships/image" Target="../media/image52.png"/></Relationships>
</file>

<file path=ppt/slides/_rels/slide73.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60.png"/><Relationship Id="rId2" Type="http://schemas.openxmlformats.org/officeDocument/2006/relationships/image" Target="../media/image76.png"/><Relationship Id="rId1" Type="http://schemas.openxmlformats.org/officeDocument/2006/relationships/slideLayout" Target="../slideLayouts/slideLayout1.xml"/><Relationship Id="rId6" Type="http://schemas.openxmlformats.org/officeDocument/2006/relationships/customXml" Target="../ink/ink33.xml"/><Relationship Id="rId5" Type="http://schemas.openxmlformats.org/officeDocument/2006/relationships/image" Target="../media/image52.png"/><Relationship Id="rId4" Type="http://schemas.openxmlformats.org/officeDocument/2006/relationships/customXml" Target="../ink/ink32.xml"/></Relationships>
</file>

<file path=ppt/slides/_rels/slide74.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image" Target="../media/image78.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customXml" Target="../ink/ink35.xml"/><Relationship Id="rId4" Type="http://schemas.openxmlformats.org/officeDocument/2006/relationships/image" Target="../media/image52.png"/></Relationships>
</file>

<file path=ppt/slides/_rels/slide75.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60.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customXml" Target="../ink/ink37.xml"/><Relationship Id="rId5" Type="http://schemas.openxmlformats.org/officeDocument/2006/relationships/image" Target="../media/image52.png"/><Relationship Id="rId4" Type="http://schemas.openxmlformats.org/officeDocument/2006/relationships/customXml" Target="../ink/ink36.xml"/></Relationships>
</file>

<file path=ppt/slides/_rels/slide76.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customXml" Target="../ink/ink39.xml"/><Relationship Id="rId4" Type="http://schemas.openxmlformats.org/officeDocument/2006/relationships/image" Target="../media/image52.png"/></Relationships>
</file>

<file path=ppt/slides/_rels/slide77.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60.png"/><Relationship Id="rId2" Type="http://schemas.openxmlformats.org/officeDocument/2006/relationships/image" Target="../media/image81.png"/><Relationship Id="rId1" Type="http://schemas.openxmlformats.org/officeDocument/2006/relationships/slideLayout" Target="../slideLayouts/slideLayout1.xml"/><Relationship Id="rId6" Type="http://schemas.openxmlformats.org/officeDocument/2006/relationships/customXml" Target="../ink/ink41.xml"/><Relationship Id="rId5" Type="http://schemas.openxmlformats.org/officeDocument/2006/relationships/image" Target="../media/image52.png"/><Relationship Id="rId4" Type="http://schemas.openxmlformats.org/officeDocument/2006/relationships/customXml" Target="../ink/ink40.xml"/></Relationships>
</file>

<file path=ppt/slides/_rels/slide78.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image" Target="../media/image83.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customXml" Target="../ink/ink43.xml"/><Relationship Id="rId4" Type="http://schemas.openxmlformats.org/officeDocument/2006/relationships/image" Target="../media/image52.png"/></Relationships>
</file>

<file path=ppt/slides/_rels/slide79.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60.png"/><Relationship Id="rId2" Type="http://schemas.openxmlformats.org/officeDocument/2006/relationships/image" Target="../media/image84.png"/><Relationship Id="rId1" Type="http://schemas.openxmlformats.org/officeDocument/2006/relationships/slideLayout" Target="../slideLayouts/slideLayout1.xml"/><Relationship Id="rId6" Type="http://schemas.openxmlformats.org/officeDocument/2006/relationships/customXml" Target="../ink/ink45.xml"/><Relationship Id="rId5" Type="http://schemas.openxmlformats.org/officeDocument/2006/relationships/image" Target="../media/image52.png"/><Relationship Id="rId4" Type="http://schemas.openxmlformats.org/officeDocument/2006/relationships/customXml" Target="../ink/ink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60.png"/><Relationship Id="rId2"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customXml" Target="../ink/ink47.xml"/><Relationship Id="rId5" Type="http://schemas.openxmlformats.org/officeDocument/2006/relationships/image" Target="../media/image52.png"/><Relationship Id="rId4" Type="http://schemas.openxmlformats.org/officeDocument/2006/relationships/customXml" Target="../ink/ink46.xml"/></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48.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customXml" Target="../ink/ink49.xml"/></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50.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customXml" Target="../ink/ink51.xml"/></Relationships>
</file>

<file path=ppt/slides/_rels/slide8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52.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customXml" Target="../ink/ink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43200"/>
            <a:ext cx="8991600" cy="1384995"/>
          </a:xfrm>
          <a:prstGeom prst="rect">
            <a:avLst/>
          </a:prstGeom>
          <a:noFill/>
        </p:spPr>
        <p:txBody>
          <a:bodyPr wrap="square" rtlCol="0">
            <a:spAutoFit/>
          </a:bodyPr>
          <a:lstStyle/>
          <a:p>
            <a:pPr algn="ctr"/>
            <a:r>
              <a:rPr lang="en-US" sz="2800" b="1" dirty="0"/>
              <a:t>Microprocessor </a:t>
            </a:r>
          </a:p>
          <a:p>
            <a:pPr algn="ctr"/>
            <a:r>
              <a:rPr lang="en-US" sz="2800" b="1" dirty="0"/>
              <a:t>Chapter-2</a:t>
            </a:r>
          </a:p>
          <a:p>
            <a:pPr algn="ctr"/>
            <a:r>
              <a:rPr lang="en-US" sz="2800" b="1" dirty="0"/>
              <a:t>8085 Architecture and Instruction Set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Introduction</a:t>
            </a:r>
          </a:p>
        </p:txBody>
      </p:sp>
      <p:sp>
        <p:nvSpPr>
          <p:cNvPr id="3" name="TextBox 2"/>
          <p:cNvSpPr txBox="1"/>
          <p:nvPr/>
        </p:nvSpPr>
        <p:spPr>
          <a:xfrm>
            <a:off x="0" y="381000"/>
            <a:ext cx="8991600" cy="6463308"/>
          </a:xfrm>
          <a:prstGeom prst="rect">
            <a:avLst/>
          </a:prstGeom>
          <a:noFill/>
        </p:spPr>
        <p:txBody>
          <a:bodyPr wrap="square" rtlCol="0">
            <a:spAutoFit/>
          </a:bodyPr>
          <a:lstStyle/>
          <a:p>
            <a:r>
              <a:rPr lang="en-US" sz="2300" b="1" dirty="0"/>
              <a:t>Interrupt Control: </a:t>
            </a:r>
            <a:r>
              <a:rPr lang="en-US" sz="2300" dirty="0"/>
              <a:t>This block is responsible for controlling hardware interrupts of 8085. 8085 supports the following interrupts: </a:t>
            </a:r>
          </a:p>
          <a:p>
            <a:pPr marL="457200" indent="-457200">
              <a:buAutoNum type="alphaLcPeriod"/>
            </a:pPr>
            <a:r>
              <a:rPr lang="en-US" sz="2300" b="1" dirty="0"/>
              <a:t>Trap:</a:t>
            </a:r>
            <a:r>
              <a:rPr lang="en-US" sz="2300" dirty="0"/>
              <a:t> This is an edge as well as level triggered vectored interrupt. It cannot be masked by SIM instruction and can neither be displayed by DI instruction . Value for TRAP is 4.5. To calculate memory location value:  4.5X8=(0036)</a:t>
            </a:r>
            <a:r>
              <a:rPr lang="en-US" sz="2300" baseline="-25000" dirty="0"/>
              <a:t>10</a:t>
            </a:r>
            <a:r>
              <a:rPr lang="en-US" sz="2300" dirty="0"/>
              <a:t> i.e. 0024H. IT has highest priority Its vector address is 0024h i.e. control is transferred to 0024h memory location.</a:t>
            </a:r>
          </a:p>
          <a:p>
            <a:pPr marL="457200" indent="-457200">
              <a:buAutoNum type="alphaLcPeriod"/>
            </a:pPr>
            <a:r>
              <a:rPr lang="en-US" sz="2300" b="1" dirty="0"/>
              <a:t>RST 7.5</a:t>
            </a:r>
            <a:r>
              <a:rPr lang="en-US" sz="2300" dirty="0"/>
              <a:t>: RST means restart. This is an edge triggered, vectored interrupt. It can be masked by SIM instruction and can also be disabled by DI instruction. It has second highest priority. Its vector address is 003ch. Here </a:t>
            </a:r>
            <a:r>
              <a:rPr lang="en-US" sz="2300" dirty="0" err="1"/>
              <a:t>maskable</a:t>
            </a:r>
            <a:r>
              <a:rPr lang="en-US" sz="2300" dirty="0"/>
              <a:t> interrupt means it can be disabled or ignored by instruction of CPU.</a:t>
            </a:r>
          </a:p>
          <a:p>
            <a:pPr marL="457200" indent="-457200">
              <a:buAutoNum type="alphaLcPeriod"/>
            </a:pPr>
            <a:r>
              <a:rPr lang="en-US" sz="2300" b="1" dirty="0"/>
              <a:t>RST 6.5: </a:t>
            </a:r>
            <a:r>
              <a:rPr lang="en-US" sz="2300" dirty="0"/>
              <a:t>This is a level triggered vectored interrupt. It can be masked by SIM instruction and can also be displayed by DI instruction. It has third highest priority. Its vector address is 0034h</a:t>
            </a:r>
          </a:p>
          <a:p>
            <a:pPr marL="457200" indent="-457200">
              <a:buAutoNum type="alphaLcPeriod"/>
            </a:pPr>
            <a:r>
              <a:rPr lang="en-US" sz="2300" b="1" dirty="0"/>
              <a:t>RST 5.5: </a:t>
            </a:r>
            <a:r>
              <a:rPr lang="en-US" sz="2300" dirty="0"/>
              <a:t>This is a level triggered vectored interrupt. It can be masked by SIM instruction can also be displayed by DI instruction. It has fourth highest priority. Its vector address is 002CH.</a:t>
            </a:r>
            <a:endParaRPr lang="en-US" sz="23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Introduction</a:t>
            </a:r>
          </a:p>
        </p:txBody>
      </p:sp>
      <p:sp>
        <p:nvSpPr>
          <p:cNvPr id="3" name="TextBox 2"/>
          <p:cNvSpPr txBox="1"/>
          <p:nvPr/>
        </p:nvSpPr>
        <p:spPr>
          <a:xfrm>
            <a:off x="0" y="609600"/>
            <a:ext cx="8991600" cy="5262979"/>
          </a:xfrm>
          <a:prstGeom prst="rect">
            <a:avLst/>
          </a:prstGeom>
          <a:noFill/>
        </p:spPr>
        <p:txBody>
          <a:bodyPr wrap="square" rtlCol="0">
            <a:spAutoFit/>
          </a:bodyPr>
          <a:lstStyle/>
          <a:p>
            <a:r>
              <a:rPr lang="en-US" sz="2400" b="1" dirty="0"/>
              <a:t>Interrupt Control: </a:t>
            </a:r>
            <a:r>
              <a:rPr lang="en-US" sz="2400" dirty="0"/>
              <a:t>This block is responsible for controlling hardware interrupts of 8085. 8085 supports the following interrupts: </a:t>
            </a:r>
          </a:p>
          <a:p>
            <a:pPr marL="457200" indent="-457200">
              <a:buAutoNum type="alphaLcPeriod" startAt="5"/>
            </a:pPr>
            <a:r>
              <a:rPr lang="en-US" sz="2400" b="1" dirty="0"/>
              <a:t>INTR: </a:t>
            </a:r>
            <a:r>
              <a:rPr lang="en-US" sz="2400" dirty="0"/>
              <a:t>This is level triggered, non-vectored interrupt. It cannot be masked by SIM instruction but can be disabled by DI instruction. It has lowest priority. It has acknowledgement signal INTA’. The address for ISR is fetched from external hardware.  INTA’ is an acknowledgement signal for INTR. </a:t>
            </a:r>
          </a:p>
          <a:p>
            <a:pPr marL="457200" indent="-457200"/>
            <a:endParaRPr lang="en-US" sz="2400" b="1" dirty="0"/>
          </a:p>
          <a:p>
            <a:pPr marL="457200" indent="-457200"/>
            <a:r>
              <a:rPr lang="en-US" sz="2400" b="1" dirty="0"/>
              <a:t>Here vectored interrupts are those interrupts which have fixed vector address (starting address of sub-routine) and after executing these program control is transferred to that address.</a:t>
            </a:r>
          </a:p>
          <a:p>
            <a:pPr marL="457200" indent="-457200"/>
            <a:r>
              <a:rPr lang="en-US" sz="2400" b="1" dirty="0" err="1"/>
              <a:t>Maskable</a:t>
            </a:r>
            <a:r>
              <a:rPr lang="en-US" sz="2400" b="1" dirty="0"/>
              <a:t> interrupts are those which can be disabled or ignored by microprocessor. </a:t>
            </a:r>
          </a:p>
          <a:p>
            <a:pPr marL="457200" indent="-457200"/>
            <a:endParaRPr lang="en-US"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Introduction</a:t>
            </a:r>
          </a:p>
        </p:txBody>
      </p:sp>
      <p:sp>
        <p:nvSpPr>
          <p:cNvPr id="3" name="TextBox 2"/>
          <p:cNvSpPr txBox="1"/>
          <p:nvPr/>
        </p:nvSpPr>
        <p:spPr>
          <a:xfrm>
            <a:off x="0" y="609600"/>
            <a:ext cx="8991600" cy="3785652"/>
          </a:xfrm>
          <a:prstGeom prst="rect">
            <a:avLst/>
          </a:prstGeom>
          <a:noFill/>
        </p:spPr>
        <p:txBody>
          <a:bodyPr wrap="square" rtlCol="0">
            <a:spAutoFit/>
          </a:bodyPr>
          <a:lstStyle/>
          <a:p>
            <a:r>
              <a:rPr lang="en-US" sz="2400" b="1" dirty="0"/>
              <a:t>Software Interrupt : </a:t>
            </a:r>
            <a:r>
              <a:rPr lang="en-US" sz="2400" dirty="0"/>
              <a:t>Software interrupts vector addresses are given by: </a:t>
            </a:r>
          </a:p>
          <a:p>
            <a:r>
              <a:rPr lang="en-US" sz="2400" b="1" dirty="0"/>
              <a:t>	Interrupt	Vector Address</a:t>
            </a:r>
          </a:p>
          <a:p>
            <a:r>
              <a:rPr lang="en-US" sz="2400" b="1" dirty="0"/>
              <a:t>	RST 0		00h</a:t>
            </a:r>
          </a:p>
          <a:p>
            <a:r>
              <a:rPr lang="en-US" sz="2400" b="1" dirty="0"/>
              <a:t>	RST 1		08h	</a:t>
            </a:r>
          </a:p>
          <a:p>
            <a:r>
              <a:rPr lang="en-US" sz="2400" b="1" dirty="0"/>
              <a:t>	RST 2		10h</a:t>
            </a:r>
          </a:p>
          <a:p>
            <a:r>
              <a:rPr lang="en-US" sz="2400" b="1" dirty="0"/>
              <a:t>	RST3		18h</a:t>
            </a:r>
          </a:p>
          <a:p>
            <a:r>
              <a:rPr lang="en-US" sz="2400" b="1" dirty="0"/>
              <a:t>	RST4		20h</a:t>
            </a:r>
          </a:p>
          <a:p>
            <a:r>
              <a:rPr lang="en-US" sz="2400" b="1" dirty="0"/>
              <a:t>	RST5		28h</a:t>
            </a:r>
          </a:p>
          <a:p>
            <a:r>
              <a:rPr lang="en-US" sz="2400" b="1" dirty="0"/>
              <a:t>	RST6		30h</a:t>
            </a:r>
          </a:p>
          <a:p>
            <a:r>
              <a:rPr lang="en-US" sz="2400" b="1" dirty="0"/>
              <a:t>	RST7		38h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Introduction</a:t>
            </a:r>
          </a:p>
        </p:txBody>
      </p:sp>
      <p:sp>
        <p:nvSpPr>
          <p:cNvPr id="3" name="TextBox 2"/>
          <p:cNvSpPr txBox="1"/>
          <p:nvPr/>
        </p:nvSpPr>
        <p:spPr>
          <a:xfrm>
            <a:off x="0" y="609600"/>
            <a:ext cx="8991600" cy="3046988"/>
          </a:xfrm>
          <a:prstGeom prst="rect">
            <a:avLst/>
          </a:prstGeom>
          <a:noFill/>
        </p:spPr>
        <p:txBody>
          <a:bodyPr wrap="square" rtlCol="0">
            <a:spAutoFit/>
          </a:bodyPr>
          <a:lstStyle/>
          <a:p>
            <a:r>
              <a:rPr lang="en-US" sz="2400" b="1" dirty="0"/>
              <a:t>Timing and control unit:</a:t>
            </a:r>
            <a:r>
              <a:rPr lang="en-US" sz="2400" dirty="0"/>
              <a:t> We use timing and control unit in 8085 for generation of timing signals and signals to control. All operations and functions both interior and exterior of a microprocessor are controlled by this unit. </a:t>
            </a:r>
          </a:p>
          <a:p>
            <a:r>
              <a:rPr lang="en-US" sz="2400" b="1" dirty="0"/>
              <a:t>	-	Control signals: </a:t>
            </a:r>
            <a:r>
              <a:rPr lang="en-US" sz="2400" dirty="0"/>
              <a:t>Ready, RD’, WR’, ALE</a:t>
            </a:r>
          </a:p>
          <a:p>
            <a:r>
              <a:rPr lang="en-US" sz="2400" b="1" dirty="0"/>
              <a:t>	-	Status Signals: </a:t>
            </a:r>
            <a:r>
              <a:rPr lang="en-US" sz="2400" dirty="0"/>
              <a:t>S0, S1, IO/M’</a:t>
            </a:r>
          </a:p>
          <a:p>
            <a:r>
              <a:rPr lang="en-US" sz="2400" dirty="0"/>
              <a:t>	-	</a:t>
            </a:r>
            <a:r>
              <a:rPr lang="en-US" sz="2400" b="1" dirty="0"/>
              <a:t>DMA signals: </a:t>
            </a:r>
            <a:r>
              <a:rPr lang="en-US" sz="2400" dirty="0"/>
              <a:t>HOLD, HLDA</a:t>
            </a:r>
          </a:p>
          <a:p>
            <a:r>
              <a:rPr lang="en-US" sz="2400" dirty="0"/>
              <a:t>	-	</a:t>
            </a:r>
            <a:r>
              <a:rPr lang="en-US" sz="2400" b="1" dirty="0"/>
              <a:t>Reset signals: </a:t>
            </a:r>
            <a:r>
              <a:rPr lang="en-US" sz="2400" dirty="0"/>
              <a:t>RESET IN, RESET OUT</a:t>
            </a:r>
          </a:p>
        </p:txBody>
      </p:sp>
      <p:cxnSp>
        <p:nvCxnSpPr>
          <p:cNvPr id="6" name="Straight Connector 5"/>
          <p:cNvCxnSpPr/>
          <p:nvPr/>
        </p:nvCxnSpPr>
        <p:spPr>
          <a:xfrm>
            <a:off x="3733800" y="3276600"/>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Pin diagram 8085</a:t>
            </a:r>
          </a:p>
        </p:txBody>
      </p:sp>
      <p:sp>
        <p:nvSpPr>
          <p:cNvPr id="5" name="TextBox 4"/>
          <p:cNvSpPr txBox="1"/>
          <p:nvPr/>
        </p:nvSpPr>
        <p:spPr>
          <a:xfrm>
            <a:off x="0" y="533400"/>
            <a:ext cx="4038600" cy="3046988"/>
          </a:xfrm>
          <a:prstGeom prst="rect">
            <a:avLst/>
          </a:prstGeom>
          <a:noFill/>
        </p:spPr>
        <p:txBody>
          <a:bodyPr wrap="square" rtlCol="0">
            <a:spAutoFit/>
          </a:bodyPr>
          <a:lstStyle/>
          <a:p>
            <a:r>
              <a:rPr lang="en-US" sz="2400" dirty="0"/>
              <a:t>8085 microprocessor is of 40 pins and we can divide into nine groups: address and data bus, control signals, status signals, interrupt signals, clock signals, reset signals, DMA request signals, serial I/O signals, power supply signals.</a:t>
            </a:r>
          </a:p>
        </p:txBody>
      </p:sp>
      <p:pic>
        <p:nvPicPr>
          <p:cNvPr id="2051" name="Picture 3"/>
          <p:cNvPicPr>
            <a:picLocks noChangeAspect="1" noChangeArrowheads="1"/>
          </p:cNvPicPr>
          <p:nvPr/>
        </p:nvPicPr>
        <p:blipFill>
          <a:blip r:embed="rId2"/>
          <a:srcRect/>
          <a:stretch>
            <a:fillRect/>
          </a:stretch>
        </p:blipFill>
        <p:spPr bwMode="auto">
          <a:xfrm>
            <a:off x="4565650" y="-11116"/>
            <a:ext cx="3816350" cy="679291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Pin diagram 8085</a:t>
            </a:r>
          </a:p>
        </p:txBody>
      </p:sp>
      <p:pic>
        <p:nvPicPr>
          <p:cNvPr id="2050" name="Picture 2" descr="See the source image"/>
          <p:cNvPicPr>
            <a:picLocks noChangeAspect="1" noChangeArrowheads="1"/>
          </p:cNvPicPr>
          <p:nvPr/>
        </p:nvPicPr>
        <p:blipFill>
          <a:blip r:embed="rId2"/>
          <a:srcRect/>
          <a:stretch>
            <a:fillRect/>
          </a:stretch>
        </p:blipFill>
        <p:spPr bwMode="auto">
          <a:xfrm>
            <a:off x="4216000" y="533400"/>
            <a:ext cx="4928000" cy="6154068"/>
          </a:xfrm>
          <a:prstGeom prst="rect">
            <a:avLst/>
          </a:prstGeom>
          <a:noFill/>
        </p:spPr>
      </p:pic>
      <p:sp>
        <p:nvSpPr>
          <p:cNvPr id="5" name="TextBox 4"/>
          <p:cNvSpPr txBox="1"/>
          <p:nvPr/>
        </p:nvSpPr>
        <p:spPr>
          <a:xfrm>
            <a:off x="0" y="533400"/>
            <a:ext cx="4419600" cy="6186309"/>
          </a:xfrm>
          <a:prstGeom prst="rect">
            <a:avLst/>
          </a:prstGeom>
          <a:noFill/>
        </p:spPr>
        <p:txBody>
          <a:bodyPr wrap="square" rtlCol="0">
            <a:spAutoFit/>
          </a:bodyPr>
          <a:lstStyle/>
          <a:p>
            <a:r>
              <a:rPr lang="en-US" sz="2200" b="1" dirty="0"/>
              <a:t>Address and Data Bus</a:t>
            </a:r>
          </a:p>
          <a:p>
            <a:r>
              <a:rPr lang="en-US" sz="2200" b="1" dirty="0"/>
              <a:t>Address bus (A8-A15): </a:t>
            </a:r>
            <a:r>
              <a:rPr lang="en-US" sz="2200" dirty="0"/>
              <a:t>High order address bus. The address bus pins are ranges from A8-A15.</a:t>
            </a:r>
          </a:p>
          <a:p>
            <a:r>
              <a:rPr lang="en-US" sz="2200" dirty="0"/>
              <a:t>Address and Data bus (Pins AD0-AD7): Lower order address/data bus. These pins are multiplexed i.e. it performs two tasks. The address bus is used to connect with IO devices or memory. The 8085 has another pin, which helps in </a:t>
            </a:r>
            <a:r>
              <a:rPr lang="en-US" sz="2200" dirty="0" err="1"/>
              <a:t>demultiplexing</a:t>
            </a:r>
            <a:r>
              <a:rPr lang="en-US" sz="2200" dirty="0"/>
              <a:t> these 8 pins i.e. ALE (Address Latch Enable). For first machine cycle, you can access address lines. These are then latched to an external latch. At second cycle 8 address bits are latched and we source the data lines from AD0-AD7. </a:t>
            </a:r>
            <a:endParaRPr lang="en-US" sz="22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Pin diagram 8085</a:t>
            </a:r>
          </a:p>
        </p:txBody>
      </p:sp>
      <p:sp>
        <p:nvSpPr>
          <p:cNvPr id="5" name="TextBox 4"/>
          <p:cNvSpPr txBox="1"/>
          <p:nvPr/>
        </p:nvSpPr>
        <p:spPr>
          <a:xfrm>
            <a:off x="0" y="533400"/>
            <a:ext cx="4419600" cy="5170646"/>
          </a:xfrm>
          <a:prstGeom prst="rect">
            <a:avLst/>
          </a:prstGeom>
          <a:noFill/>
        </p:spPr>
        <p:txBody>
          <a:bodyPr wrap="square" rtlCol="0">
            <a:spAutoFit/>
          </a:bodyPr>
          <a:lstStyle/>
          <a:p>
            <a:r>
              <a:rPr lang="en-US" sz="2200" b="1" dirty="0"/>
              <a:t>Status Signals (IO/M)</a:t>
            </a:r>
          </a:p>
          <a:p>
            <a:r>
              <a:rPr lang="en-US" sz="2200" dirty="0"/>
              <a:t>The status signal IO/M (also can be termed as control signals) resolves whether the address is intended for memory or input/output. When the IO/M is high then the address of the address bus is used for the devices of input/output devices. When the IO/M is low then the address of the address bus is used for the memory.</a:t>
            </a:r>
            <a:endParaRPr lang="en-US" sz="2200" b="1" dirty="0"/>
          </a:p>
          <a:p>
            <a:r>
              <a:rPr lang="en-US" sz="2200" b="1" dirty="0"/>
              <a:t>Status signals (S0-S1)</a:t>
            </a:r>
          </a:p>
          <a:p>
            <a:r>
              <a:rPr lang="en-US" sz="2200" dirty="0"/>
              <a:t>The status signals S0, S1 gives different functions as well as status based on their status.</a:t>
            </a:r>
          </a:p>
          <a:p>
            <a:endParaRPr lang="en-US" sz="2200" dirty="0"/>
          </a:p>
        </p:txBody>
      </p:sp>
      <p:pic>
        <p:nvPicPr>
          <p:cNvPr id="28674" name="Picture 2"/>
          <p:cNvPicPr>
            <a:picLocks noChangeAspect="1" noChangeArrowheads="1"/>
          </p:cNvPicPr>
          <p:nvPr/>
        </p:nvPicPr>
        <p:blipFill>
          <a:blip r:embed="rId2"/>
          <a:srcRect/>
          <a:stretch>
            <a:fillRect/>
          </a:stretch>
        </p:blipFill>
        <p:spPr bwMode="auto">
          <a:xfrm>
            <a:off x="4543425" y="838200"/>
            <a:ext cx="4067175" cy="5191125"/>
          </a:xfrm>
          <a:prstGeom prst="rect">
            <a:avLst/>
          </a:prstGeom>
          <a:noFill/>
          <a:ln w="9525">
            <a:noFill/>
            <a:miter lim="800000"/>
            <a:headEnd/>
            <a:tailEnd/>
          </a:ln>
          <a:effectLst/>
        </p:spPr>
      </p:pic>
      <p:cxnSp>
        <p:nvCxnSpPr>
          <p:cNvPr id="7" name="Straight Connector 6"/>
          <p:cNvCxnSpPr/>
          <p:nvPr/>
        </p:nvCxnSpPr>
        <p:spPr>
          <a:xfrm>
            <a:off x="2362200" y="950912"/>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71700" y="6096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See the source image"/>
          <p:cNvPicPr>
            <a:picLocks noChangeAspect="1" noChangeArrowheads="1"/>
          </p:cNvPicPr>
          <p:nvPr/>
        </p:nvPicPr>
        <p:blipFill>
          <a:blip r:embed="rId2"/>
          <a:srcRect/>
          <a:stretch>
            <a:fillRect/>
          </a:stretch>
        </p:blipFill>
        <p:spPr bwMode="auto">
          <a:xfrm>
            <a:off x="4216000" y="533400"/>
            <a:ext cx="4928000" cy="6154068"/>
          </a:xfrm>
          <a:prstGeom prst="rect">
            <a:avLst/>
          </a:prstGeom>
          <a:noFill/>
        </p:spPr>
      </p:pic>
      <p:sp>
        <p:nvSpPr>
          <p:cNvPr id="4" name="TextBox 3"/>
          <p:cNvSpPr txBox="1"/>
          <p:nvPr/>
        </p:nvSpPr>
        <p:spPr>
          <a:xfrm>
            <a:off x="0" y="0"/>
            <a:ext cx="8991600" cy="523220"/>
          </a:xfrm>
          <a:prstGeom prst="rect">
            <a:avLst/>
          </a:prstGeom>
          <a:noFill/>
        </p:spPr>
        <p:txBody>
          <a:bodyPr wrap="square" rtlCol="0">
            <a:spAutoFit/>
          </a:bodyPr>
          <a:lstStyle/>
          <a:p>
            <a:r>
              <a:rPr lang="en-US" sz="2800" b="1" dirty="0"/>
              <a:t>Pin diagram 8085</a:t>
            </a:r>
          </a:p>
        </p:txBody>
      </p:sp>
      <p:sp>
        <p:nvSpPr>
          <p:cNvPr id="5" name="TextBox 4"/>
          <p:cNvSpPr txBox="1"/>
          <p:nvPr/>
        </p:nvSpPr>
        <p:spPr>
          <a:xfrm>
            <a:off x="0" y="533400"/>
            <a:ext cx="4419600" cy="2800767"/>
          </a:xfrm>
          <a:prstGeom prst="rect">
            <a:avLst/>
          </a:prstGeom>
          <a:noFill/>
        </p:spPr>
        <p:txBody>
          <a:bodyPr wrap="square" rtlCol="0">
            <a:spAutoFit/>
          </a:bodyPr>
          <a:lstStyle/>
          <a:p>
            <a:r>
              <a:rPr lang="en-US" sz="2200" b="1" dirty="0"/>
              <a:t>Status Signals</a:t>
            </a:r>
          </a:p>
          <a:p>
            <a:r>
              <a:rPr lang="en-US" sz="2200" b="1" dirty="0"/>
              <a:t>ALE (Address Latch Enable): </a:t>
            </a:r>
            <a:r>
              <a:rPr lang="en-US" sz="2200" dirty="0"/>
              <a:t>ALE is used to separate the AD0-AD7 bus to A0-A7 bus and D0-D7 bus. It goes high during first T state of a machine and enables a lower 8 bits of the address if its value is 1 and otherwise data bus is activated.</a:t>
            </a:r>
            <a:endParaRPr lang="en-US" sz="22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See the source image"/>
          <p:cNvPicPr>
            <a:picLocks noChangeAspect="1" noChangeArrowheads="1"/>
          </p:cNvPicPr>
          <p:nvPr/>
        </p:nvPicPr>
        <p:blipFill>
          <a:blip r:embed="rId2"/>
          <a:srcRect/>
          <a:stretch>
            <a:fillRect/>
          </a:stretch>
        </p:blipFill>
        <p:spPr bwMode="auto">
          <a:xfrm>
            <a:off x="4216000" y="533400"/>
            <a:ext cx="4928000" cy="6154068"/>
          </a:xfrm>
          <a:prstGeom prst="rect">
            <a:avLst/>
          </a:prstGeom>
          <a:noFill/>
        </p:spPr>
      </p:pic>
      <p:sp>
        <p:nvSpPr>
          <p:cNvPr id="4" name="TextBox 3"/>
          <p:cNvSpPr txBox="1"/>
          <p:nvPr/>
        </p:nvSpPr>
        <p:spPr>
          <a:xfrm>
            <a:off x="0" y="0"/>
            <a:ext cx="8991600" cy="523220"/>
          </a:xfrm>
          <a:prstGeom prst="rect">
            <a:avLst/>
          </a:prstGeom>
          <a:noFill/>
        </p:spPr>
        <p:txBody>
          <a:bodyPr wrap="square" rtlCol="0">
            <a:spAutoFit/>
          </a:bodyPr>
          <a:lstStyle/>
          <a:p>
            <a:r>
              <a:rPr lang="en-US" sz="2800" b="1" dirty="0"/>
              <a:t>Pin diagram 8085</a:t>
            </a:r>
          </a:p>
        </p:txBody>
      </p:sp>
      <p:sp>
        <p:nvSpPr>
          <p:cNvPr id="5" name="TextBox 4"/>
          <p:cNvSpPr txBox="1"/>
          <p:nvPr/>
        </p:nvSpPr>
        <p:spPr>
          <a:xfrm>
            <a:off x="0" y="533400"/>
            <a:ext cx="4419600" cy="6186309"/>
          </a:xfrm>
          <a:prstGeom prst="rect">
            <a:avLst/>
          </a:prstGeom>
          <a:noFill/>
        </p:spPr>
        <p:txBody>
          <a:bodyPr wrap="square" rtlCol="0">
            <a:spAutoFit/>
          </a:bodyPr>
          <a:lstStyle/>
          <a:p>
            <a:r>
              <a:rPr lang="en-US" sz="2200" b="1" dirty="0"/>
              <a:t>Control Signals (RD’, WR’, IO/M’)</a:t>
            </a:r>
          </a:p>
          <a:p>
            <a:r>
              <a:rPr lang="en-US" sz="2200" b="1" dirty="0"/>
              <a:t>RD’ (Read)</a:t>
            </a:r>
            <a:r>
              <a:rPr lang="en-US" sz="2200" dirty="0"/>
              <a:t>: This is an active low input. When goes low, the microprocessor reads data from either I/O device or from memory. </a:t>
            </a:r>
          </a:p>
          <a:p>
            <a:r>
              <a:rPr lang="en-US" sz="2200" b="1" dirty="0"/>
              <a:t>WR’ (Write)</a:t>
            </a:r>
            <a:r>
              <a:rPr lang="en-US" sz="2200" dirty="0"/>
              <a:t>: Another active low pin. When it goes low, the data on the data bus is written to a memory location or an I/O device. </a:t>
            </a:r>
          </a:p>
          <a:p>
            <a:r>
              <a:rPr lang="en-US" sz="2200" b="1" dirty="0"/>
              <a:t>Ready: </a:t>
            </a:r>
            <a:r>
              <a:rPr lang="en-US" sz="2200" dirty="0"/>
              <a:t>This pin used for synchronize slower peripheral devices with fast microprocessor. A low value causes the microprocessor to enter into wait state. The microprocessor remains in wait state until the input </a:t>
            </a:r>
            <a:r>
              <a:rPr lang="en-US" sz="2200"/>
              <a:t>at this pin goes high. </a:t>
            </a:r>
            <a:endParaRPr lang="en-US" sz="2200" b="1" dirty="0"/>
          </a:p>
          <a:p>
            <a:endParaRPr lang="en-US" sz="2200" b="1" dirty="0"/>
          </a:p>
          <a:p>
            <a:endParaRPr lang="en-US" sz="22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Pin diagram 8085</a:t>
            </a:r>
          </a:p>
        </p:txBody>
      </p:sp>
      <p:sp>
        <p:nvSpPr>
          <p:cNvPr id="3" name="TextBox 2"/>
          <p:cNvSpPr txBox="1"/>
          <p:nvPr/>
        </p:nvSpPr>
        <p:spPr>
          <a:xfrm>
            <a:off x="0" y="609600"/>
            <a:ext cx="8991600" cy="5262979"/>
          </a:xfrm>
          <a:prstGeom prst="rect">
            <a:avLst/>
          </a:prstGeom>
          <a:noFill/>
        </p:spPr>
        <p:txBody>
          <a:bodyPr wrap="square" rtlCol="0">
            <a:spAutoFit/>
          </a:bodyPr>
          <a:lstStyle/>
          <a:p>
            <a:r>
              <a:rPr lang="en-US" sz="2400" b="1" dirty="0"/>
              <a:t>DMA signals (Pins HOLD and HLDA)</a:t>
            </a:r>
          </a:p>
          <a:p>
            <a:pPr>
              <a:buFontTx/>
              <a:buChar char="-"/>
            </a:pPr>
            <a:r>
              <a:rPr lang="en-US" sz="2400" b="1" dirty="0"/>
              <a:t>HOLD</a:t>
            </a:r>
            <a:r>
              <a:rPr lang="en-US" sz="2400" dirty="0"/>
              <a:t>: The hold pin can be used to communicate to the </a:t>
            </a:r>
            <a:r>
              <a:rPr lang="en-US" sz="2400" dirty="0" err="1"/>
              <a:t>microproessor</a:t>
            </a:r>
            <a:r>
              <a:rPr lang="en-US" sz="2400" dirty="0"/>
              <a:t> control mechanism that an external device is requesting the use of address bus and data bus just like DMA controller.</a:t>
            </a:r>
          </a:p>
          <a:p>
            <a:pPr>
              <a:buFontTx/>
              <a:buChar char="-"/>
            </a:pPr>
            <a:r>
              <a:rPr lang="en-US" sz="2400" b="1" dirty="0"/>
              <a:t>HLDA</a:t>
            </a:r>
            <a:r>
              <a:rPr lang="en-US" sz="2400" dirty="0"/>
              <a:t>: Hold acknowledge. It indicates that HOLD request has been received. After the removal of HOLD request the HLDA goes low. </a:t>
            </a:r>
          </a:p>
          <a:p>
            <a:endParaRPr lang="en-US" sz="2400" dirty="0"/>
          </a:p>
          <a:p>
            <a:r>
              <a:rPr lang="en-US" sz="2400" b="1" dirty="0"/>
              <a:t>Serial I/O signals (Pins SID and SOD):</a:t>
            </a:r>
            <a:r>
              <a:rPr lang="en-US" sz="2400" dirty="0"/>
              <a:t> </a:t>
            </a:r>
          </a:p>
          <a:p>
            <a:r>
              <a:rPr lang="en-US" sz="2400" dirty="0"/>
              <a:t>SID (Serial Input data) pins accepts serial input data. The data transfers from the pin to the 7</a:t>
            </a:r>
            <a:r>
              <a:rPr lang="en-US" sz="2400" baseline="30000" dirty="0"/>
              <a:t>th</a:t>
            </a:r>
            <a:r>
              <a:rPr lang="en-US" sz="2400" dirty="0"/>
              <a:t> bit of the accumulator when a RIM(Read interrupt mask) instruction executes. </a:t>
            </a:r>
          </a:p>
          <a:p>
            <a:r>
              <a:rPr lang="en-US" sz="2400" dirty="0"/>
              <a:t>SOD(Serial Output data) pin outputs serial data onto the 7</a:t>
            </a:r>
            <a:r>
              <a:rPr lang="en-US" sz="2400" baseline="30000" dirty="0"/>
              <a:t>th</a:t>
            </a:r>
            <a:r>
              <a:rPr lang="en-US" sz="2400" dirty="0"/>
              <a:t> bit of the accumulator when a SIM (set interrupt mask) instruction is executed.</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Introduction</a:t>
            </a:r>
          </a:p>
        </p:txBody>
      </p:sp>
      <p:sp>
        <p:nvSpPr>
          <p:cNvPr id="3" name="TextBox 2"/>
          <p:cNvSpPr txBox="1"/>
          <p:nvPr/>
        </p:nvSpPr>
        <p:spPr>
          <a:xfrm>
            <a:off x="0" y="609600"/>
            <a:ext cx="8991600" cy="3785652"/>
          </a:xfrm>
          <a:prstGeom prst="rect">
            <a:avLst/>
          </a:prstGeom>
          <a:noFill/>
        </p:spPr>
        <p:txBody>
          <a:bodyPr wrap="square" rtlCol="0">
            <a:spAutoFit/>
          </a:bodyPr>
          <a:lstStyle/>
          <a:p>
            <a:r>
              <a:rPr lang="en-US" sz="2400" dirty="0"/>
              <a:t>8085 is an 8 bit microprocessor designed by Intel in 1977 using NMOS technology. </a:t>
            </a:r>
          </a:p>
          <a:p>
            <a:r>
              <a:rPr lang="en-US" sz="2400" dirty="0"/>
              <a:t>The acronym of NMOS is a negative channel metal oxide semiconductor; it is pronounced as en-moss. It is a kind of semiconductor that charges negatively.</a:t>
            </a:r>
          </a:p>
          <a:p>
            <a:r>
              <a:rPr lang="en-US" sz="2400" dirty="0"/>
              <a:t>It has 16 bit address bus which can address </a:t>
            </a:r>
            <a:r>
              <a:rPr lang="en-US" sz="2400" dirty="0" err="1"/>
              <a:t>upto</a:t>
            </a:r>
            <a:r>
              <a:rPr lang="en-US" sz="2400" dirty="0"/>
              <a:t> 64 KB. So, it has 16 bit program counter.</a:t>
            </a:r>
          </a:p>
          <a:p>
            <a:r>
              <a:rPr lang="en-US" sz="2400" dirty="0"/>
              <a:t>It has 16 bit stack pointer.</a:t>
            </a:r>
          </a:p>
          <a:p>
            <a:r>
              <a:rPr lang="en-US" sz="2400" dirty="0"/>
              <a:t>It has 6 general purpose 8 bit registers. They are: B, C, D, E, H, L. These six registers can be arranged in pairs: BC, DE, HL to store 16 bit of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Pin diagram 8085</a:t>
            </a:r>
          </a:p>
        </p:txBody>
      </p:sp>
      <p:sp>
        <p:nvSpPr>
          <p:cNvPr id="3" name="TextBox 2"/>
          <p:cNvSpPr txBox="1"/>
          <p:nvPr/>
        </p:nvSpPr>
        <p:spPr>
          <a:xfrm>
            <a:off x="0" y="609600"/>
            <a:ext cx="8991600" cy="5632311"/>
          </a:xfrm>
          <a:prstGeom prst="rect">
            <a:avLst/>
          </a:prstGeom>
          <a:noFill/>
        </p:spPr>
        <p:txBody>
          <a:bodyPr wrap="square" rtlCol="0">
            <a:spAutoFit/>
          </a:bodyPr>
          <a:lstStyle/>
          <a:p>
            <a:r>
              <a:rPr lang="en-US" sz="2400" b="1" dirty="0"/>
              <a:t>Power supply signals (Pins </a:t>
            </a:r>
            <a:r>
              <a:rPr lang="en-US" sz="2400" b="1" dirty="0" err="1"/>
              <a:t>Vcc</a:t>
            </a:r>
            <a:r>
              <a:rPr lang="en-US" sz="2400" b="1" dirty="0"/>
              <a:t> and </a:t>
            </a:r>
            <a:r>
              <a:rPr lang="en-US" sz="2400" b="1" dirty="0" err="1"/>
              <a:t>Vss</a:t>
            </a:r>
            <a:r>
              <a:rPr lang="en-US" sz="2400" b="1" dirty="0"/>
              <a:t>)</a:t>
            </a:r>
          </a:p>
          <a:p>
            <a:pPr fontAlgn="base"/>
            <a:r>
              <a:rPr lang="en-US" sz="2400" b="1" dirty="0" err="1"/>
              <a:t>Vcc</a:t>
            </a:r>
            <a:r>
              <a:rPr lang="en-US" sz="2400" b="1" dirty="0"/>
              <a:t> –</a:t>
            </a:r>
            <a:r>
              <a:rPr lang="en-US" sz="2400" dirty="0"/>
              <a:t> +5v power supply  </a:t>
            </a:r>
          </a:p>
          <a:p>
            <a:pPr fontAlgn="base"/>
            <a:r>
              <a:rPr lang="en-US" sz="2400" b="1" dirty="0" err="1"/>
              <a:t>Vss</a:t>
            </a:r>
            <a:r>
              <a:rPr lang="en-US" sz="2400" b="1" dirty="0"/>
              <a:t> –</a:t>
            </a:r>
            <a:r>
              <a:rPr lang="en-US" sz="2400" dirty="0"/>
              <a:t> Ground Reference </a:t>
            </a:r>
          </a:p>
          <a:p>
            <a:pPr fontAlgn="base"/>
            <a:endParaRPr lang="en-US" sz="2400" dirty="0"/>
          </a:p>
          <a:p>
            <a:pPr fontAlgn="base"/>
            <a:r>
              <a:rPr lang="en-US" sz="2400" b="1" dirty="0"/>
              <a:t>X1, X2</a:t>
            </a:r>
            <a:r>
              <a:rPr lang="en-US" sz="2400" dirty="0"/>
              <a:t>: These X1 and X2 pins are also called crystal input pins. 8085 microprocessor can generate clock signals internally. To generate internal clock signals, 8085 microprocessor requires external inputs from X1 and X2 pins. </a:t>
            </a:r>
          </a:p>
          <a:p>
            <a:pPr fontAlgn="base"/>
            <a:r>
              <a:rPr lang="en-US" sz="2400" dirty="0"/>
              <a:t>The frequency is internally divided by two. Since the basic operating timing frequency is 3 MHz, a 6 MHz crystal is connected externally.</a:t>
            </a:r>
          </a:p>
          <a:p>
            <a:pPr fontAlgn="base"/>
            <a:r>
              <a:rPr lang="en-US" sz="2400" dirty="0"/>
              <a:t>CLK (output)- Clock output is used as the system clock for peripheral and devices interfaced with microprocessor.</a:t>
            </a:r>
          </a:p>
          <a:p>
            <a:pPr fontAlgn="base"/>
            <a:endParaRPr lang="en-US" sz="2400" dirty="0"/>
          </a:p>
          <a:p>
            <a:pPr fontAlgn="base"/>
            <a:r>
              <a:rPr lang="en-US" sz="2400" dirty="0"/>
              <a:t>Note: Because the operating frequency of 8085 Microprocessor is half (1/2) of Crystal frequency ( frequency offered by Crystal oscillator).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Pin diagram 8085</a:t>
            </a:r>
          </a:p>
        </p:txBody>
      </p:sp>
      <p:sp>
        <p:nvSpPr>
          <p:cNvPr id="3" name="TextBox 2"/>
          <p:cNvSpPr txBox="1"/>
          <p:nvPr/>
        </p:nvSpPr>
        <p:spPr>
          <a:xfrm>
            <a:off x="0" y="609600"/>
            <a:ext cx="8991600" cy="6370975"/>
          </a:xfrm>
          <a:prstGeom prst="rect">
            <a:avLst/>
          </a:prstGeom>
          <a:noFill/>
        </p:spPr>
        <p:txBody>
          <a:bodyPr wrap="square" rtlCol="0">
            <a:spAutoFit/>
          </a:bodyPr>
          <a:lstStyle/>
          <a:p>
            <a:r>
              <a:rPr lang="en-US" sz="2400" b="1" dirty="0"/>
              <a:t>Reset signals</a:t>
            </a:r>
          </a:p>
          <a:p>
            <a:r>
              <a:rPr lang="en-US" sz="2400" b="1" dirty="0"/>
              <a:t>RESETIN:</a:t>
            </a:r>
          </a:p>
          <a:p>
            <a:pPr>
              <a:buFontTx/>
              <a:buChar char="-"/>
            </a:pPr>
            <a:r>
              <a:rPr lang="en-US" sz="2400" dirty="0"/>
              <a:t>It is active low signal.</a:t>
            </a:r>
          </a:p>
          <a:p>
            <a:pPr>
              <a:buFontTx/>
              <a:buChar char="-"/>
            </a:pPr>
            <a:r>
              <a:rPr lang="en-US" sz="2400" dirty="0"/>
              <a:t>If this pin in 0, then microprocessor will get reset. When microprocessor is reset, then all registers including PC program counter will get cleared to zero. i.e. PC=0000H</a:t>
            </a:r>
          </a:p>
          <a:p>
            <a:pPr>
              <a:buFontTx/>
              <a:buChar char="-"/>
            </a:pPr>
            <a:r>
              <a:rPr lang="en-US" sz="2400" dirty="0"/>
              <a:t>So microprocessor will fetch it’s next instruction from 0000h location of address. </a:t>
            </a:r>
          </a:p>
          <a:p>
            <a:pPr>
              <a:buFontTx/>
              <a:buChar char="-"/>
            </a:pPr>
            <a:r>
              <a:rPr lang="en-US" sz="2400" dirty="0"/>
              <a:t>During reset operation all the buses are in high </a:t>
            </a:r>
            <a:r>
              <a:rPr lang="en-US" sz="2400" dirty="0" err="1"/>
              <a:t>impedence</a:t>
            </a:r>
            <a:r>
              <a:rPr lang="en-US" sz="2400" dirty="0"/>
              <a:t> state or </a:t>
            </a:r>
            <a:r>
              <a:rPr lang="en-US" sz="2400" dirty="0" err="1"/>
              <a:t>tristated</a:t>
            </a:r>
            <a:r>
              <a:rPr lang="en-US" sz="2400" dirty="0"/>
              <a:t>, so power consumption is also very less.</a:t>
            </a:r>
          </a:p>
          <a:p>
            <a:pPr>
              <a:buFontTx/>
              <a:buChar char="-"/>
            </a:pPr>
            <a:r>
              <a:rPr lang="en-US" sz="2400" dirty="0"/>
              <a:t>At first it clears PC and IR. Then at second, disable all interrupts (except trap). At third disable SOD pin, fourthly all buses are </a:t>
            </a:r>
            <a:r>
              <a:rPr lang="en-US" sz="2400" dirty="0" err="1"/>
              <a:t>tristated</a:t>
            </a:r>
            <a:r>
              <a:rPr lang="en-US" sz="2400" dirty="0"/>
              <a:t> and finally gives high output to RESET OUT pin. </a:t>
            </a:r>
          </a:p>
          <a:p>
            <a:r>
              <a:rPr lang="en-US" sz="2400" b="1" dirty="0"/>
              <a:t>RESETOUT</a:t>
            </a:r>
          </a:p>
          <a:p>
            <a:pPr>
              <a:buFontTx/>
              <a:buChar char="-"/>
            </a:pPr>
            <a:r>
              <a:rPr lang="en-US" sz="2400" dirty="0"/>
              <a:t>It is active high signal</a:t>
            </a:r>
          </a:p>
          <a:p>
            <a:pPr>
              <a:buFontTx/>
              <a:buChar char="-"/>
            </a:pPr>
            <a:r>
              <a:rPr lang="en-US" sz="2400" dirty="0"/>
              <a:t>When this pin is active high, it will reset interfaced device with it. All the peripherals are connected to Reset out along with clock out.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Addressing Mode of 8085 microprocessor</a:t>
            </a:r>
          </a:p>
        </p:txBody>
      </p:sp>
      <p:sp>
        <p:nvSpPr>
          <p:cNvPr id="3" name="TextBox 2"/>
          <p:cNvSpPr txBox="1"/>
          <p:nvPr/>
        </p:nvSpPr>
        <p:spPr>
          <a:xfrm>
            <a:off x="0" y="609600"/>
            <a:ext cx="8991600" cy="4154984"/>
          </a:xfrm>
          <a:prstGeom prst="rect">
            <a:avLst/>
          </a:prstGeom>
          <a:noFill/>
        </p:spPr>
        <p:txBody>
          <a:bodyPr wrap="square" rtlCol="0">
            <a:spAutoFit/>
          </a:bodyPr>
          <a:lstStyle/>
          <a:p>
            <a:pPr>
              <a:buFontTx/>
              <a:buChar char="-"/>
            </a:pPr>
            <a:r>
              <a:rPr lang="en-US" sz="2400" dirty="0"/>
              <a:t>The different ways in which microprocessor access the data is referred to as addressing mode. </a:t>
            </a:r>
          </a:p>
          <a:p>
            <a:pPr>
              <a:buFontTx/>
              <a:buChar char="-"/>
            </a:pPr>
            <a:r>
              <a:rPr lang="en-US" sz="2400" dirty="0"/>
              <a:t>In Assembly language statements, the addressing mode is indicated in the instruction itself. </a:t>
            </a:r>
          </a:p>
          <a:p>
            <a:pPr>
              <a:buFontTx/>
              <a:buChar char="-"/>
            </a:pPr>
            <a:r>
              <a:rPr lang="en-US" sz="2400" dirty="0"/>
              <a:t>There are five types of addressing mode in 8085. They are: </a:t>
            </a:r>
          </a:p>
          <a:p>
            <a:pPr lvl="1">
              <a:buFontTx/>
              <a:buChar char="-"/>
            </a:pPr>
            <a:r>
              <a:rPr lang="en-US" sz="2400" dirty="0"/>
              <a:t>Register Addressing mode</a:t>
            </a:r>
          </a:p>
          <a:p>
            <a:pPr lvl="1">
              <a:buFontTx/>
              <a:buChar char="-"/>
            </a:pPr>
            <a:r>
              <a:rPr lang="en-US" sz="2400" dirty="0"/>
              <a:t>Immediate addressing mode</a:t>
            </a:r>
          </a:p>
          <a:p>
            <a:pPr lvl="1">
              <a:buFontTx/>
              <a:buChar char="-"/>
            </a:pPr>
            <a:r>
              <a:rPr lang="en-US" sz="2400" dirty="0"/>
              <a:t>Direct addressing mode</a:t>
            </a:r>
          </a:p>
          <a:p>
            <a:pPr lvl="1">
              <a:buFontTx/>
              <a:buChar char="-"/>
            </a:pPr>
            <a:r>
              <a:rPr lang="en-US" sz="2400" dirty="0"/>
              <a:t>Register indirection addressing mode</a:t>
            </a:r>
          </a:p>
          <a:p>
            <a:pPr lvl="1">
              <a:buFontTx/>
              <a:buChar char="-"/>
            </a:pPr>
            <a:r>
              <a:rPr lang="en-US" sz="2400" dirty="0"/>
              <a:t>Implied Addressing mode</a:t>
            </a:r>
          </a:p>
          <a:p>
            <a:pPr lvl="1">
              <a:buFontTx/>
              <a:buChar char="-"/>
            </a:pP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Addressing Mode of 8085 microprocessor</a:t>
            </a:r>
          </a:p>
        </p:txBody>
      </p:sp>
      <p:sp>
        <p:nvSpPr>
          <p:cNvPr id="3" name="TextBox 2"/>
          <p:cNvSpPr txBox="1"/>
          <p:nvPr/>
        </p:nvSpPr>
        <p:spPr>
          <a:xfrm>
            <a:off x="0" y="609600"/>
            <a:ext cx="8991600" cy="2308324"/>
          </a:xfrm>
          <a:prstGeom prst="rect">
            <a:avLst/>
          </a:prstGeom>
          <a:noFill/>
        </p:spPr>
        <p:txBody>
          <a:bodyPr wrap="square" rtlCol="0">
            <a:spAutoFit/>
          </a:bodyPr>
          <a:lstStyle/>
          <a:p>
            <a:r>
              <a:rPr lang="en-US" sz="2400" b="1" dirty="0"/>
              <a:t>Register Addressing mode: </a:t>
            </a:r>
          </a:p>
          <a:p>
            <a:pPr>
              <a:buFontTx/>
              <a:buChar char="-"/>
            </a:pPr>
            <a:r>
              <a:rPr lang="en-US" sz="2400" dirty="0"/>
              <a:t> Operands are in registers that reside within the CPU</a:t>
            </a:r>
          </a:p>
          <a:p>
            <a:pPr>
              <a:buFontTx/>
              <a:buChar char="-"/>
            </a:pPr>
            <a:r>
              <a:rPr lang="en-US" sz="2400" dirty="0"/>
              <a:t>The particular register is selected from a register field in the instruction.</a:t>
            </a:r>
          </a:p>
          <a:p>
            <a:pPr>
              <a:buFontTx/>
              <a:buChar char="-"/>
            </a:pPr>
            <a:r>
              <a:rPr lang="en-US" sz="2400" dirty="0"/>
              <a:t>It is carried out with 8 bit registers A, B, C, D, E, H, L.</a:t>
            </a:r>
          </a:p>
          <a:p>
            <a:pPr>
              <a:buFontTx/>
              <a:buChar char="-"/>
            </a:pPr>
            <a:r>
              <a:rPr lang="en-US" sz="2400" dirty="0" err="1"/>
              <a:t>Mov</a:t>
            </a:r>
            <a:r>
              <a:rPr lang="en-US" sz="2400"/>
              <a:t> a, b </a:t>
            </a:r>
            <a:endParaRPr lang="en-US" sz="2400"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048000"/>
            <a:ext cx="2600324" cy="3124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Addressing Mode of 8085 microprocessor</a:t>
            </a:r>
          </a:p>
        </p:txBody>
      </p:sp>
      <p:sp>
        <p:nvSpPr>
          <p:cNvPr id="3" name="TextBox 2"/>
          <p:cNvSpPr txBox="1"/>
          <p:nvPr/>
        </p:nvSpPr>
        <p:spPr>
          <a:xfrm>
            <a:off x="0" y="609600"/>
            <a:ext cx="8991600" cy="2677656"/>
          </a:xfrm>
          <a:prstGeom prst="rect">
            <a:avLst/>
          </a:prstGeom>
          <a:noFill/>
        </p:spPr>
        <p:txBody>
          <a:bodyPr wrap="square" rtlCol="0">
            <a:spAutoFit/>
          </a:bodyPr>
          <a:lstStyle/>
          <a:p>
            <a:r>
              <a:rPr lang="en-US" sz="2400" b="1" dirty="0"/>
              <a:t>Immediate Addressing mode: </a:t>
            </a:r>
          </a:p>
          <a:p>
            <a:pPr>
              <a:buFontTx/>
              <a:buChar char="-"/>
            </a:pPr>
            <a:r>
              <a:rPr lang="en-US" sz="2400" dirty="0"/>
              <a:t> Operand is specified in the instruction itself.</a:t>
            </a:r>
          </a:p>
          <a:p>
            <a:pPr>
              <a:buFontTx/>
              <a:buChar char="-"/>
            </a:pPr>
            <a:r>
              <a:rPr lang="en-US" sz="2400" dirty="0"/>
              <a:t>In other words, an immediate-mode instruction has an operand field rather than an address field.</a:t>
            </a:r>
          </a:p>
          <a:p>
            <a:pPr>
              <a:buFontTx/>
              <a:buChar char="-"/>
            </a:pPr>
            <a:r>
              <a:rPr lang="en-US" sz="2400" dirty="0"/>
              <a:t>Immediate mode of instructions is useful for initializing register to constant value. </a:t>
            </a:r>
          </a:p>
          <a:p>
            <a:pPr>
              <a:buFontTx/>
              <a:buChar char="-"/>
            </a:pPr>
            <a:r>
              <a:rPr lang="en-US" sz="2400" dirty="0"/>
              <a:t>Example: </a:t>
            </a:r>
            <a:r>
              <a:rPr lang="en-US" sz="2400" dirty="0" err="1"/>
              <a:t>mvi</a:t>
            </a:r>
            <a:r>
              <a:rPr lang="en-US" sz="2400" dirty="0"/>
              <a:t> a,05h</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958" y="3281140"/>
            <a:ext cx="2585918" cy="909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Addressing Mode of 8085 microprocessor</a:t>
            </a:r>
          </a:p>
        </p:txBody>
      </p:sp>
      <p:sp>
        <p:nvSpPr>
          <p:cNvPr id="3" name="TextBox 2"/>
          <p:cNvSpPr txBox="1"/>
          <p:nvPr/>
        </p:nvSpPr>
        <p:spPr>
          <a:xfrm>
            <a:off x="0" y="609600"/>
            <a:ext cx="8991600" cy="3046988"/>
          </a:xfrm>
          <a:prstGeom prst="rect">
            <a:avLst/>
          </a:prstGeom>
          <a:noFill/>
        </p:spPr>
        <p:txBody>
          <a:bodyPr wrap="square" rtlCol="0">
            <a:spAutoFit/>
          </a:bodyPr>
          <a:lstStyle/>
          <a:p>
            <a:r>
              <a:rPr lang="en-US" sz="2400" b="1" dirty="0"/>
              <a:t>Direct Addressing mode: </a:t>
            </a:r>
          </a:p>
          <a:p>
            <a:pPr>
              <a:buFontTx/>
              <a:buChar char="-"/>
            </a:pPr>
            <a:r>
              <a:rPr lang="en-US" sz="2400" dirty="0"/>
              <a:t> In this mode the effective address is equal to the address part of the instruction.</a:t>
            </a:r>
          </a:p>
          <a:p>
            <a:pPr>
              <a:buFontTx/>
              <a:buChar char="-"/>
            </a:pPr>
            <a:r>
              <a:rPr lang="en-US" sz="2400" dirty="0"/>
              <a:t>the operand resides in memory and its address is given directly by the address field of the instruction.</a:t>
            </a:r>
          </a:p>
          <a:p>
            <a:pPr>
              <a:buFontTx/>
              <a:buChar char="-"/>
            </a:pPr>
            <a:r>
              <a:rPr lang="en-US" sz="2400" dirty="0"/>
              <a:t>Example: LDA 4000h</a:t>
            </a:r>
          </a:p>
          <a:p>
            <a:pPr>
              <a:buFontTx/>
              <a:buChar char="-"/>
            </a:pPr>
            <a:endParaRPr lang="en-US" sz="2400" dirty="0"/>
          </a:p>
          <a:p>
            <a:pPr>
              <a:buFontTx/>
              <a:buChar char="-"/>
            </a:pPr>
            <a:endParaRPr lang="en-US" sz="2400"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387847"/>
            <a:ext cx="2876550" cy="278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Addressing Mode of 8085 microprocessor</a:t>
            </a:r>
          </a:p>
        </p:txBody>
      </p:sp>
      <p:sp>
        <p:nvSpPr>
          <p:cNvPr id="3" name="TextBox 2"/>
          <p:cNvSpPr txBox="1"/>
          <p:nvPr/>
        </p:nvSpPr>
        <p:spPr>
          <a:xfrm>
            <a:off x="0" y="609600"/>
            <a:ext cx="8991600" cy="2308324"/>
          </a:xfrm>
          <a:prstGeom prst="rect">
            <a:avLst/>
          </a:prstGeom>
          <a:noFill/>
        </p:spPr>
        <p:txBody>
          <a:bodyPr wrap="square" rtlCol="0">
            <a:spAutoFit/>
          </a:bodyPr>
          <a:lstStyle/>
          <a:p>
            <a:r>
              <a:rPr lang="en-US" sz="2400" b="1" dirty="0"/>
              <a:t>Register Indirect Addressing mode: </a:t>
            </a:r>
          </a:p>
          <a:p>
            <a:pPr>
              <a:buFontTx/>
              <a:buChar char="-"/>
            </a:pPr>
            <a:r>
              <a:rPr lang="en-US" sz="2400" dirty="0"/>
              <a:t> In this mode the instruction specifies a register in the CPU whose contents give the address of the operand in memory.</a:t>
            </a:r>
          </a:p>
          <a:p>
            <a:pPr>
              <a:buFontTx/>
              <a:buChar char="-"/>
            </a:pPr>
            <a:r>
              <a:rPr lang="en-US" sz="2400" dirty="0"/>
              <a:t>Before using a register indirect mode instruction, the programmer must ensure that the memory address of the operand is placed in the processor register with a previous instruction. </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200400"/>
            <a:ext cx="2494090" cy="2213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Addressing Mode of 8085 microprocessor</a:t>
            </a:r>
          </a:p>
        </p:txBody>
      </p:sp>
      <p:sp>
        <p:nvSpPr>
          <p:cNvPr id="3" name="TextBox 2"/>
          <p:cNvSpPr txBox="1"/>
          <p:nvPr/>
        </p:nvSpPr>
        <p:spPr>
          <a:xfrm>
            <a:off x="0" y="609600"/>
            <a:ext cx="8991600" cy="1938992"/>
          </a:xfrm>
          <a:prstGeom prst="rect">
            <a:avLst/>
          </a:prstGeom>
          <a:noFill/>
        </p:spPr>
        <p:txBody>
          <a:bodyPr wrap="square" rtlCol="0">
            <a:spAutoFit/>
          </a:bodyPr>
          <a:lstStyle/>
          <a:p>
            <a:r>
              <a:rPr lang="en-US" sz="2400" b="1" dirty="0"/>
              <a:t>Implied Addressing mode: </a:t>
            </a:r>
          </a:p>
          <a:p>
            <a:pPr>
              <a:buFontTx/>
              <a:buChar char="-"/>
            </a:pPr>
            <a:r>
              <a:rPr lang="en-US" sz="2400" dirty="0"/>
              <a:t>Operands are specified implicitly in the definition of the instruction.</a:t>
            </a:r>
          </a:p>
          <a:p>
            <a:pPr>
              <a:buFontTx/>
              <a:buChar char="-"/>
            </a:pPr>
            <a:r>
              <a:rPr lang="en-US" sz="2400" dirty="0"/>
              <a:t>For example, the instruction CMC is an implied mode instruction as the operand in carry flag is implied in the definition of the instruction.</a:t>
            </a:r>
          </a:p>
          <a:p>
            <a:pPr>
              <a:buFontTx/>
              <a:buChar char="-"/>
            </a:pPr>
            <a:r>
              <a:rPr lang="en-US" sz="2400" dirty="0"/>
              <a:t>Example: STC, CMC, DAA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4893647"/>
          </a:xfrm>
          <a:prstGeom prst="rect">
            <a:avLst/>
          </a:prstGeom>
          <a:noFill/>
        </p:spPr>
        <p:txBody>
          <a:bodyPr wrap="square" rtlCol="0">
            <a:spAutoFit/>
          </a:bodyPr>
          <a:lstStyle/>
          <a:p>
            <a:pPr>
              <a:buFontTx/>
              <a:buChar char="-"/>
            </a:pPr>
            <a:r>
              <a:rPr lang="en-US" sz="2400" dirty="0"/>
              <a:t>Instruction is a binary pattern designed inside a microprocessor to perform a specific function.</a:t>
            </a:r>
          </a:p>
          <a:p>
            <a:pPr>
              <a:buFontTx/>
              <a:buChar char="-"/>
            </a:pPr>
            <a:r>
              <a:rPr lang="en-US" sz="2400" dirty="0"/>
              <a:t>The entire group of instructions that a microprocessor supports is called instruction set.</a:t>
            </a:r>
          </a:p>
          <a:p>
            <a:pPr>
              <a:buFontTx/>
              <a:buChar char="-"/>
            </a:pPr>
            <a:r>
              <a:rPr lang="en-US" sz="2400" dirty="0"/>
              <a:t>8085 has 246 instructions.</a:t>
            </a:r>
          </a:p>
          <a:p>
            <a:pPr>
              <a:buFontTx/>
              <a:buChar char="-"/>
            </a:pPr>
            <a:r>
              <a:rPr lang="en-US" sz="2400" dirty="0"/>
              <a:t>Each instruction is represented by an 8 bit binary value.</a:t>
            </a:r>
          </a:p>
          <a:p>
            <a:pPr>
              <a:buFontTx/>
              <a:buChar char="-"/>
            </a:pPr>
            <a:r>
              <a:rPr lang="en-US" sz="2400" dirty="0"/>
              <a:t>These 8 bits of binary value is called op-code or instruction byte. </a:t>
            </a:r>
          </a:p>
          <a:p>
            <a:pPr>
              <a:buFontTx/>
              <a:buChar char="-"/>
            </a:pPr>
            <a:r>
              <a:rPr lang="en-US" sz="2400" dirty="0"/>
              <a:t>8085 instruction set can be classified into following categories: </a:t>
            </a:r>
          </a:p>
          <a:p>
            <a:pPr lvl="1">
              <a:buFontTx/>
              <a:buChar char="-"/>
            </a:pPr>
            <a:r>
              <a:rPr lang="en-US" sz="2400" dirty="0"/>
              <a:t>Data transfer instruction</a:t>
            </a:r>
          </a:p>
          <a:p>
            <a:pPr lvl="1">
              <a:buFontTx/>
              <a:buChar char="-"/>
            </a:pPr>
            <a:r>
              <a:rPr lang="en-US" sz="2400" dirty="0"/>
              <a:t>Arithmetic instruction</a:t>
            </a:r>
          </a:p>
          <a:p>
            <a:pPr lvl="1">
              <a:buFontTx/>
              <a:buChar char="-"/>
            </a:pPr>
            <a:r>
              <a:rPr lang="en-US" sz="2400" dirty="0"/>
              <a:t>Logical instruction</a:t>
            </a:r>
          </a:p>
          <a:p>
            <a:pPr lvl="1">
              <a:buFontTx/>
              <a:buChar char="-"/>
            </a:pPr>
            <a:r>
              <a:rPr lang="en-US" sz="2400" dirty="0"/>
              <a:t>Branching instruction</a:t>
            </a:r>
          </a:p>
          <a:p>
            <a:pPr lvl="1">
              <a:buFontTx/>
              <a:buChar char="-"/>
            </a:pPr>
            <a:r>
              <a:rPr lang="en-US" sz="2400" dirty="0"/>
              <a:t>Control Instruction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6001643"/>
          </a:xfrm>
          <a:prstGeom prst="rect">
            <a:avLst/>
          </a:prstGeom>
          <a:noFill/>
        </p:spPr>
        <p:txBody>
          <a:bodyPr wrap="square" rtlCol="0">
            <a:spAutoFit/>
          </a:bodyPr>
          <a:lstStyle/>
          <a:p>
            <a:r>
              <a:rPr lang="en-US" sz="2400" b="1" dirty="0"/>
              <a:t>Data transfer instructions</a:t>
            </a:r>
          </a:p>
          <a:p>
            <a:pPr>
              <a:buFontTx/>
              <a:buChar char="-"/>
            </a:pPr>
            <a:r>
              <a:rPr lang="en-US" sz="2400" dirty="0"/>
              <a:t>These instructions move data between registers or between memory and registers.</a:t>
            </a:r>
          </a:p>
          <a:p>
            <a:pPr>
              <a:buFontTx/>
              <a:buChar char="-"/>
            </a:pPr>
            <a:r>
              <a:rPr lang="en-US" sz="2400" dirty="0"/>
              <a:t>These instruction copy data from source to destination.</a:t>
            </a:r>
          </a:p>
          <a:p>
            <a:pPr>
              <a:buFontTx/>
              <a:buChar char="-"/>
            </a:pPr>
            <a:r>
              <a:rPr lang="en-US" sz="2400" dirty="0"/>
              <a:t>While copying, the contents of source are not modified.</a:t>
            </a:r>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This instruction copies the contents of the source register into the destination register.</a:t>
            </a:r>
          </a:p>
          <a:p>
            <a:pPr>
              <a:buFontTx/>
              <a:buChar char="-"/>
            </a:pPr>
            <a:r>
              <a:rPr lang="en-US" sz="2400" dirty="0"/>
              <a:t>The contents of the source register are not altered.</a:t>
            </a:r>
          </a:p>
          <a:p>
            <a:pPr>
              <a:buFontTx/>
              <a:buChar char="-"/>
            </a:pPr>
            <a:r>
              <a:rPr lang="en-US" sz="2400" dirty="0"/>
              <a:t>If one of the operands is a memory location, its location is specified by the contents of HL registers.</a:t>
            </a:r>
          </a:p>
          <a:p>
            <a:pPr>
              <a:buFontTx/>
              <a:buChar char="-"/>
            </a:pPr>
            <a:r>
              <a:rPr lang="en-US" sz="2400" dirty="0"/>
              <a:t>Example: 	MOV B, C</a:t>
            </a:r>
          </a:p>
          <a:p>
            <a:pPr lvl="4"/>
            <a:r>
              <a:rPr lang="en-US" sz="2400" dirty="0"/>
              <a:t>MOV B,M</a:t>
            </a:r>
          </a:p>
        </p:txBody>
      </p:sp>
      <p:pic>
        <p:nvPicPr>
          <p:cNvPr id="1026" name="Picture 2"/>
          <p:cNvPicPr>
            <a:picLocks noChangeAspect="1" noChangeArrowheads="1"/>
          </p:cNvPicPr>
          <p:nvPr/>
        </p:nvPicPr>
        <p:blipFill>
          <a:blip r:embed="rId2"/>
          <a:srcRect/>
          <a:stretch>
            <a:fillRect/>
          </a:stretch>
        </p:blipFill>
        <p:spPr bwMode="auto">
          <a:xfrm>
            <a:off x="533400" y="2590800"/>
            <a:ext cx="8048625" cy="13144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8085 Microprocessor Architecture &amp; Functional Units</a:t>
            </a:r>
          </a:p>
        </p:txBody>
      </p:sp>
      <p:pic>
        <p:nvPicPr>
          <p:cNvPr id="3074" name="Picture 2"/>
          <p:cNvPicPr>
            <a:picLocks noChangeAspect="1" noChangeArrowheads="1"/>
          </p:cNvPicPr>
          <p:nvPr/>
        </p:nvPicPr>
        <p:blipFill>
          <a:blip r:embed="rId2"/>
          <a:srcRect/>
          <a:stretch>
            <a:fillRect/>
          </a:stretch>
        </p:blipFill>
        <p:spPr bwMode="auto">
          <a:xfrm>
            <a:off x="327025" y="546946"/>
            <a:ext cx="8512175" cy="6070634"/>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6001643"/>
          </a:xfrm>
          <a:prstGeom prst="rect">
            <a:avLst/>
          </a:prstGeom>
          <a:noFill/>
        </p:spPr>
        <p:txBody>
          <a:bodyPr wrap="square" rtlCol="0">
            <a:spAutoFit/>
          </a:bodyPr>
          <a:lstStyle/>
          <a:p>
            <a:r>
              <a:rPr lang="en-US" sz="2400" b="1" dirty="0"/>
              <a:t>Data transfer instructions</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8 bit data is stored in the destination register or memory.</a:t>
            </a:r>
          </a:p>
          <a:p>
            <a:pPr>
              <a:buFontTx/>
              <a:buChar char="-"/>
            </a:pPr>
            <a:r>
              <a:rPr lang="en-US" sz="2400" dirty="0"/>
              <a:t>If the operand is a memory location, its location is specified by the content of H-L registers.</a:t>
            </a:r>
          </a:p>
          <a:p>
            <a:pPr>
              <a:buFontTx/>
              <a:buChar char="-"/>
            </a:pPr>
            <a:r>
              <a:rPr lang="en-US" sz="2400" dirty="0"/>
              <a:t>Example: MVI B, 57H, </a:t>
            </a:r>
          </a:p>
          <a:p>
            <a:pPr lvl="1"/>
            <a:r>
              <a:rPr lang="en-US" sz="2400" dirty="0"/>
              <a:t>	     MVI M, 57H</a:t>
            </a:r>
          </a:p>
          <a:p>
            <a:pPr lvl="1"/>
            <a:endParaRPr lang="en-US" sz="2400" dirty="0"/>
          </a:p>
          <a:p>
            <a:pPr lvl="1"/>
            <a:endParaRPr lang="en-US" sz="2400" dirty="0"/>
          </a:p>
          <a:p>
            <a:pPr>
              <a:buFontTx/>
              <a:buChar char="-"/>
            </a:pPr>
            <a:endParaRPr lang="en-US" sz="2400" dirty="0"/>
          </a:p>
          <a:p>
            <a:pPr>
              <a:buFontTx/>
              <a:buChar char="-"/>
            </a:pPr>
            <a:r>
              <a:rPr lang="en-US" sz="2400" dirty="0"/>
              <a:t>The content of a memory location, specified by a 16 bit address in the operand are copied to the accumulator.</a:t>
            </a:r>
          </a:p>
          <a:p>
            <a:pPr>
              <a:buFontTx/>
              <a:buChar char="-"/>
            </a:pPr>
            <a:r>
              <a:rPr lang="en-US" sz="2400" dirty="0"/>
              <a:t>The content of source are not altered.</a:t>
            </a:r>
          </a:p>
          <a:p>
            <a:pPr>
              <a:buFontTx/>
              <a:buChar char="-"/>
            </a:pPr>
            <a:r>
              <a:rPr lang="en-US" sz="2400" dirty="0"/>
              <a:t>Example: LDA 2034H</a:t>
            </a:r>
          </a:p>
        </p:txBody>
      </p:sp>
      <p:pic>
        <p:nvPicPr>
          <p:cNvPr id="2050" name="Picture 2"/>
          <p:cNvPicPr>
            <a:picLocks noChangeAspect="1" noChangeArrowheads="1"/>
          </p:cNvPicPr>
          <p:nvPr/>
        </p:nvPicPr>
        <p:blipFill>
          <a:blip r:embed="rId2"/>
          <a:srcRect/>
          <a:stretch>
            <a:fillRect/>
          </a:stretch>
        </p:blipFill>
        <p:spPr bwMode="auto">
          <a:xfrm>
            <a:off x="381000" y="990600"/>
            <a:ext cx="8058150" cy="10287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33400" y="4114800"/>
            <a:ext cx="8039100" cy="7620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6001643"/>
          </a:xfrm>
          <a:prstGeom prst="rect">
            <a:avLst/>
          </a:prstGeom>
          <a:noFill/>
        </p:spPr>
        <p:txBody>
          <a:bodyPr wrap="square" rtlCol="0">
            <a:spAutoFit/>
          </a:bodyPr>
          <a:lstStyle/>
          <a:p>
            <a:r>
              <a:rPr lang="en-US" sz="2400" b="1" dirty="0"/>
              <a:t>Data transfer instructions</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the designated register pair point to a memory location.</a:t>
            </a:r>
          </a:p>
          <a:p>
            <a:pPr>
              <a:buFontTx/>
              <a:buChar char="-"/>
            </a:pPr>
            <a:r>
              <a:rPr lang="en-US" sz="2400" dirty="0"/>
              <a:t>This instruction copies the content of that memory location into the accumulator.</a:t>
            </a:r>
          </a:p>
          <a:p>
            <a:pPr>
              <a:buFontTx/>
              <a:buChar char="-"/>
            </a:pPr>
            <a:r>
              <a:rPr lang="en-US" sz="2400" dirty="0"/>
              <a:t>The content of either the register pair or the memory location are not altered.</a:t>
            </a:r>
          </a:p>
          <a:p>
            <a:pPr>
              <a:buFontTx/>
              <a:buChar char="-"/>
            </a:pPr>
            <a:r>
              <a:rPr lang="en-US" sz="2400" dirty="0"/>
              <a:t>Example: LDAX B</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This instruction loads 16 bit data in the register pair.</a:t>
            </a:r>
          </a:p>
          <a:p>
            <a:pPr>
              <a:buFontTx/>
              <a:buChar char="-"/>
            </a:pPr>
            <a:r>
              <a:rPr lang="en-US" sz="2400" dirty="0"/>
              <a:t>Example: LXI H, 2034h</a:t>
            </a:r>
          </a:p>
        </p:txBody>
      </p:sp>
      <p:pic>
        <p:nvPicPr>
          <p:cNvPr id="3074" name="Picture 2"/>
          <p:cNvPicPr>
            <a:picLocks noChangeAspect="1" noChangeArrowheads="1"/>
          </p:cNvPicPr>
          <p:nvPr/>
        </p:nvPicPr>
        <p:blipFill>
          <a:blip r:embed="rId2"/>
          <a:srcRect/>
          <a:stretch>
            <a:fillRect/>
          </a:stretch>
        </p:blipFill>
        <p:spPr bwMode="auto">
          <a:xfrm>
            <a:off x="533400" y="1066800"/>
            <a:ext cx="8048625" cy="10287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57200" y="4724400"/>
            <a:ext cx="8048625" cy="101917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5262979"/>
          </a:xfrm>
          <a:prstGeom prst="rect">
            <a:avLst/>
          </a:prstGeom>
          <a:noFill/>
        </p:spPr>
        <p:txBody>
          <a:bodyPr wrap="square" rtlCol="0">
            <a:spAutoFit/>
          </a:bodyPr>
          <a:lstStyle/>
          <a:p>
            <a:r>
              <a:rPr lang="en-US" sz="2400" b="1" dirty="0"/>
              <a:t>Data transfer instructions</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This instruction copies the content of memory location pointed out by 16 bit address into register L.</a:t>
            </a:r>
          </a:p>
          <a:p>
            <a:pPr>
              <a:buFontTx/>
              <a:buChar char="-"/>
            </a:pPr>
            <a:r>
              <a:rPr lang="en-US" sz="2400" dirty="0"/>
              <a:t>It copies the content of next memory location into register H.</a:t>
            </a:r>
          </a:p>
          <a:p>
            <a:pPr>
              <a:buFontTx/>
              <a:buChar char="-"/>
            </a:pPr>
            <a:r>
              <a:rPr lang="en-US" sz="2400" dirty="0"/>
              <a:t>Example: LHLD 2040H</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accumulator are copied into the memory location specified by the operand. </a:t>
            </a:r>
          </a:p>
          <a:p>
            <a:pPr>
              <a:buFontTx/>
              <a:buChar char="-"/>
            </a:pPr>
            <a:r>
              <a:rPr lang="en-US" sz="2400" dirty="0"/>
              <a:t>Example: STA 2500H</a:t>
            </a:r>
          </a:p>
        </p:txBody>
      </p:sp>
      <p:pic>
        <p:nvPicPr>
          <p:cNvPr id="4098" name="Picture 2"/>
          <p:cNvPicPr>
            <a:picLocks noChangeAspect="1" noChangeArrowheads="1"/>
          </p:cNvPicPr>
          <p:nvPr/>
        </p:nvPicPr>
        <p:blipFill>
          <a:blip r:embed="rId2"/>
          <a:srcRect/>
          <a:stretch>
            <a:fillRect/>
          </a:stretch>
        </p:blipFill>
        <p:spPr bwMode="auto">
          <a:xfrm>
            <a:off x="533400" y="1066800"/>
            <a:ext cx="8039100" cy="10001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52450" y="3581400"/>
            <a:ext cx="8039100" cy="10287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5262979"/>
          </a:xfrm>
          <a:prstGeom prst="rect">
            <a:avLst/>
          </a:prstGeom>
          <a:noFill/>
        </p:spPr>
        <p:txBody>
          <a:bodyPr wrap="square" rtlCol="0">
            <a:spAutoFit/>
          </a:bodyPr>
          <a:lstStyle/>
          <a:p>
            <a:r>
              <a:rPr lang="en-US" sz="2400" b="1" dirty="0"/>
              <a:t>Data transfer instructions</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accumulator are copied into the memory location specified by the contents of the register pair.</a:t>
            </a:r>
          </a:p>
          <a:p>
            <a:pPr>
              <a:buFontTx/>
              <a:buChar char="-"/>
            </a:pPr>
            <a:r>
              <a:rPr lang="en-US" sz="2400" dirty="0"/>
              <a:t>Example: STAX B</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 of register L are stored into memory location specified by the 16 bit address. </a:t>
            </a:r>
          </a:p>
          <a:p>
            <a:pPr>
              <a:buFontTx/>
              <a:buChar char="-"/>
            </a:pPr>
            <a:r>
              <a:rPr lang="en-US" sz="2400" dirty="0"/>
              <a:t>The content of register H are stored into the next memory location.</a:t>
            </a:r>
          </a:p>
          <a:p>
            <a:pPr>
              <a:buFontTx/>
              <a:buChar char="-"/>
            </a:pPr>
            <a:r>
              <a:rPr lang="en-US" sz="2400" dirty="0"/>
              <a:t>Example: SHLD 2550H</a:t>
            </a:r>
          </a:p>
        </p:txBody>
      </p:sp>
      <p:pic>
        <p:nvPicPr>
          <p:cNvPr id="2050" name="Picture 2"/>
          <p:cNvPicPr>
            <a:picLocks noChangeAspect="1" noChangeArrowheads="1"/>
          </p:cNvPicPr>
          <p:nvPr/>
        </p:nvPicPr>
        <p:blipFill>
          <a:blip r:embed="rId2"/>
          <a:srcRect/>
          <a:stretch>
            <a:fillRect/>
          </a:stretch>
        </p:blipFill>
        <p:spPr bwMode="auto">
          <a:xfrm>
            <a:off x="381000" y="990600"/>
            <a:ext cx="7791450" cy="1009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04800" y="3371850"/>
            <a:ext cx="7743825" cy="8191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5262979"/>
          </a:xfrm>
          <a:prstGeom prst="rect">
            <a:avLst/>
          </a:prstGeom>
          <a:noFill/>
        </p:spPr>
        <p:txBody>
          <a:bodyPr wrap="square" rtlCol="0">
            <a:spAutoFit/>
          </a:bodyPr>
          <a:lstStyle/>
          <a:p>
            <a:r>
              <a:rPr lang="en-US" sz="2400" b="1" dirty="0"/>
              <a:t>Data transfer instructions</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register H are exchanged with the contents of register D. The content of register L are exchanged with the content of register E. </a:t>
            </a:r>
          </a:p>
          <a:p>
            <a:pPr>
              <a:buFontTx/>
              <a:buChar char="-"/>
            </a:pPr>
            <a:r>
              <a:rPr lang="en-US" sz="2400" dirty="0"/>
              <a:t>During this, WZ register is used as a temporary register to exchange the value between HL and DE register.</a:t>
            </a:r>
          </a:p>
          <a:p>
            <a:pPr>
              <a:buFontTx/>
              <a:buChar char="-"/>
            </a:pPr>
            <a:r>
              <a:rPr lang="en-US" sz="2400" dirty="0"/>
              <a:t>Example: XCHG</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This instruction loads the contents of H-L pair into SP. </a:t>
            </a:r>
          </a:p>
        </p:txBody>
      </p:sp>
      <p:pic>
        <p:nvPicPr>
          <p:cNvPr id="6146" name="Picture 2"/>
          <p:cNvPicPr>
            <a:picLocks noChangeAspect="1" noChangeArrowheads="1"/>
          </p:cNvPicPr>
          <p:nvPr/>
        </p:nvPicPr>
        <p:blipFill>
          <a:blip r:embed="rId2"/>
          <a:srcRect/>
          <a:stretch>
            <a:fillRect/>
          </a:stretch>
        </p:blipFill>
        <p:spPr bwMode="auto">
          <a:xfrm>
            <a:off x="609600" y="990600"/>
            <a:ext cx="8048625" cy="10477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66738" y="4419600"/>
            <a:ext cx="8010525" cy="9906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6001643"/>
          </a:xfrm>
          <a:prstGeom prst="rect">
            <a:avLst/>
          </a:prstGeom>
          <a:noFill/>
        </p:spPr>
        <p:txBody>
          <a:bodyPr wrap="square" rtlCol="0">
            <a:spAutoFit/>
          </a:bodyPr>
          <a:lstStyle/>
          <a:p>
            <a:r>
              <a:rPr lang="en-US" sz="2400" b="1" dirty="0"/>
              <a:t>Data transfer instructions</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L register are exchanged  with the location pointed out by the contents of SP.</a:t>
            </a:r>
          </a:p>
          <a:p>
            <a:pPr>
              <a:buFontTx/>
              <a:buChar char="-"/>
            </a:pPr>
            <a:r>
              <a:rPr lang="en-US" sz="2400" dirty="0"/>
              <a:t>The content of H register are exchanged with the next location (SP+1)</a:t>
            </a:r>
          </a:p>
          <a:p>
            <a:pPr>
              <a:buFontTx/>
              <a:buChar char="-"/>
            </a:pPr>
            <a:r>
              <a:rPr lang="en-US" sz="2400" dirty="0"/>
              <a:t>Example: XTHL</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registers H and L are copied into the program counter (PC).</a:t>
            </a:r>
          </a:p>
          <a:p>
            <a:pPr>
              <a:buFontTx/>
              <a:buChar char="-"/>
            </a:pPr>
            <a:r>
              <a:rPr lang="en-US" sz="2400" dirty="0"/>
              <a:t>The contents of H are placed as the high order byte and the contents of L as the low order byte. </a:t>
            </a:r>
          </a:p>
          <a:p>
            <a:pPr>
              <a:buFontTx/>
              <a:buChar char="-"/>
            </a:pPr>
            <a:r>
              <a:rPr lang="en-US" sz="2400" dirty="0"/>
              <a:t>Example: PCHL</a:t>
            </a:r>
          </a:p>
        </p:txBody>
      </p:sp>
      <p:pic>
        <p:nvPicPr>
          <p:cNvPr id="1026" name="Picture 2"/>
          <p:cNvPicPr>
            <a:picLocks noChangeAspect="1" noChangeArrowheads="1"/>
          </p:cNvPicPr>
          <p:nvPr/>
        </p:nvPicPr>
        <p:blipFill>
          <a:blip r:embed="rId2"/>
          <a:srcRect/>
          <a:stretch>
            <a:fillRect/>
          </a:stretch>
        </p:blipFill>
        <p:spPr bwMode="auto">
          <a:xfrm>
            <a:off x="214314" y="1028701"/>
            <a:ext cx="8153096" cy="11049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8600" y="3609975"/>
            <a:ext cx="7743825" cy="9620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4524315"/>
          </a:xfrm>
          <a:prstGeom prst="rect">
            <a:avLst/>
          </a:prstGeom>
          <a:noFill/>
        </p:spPr>
        <p:txBody>
          <a:bodyPr wrap="square" rtlCol="0">
            <a:spAutoFit/>
          </a:bodyPr>
          <a:lstStyle/>
          <a:p>
            <a:r>
              <a:rPr lang="en-US" sz="2400" b="1" dirty="0"/>
              <a:t>Data transfer instructions</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 of register pair are copied into stack.</a:t>
            </a:r>
          </a:p>
          <a:p>
            <a:pPr>
              <a:buFontTx/>
              <a:buChar char="-"/>
            </a:pPr>
            <a:r>
              <a:rPr lang="en-US" sz="2400" dirty="0"/>
              <a:t>SP is decremented and the contents of high order registers (B, D, H, A are copied into stack</a:t>
            </a:r>
          </a:p>
          <a:p>
            <a:pPr>
              <a:buFontTx/>
              <a:buChar char="-"/>
            </a:pPr>
            <a:r>
              <a:rPr lang="en-US" sz="2400" dirty="0"/>
              <a:t>SP is again decremented and contents of low order registers (C, E, L, flags are copied into stack.</a:t>
            </a:r>
          </a:p>
          <a:p>
            <a:pPr>
              <a:buFontTx/>
              <a:buChar char="-"/>
            </a:pPr>
            <a:r>
              <a:rPr lang="en-US" sz="2400" dirty="0"/>
              <a:t>Example: PUSH B</a:t>
            </a:r>
          </a:p>
          <a:p>
            <a:pPr>
              <a:buFontTx/>
              <a:buChar char="-"/>
            </a:pPr>
            <a:endParaRPr lang="en-US" sz="2400" dirty="0"/>
          </a:p>
          <a:p>
            <a:pPr>
              <a:buFontTx/>
              <a:buChar char="-"/>
            </a:pPr>
            <a:endParaRPr lang="en-US" sz="2400" dirty="0"/>
          </a:p>
        </p:txBody>
      </p:sp>
      <p:pic>
        <p:nvPicPr>
          <p:cNvPr id="2" name="Picture 2"/>
          <p:cNvPicPr>
            <a:picLocks noChangeAspect="1" noChangeArrowheads="1"/>
          </p:cNvPicPr>
          <p:nvPr/>
        </p:nvPicPr>
        <p:blipFill>
          <a:blip r:embed="rId2"/>
          <a:srcRect/>
          <a:stretch>
            <a:fillRect/>
          </a:stretch>
        </p:blipFill>
        <p:spPr bwMode="auto">
          <a:xfrm>
            <a:off x="228600" y="990600"/>
            <a:ext cx="7705725" cy="9334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3785652"/>
          </a:xfrm>
          <a:prstGeom prst="rect">
            <a:avLst/>
          </a:prstGeom>
          <a:noFill/>
        </p:spPr>
        <p:txBody>
          <a:bodyPr wrap="square" rtlCol="0">
            <a:spAutoFit/>
          </a:bodyPr>
          <a:lstStyle/>
          <a:p>
            <a:r>
              <a:rPr lang="en-US" sz="2400" b="1" dirty="0"/>
              <a:t>Data transfer instructions</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 of top of stack are copied into register pair.</a:t>
            </a:r>
          </a:p>
          <a:p>
            <a:pPr>
              <a:buFontTx/>
              <a:buChar char="-"/>
            </a:pPr>
            <a:r>
              <a:rPr lang="en-US" sz="2400" dirty="0"/>
              <a:t>The contents of location pointed out by SP are copied to low order register (C, E, L, Flags).</a:t>
            </a:r>
          </a:p>
          <a:p>
            <a:pPr>
              <a:buFontTx/>
              <a:buChar char="-"/>
            </a:pPr>
            <a:r>
              <a:rPr lang="en-US" sz="2400" dirty="0"/>
              <a:t>SP is incremented and the contents of location are copied to high order register (B, D, H, A).</a:t>
            </a:r>
          </a:p>
          <a:p>
            <a:pPr>
              <a:buFontTx/>
              <a:buChar char="-"/>
            </a:pPr>
            <a:r>
              <a:rPr lang="en-US" sz="2400" dirty="0"/>
              <a:t>Example: POP H</a:t>
            </a:r>
          </a:p>
        </p:txBody>
      </p:sp>
      <p:pic>
        <p:nvPicPr>
          <p:cNvPr id="2050" name="Picture 2"/>
          <p:cNvPicPr>
            <a:picLocks noChangeAspect="1" noChangeArrowheads="1"/>
          </p:cNvPicPr>
          <p:nvPr/>
        </p:nvPicPr>
        <p:blipFill>
          <a:blip r:embed="rId2"/>
          <a:srcRect/>
          <a:stretch>
            <a:fillRect/>
          </a:stretch>
        </p:blipFill>
        <p:spPr bwMode="auto">
          <a:xfrm>
            <a:off x="381000" y="1019175"/>
            <a:ext cx="7762875" cy="9620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4524315"/>
          </a:xfrm>
          <a:prstGeom prst="rect">
            <a:avLst/>
          </a:prstGeom>
          <a:noFill/>
        </p:spPr>
        <p:txBody>
          <a:bodyPr wrap="square" rtlCol="0">
            <a:spAutoFit/>
          </a:bodyPr>
          <a:lstStyle/>
          <a:p>
            <a:r>
              <a:rPr lang="en-US" sz="2400" b="1" dirty="0"/>
              <a:t>Data transfer instructions</a:t>
            </a:r>
          </a:p>
          <a:p>
            <a:pPr>
              <a:buFontTx/>
              <a:buChar char="-"/>
            </a:pPr>
            <a:endParaRPr lang="en-US" sz="2400" dirty="0"/>
          </a:p>
          <a:p>
            <a:pPr>
              <a:buFontTx/>
              <a:buChar char="-"/>
            </a:pPr>
            <a:endParaRPr lang="en-US" sz="2400" dirty="0"/>
          </a:p>
          <a:p>
            <a:pPr>
              <a:buFontTx/>
              <a:buChar char="-"/>
            </a:pPr>
            <a:endParaRPr lang="en-US" sz="2400" dirty="0"/>
          </a:p>
          <a:p>
            <a:r>
              <a:rPr lang="en-US" sz="2400" dirty="0"/>
              <a:t>The contents of accumulator are copied into the I/O port. </a:t>
            </a:r>
          </a:p>
          <a:p>
            <a:r>
              <a:rPr lang="en-US" sz="2400" dirty="0"/>
              <a:t>Example: OUT 60H</a:t>
            </a:r>
          </a:p>
          <a:p>
            <a:endParaRPr lang="en-US" sz="2400" dirty="0"/>
          </a:p>
          <a:p>
            <a:endParaRPr lang="en-US" sz="2400" dirty="0"/>
          </a:p>
          <a:p>
            <a:endParaRPr lang="en-US" sz="2400" dirty="0"/>
          </a:p>
          <a:p>
            <a:r>
              <a:rPr lang="en-US" sz="2400" dirty="0"/>
              <a:t>The contents of I/O port are copied into accumulator. </a:t>
            </a:r>
          </a:p>
          <a:p>
            <a:r>
              <a:rPr lang="en-US" sz="2400" dirty="0"/>
              <a:t>Example: IN 8C H</a:t>
            </a:r>
          </a:p>
          <a:p>
            <a:pPr>
              <a:buFontTx/>
              <a:buChar char="-"/>
            </a:pPr>
            <a:endParaRPr lang="en-US" sz="2400" dirty="0"/>
          </a:p>
        </p:txBody>
      </p:sp>
      <p:pic>
        <p:nvPicPr>
          <p:cNvPr id="3074" name="Picture 2"/>
          <p:cNvPicPr>
            <a:picLocks noChangeAspect="1" noChangeArrowheads="1"/>
          </p:cNvPicPr>
          <p:nvPr/>
        </p:nvPicPr>
        <p:blipFill>
          <a:blip r:embed="rId2"/>
          <a:srcRect/>
          <a:stretch>
            <a:fillRect/>
          </a:stretch>
        </p:blipFill>
        <p:spPr bwMode="auto">
          <a:xfrm>
            <a:off x="533400" y="1038225"/>
            <a:ext cx="7753350" cy="9429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61975" y="2943225"/>
            <a:ext cx="7743825" cy="9715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2308324"/>
          </a:xfrm>
          <a:prstGeom prst="rect">
            <a:avLst/>
          </a:prstGeom>
          <a:noFill/>
        </p:spPr>
        <p:txBody>
          <a:bodyPr wrap="square" rtlCol="0">
            <a:spAutoFit/>
          </a:bodyPr>
          <a:lstStyle/>
          <a:p>
            <a:r>
              <a:rPr lang="en-US" sz="2400" b="1" dirty="0"/>
              <a:t>Arithmetic instructions</a:t>
            </a:r>
          </a:p>
          <a:p>
            <a:pPr>
              <a:buFontTx/>
              <a:buChar char="-"/>
            </a:pPr>
            <a:r>
              <a:rPr lang="en-US" sz="2400" dirty="0"/>
              <a:t>These instructions perform the </a:t>
            </a:r>
            <a:r>
              <a:rPr lang="en-US" sz="2400" dirty="0" err="1"/>
              <a:t>operationslike</a:t>
            </a:r>
            <a:r>
              <a:rPr lang="en-US" sz="2400" dirty="0"/>
              <a:t>: </a:t>
            </a:r>
          </a:p>
          <a:p>
            <a:pPr lvl="1">
              <a:buFontTx/>
              <a:buChar char="-"/>
            </a:pPr>
            <a:r>
              <a:rPr lang="en-US" sz="2400" dirty="0"/>
              <a:t>Addition</a:t>
            </a:r>
          </a:p>
          <a:p>
            <a:pPr lvl="1">
              <a:buFontTx/>
              <a:buChar char="-"/>
            </a:pPr>
            <a:r>
              <a:rPr lang="en-US" sz="2400" dirty="0"/>
              <a:t>Subtraction</a:t>
            </a:r>
          </a:p>
          <a:p>
            <a:pPr lvl="1">
              <a:buFontTx/>
              <a:buChar char="-"/>
            </a:pPr>
            <a:r>
              <a:rPr lang="en-US" sz="2400" dirty="0"/>
              <a:t>Increment</a:t>
            </a:r>
          </a:p>
          <a:p>
            <a:pPr lvl="1">
              <a:buFontTx/>
              <a:buChar char="-"/>
            </a:pPr>
            <a:r>
              <a:rPr lang="en-US" sz="2400" dirty="0"/>
              <a:t>Decrement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Introduction</a:t>
            </a:r>
          </a:p>
        </p:txBody>
      </p:sp>
      <p:sp>
        <p:nvSpPr>
          <p:cNvPr id="3" name="TextBox 2"/>
          <p:cNvSpPr txBox="1"/>
          <p:nvPr/>
        </p:nvSpPr>
        <p:spPr>
          <a:xfrm>
            <a:off x="0" y="609600"/>
            <a:ext cx="8991600" cy="6001643"/>
          </a:xfrm>
          <a:prstGeom prst="rect">
            <a:avLst/>
          </a:prstGeom>
          <a:noFill/>
        </p:spPr>
        <p:txBody>
          <a:bodyPr wrap="square" rtlCol="0">
            <a:spAutoFit/>
          </a:bodyPr>
          <a:lstStyle/>
          <a:p>
            <a:r>
              <a:rPr lang="en-US" sz="2400" dirty="0"/>
              <a:t>8085 consists of the following functional units − </a:t>
            </a:r>
          </a:p>
          <a:p>
            <a:pPr marL="457200" indent="-457200">
              <a:buAutoNum type="arabicParenR"/>
            </a:pPr>
            <a:r>
              <a:rPr lang="en-US" sz="2400" b="1" dirty="0"/>
              <a:t>Accumulator </a:t>
            </a:r>
            <a:r>
              <a:rPr lang="en-US" sz="2400" dirty="0"/>
              <a:t>It is an 8-bit register used to perform arithmetic, logical, I/O &amp; LOAD/STORE operations. It is connected to internal data bus &amp; ALU. </a:t>
            </a:r>
          </a:p>
          <a:p>
            <a:pPr marL="457200" indent="-457200">
              <a:buAutoNum type="arabicParenR"/>
            </a:pPr>
            <a:r>
              <a:rPr lang="en-US" sz="2400" b="1" dirty="0"/>
              <a:t>Arithmetic and logic unit </a:t>
            </a:r>
            <a:r>
              <a:rPr lang="en-US" sz="2400" dirty="0"/>
              <a:t>As the name suggests, it performs arithmetic and logical operations like Addition, Subtraction, AND, OR, etc. on 8-bit data. </a:t>
            </a:r>
          </a:p>
          <a:p>
            <a:pPr marL="457200" indent="-457200">
              <a:buAutoNum type="arabicParenR"/>
            </a:pPr>
            <a:r>
              <a:rPr lang="en-US" sz="2400" b="1" dirty="0"/>
              <a:t>General purpose register </a:t>
            </a:r>
            <a:r>
              <a:rPr lang="en-US" sz="2400" dirty="0"/>
              <a:t>There are 6 general purpose registers in 8085 processors, i.e. B, C, D, E, H &amp; L. Each register can hold 8-bit data. These registers can work in pair to hold 16-bit data and their pairing combination is like B-C, D-E &amp; H-L. </a:t>
            </a:r>
          </a:p>
          <a:p>
            <a:pPr marL="457200" indent="-457200">
              <a:buAutoNum type="arabicParenR"/>
            </a:pPr>
            <a:r>
              <a:rPr lang="en-US" sz="2400" b="1" dirty="0"/>
              <a:t>Program counter </a:t>
            </a:r>
            <a:r>
              <a:rPr lang="en-US" sz="2400" dirty="0"/>
              <a:t>It is a 16-bit register used to store the memory address location of the next instruction to be executed. Microprocessor increments the program whenever an instruction is being executed, so that the program counter points to the memory address of the next instruction that is going to be executed.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6001643"/>
          </a:xfrm>
          <a:prstGeom prst="rect">
            <a:avLst/>
          </a:prstGeom>
          <a:noFill/>
        </p:spPr>
        <p:txBody>
          <a:bodyPr wrap="square" rtlCol="0">
            <a:spAutoFit/>
          </a:bodyPr>
          <a:lstStyle/>
          <a:p>
            <a:r>
              <a:rPr lang="en-US" sz="2400" b="1" dirty="0"/>
              <a:t>Arithmetic instructions: Addition</a:t>
            </a:r>
          </a:p>
          <a:p>
            <a:pPr>
              <a:buFontTx/>
              <a:buChar char="-"/>
            </a:pPr>
            <a:r>
              <a:rPr lang="en-US" sz="2400" dirty="0"/>
              <a:t>Any 8-bit number or the contents of register or the content of memory location can be added to the contents of accumulator.</a:t>
            </a:r>
          </a:p>
          <a:p>
            <a:pPr>
              <a:buFontTx/>
              <a:buChar char="-"/>
            </a:pPr>
            <a:r>
              <a:rPr lang="en-US" sz="2400" dirty="0"/>
              <a:t>The result is stored in accumulator</a:t>
            </a:r>
          </a:p>
          <a:p>
            <a:pPr>
              <a:buFontTx/>
              <a:buChar char="-"/>
            </a:pPr>
            <a:r>
              <a:rPr lang="en-US" sz="2400" dirty="0"/>
              <a:t>No two other 8 bit registers can be added directly. i.e. contents of B register cannot be added directly to the content of register C.</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registers or memory are added to the contents of accumulator.</a:t>
            </a:r>
          </a:p>
          <a:p>
            <a:pPr>
              <a:buFontTx/>
              <a:buChar char="-"/>
            </a:pPr>
            <a:r>
              <a:rPr lang="en-US" sz="2400" dirty="0"/>
              <a:t>The result is stored in accumulator.</a:t>
            </a:r>
          </a:p>
          <a:p>
            <a:pPr>
              <a:buFontTx/>
              <a:buChar char="-"/>
            </a:pPr>
            <a:r>
              <a:rPr lang="en-US" sz="2400" dirty="0"/>
              <a:t>If the operand is memory location, its address is specified by H-L pair.</a:t>
            </a:r>
          </a:p>
          <a:p>
            <a:pPr>
              <a:buFontTx/>
              <a:buChar char="-"/>
            </a:pPr>
            <a:r>
              <a:rPr lang="en-US" sz="2400" dirty="0"/>
              <a:t>All flags are modified to reflect the result of addition.</a:t>
            </a:r>
          </a:p>
          <a:p>
            <a:pPr>
              <a:buFontTx/>
              <a:buChar char="-"/>
            </a:pPr>
            <a:r>
              <a:rPr lang="en-US" sz="2400" dirty="0"/>
              <a:t>Example: ADD B </a:t>
            </a:r>
          </a:p>
          <a:p>
            <a:pPr lvl="2"/>
            <a:r>
              <a:rPr lang="en-US" sz="2400" dirty="0"/>
              <a:t>     ADD M</a:t>
            </a:r>
          </a:p>
        </p:txBody>
      </p:sp>
      <p:pic>
        <p:nvPicPr>
          <p:cNvPr id="4098" name="Picture 2"/>
          <p:cNvPicPr>
            <a:picLocks noChangeAspect="1" noChangeArrowheads="1"/>
          </p:cNvPicPr>
          <p:nvPr/>
        </p:nvPicPr>
        <p:blipFill>
          <a:blip r:embed="rId2"/>
          <a:srcRect/>
          <a:stretch>
            <a:fillRect/>
          </a:stretch>
        </p:blipFill>
        <p:spPr bwMode="auto">
          <a:xfrm>
            <a:off x="457200" y="2924175"/>
            <a:ext cx="7743825" cy="96202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6370975"/>
          </a:xfrm>
          <a:prstGeom prst="rect">
            <a:avLst/>
          </a:prstGeom>
          <a:noFill/>
        </p:spPr>
        <p:txBody>
          <a:bodyPr wrap="square" rtlCol="0">
            <a:spAutoFit/>
          </a:bodyPr>
          <a:lstStyle/>
          <a:p>
            <a:r>
              <a:rPr lang="en-US" sz="2400" b="1" dirty="0"/>
              <a:t>Arithmetic instructions: Addition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 of register or memory and Carry flag are added to the content of accumulator.</a:t>
            </a:r>
          </a:p>
          <a:p>
            <a:pPr>
              <a:buFontTx/>
              <a:buChar char="-"/>
            </a:pPr>
            <a:r>
              <a:rPr lang="en-US" sz="2400" dirty="0"/>
              <a:t>The result is stored in accumulator.</a:t>
            </a:r>
          </a:p>
          <a:p>
            <a:pPr>
              <a:buFontTx/>
              <a:buChar char="-"/>
            </a:pPr>
            <a:r>
              <a:rPr lang="en-US" sz="2400" dirty="0"/>
              <a:t>If the operand is memory location, its address is specified by H-L pair.</a:t>
            </a:r>
          </a:p>
          <a:p>
            <a:pPr>
              <a:buFontTx/>
              <a:buChar char="-"/>
            </a:pPr>
            <a:r>
              <a:rPr lang="en-US" sz="2400" dirty="0"/>
              <a:t>All flags are modified to reflect </a:t>
            </a:r>
            <a:r>
              <a:rPr lang="en-US" sz="2400" dirty="0" err="1"/>
              <a:t>teh</a:t>
            </a:r>
            <a:r>
              <a:rPr lang="en-US" sz="2400" dirty="0"/>
              <a:t> result of addition.</a:t>
            </a:r>
          </a:p>
          <a:p>
            <a:pPr>
              <a:buFontTx/>
              <a:buChar char="-"/>
            </a:pPr>
            <a:r>
              <a:rPr lang="en-US" sz="2400" dirty="0"/>
              <a:t>Example: ADC B or ADC M</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8 bit data is added to the contents of accumulator.</a:t>
            </a:r>
          </a:p>
          <a:p>
            <a:pPr>
              <a:buFontTx/>
              <a:buChar char="-"/>
            </a:pPr>
            <a:r>
              <a:rPr lang="en-US" sz="2400" dirty="0"/>
              <a:t>The result is stored in accumulator.</a:t>
            </a:r>
          </a:p>
          <a:p>
            <a:pPr>
              <a:buFontTx/>
              <a:buChar char="-"/>
            </a:pPr>
            <a:r>
              <a:rPr lang="en-US" sz="2400" dirty="0"/>
              <a:t>All flags are modified to reflect the result of the addition.</a:t>
            </a:r>
          </a:p>
          <a:p>
            <a:pPr>
              <a:buFontTx/>
              <a:buChar char="-"/>
            </a:pPr>
            <a:r>
              <a:rPr lang="en-US" sz="2400" dirty="0"/>
              <a:t>Example: ADI 45</a:t>
            </a:r>
          </a:p>
        </p:txBody>
      </p:sp>
      <p:pic>
        <p:nvPicPr>
          <p:cNvPr id="5122" name="Picture 2"/>
          <p:cNvPicPr>
            <a:picLocks noChangeAspect="1" noChangeArrowheads="1"/>
          </p:cNvPicPr>
          <p:nvPr/>
        </p:nvPicPr>
        <p:blipFill>
          <a:blip r:embed="rId2"/>
          <a:srcRect/>
          <a:stretch>
            <a:fillRect/>
          </a:stretch>
        </p:blipFill>
        <p:spPr bwMode="auto">
          <a:xfrm>
            <a:off x="304800" y="1066800"/>
            <a:ext cx="7762875" cy="9429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81038" y="4343400"/>
            <a:ext cx="7781925" cy="98107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6370975"/>
          </a:xfrm>
          <a:prstGeom prst="rect">
            <a:avLst/>
          </a:prstGeom>
          <a:noFill/>
        </p:spPr>
        <p:txBody>
          <a:bodyPr wrap="square" rtlCol="0">
            <a:spAutoFit/>
          </a:bodyPr>
          <a:lstStyle/>
          <a:p>
            <a:r>
              <a:rPr lang="en-US" sz="2400" b="1" dirty="0"/>
              <a:t>Arithmetic instructions: Addition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8 bit data and the carry flag are added to the contents of accumulator.</a:t>
            </a:r>
          </a:p>
          <a:p>
            <a:pPr>
              <a:buFontTx/>
              <a:buChar char="-"/>
            </a:pPr>
            <a:r>
              <a:rPr lang="en-US" sz="2400" dirty="0"/>
              <a:t>The result is stored in accumulator.</a:t>
            </a:r>
          </a:p>
          <a:p>
            <a:pPr>
              <a:buFontTx/>
              <a:buChar char="-"/>
            </a:pPr>
            <a:r>
              <a:rPr lang="en-US" sz="2400" dirty="0"/>
              <a:t>All flags are modified to reflect the result of </a:t>
            </a:r>
            <a:r>
              <a:rPr lang="en-US" sz="2400" dirty="0" err="1"/>
              <a:t>addtion</a:t>
            </a:r>
            <a:r>
              <a:rPr lang="en-US" sz="2400" dirty="0"/>
              <a:t>. </a:t>
            </a:r>
          </a:p>
          <a:p>
            <a:pPr>
              <a:buFontTx/>
              <a:buChar char="-"/>
            </a:pPr>
            <a:r>
              <a:rPr lang="en-US" sz="2400" dirty="0"/>
              <a:t>Example: ACI 45H</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16 bit contents of register pair are added to the contents of H-L pair.</a:t>
            </a:r>
          </a:p>
          <a:p>
            <a:pPr>
              <a:buFontTx/>
              <a:buChar char="-"/>
            </a:pPr>
            <a:r>
              <a:rPr lang="en-US" sz="2400" dirty="0"/>
              <a:t>The result is stored in H-L pa </a:t>
            </a:r>
            <a:r>
              <a:rPr lang="en-US" sz="2400" dirty="0" err="1"/>
              <a:t>ir</a:t>
            </a:r>
            <a:r>
              <a:rPr lang="en-US" sz="2400" dirty="0"/>
              <a:t>. If the result is larger than 16 bits, then CY is set. No other flags are changed. </a:t>
            </a:r>
          </a:p>
          <a:p>
            <a:pPr>
              <a:buFontTx/>
              <a:buChar char="-"/>
            </a:pPr>
            <a:r>
              <a:rPr lang="en-US" sz="2400" dirty="0"/>
              <a:t>Example: DAD B</a:t>
            </a:r>
          </a:p>
        </p:txBody>
      </p:sp>
      <p:pic>
        <p:nvPicPr>
          <p:cNvPr id="6146" name="Picture 2"/>
          <p:cNvPicPr>
            <a:picLocks noChangeAspect="1" noChangeArrowheads="1"/>
          </p:cNvPicPr>
          <p:nvPr/>
        </p:nvPicPr>
        <p:blipFill>
          <a:blip r:embed="rId2"/>
          <a:srcRect/>
          <a:stretch>
            <a:fillRect/>
          </a:stretch>
        </p:blipFill>
        <p:spPr bwMode="auto">
          <a:xfrm>
            <a:off x="457200" y="1066800"/>
            <a:ext cx="7743825" cy="990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81025" y="4000500"/>
            <a:ext cx="7981950" cy="9525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4893647"/>
          </a:xfrm>
          <a:prstGeom prst="rect">
            <a:avLst/>
          </a:prstGeom>
          <a:noFill/>
        </p:spPr>
        <p:txBody>
          <a:bodyPr wrap="square" rtlCol="0">
            <a:spAutoFit/>
          </a:bodyPr>
          <a:lstStyle/>
          <a:p>
            <a:r>
              <a:rPr lang="en-US" sz="2400" b="1" dirty="0"/>
              <a:t>Arithmetic instructions: subtraction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 of register or memory location are subtracted from the content of the accumulator.</a:t>
            </a:r>
          </a:p>
          <a:p>
            <a:pPr>
              <a:buFontTx/>
              <a:buChar char="-"/>
            </a:pPr>
            <a:r>
              <a:rPr lang="en-US" sz="2400" dirty="0"/>
              <a:t>The result is stored in accumulator</a:t>
            </a:r>
          </a:p>
          <a:p>
            <a:pPr>
              <a:buFontTx/>
              <a:buChar char="-"/>
            </a:pPr>
            <a:r>
              <a:rPr lang="en-US" sz="2400" dirty="0"/>
              <a:t>If the operand is memory location, its address is specified by HL pair. </a:t>
            </a:r>
          </a:p>
          <a:p>
            <a:pPr>
              <a:buFontTx/>
              <a:buChar char="-"/>
            </a:pPr>
            <a:r>
              <a:rPr lang="en-US" sz="2400" dirty="0"/>
              <a:t>All flags are modified to reflect the result of subtraction.</a:t>
            </a:r>
          </a:p>
          <a:p>
            <a:pPr>
              <a:buFontTx/>
              <a:buChar char="-"/>
            </a:pPr>
            <a:r>
              <a:rPr lang="en-US" sz="2400" dirty="0"/>
              <a:t>Example: SUB B</a:t>
            </a:r>
          </a:p>
          <a:p>
            <a:pPr lvl="2"/>
            <a:r>
              <a:rPr lang="en-US" sz="2400" dirty="0"/>
              <a:t>      SUB M</a:t>
            </a:r>
          </a:p>
          <a:p>
            <a:pPr>
              <a:buFontTx/>
              <a:buChar char="-"/>
            </a:pPr>
            <a:endParaRPr lang="en-US" sz="2400" dirty="0"/>
          </a:p>
          <a:p>
            <a:pPr>
              <a:buFontTx/>
              <a:buChar char="-"/>
            </a:pPr>
            <a:endParaRPr lang="en-US" sz="2400" dirty="0"/>
          </a:p>
        </p:txBody>
      </p:sp>
      <p:pic>
        <p:nvPicPr>
          <p:cNvPr id="1026" name="Picture 2"/>
          <p:cNvPicPr>
            <a:picLocks noChangeAspect="1" noChangeArrowheads="1"/>
          </p:cNvPicPr>
          <p:nvPr/>
        </p:nvPicPr>
        <p:blipFill>
          <a:blip r:embed="rId2"/>
          <a:srcRect/>
          <a:stretch>
            <a:fillRect/>
          </a:stretch>
        </p:blipFill>
        <p:spPr bwMode="auto">
          <a:xfrm>
            <a:off x="700088" y="1066800"/>
            <a:ext cx="7743825" cy="10001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6370975"/>
          </a:xfrm>
          <a:prstGeom prst="rect">
            <a:avLst/>
          </a:prstGeom>
          <a:noFill/>
        </p:spPr>
        <p:txBody>
          <a:bodyPr wrap="square" rtlCol="0">
            <a:spAutoFit/>
          </a:bodyPr>
          <a:lstStyle/>
          <a:p>
            <a:r>
              <a:rPr lang="en-US" sz="2400" b="1" dirty="0"/>
              <a:t>Arithmetic instructions: subtraction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 of register or memory location and borrow flag i.e.CF are subtracted from the contents of the accumulator.</a:t>
            </a:r>
          </a:p>
          <a:p>
            <a:pPr>
              <a:buFontTx/>
              <a:buChar char="-"/>
            </a:pPr>
            <a:r>
              <a:rPr lang="en-US" sz="2400" dirty="0"/>
              <a:t>The result is stored in accumulator</a:t>
            </a:r>
          </a:p>
          <a:p>
            <a:pPr>
              <a:buFontTx/>
              <a:buChar char="-"/>
            </a:pPr>
            <a:r>
              <a:rPr lang="en-US" sz="2400" dirty="0"/>
              <a:t>If the operand is memory location, its address is specified by HL pair.</a:t>
            </a:r>
          </a:p>
          <a:p>
            <a:pPr>
              <a:buFontTx/>
              <a:buChar char="-"/>
            </a:pPr>
            <a:r>
              <a:rPr lang="en-US" sz="2400" dirty="0"/>
              <a:t>All flags are modified to reflect the result of subtraction.</a:t>
            </a:r>
          </a:p>
          <a:p>
            <a:pPr>
              <a:buFontTx/>
              <a:buChar char="-"/>
            </a:pPr>
            <a:r>
              <a:rPr lang="en-US" sz="2400" dirty="0"/>
              <a:t>Example: </a:t>
            </a:r>
            <a:r>
              <a:rPr lang="en-US" sz="2400" dirty="0" err="1"/>
              <a:t>SBB</a:t>
            </a:r>
            <a:r>
              <a:rPr lang="en-US" sz="2400" dirty="0"/>
              <a:t> B or </a:t>
            </a:r>
            <a:r>
              <a:rPr lang="en-US" sz="2400" dirty="0" err="1"/>
              <a:t>SBB</a:t>
            </a:r>
            <a:r>
              <a:rPr lang="en-US" sz="2400" dirty="0"/>
              <a:t> M</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8 bit data is subtracted from the content of the accumulator.</a:t>
            </a:r>
          </a:p>
          <a:p>
            <a:pPr>
              <a:buFontTx/>
              <a:buChar char="-"/>
            </a:pPr>
            <a:r>
              <a:rPr lang="en-US" sz="2400" dirty="0"/>
              <a:t>The result is stored in accumulator</a:t>
            </a:r>
          </a:p>
          <a:p>
            <a:pPr>
              <a:buFontTx/>
              <a:buChar char="-"/>
            </a:pPr>
            <a:r>
              <a:rPr lang="en-US" sz="2400" dirty="0"/>
              <a:t>All flags are modified to reflect the result of subtraction.</a:t>
            </a:r>
          </a:p>
          <a:p>
            <a:pPr>
              <a:buFontTx/>
              <a:buChar char="-"/>
            </a:pPr>
            <a:r>
              <a:rPr lang="en-US" sz="2400" dirty="0"/>
              <a:t>Example: SUI 45h</a:t>
            </a:r>
          </a:p>
        </p:txBody>
      </p:sp>
      <p:pic>
        <p:nvPicPr>
          <p:cNvPr id="2050" name="Picture 2"/>
          <p:cNvPicPr>
            <a:picLocks noChangeAspect="1" noChangeArrowheads="1"/>
          </p:cNvPicPr>
          <p:nvPr/>
        </p:nvPicPr>
        <p:blipFill>
          <a:blip r:embed="rId2"/>
          <a:srcRect/>
          <a:stretch>
            <a:fillRect/>
          </a:stretch>
        </p:blipFill>
        <p:spPr bwMode="auto">
          <a:xfrm>
            <a:off x="838200" y="1066800"/>
            <a:ext cx="7715250" cy="9620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09613" y="4343400"/>
            <a:ext cx="7724775" cy="97155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6370975"/>
          </a:xfrm>
          <a:prstGeom prst="rect">
            <a:avLst/>
          </a:prstGeom>
          <a:noFill/>
        </p:spPr>
        <p:txBody>
          <a:bodyPr wrap="square" rtlCol="0">
            <a:spAutoFit/>
          </a:bodyPr>
          <a:lstStyle/>
          <a:p>
            <a:r>
              <a:rPr lang="en-US" sz="2400" b="1" dirty="0"/>
              <a:t>Arithmetic instructions: subtraction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8 bit data and borrow flag (CF) is subtracted from the contents of accumulator.</a:t>
            </a:r>
          </a:p>
          <a:p>
            <a:pPr>
              <a:buFontTx/>
              <a:buChar char="-"/>
            </a:pPr>
            <a:r>
              <a:rPr lang="en-US" sz="2400" dirty="0"/>
              <a:t>The result is stored in accumulator.</a:t>
            </a:r>
          </a:p>
          <a:p>
            <a:pPr>
              <a:buFontTx/>
              <a:buChar char="-"/>
            </a:pPr>
            <a:r>
              <a:rPr lang="en-US" sz="2400" dirty="0"/>
              <a:t>All flags are modified to reflect the result of subtraction.</a:t>
            </a:r>
          </a:p>
          <a:p>
            <a:pPr>
              <a:buFontTx/>
              <a:buChar char="-"/>
            </a:pPr>
            <a:r>
              <a:rPr lang="en-US" sz="2400" dirty="0"/>
              <a:t>Example: </a:t>
            </a:r>
            <a:r>
              <a:rPr lang="en-US" sz="2400" dirty="0" err="1"/>
              <a:t>SBI</a:t>
            </a:r>
            <a:r>
              <a:rPr lang="en-US" sz="2400" dirty="0"/>
              <a:t> 45H</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register or memory location are incremented by 1f. </a:t>
            </a:r>
          </a:p>
          <a:p>
            <a:pPr>
              <a:buFontTx/>
              <a:buChar char="-"/>
            </a:pPr>
            <a:r>
              <a:rPr lang="en-US" sz="2400" dirty="0"/>
              <a:t>The result is stored in same place.</a:t>
            </a:r>
          </a:p>
          <a:p>
            <a:pPr>
              <a:buFontTx/>
              <a:buChar char="-"/>
            </a:pPr>
            <a:r>
              <a:rPr lang="en-US" sz="2400" dirty="0"/>
              <a:t>If operand is a memory location, its address is specified by the contents of HL pair.</a:t>
            </a:r>
          </a:p>
          <a:p>
            <a:pPr>
              <a:buFontTx/>
              <a:buChar char="-"/>
            </a:pPr>
            <a:r>
              <a:rPr lang="en-US" sz="2400" dirty="0"/>
              <a:t>Example: </a:t>
            </a:r>
            <a:r>
              <a:rPr lang="en-US" sz="2400" dirty="0" err="1"/>
              <a:t>INR</a:t>
            </a:r>
            <a:r>
              <a:rPr lang="en-US" sz="2400" dirty="0"/>
              <a:t> B or </a:t>
            </a:r>
            <a:r>
              <a:rPr lang="en-US" sz="2400" dirty="0" err="1"/>
              <a:t>INR</a:t>
            </a:r>
            <a:r>
              <a:rPr lang="en-US" sz="2400" dirty="0"/>
              <a:t> M</a:t>
            </a:r>
          </a:p>
        </p:txBody>
      </p:sp>
      <p:pic>
        <p:nvPicPr>
          <p:cNvPr id="3074" name="Picture 2"/>
          <p:cNvPicPr>
            <a:picLocks noChangeAspect="1" noChangeArrowheads="1"/>
          </p:cNvPicPr>
          <p:nvPr/>
        </p:nvPicPr>
        <p:blipFill>
          <a:blip r:embed="rId2"/>
          <a:srcRect/>
          <a:stretch>
            <a:fillRect/>
          </a:stretch>
        </p:blipFill>
        <p:spPr bwMode="auto">
          <a:xfrm>
            <a:off x="714375" y="1066800"/>
            <a:ext cx="7715250" cy="990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95325" y="4029075"/>
            <a:ext cx="7753350" cy="100012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5632311"/>
          </a:xfrm>
          <a:prstGeom prst="rect">
            <a:avLst/>
          </a:prstGeom>
          <a:noFill/>
        </p:spPr>
        <p:txBody>
          <a:bodyPr wrap="square" rtlCol="0">
            <a:spAutoFit/>
          </a:bodyPr>
          <a:lstStyle/>
          <a:p>
            <a:r>
              <a:rPr lang="en-US" sz="2400" b="1" dirty="0"/>
              <a:t>Arithmetic instructions:</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register are incremented by 1.</a:t>
            </a:r>
          </a:p>
          <a:p>
            <a:pPr>
              <a:buFontTx/>
              <a:buChar char="-"/>
            </a:pPr>
            <a:r>
              <a:rPr lang="en-US" sz="2400" dirty="0"/>
              <a:t>The result is stored in same place.</a:t>
            </a:r>
          </a:p>
          <a:p>
            <a:pPr>
              <a:buFontTx/>
              <a:buChar char="-"/>
            </a:pPr>
            <a:r>
              <a:rPr lang="en-US" sz="2400" dirty="0"/>
              <a:t>INX H</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register or memory location are decremented by 1.</a:t>
            </a:r>
          </a:p>
          <a:p>
            <a:pPr>
              <a:buFontTx/>
              <a:buChar char="-"/>
            </a:pPr>
            <a:r>
              <a:rPr lang="en-US" sz="2400" dirty="0"/>
              <a:t>The result is stored in the same place.</a:t>
            </a:r>
          </a:p>
          <a:p>
            <a:pPr>
              <a:buFontTx/>
              <a:buChar char="-"/>
            </a:pPr>
            <a:r>
              <a:rPr lang="en-US" sz="2400" dirty="0"/>
              <a:t>If the operand is a memory location, its address is specified by contents of HL pair.</a:t>
            </a:r>
          </a:p>
          <a:p>
            <a:pPr>
              <a:buFontTx/>
              <a:buChar char="-"/>
            </a:pPr>
            <a:r>
              <a:rPr lang="en-US" sz="2400" dirty="0"/>
              <a:t>Example: </a:t>
            </a:r>
            <a:r>
              <a:rPr lang="en-US" sz="2400" dirty="0" err="1"/>
              <a:t>DCR</a:t>
            </a:r>
            <a:r>
              <a:rPr lang="en-US" sz="2400" dirty="0"/>
              <a:t> B or </a:t>
            </a:r>
            <a:r>
              <a:rPr lang="en-US" sz="2400" dirty="0" err="1"/>
              <a:t>DCR</a:t>
            </a:r>
            <a:r>
              <a:rPr lang="en-US" sz="2400" dirty="0"/>
              <a:t> M.</a:t>
            </a:r>
          </a:p>
        </p:txBody>
      </p:sp>
      <p:pic>
        <p:nvPicPr>
          <p:cNvPr id="4098" name="Picture 2"/>
          <p:cNvPicPr>
            <a:picLocks noChangeAspect="1" noChangeArrowheads="1"/>
          </p:cNvPicPr>
          <p:nvPr/>
        </p:nvPicPr>
        <p:blipFill>
          <a:blip r:embed="rId2"/>
          <a:srcRect/>
          <a:stretch>
            <a:fillRect/>
          </a:stretch>
        </p:blipFill>
        <p:spPr bwMode="auto">
          <a:xfrm>
            <a:off x="695325" y="1095375"/>
            <a:ext cx="7753350" cy="9620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09613" y="3181350"/>
            <a:ext cx="7724775" cy="9334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2677656"/>
          </a:xfrm>
          <a:prstGeom prst="rect">
            <a:avLst/>
          </a:prstGeom>
          <a:noFill/>
        </p:spPr>
        <p:txBody>
          <a:bodyPr wrap="square" rtlCol="0">
            <a:spAutoFit/>
          </a:bodyPr>
          <a:lstStyle/>
          <a:p>
            <a:r>
              <a:rPr lang="en-US" sz="2400" b="1" dirty="0"/>
              <a:t>Arithmetic instructions:</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register pair are decremented by 1. </a:t>
            </a:r>
          </a:p>
          <a:p>
            <a:pPr>
              <a:buFontTx/>
              <a:buChar char="-"/>
            </a:pPr>
            <a:r>
              <a:rPr lang="en-US" sz="2400" dirty="0"/>
              <a:t>The result is stored in the same place.</a:t>
            </a:r>
          </a:p>
          <a:p>
            <a:pPr>
              <a:buFontTx/>
              <a:buChar char="-"/>
            </a:pPr>
            <a:r>
              <a:rPr lang="en-US" sz="2400" dirty="0"/>
              <a:t>Example: </a:t>
            </a:r>
            <a:r>
              <a:rPr lang="en-US" sz="2400" dirty="0" err="1"/>
              <a:t>DCX</a:t>
            </a:r>
            <a:r>
              <a:rPr lang="en-US" sz="2400" dirty="0"/>
              <a:t> H</a:t>
            </a:r>
          </a:p>
        </p:txBody>
      </p:sp>
      <p:pic>
        <p:nvPicPr>
          <p:cNvPr id="5122" name="Picture 2"/>
          <p:cNvPicPr>
            <a:picLocks noChangeAspect="1" noChangeArrowheads="1"/>
          </p:cNvPicPr>
          <p:nvPr/>
        </p:nvPicPr>
        <p:blipFill>
          <a:blip r:embed="rId2"/>
          <a:srcRect/>
          <a:stretch>
            <a:fillRect/>
          </a:stretch>
        </p:blipFill>
        <p:spPr bwMode="auto">
          <a:xfrm>
            <a:off x="709613" y="1066800"/>
            <a:ext cx="7724775" cy="9144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3785652"/>
          </a:xfrm>
          <a:prstGeom prst="rect">
            <a:avLst/>
          </a:prstGeom>
          <a:noFill/>
        </p:spPr>
        <p:txBody>
          <a:bodyPr wrap="square" rtlCol="0">
            <a:spAutoFit/>
          </a:bodyPr>
          <a:lstStyle/>
          <a:p>
            <a:r>
              <a:rPr lang="en-US" sz="2400" b="1" dirty="0"/>
              <a:t>Logical instruction</a:t>
            </a:r>
          </a:p>
          <a:p>
            <a:pPr>
              <a:buFontTx/>
              <a:buChar char="-"/>
            </a:pPr>
            <a:r>
              <a:rPr lang="en-US" sz="2400" dirty="0"/>
              <a:t>Used to perform logical operation on data stored in registers, memory and status flag.</a:t>
            </a:r>
          </a:p>
          <a:p>
            <a:pPr>
              <a:buFontTx/>
              <a:buChar char="-"/>
            </a:pPr>
            <a:r>
              <a:rPr lang="en-US" sz="2400" dirty="0"/>
              <a:t>Logical operations are: </a:t>
            </a:r>
          </a:p>
          <a:p>
            <a:pPr lvl="1">
              <a:buFontTx/>
              <a:buChar char="-"/>
            </a:pPr>
            <a:r>
              <a:rPr lang="en-US" sz="2400" dirty="0"/>
              <a:t>AND (ANA, </a:t>
            </a:r>
            <a:r>
              <a:rPr lang="en-US" sz="2400" dirty="0" err="1"/>
              <a:t>ANI</a:t>
            </a:r>
            <a:r>
              <a:rPr lang="en-US" sz="2400" dirty="0"/>
              <a:t>)</a:t>
            </a:r>
          </a:p>
          <a:p>
            <a:pPr lvl="1">
              <a:buFontTx/>
              <a:buChar char="-"/>
            </a:pPr>
            <a:r>
              <a:rPr lang="en-US" sz="2400" dirty="0"/>
              <a:t>OR(</a:t>
            </a:r>
            <a:r>
              <a:rPr lang="en-US" sz="2400" dirty="0" err="1"/>
              <a:t>ORA</a:t>
            </a:r>
            <a:r>
              <a:rPr lang="en-US" sz="2400" dirty="0"/>
              <a:t>, </a:t>
            </a:r>
            <a:r>
              <a:rPr lang="en-US" sz="2400" dirty="0" err="1"/>
              <a:t>ORI</a:t>
            </a:r>
            <a:r>
              <a:rPr lang="en-US" sz="2400" dirty="0"/>
              <a:t>)</a:t>
            </a:r>
          </a:p>
          <a:p>
            <a:pPr lvl="1">
              <a:buFontTx/>
              <a:buChar char="-"/>
            </a:pPr>
            <a:r>
              <a:rPr lang="en-US" sz="2400" dirty="0" err="1"/>
              <a:t>XOR</a:t>
            </a:r>
            <a:r>
              <a:rPr lang="en-US" sz="2400" dirty="0"/>
              <a:t> (</a:t>
            </a:r>
            <a:r>
              <a:rPr lang="en-US" sz="2400" dirty="0" err="1"/>
              <a:t>XRA</a:t>
            </a:r>
            <a:r>
              <a:rPr lang="en-US" sz="2400" dirty="0"/>
              <a:t>, </a:t>
            </a:r>
            <a:r>
              <a:rPr lang="en-US" sz="2400" dirty="0" err="1"/>
              <a:t>XRI</a:t>
            </a:r>
            <a:endParaRPr lang="en-US" sz="2400" dirty="0"/>
          </a:p>
          <a:p>
            <a:pPr lvl="1">
              <a:buFontTx/>
              <a:buChar char="-"/>
            </a:pPr>
            <a:r>
              <a:rPr lang="en-US" sz="2400" dirty="0"/>
              <a:t>Rotate</a:t>
            </a:r>
          </a:p>
          <a:p>
            <a:pPr lvl="1">
              <a:buFontTx/>
              <a:buChar char="-"/>
            </a:pPr>
            <a:r>
              <a:rPr lang="en-US" sz="2400" dirty="0"/>
              <a:t>Compare</a:t>
            </a:r>
          </a:p>
          <a:p>
            <a:pPr lvl="1">
              <a:buFontTx/>
              <a:buChar char="-"/>
            </a:pPr>
            <a:r>
              <a:rPr lang="en-US" sz="2400" dirty="0"/>
              <a:t>Complement</a:t>
            </a:r>
          </a:p>
        </p:txBody>
      </p:sp>
      <mc:AlternateContent xmlns:mc="http://schemas.openxmlformats.org/markup-compatibility/2006" xmlns:p14="http://schemas.microsoft.com/office/powerpoint/2010/main">
        <mc:Choice Requires="p14">
          <p:contentPart p14:bwMode="auto" r:id="rId2">
            <p14:nvContentPartPr>
              <p14:cNvPr id="2050" name="Ink 2"/>
              <p14:cNvContentPartPr>
                <a14:cpLocks xmlns:a14="http://schemas.microsoft.com/office/drawing/2010/main" noRot="1" noChangeAspect="1" noEditPoints="1" noChangeArrowheads="1" noChangeShapeType="1"/>
              </p14:cNvContentPartPr>
              <p14:nvPr/>
            </p14:nvContentPartPr>
            <p14:xfrm>
              <a:off x="3841750" y="2647950"/>
              <a:ext cx="622300" cy="336550"/>
            </p14:xfrm>
          </p:contentPart>
        </mc:Choice>
        <mc:Fallback xmlns="">
          <p:pic>
            <p:nvPicPr>
              <p:cNvPr id="2050" name="Ink 2"/>
              <p:cNvPicPr>
                <a:picLocks noRot="1" noChangeAspect="1" noEditPoints="1" noChangeArrowheads="1" noChangeShapeType="1"/>
              </p:cNvPicPr>
              <p:nvPr/>
            </p:nvPicPr>
            <p:blipFill>
              <a:blip r:embed="rId3"/>
              <a:stretch>
                <a:fillRect/>
              </a:stretch>
            </p:blipFill>
            <p:spPr>
              <a:xfrm>
                <a:off x="3832392" y="2638601"/>
                <a:ext cx="641016" cy="35524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51" name="Ink 3"/>
              <p14:cNvContentPartPr>
                <a14:cpLocks xmlns:a14="http://schemas.microsoft.com/office/drawing/2010/main" noRot="1" noChangeAspect="1" noEditPoints="1" noChangeArrowheads="1" noChangeShapeType="1"/>
              </p14:cNvContentPartPr>
              <p14:nvPr/>
            </p14:nvContentPartPr>
            <p14:xfrm>
              <a:off x="603250" y="3530600"/>
              <a:ext cx="666750" cy="82550"/>
            </p14:xfrm>
          </p:contentPart>
        </mc:Choice>
        <mc:Fallback xmlns="">
          <p:pic>
            <p:nvPicPr>
              <p:cNvPr id="2051" name="Ink 3"/>
              <p:cNvPicPr>
                <a:picLocks noRot="1" noChangeAspect="1" noEditPoints="1" noChangeArrowheads="1" noChangeShapeType="1"/>
              </p:cNvPicPr>
              <p:nvPr/>
            </p:nvPicPr>
            <p:blipFill>
              <a:blip r:embed="rId5"/>
              <a:stretch>
                <a:fillRect/>
              </a:stretch>
            </p:blipFill>
            <p:spPr>
              <a:xfrm>
                <a:off x="593895" y="3521980"/>
                <a:ext cx="685461" cy="99789"/>
              </a:xfrm>
              <a:prstGeom prst="rect">
                <a:avLst/>
              </a:prstGeom>
            </p:spPr>
          </p:pic>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954107"/>
          </a:xfrm>
          <a:prstGeom prst="rect">
            <a:avLst/>
          </a:prstGeom>
          <a:noFill/>
        </p:spPr>
        <p:txBody>
          <a:bodyPr wrap="square" rtlCol="0">
            <a:spAutoFit/>
          </a:bodyPr>
          <a:lstStyle/>
          <a:p>
            <a:r>
              <a:rPr lang="en-US" sz="2800" b="1" dirty="0"/>
              <a:t>Instruction set of 8085 microprocessor 		 		</a:t>
            </a:r>
          </a:p>
        </p:txBody>
      </p:sp>
      <p:sp>
        <p:nvSpPr>
          <p:cNvPr id="3" name="TextBox 2"/>
          <p:cNvSpPr txBox="1"/>
          <p:nvPr/>
        </p:nvSpPr>
        <p:spPr>
          <a:xfrm>
            <a:off x="0" y="609600"/>
            <a:ext cx="8991600" cy="6370975"/>
          </a:xfrm>
          <a:prstGeom prst="rect">
            <a:avLst/>
          </a:prstGeom>
          <a:noFill/>
        </p:spPr>
        <p:txBody>
          <a:bodyPr wrap="square" rtlCol="0">
            <a:spAutoFit/>
          </a:bodyPr>
          <a:lstStyle/>
          <a:p>
            <a:r>
              <a:rPr lang="en-US" sz="2400" b="1" dirty="0"/>
              <a:t>Logical instruction : AND, OR, </a:t>
            </a:r>
            <a:r>
              <a:rPr lang="en-US" sz="2400" b="1" dirty="0" err="1"/>
              <a:t>XOR</a:t>
            </a:r>
            <a:endParaRPr lang="en-US" sz="2400" b="1" dirty="0"/>
          </a:p>
          <a:p>
            <a:pPr>
              <a:buFontTx/>
              <a:buChar char="-"/>
            </a:pPr>
            <a:r>
              <a:rPr lang="en-US" sz="2400" dirty="0"/>
              <a:t>Perform logical operations on any 8 bit data, or contents of register or memory location with the contents of accumulator.</a:t>
            </a:r>
          </a:p>
          <a:p>
            <a:pPr>
              <a:buFontTx/>
              <a:buChar char="-"/>
            </a:pPr>
            <a:r>
              <a:rPr lang="en-US" sz="2400" dirty="0"/>
              <a:t>The result is stored in accumulator.</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accumulator are logically </a:t>
            </a:r>
            <a:r>
              <a:rPr lang="en-US" sz="2400" dirty="0" err="1"/>
              <a:t>ANDed</a:t>
            </a:r>
            <a:r>
              <a:rPr lang="en-US" sz="2400" dirty="0"/>
              <a:t> with the contents of register or memory.</a:t>
            </a:r>
          </a:p>
          <a:p>
            <a:pPr>
              <a:buFontTx/>
              <a:buChar char="-"/>
            </a:pPr>
            <a:r>
              <a:rPr lang="en-US" sz="2400" dirty="0"/>
              <a:t>The result is placed in the accumulator.</a:t>
            </a:r>
          </a:p>
          <a:p>
            <a:pPr>
              <a:buFontTx/>
              <a:buChar char="-"/>
            </a:pPr>
            <a:r>
              <a:rPr lang="en-US" sz="2400" dirty="0"/>
              <a:t>If the operand is a memory location, its address is specified by </a:t>
            </a:r>
            <a:r>
              <a:rPr lang="en-US" sz="2400" dirty="0" err="1"/>
              <a:t>teh</a:t>
            </a:r>
            <a:r>
              <a:rPr lang="en-US" sz="2400" dirty="0"/>
              <a:t> contents of HL pair.</a:t>
            </a:r>
          </a:p>
          <a:p>
            <a:pPr>
              <a:buFontTx/>
              <a:buChar char="-"/>
            </a:pPr>
            <a:r>
              <a:rPr lang="en-US" sz="2400" dirty="0"/>
              <a:t>S, Z, P are modified to reflect the result of operation.</a:t>
            </a:r>
          </a:p>
          <a:p>
            <a:pPr>
              <a:buFontTx/>
              <a:buChar char="-"/>
            </a:pPr>
            <a:r>
              <a:rPr lang="en-US" sz="2400" dirty="0"/>
              <a:t>CY is reset and AC is set.</a:t>
            </a:r>
          </a:p>
          <a:p>
            <a:pPr>
              <a:buFontTx/>
              <a:buChar char="-"/>
            </a:pPr>
            <a:r>
              <a:rPr lang="en-US" sz="2400" dirty="0"/>
              <a:t>Example: ANA B or ANA M</a:t>
            </a:r>
          </a:p>
          <a:p>
            <a:pPr>
              <a:buFontTx/>
              <a:buChar char="-"/>
            </a:pPr>
            <a:endParaRPr lang="en-US" sz="2400" dirty="0"/>
          </a:p>
          <a:p>
            <a:pPr>
              <a:buFontTx/>
              <a:buChar char="-"/>
            </a:pPr>
            <a:endParaRPr lang="en-US" sz="2400" dirty="0"/>
          </a:p>
        </p:txBody>
      </p:sp>
      <p:pic>
        <p:nvPicPr>
          <p:cNvPr id="66561" name="Picture 1"/>
          <p:cNvPicPr>
            <a:picLocks noChangeAspect="1" noChangeArrowheads="1"/>
          </p:cNvPicPr>
          <p:nvPr/>
        </p:nvPicPr>
        <p:blipFill>
          <a:blip r:embed="rId2"/>
          <a:srcRect/>
          <a:stretch>
            <a:fillRect/>
          </a:stretch>
        </p:blipFill>
        <p:spPr bwMode="auto">
          <a:xfrm>
            <a:off x="457200" y="2133600"/>
            <a:ext cx="7753350" cy="9715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Introduction</a:t>
            </a:r>
          </a:p>
        </p:txBody>
      </p:sp>
      <p:sp>
        <p:nvSpPr>
          <p:cNvPr id="3" name="TextBox 2"/>
          <p:cNvSpPr txBox="1"/>
          <p:nvPr/>
        </p:nvSpPr>
        <p:spPr>
          <a:xfrm>
            <a:off x="0" y="609600"/>
            <a:ext cx="8991600" cy="6001643"/>
          </a:xfrm>
          <a:prstGeom prst="rect">
            <a:avLst/>
          </a:prstGeom>
          <a:noFill/>
        </p:spPr>
        <p:txBody>
          <a:bodyPr wrap="square" rtlCol="0">
            <a:spAutoFit/>
          </a:bodyPr>
          <a:lstStyle/>
          <a:p>
            <a:r>
              <a:rPr lang="en-US" sz="2400" dirty="0"/>
              <a:t>8085 consists of the following functional units − </a:t>
            </a:r>
          </a:p>
          <a:p>
            <a:pPr marL="457200" indent="-457200">
              <a:buAutoNum type="arabicParenR"/>
            </a:pPr>
            <a:r>
              <a:rPr lang="en-US" sz="2400" b="1" dirty="0"/>
              <a:t>Stack pointer </a:t>
            </a:r>
            <a:r>
              <a:rPr lang="en-US" sz="2400" dirty="0"/>
              <a:t>It is also a 16-bit register works like stack, which is always incremented/decremented push &amp; pop operations. </a:t>
            </a:r>
          </a:p>
          <a:p>
            <a:pPr marL="457200" indent="-457200">
              <a:buAutoNum type="arabicParenR"/>
            </a:pPr>
            <a:r>
              <a:rPr lang="en-US" sz="2400" b="1" dirty="0"/>
              <a:t>Temporary register </a:t>
            </a:r>
            <a:r>
              <a:rPr lang="en-US" sz="2400" dirty="0"/>
              <a:t>It is an 8-bit register, which holds the temporary data of arithmetic and logical operations. </a:t>
            </a:r>
          </a:p>
          <a:p>
            <a:pPr marL="457200" indent="-457200">
              <a:buAutoNum type="arabicParenR"/>
            </a:pPr>
            <a:r>
              <a:rPr lang="en-US" sz="2400" b="1" dirty="0"/>
              <a:t>Flag register </a:t>
            </a:r>
            <a:r>
              <a:rPr lang="en-US" sz="2400" dirty="0"/>
              <a:t>It is an 8-bit register having five 1-bit flip-flops, which holds either 0 or 1 depending upon the result stored in the accumulator. It gives the status of the current result.</a:t>
            </a:r>
          </a:p>
          <a:p>
            <a:pPr marL="457200" indent="-457200">
              <a:buAutoNum type="arabicParenR"/>
            </a:pPr>
            <a:endParaRPr lang="en-US" sz="2400" dirty="0"/>
          </a:p>
          <a:p>
            <a:pPr marL="457200" indent="-457200"/>
            <a:r>
              <a:rPr lang="en-US" sz="2400" dirty="0"/>
              <a:t>	</a:t>
            </a:r>
          </a:p>
          <a:p>
            <a:pPr marL="457200" indent="-457200"/>
            <a:r>
              <a:rPr lang="en-US" sz="2400" dirty="0"/>
              <a:t>   	These are the set of 5 flip-flops – </a:t>
            </a:r>
          </a:p>
          <a:p>
            <a:pPr marL="457200" indent="-457200"/>
            <a:r>
              <a:rPr lang="en-US" sz="2400" dirty="0"/>
              <a:t>	- Sign (S) </a:t>
            </a:r>
          </a:p>
          <a:p>
            <a:pPr marL="457200" indent="-457200"/>
            <a:r>
              <a:rPr lang="en-US" sz="2400" dirty="0"/>
              <a:t>	- Zero (Z) </a:t>
            </a:r>
          </a:p>
          <a:p>
            <a:pPr marL="457200" indent="-457200"/>
            <a:r>
              <a:rPr lang="en-US" sz="2400" dirty="0"/>
              <a:t>	- Auxiliary Carry (AC) </a:t>
            </a:r>
          </a:p>
          <a:p>
            <a:pPr marL="457200" indent="-457200"/>
            <a:r>
              <a:rPr lang="en-US" sz="2400" dirty="0"/>
              <a:t>	- Parity (P) </a:t>
            </a:r>
          </a:p>
          <a:p>
            <a:pPr marL="457200" indent="-457200"/>
            <a:r>
              <a:rPr lang="en-US" sz="2400" dirty="0"/>
              <a:t>	- Carry (C) </a:t>
            </a:r>
          </a:p>
        </p:txBody>
      </p:sp>
      <p:pic>
        <p:nvPicPr>
          <p:cNvPr id="4098" name="Picture 2"/>
          <p:cNvPicPr>
            <a:picLocks noChangeAspect="1" noChangeArrowheads="1"/>
          </p:cNvPicPr>
          <p:nvPr/>
        </p:nvPicPr>
        <p:blipFill>
          <a:blip r:embed="rId2"/>
          <a:srcRect/>
          <a:stretch>
            <a:fillRect/>
          </a:stretch>
        </p:blipFill>
        <p:spPr bwMode="auto">
          <a:xfrm>
            <a:off x="228600" y="3590925"/>
            <a:ext cx="8886825" cy="752475"/>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954107"/>
          </a:xfrm>
          <a:prstGeom prst="rect">
            <a:avLst/>
          </a:prstGeom>
          <a:noFill/>
        </p:spPr>
        <p:txBody>
          <a:bodyPr wrap="square" rtlCol="0">
            <a:spAutoFit/>
          </a:bodyPr>
          <a:lstStyle/>
          <a:p>
            <a:r>
              <a:rPr lang="en-US" sz="2800" b="1" dirty="0"/>
              <a:t>Instruction set of 8085 microprocessor 		 		</a:t>
            </a:r>
          </a:p>
        </p:txBody>
      </p:sp>
      <p:sp>
        <p:nvSpPr>
          <p:cNvPr id="3" name="TextBox 2"/>
          <p:cNvSpPr txBox="1"/>
          <p:nvPr/>
        </p:nvSpPr>
        <p:spPr>
          <a:xfrm>
            <a:off x="0" y="609600"/>
            <a:ext cx="8991600" cy="3416320"/>
          </a:xfrm>
          <a:prstGeom prst="rect">
            <a:avLst/>
          </a:prstGeom>
          <a:noFill/>
        </p:spPr>
        <p:txBody>
          <a:bodyPr wrap="square" rtlCol="0">
            <a:spAutoFit/>
          </a:bodyPr>
          <a:lstStyle/>
          <a:p>
            <a:r>
              <a:rPr lang="en-US" sz="2400" b="1" dirty="0"/>
              <a:t>Logical instruction : AND, OR, </a:t>
            </a:r>
            <a:r>
              <a:rPr lang="en-US" sz="2400" b="1" dirty="0" err="1"/>
              <a:t>XOR</a:t>
            </a:r>
            <a:endParaRPr lang="en-US" sz="2400" b="1" dirty="0"/>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accumulator are logically </a:t>
            </a:r>
            <a:r>
              <a:rPr lang="en-US" sz="2400" dirty="0" err="1"/>
              <a:t>ANDed</a:t>
            </a:r>
            <a:r>
              <a:rPr lang="en-US" sz="2400" dirty="0"/>
              <a:t> with 8 bit data.</a:t>
            </a:r>
          </a:p>
          <a:p>
            <a:pPr>
              <a:buFontTx/>
              <a:buChar char="-"/>
            </a:pPr>
            <a:r>
              <a:rPr lang="en-US" sz="2400" dirty="0"/>
              <a:t>The result is placed in the accumulator.</a:t>
            </a:r>
          </a:p>
          <a:p>
            <a:pPr>
              <a:buFontTx/>
              <a:buChar char="-"/>
            </a:pPr>
            <a:r>
              <a:rPr lang="en-US" sz="2400" dirty="0"/>
              <a:t>S, Z, P are modified to reflect the result.</a:t>
            </a:r>
          </a:p>
          <a:p>
            <a:pPr>
              <a:buFontTx/>
              <a:buChar char="-"/>
            </a:pPr>
            <a:r>
              <a:rPr lang="en-US" sz="2400" dirty="0"/>
              <a:t>CY is reset, AC is set.</a:t>
            </a:r>
          </a:p>
          <a:p>
            <a:pPr>
              <a:buFontTx/>
              <a:buChar char="-"/>
            </a:pPr>
            <a:r>
              <a:rPr lang="en-US" sz="2400" dirty="0"/>
              <a:t>Example: </a:t>
            </a:r>
            <a:r>
              <a:rPr lang="en-US" sz="2400" dirty="0" err="1"/>
              <a:t>ANI</a:t>
            </a:r>
            <a:r>
              <a:rPr lang="en-US" sz="2400" dirty="0"/>
              <a:t> 86H.</a:t>
            </a:r>
          </a:p>
        </p:txBody>
      </p:sp>
      <p:pic>
        <p:nvPicPr>
          <p:cNvPr id="72706" name="Picture 2"/>
          <p:cNvPicPr>
            <a:picLocks noChangeAspect="1" noChangeArrowheads="1"/>
          </p:cNvPicPr>
          <p:nvPr/>
        </p:nvPicPr>
        <p:blipFill>
          <a:blip r:embed="rId2"/>
          <a:srcRect/>
          <a:stretch>
            <a:fillRect/>
          </a:stretch>
        </p:blipFill>
        <p:spPr bwMode="auto">
          <a:xfrm>
            <a:off x="533400" y="1066800"/>
            <a:ext cx="7734300" cy="96202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954107"/>
          </a:xfrm>
          <a:prstGeom prst="rect">
            <a:avLst/>
          </a:prstGeom>
          <a:noFill/>
        </p:spPr>
        <p:txBody>
          <a:bodyPr wrap="square" rtlCol="0">
            <a:spAutoFit/>
          </a:bodyPr>
          <a:lstStyle/>
          <a:p>
            <a:r>
              <a:rPr lang="en-US" sz="2800" b="1" dirty="0"/>
              <a:t>Instruction set of 8085 microprocessor 		 		</a:t>
            </a:r>
          </a:p>
        </p:txBody>
      </p:sp>
      <p:sp>
        <p:nvSpPr>
          <p:cNvPr id="3" name="TextBox 2"/>
          <p:cNvSpPr txBox="1"/>
          <p:nvPr/>
        </p:nvSpPr>
        <p:spPr>
          <a:xfrm>
            <a:off x="0" y="609600"/>
            <a:ext cx="8991600" cy="4524315"/>
          </a:xfrm>
          <a:prstGeom prst="rect">
            <a:avLst/>
          </a:prstGeom>
          <a:noFill/>
        </p:spPr>
        <p:txBody>
          <a:bodyPr wrap="square" rtlCol="0">
            <a:spAutoFit/>
          </a:bodyPr>
          <a:lstStyle/>
          <a:p>
            <a:r>
              <a:rPr lang="en-US" sz="2400" b="1" dirty="0"/>
              <a:t>Logical instruction : AND, OR, </a:t>
            </a:r>
            <a:r>
              <a:rPr lang="en-US" sz="2400" b="1" dirty="0" err="1"/>
              <a:t>XOR</a:t>
            </a:r>
            <a:endParaRPr lang="en-US" sz="2400" b="1" dirty="0"/>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the accumulator are logically </a:t>
            </a:r>
            <a:r>
              <a:rPr lang="en-US" sz="2400" dirty="0" err="1"/>
              <a:t>ORed</a:t>
            </a:r>
            <a:r>
              <a:rPr lang="en-US" sz="2400" dirty="0"/>
              <a:t> with the contents of register or memory.</a:t>
            </a:r>
          </a:p>
          <a:p>
            <a:pPr>
              <a:buFontTx/>
              <a:buChar char="-"/>
            </a:pPr>
            <a:r>
              <a:rPr lang="en-US" sz="2400" dirty="0"/>
              <a:t>The result is placed in the accumulator.</a:t>
            </a:r>
          </a:p>
          <a:p>
            <a:pPr>
              <a:buFontTx/>
              <a:buChar char="-"/>
            </a:pPr>
            <a:r>
              <a:rPr lang="en-US" sz="2400" dirty="0"/>
              <a:t>If the operand is a memory location, its address is specified by the contents of HL par.</a:t>
            </a:r>
          </a:p>
          <a:p>
            <a:pPr>
              <a:buFontTx/>
              <a:buChar char="-"/>
            </a:pPr>
            <a:r>
              <a:rPr lang="en-US" sz="2400" dirty="0" err="1"/>
              <a:t>S,Z</a:t>
            </a:r>
            <a:r>
              <a:rPr lang="en-US" sz="2400" dirty="0"/>
              <a:t>, P are modified to reflect the result.</a:t>
            </a:r>
          </a:p>
          <a:p>
            <a:pPr>
              <a:buFontTx/>
              <a:buChar char="-"/>
            </a:pPr>
            <a:r>
              <a:rPr lang="en-US" sz="2400" dirty="0"/>
              <a:t>CY and AC are reset.</a:t>
            </a:r>
          </a:p>
          <a:p>
            <a:pPr>
              <a:buFontTx/>
              <a:buChar char="-"/>
            </a:pPr>
            <a:r>
              <a:rPr lang="en-US" sz="2400" dirty="0"/>
              <a:t>Example: </a:t>
            </a:r>
            <a:r>
              <a:rPr lang="en-US" sz="2400" dirty="0" err="1"/>
              <a:t>ORA</a:t>
            </a:r>
            <a:r>
              <a:rPr lang="en-US" sz="2400" dirty="0"/>
              <a:t> B or </a:t>
            </a:r>
            <a:r>
              <a:rPr lang="en-US" sz="2400" dirty="0" err="1"/>
              <a:t>ORA</a:t>
            </a:r>
            <a:r>
              <a:rPr lang="en-US" sz="2400" dirty="0"/>
              <a:t> M</a:t>
            </a:r>
          </a:p>
        </p:txBody>
      </p:sp>
      <p:pic>
        <p:nvPicPr>
          <p:cNvPr id="73730" name="Picture 2"/>
          <p:cNvPicPr>
            <a:picLocks noChangeAspect="1" noChangeArrowheads="1"/>
          </p:cNvPicPr>
          <p:nvPr/>
        </p:nvPicPr>
        <p:blipFill>
          <a:blip r:embed="rId2"/>
          <a:srcRect/>
          <a:stretch>
            <a:fillRect/>
          </a:stretch>
        </p:blipFill>
        <p:spPr bwMode="auto">
          <a:xfrm>
            <a:off x="457200" y="1066800"/>
            <a:ext cx="7724775" cy="93345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954107"/>
          </a:xfrm>
          <a:prstGeom prst="rect">
            <a:avLst/>
          </a:prstGeom>
          <a:noFill/>
        </p:spPr>
        <p:txBody>
          <a:bodyPr wrap="square" rtlCol="0">
            <a:spAutoFit/>
          </a:bodyPr>
          <a:lstStyle/>
          <a:p>
            <a:r>
              <a:rPr lang="en-US" sz="2800" b="1" dirty="0"/>
              <a:t>Instruction set of 8085 microprocessor 		 		</a:t>
            </a:r>
          </a:p>
        </p:txBody>
      </p:sp>
      <p:sp>
        <p:nvSpPr>
          <p:cNvPr id="3" name="TextBox 2"/>
          <p:cNvSpPr txBox="1"/>
          <p:nvPr/>
        </p:nvSpPr>
        <p:spPr>
          <a:xfrm>
            <a:off x="0" y="609600"/>
            <a:ext cx="8991600" cy="3416320"/>
          </a:xfrm>
          <a:prstGeom prst="rect">
            <a:avLst/>
          </a:prstGeom>
          <a:noFill/>
        </p:spPr>
        <p:txBody>
          <a:bodyPr wrap="square" rtlCol="0">
            <a:spAutoFit/>
          </a:bodyPr>
          <a:lstStyle/>
          <a:p>
            <a:r>
              <a:rPr lang="en-US" sz="2400" b="1" dirty="0"/>
              <a:t>Logical instruction : AND, OR, </a:t>
            </a:r>
            <a:r>
              <a:rPr lang="en-US" sz="2400" b="1" dirty="0" err="1"/>
              <a:t>XOR</a:t>
            </a:r>
            <a:endParaRPr lang="en-US" sz="2400" b="1" dirty="0"/>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accumulator are logically </a:t>
            </a:r>
            <a:r>
              <a:rPr lang="en-US" sz="2400" dirty="0" err="1"/>
              <a:t>ORed</a:t>
            </a:r>
            <a:r>
              <a:rPr lang="en-US" sz="2400" dirty="0"/>
              <a:t> with 8 bit data.</a:t>
            </a:r>
          </a:p>
          <a:p>
            <a:pPr>
              <a:buFontTx/>
              <a:buChar char="-"/>
            </a:pPr>
            <a:r>
              <a:rPr lang="en-US" sz="2400" dirty="0"/>
              <a:t>The result is placed in the accumulator.</a:t>
            </a:r>
          </a:p>
          <a:p>
            <a:pPr>
              <a:buFontTx/>
              <a:buChar char="-"/>
            </a:pPr>
            <a:r>
              <a:rPr lang="en-US" sz="2400" dirty="0"/>
              <a:t>S, Z, P are modified to reflect the result.</a:t>
            </a:r>
          </a:p>
          <a:p>
            <a:pPr>
              <a:buFontTx/>
              <a:buChar char="-"/>
            </a:pPr>
            <a:r>
              <a:rPr lang="en-US" sz="2400" dirty="0"/>
              <a:t>CY and AC are reset.</a:t>
            </a:r>
          </a:p>
          <a:p>
            <a:pPr>
              <a:buFontTx/>
              <a:buChar char="-"/>
            </a:pPr>
            <a:r>
              <a:rPr lang="en-US" sz="2400" dirty="0"/>
              <a:t>Example: </a:t>
            </a:r>
            <a:r>
              <a:rPr lang="en-US" sz="2400" dirty="0" err="1"/>
              <a:t>ORI</a:t>
            </a:r>
            <a:r>
              <a:rPr lang="en-US" sz="2400" dirty="0"/>
              <a:t> 86H</a:t>
            </a:r>
          </a:p>
        </p:txBody>
      </p:sp>
      <p:pic>
        <p:nvPicPr>
          <p:cNvPr id="74754" name="Picture 2"/>
          <p:cNvPicPr>
            <a:picLocks noChangeAspect="1" noChangeArrowheads="1"/>
          </p:cNvPicPr>
          <p:nvPr/>
        </p:nvPicPr>
        <p:blipFill>
          <a:blip r:embed="rId2"/>
          <a:srcRect/>
          <a:stretch>
            <a:fillRect/>
          </a:stretch>
        </p:blipFill>
        <p:spPr bwMode="auto">
          <a:xfrm>
            <a:off x="714375" y="1028700"/>
            <a:ext cx="7715250" cy="9525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954107"/>
          </a:xfrm>
          <a:prstGeom prst="rect">
            <a:avLst/>
          </a:prstGeom>
          <a:noFill/>
        </p:spPr>
        <p:txBody>
          <a:bodyPr wrap="square" rtlCol="0">
            <a:spAutoFit/>
          </a:bodyPr>
          <a:lstStyle/>
          <a:p>
            <a:r>
              <a:rPr lang="en-US" sz="2800" b="1" dirty="0"/>
              <a:t>Instruction set of 8085 microprocessor 		 		</a:t>
            </a:r>
          </a:p>
        </p:txBody>
      </p:sp>
      <p:sp>
        <p:nvSpPr>
          <p:cNvPr id="3" name="TextBox 2"/>
          <p:cNvSpPr txBox="1"/>
          <p:nvPr/>
        </p:nvSpPr>
        <p:spPr>
          <a:xfrm>
            <a:off x="0" y="609600"/>
            <a:ext cx="8991600" cy="4524315"/>
          </a:xfrm>
          <a:prstGeom prst="rect">
            <a:avLst/>
          </a:prstGeom>
          <a:noFill/>
        </p:spPr>
        <p:txBody>
          <a:bodyPr wrap="square" rtlCol="0">
            <a:spAutoFit/>
          </a:bodyPr>
          <a:lstStyle/>
          <a:p>
            <a:r>
              <a:rPr lang="en-US" sz="2400" b="1" dirty="0"/>
              <a:t>Logical instruction : AND, OR, </a:t>
            </a:r>
            <a:r>
              <a:rPr lang="en-US" sz="2400" b="1" dirty="0" err="1"/>
              <a:t>XOR</a:t>
            </a:r>
            <a:endParaRPr lang="en-US" sz="2400" b="1" dirty="0"/>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accumulator are </a:t>
            </a:r>
            <a:r>
              <a:rPr lang="en-US" sz="2400" dirty="0" err="1"/>
              <a:t>XORed</a:t>
            </a:r>
            <a:r>
              <a:rPr lang="en-US" sz="2400" dirty="0"/>
              <a:t> with the contents of register or memory.</a:t>
            </a:r>
          </a:p>
          <a:p>
            <a:pPr>
              <a:buFontTx/>
              <a:buChar char="-"/>
            </a:pPr>
            <a:r>
              <a:rPr lang="en-US" sz="2400" dirty="0"/>
              <a:t>The result is placed in the accumulator.</a:t>
            </a:r>
          </a:p>
          <a:p>
            <a:pPr>
              <a:buFontTx/>
              <a:buChar char="-"/>
            </a:pPr>
            <a:r>
              <a:rPr lang="en-US" sz="2400" dirty="0"/>
              <a:t>If the operand is a memory location, its address is specified by the contents of HL pair</a:t>
            </a:r>
          </a:p>
          <a:p>
            <a:pPr>
              <a:buFontTx/>
              <a:buChar char="-"/>
            </a:pPr>
            <a:r>
              <a:rPr lang="en-US" sz="2400" dirty="0"/>
              <a:t>S, Z, P are modified to reflect the result of the operation.</a:t>
            </a:r>
          </a:p>
          <a:p>
            <a:pPr>
              <a:buFontTx/>
              <a:buChar char="-"/>
            </a:pPr>
            <a:r>
              <a:rPr lang="en-US" sz="2400" dirty="0"/>
              <a:t>CY and AC are reset.</a:t>
            </a:r>
          </a:p>
          <a:p>
            <a:pPr>
              <a:buFontTx/>
              <a:buChar char="-"/>
            </a:pPr>
            <a:r>
              <a:rPr lang="en-US" sz="2400" dirty="0"/>
              <a:t>Example: </a:t>
            </a:r>
            <a:r>
              <a:rPr lang="en-US" sz="2400" dirty="0" err="1"/>
              <a:t>XRA</a:t>
            </a:r>
            <a:r>
              <a:rPr lang="en-US" sz="2400" dirty="0"/>
              <a:t> B or </a:t>
            </a:r>
            <a:r>
              <a:rPr lang="en-US" sz="2400" dirty="0" err="1"/>
              <a:t>XRA</a:t>
            </a:r>
            <a:r>
              <a:rPr lang="en-US" sz="2400" dirty="0"/>
              <a:t> M</a:t>
            </a:r>
          </a:p>
        </p:txBody>
      </p:sp>
      <p:pic>
        <p:nvPicPr>
          <p:cNvPr id="75778" name="Picture 2"/>
          <p:cNvPicPr>
            <a:picLocks noChangeAspect="1" noChangeArrowheads="1"/>
          </p:cNvPicPr>
          <p:nvPr/>
        </p:nvPicPr>
        <p:blipFill>
          <a:blip r:embed="rId2"/>
          <a:srcRect/>
          <a:stretch>
            <a:fillRect/>
          </a:stretch>
        </p:blipFill>
        <p:spPr bwMode="auto">
          <a:xfrm>
            <a:off x="533400" y="1019175"/>
            <a:ext cx="7724775" cy="96202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954107"/>
          </a:xfrm>
          <a:prstGeom prst="rect">
            <a:avLst/>
          </a:prstGeom>
          <a:noFill/>
        </p:spPr>
        <p:txBody>
          <a:bodyPr wrap="square" rtlCol="0">
            <a:spAutoFit/>
          </a:bodyPr>
          <a:lstStyle/>
          <a:p>
            <a:r>
              <a:rPr lang="en-US" sz="2800" b="1" dirty="0"/>
              <a:t>Instruction set of 8085 microprocessor 		 		</a:t>
            </a:r>
          </a:p>
        </p:txBody>
      </p:sp>
      <p:sp>
        <p:nvSpPr>
          <p:cNvPr id="3" name="TextBox 2"/>
          <p:cNvSpPr txBox="1"/>
          <p:nvPr/>
        </p:nvSpPr>
        <p:spPr>
          <a:xfrm>
            <a:off x="0" y="609600"/>
            <a:ext cx="8991600" cy="3785652"/>
          </a:xfrm>
          <a:prstGeom prst="rect">
            <a:avLst/>
          </a:prstGeom>
          <a:noFill/>
        </p:spPr>
        <p:txBody>
          <a:bodyPr wrap="square" rtlCol="0">
            <a:spAutoFit/>
          </a:bodyPr>
          <a:lstStyle/>
          <a:p>
            <a:r>
              <a:rPr lang="en-US" sz="2400" b="1" dirty="0"/>
              <a:t>Logical instruction : AND, OR, </a:t>
            </a:r>
            <a:r>
              <a:rPr lang="en-US" sz="2400" b="1" dirty="0" err="1"/>
              <a:t>XOR</a:t>
            </a:r>
            <a:endParaRPr lang="en-US" sz="2400" b="1" dirty="0"/>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the accumulator are </a:t>
            </a:r>
            <a:r>
              <a:rPr lang="en-US" sz="2400" dirty="0" err="1"/>
              <a:t>XORed</a:t>
            </a:r>
            <a:r>
              <a:rPr lang="en-US" sz="2400" dirty="0"/>
              <a:t> with the 8 bit data.</a:t>
            </a:r>
          </a:p>
          <a:p>
            <a:pPr>
              <a:buFontTx/>
              <a:buChar char="-"/>
            </a:pPr>
            <a:r>
              <a:rPr lang="en-US" sz="2400" dirty="0"/>
              <a:t>The </a:t>
            </a:r>
            <a:r>
              <a:rPr lang="en-US" sz="2400" dirty="0" err="1"/>
              <a:t>reuslt</a:t>
            </a:r>
            <a:r>
              <a:rPr lang="en-US" sz="2400" dirty="0"/>
              <a:t> is placed in the accumulator.</a:t>
            </a:r>
          </a:p>
          <a:p>
            <a:pPr>
              <a:buFontTx/>
              <a:buChar char="-"/>
            </a:pPr>
            <a:r>
              <a:rPr lang="en-US" sz="2400" dirty="0"/>
              <a:t>S, Z, P are modified to reflect the result.</a:t>
            </a:r>
          </a:p>
          <a:p>
            <a:pPr>
              <a:buFontTx/>
              <a:buChar char="-"/>
            </a:pPr>
            <a:r>
              <a:rPr lang="en-US" sz="2400" dirty="0"/>
              <a:t>CY and AC are reset</a:t>
            </a:r>
          </a:p>
          <a:p>
            <a:pPr>
              <a:buFontTx/>
              <a:buChar char="-"/>
            </a:pPr>
            <a:r>
              <a:rPr lang="en-US" sz="2400" dirty="0"/>
              <a:t>Example: </a:t>
            </a:r>
            <a:r>
              <a:rPr lang="en-US" sz="2400" dirty="0" err="1"/>
              <a:t>XRI</a:t>
            </a:r>
            <a:r>
              <a:rPr lang="en-US" sz="2400" dirty="0"/>
              <a:t> 86h</a:t>
            </a:r>
          </a:p>
          <a:p>
            <a:pPr>
              <a:buFontTx/>
              <a:buChar char="-"/>
            </a:pPr>
            <a:endParaRPr lang="en-US" sz="2400" dirty="0"/>
          </a:p>
        </p:txBody>
      </p:sp>
      <p:pic>
        <p:nvPicPr>
          <p:cNvPr id="76802" name="Picture 2"/>
          <p:cNvPicPr>
            <a:picLocks noChangeAspect="1" noChangeArrowheads="1"/>
          </p:cNvPicPr>
          <p:nvPr/>
        </p:nvPicPr>
        <p:blipFill>
          <a:blip r:embed="rId2"/>
          <a:srcRect/>
          <a:stretch>
            <a:fillRect/>
          </a:stretch>
        </p:blipFill>
        <p:spPr bwMode="auto">
          <a:xfrm>
            <a:off x="533400" y="990600"/>
            <a:ext cx="7734300" cy="9906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954107"/>
          </a:xfrm>
          <a:prstGeom prst="rect">
            <a:avLst/>
          </a:prstGeom>
          <a:noFill/>
        </p:spPr>
        <p:txBody>
          <a:bodyPr wrap="square" rtlCol="0">
            <a:spAutoFit/>
          </a:bodyPr>
          <a:lstStyle/>
          <a:p>
            <a:r>
              <a:rPr lang="en-US" sz="2800" b="1" dirty="0"/>
              <a:t>Instruction set of 8085 microprocessor 		 		</a:t>
            </a:r>
          </a:p>
        </p:txBody>
      </p:sp>
      <p:sp>
        <p:nvSpPr>
          <p:cNvPr id="3" name="TextBox 2"/>
          <p:cNvSpPr txBox="1"/>
          <p:nvPr/>
        </p:nvSpPr>
        <p:spPr>
          <a:xfrm>
            <a:off x="0" y="609600"/>
            <a:ext cx="8991600" cy="2677656"/>
          </a:xfrm>
          <a:prstGeom prst="rect">
            <a:avLst/>
          </a:prstGeom>
          <a:noFill/>
        </p:spPr>
        <p:txBody>
          <a:bodyPr wrap="square" rtlCol="0">
            <a:spAutoFit/>
          </a:bodyPr>
          <a:lstStyle/>
          <a:p>
            <a:r>
              <a:rPr lang="en-US" sz="2400" b="1" dirty="0"/>
              <a:t>Rotate</a:t>
            </a:r>
          </a:p>
          <a:p>
            <a:pPr>
              <a:buFontTx/>
              <a:buChar char="-"/>
            </a:pPr>
            <a:r>
              <a:rPr lang="en-US" sz="2400" dirty="0"/>
              <a:t>Each bit in the accumulator can be shifted either left or right to the next position.</a:t>
            </a:r>
          </a:p>
          <a:p>
            <a:pPr>
              <a:buFontTx/>
              <a:buChar char="-"/>
            </a:pPr>
            <a:r>
              <a:rPr lang="en-US" sz="2400" dirty="0"/>
              <a:t>There are 4 categories of Rotate instruction. They are: </a:t>
            </a:r>
          </a:p>
          <a:p>
            <a:r>
              <a:rPr lang="en-US" sz="2400" b="1" dirty="0" err="1"/>
              <a:t>RLC</a:t>
            </a:r>
            <a:r>
              <a:rPr lang="en-US" sz="2400" b="1" dirty="0"/>
              <a:t> (Rotate Accumulator left)</a:t>
            </a:r>
          </a:p>
          <a:p>
            <a:pPr>
              <a:buFontTx/>
              <a:buChar char="-"/>
            </a:pPr>
            <a:r>
              <a:rPr lang="en-US" sz="2400" dirty="0"/>
              <a:t>Each bit is shifted to the adjacent left position. Bit D7 becomes D0. Carry flag is modified according to bit D7.</a:t>
            </a:r>
          </a:p>
        </p:txBody>
      </p:sp>
      <p:pic>
        <p:nvPicPr>
          <p:cNvPr id="6146" name="Picture 2"/>
          <p:cNvPicPr>
            <a:picLocks noChangeAspect="1" noChangeArrowheads="1"/>
          </p:cNvPicPr>
          <p:nvPr/>
        </p:nvPicPr>
        <p:blipFill>
          <a:blip r:embed="rId2"/>
          <a:srcRect/>
          <a:stretch>
            <a:fillRect/>
          </a:stretch>
        </p:blipFill>
        <p:spPr bwMode="auto">
          <a:xfrm>
            <a:off x="838200" y="3581400"/>
            <a:ext cx="7105650" cy="1362075"/>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954107"/>
          </a:xfrm>
          <a:prstGeom prst="rect">
            <a:avLst/>
          </a:prstGeom>
          <a:noFill/>
        </p:spPr>
        <p:txBody>
          <a:bodyPr wrap="square" rtlCol="0">
            <a:spAutoFit/>
          </a:bodyPr>
          <a:lstStyle/>
          <a:p>
            <a:r>
              <a:rPr lang="en-US" sz="2800" b="1" dirty="0"/>
              <a:t>Instruction set of 8085 microprocessor 		 		</a:t>
            </a:r>
          </a:p>
        </p:txBody>
      </p:sp>
      <p:sp>
        <p:nvSpPr>
          <p:cNvPr id="3" name="TextBox 2"/>
          <p:cNvSpPr txBox="1"/>
          <p:nvPr/>
        </p:nvSpPr>
        <p:spPr>
          <a:xfrm>
            <a:off x="0" y="609600"/>
            <a:ext cx="8991600" cy="2308324"/>
          </a:xfrm>
          <a:prstGeom prst="rect">
            <a:avLst/>
          </a:prstGeom>
          <a:noFill/>
        </p:spPr>
        <p:txBody>
          <a:bodyPr wrap="square" rtlCol="0">
            <a:spAutoFit/>
          </a:bodyPr>
          <a:lstStyle/>
          <a:p>
            <a:r>
              <a:rPr lang="en-US" sz="2400" b="1" dirty="0"/>
              <a:t>Logical instruction :</a:t>
            </a:r>
            <a:endParaRPr lang="en-US" sz="2400" dirty="0"/>
          </a:p>
          <a:p>
            <a:r>
              <a:rPr lang="en-US" sz="2400" b="1" dirty="0"/>
              <a:t>Rotate</a:t>
            </a:r>
            <a:endParaRPr lang="en-US" sz="2400" dirty="0"/>
          </a:p>
          <a:p>
            <a:r>
              <a:rPr lang="en-US" sz="2400" b="1" dirty="0" err="1"/>
              <a:t>RAL</a:t>
            </a:r>
            <a:r>
              <a:rPr lang="en-US" sz="2400" b="1" dirty="0"/>
              <a:t> (Rotate Accumulator left through carry)</a:t>
            </a:r>
          </a:p>
          <a:p>
            <a:pPr>
              <a:buFontTx/>
              <a:buChar char="-"/>
            </a:pPr>
            <a:r>
              <a:rPr lang="en-US" sz="2400" dirty="0"/>
              <a:t>Each bit is shifted to the adjacent left position. Bit D7 becomes carry bit and carry flag bit is shifted to DO . Carry flag is modified according to bit D7.</a:t>
            </a:r>
          </a:p>
        </p:txBody>
      </p:sp>
      <p:pic>
        <p:nvPicPr>
          <p:cNvPr id="7170" name="Picture 2"/>
          <p:cNvPicPr>
            <a:picLocks noChangeAspect="1" noChangeArrowheads="1"/>
          </p:cNvPicPr>
          <p:nvPr/>
        </p:nvPicPr>
        <p:blipFill>
          <a:blip r:embed="rId2"/>
          <a:srcRect/>
          <a:stretch>
            <a:fillRect/>
          </a:stretch>
        </p:blipFill>
        <p:spPr bwMode="auto">
          <a:xfrm>
            <a:off x="609600" y="2971800"/>
            <a:ext cx="6877050" cy="115252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954107"/>
          </a:xfrm>
          <a:prstGeom prst="rect">
            <a:avLst/>
          </a:prstGeom>
          <a:noFill/>
        </p:spPr>
        <p:txBody>
          <a:bodyPr wrap="square" rtlCol="0">
            <a:spAutoFit/>
          </a:bodyPr>
          <a:lstStyle/>
          <a:p>
            <a:r>
              <a:rPr lang="en-US" sz="2800" b="1" dirty="0"/>
              <a:t>Instruction set of 8085 microprocessor 		 		</a:t>
            </a:r>
          </a:p>
        </p:txBody>
      </p:sp>
      <p:sp>
        <p:nvSpPr>
          <p:cNvPr id="3" name="TextBox 2"/>
          <p:cNvSpPr txBox="1"/>
          <p:nvPr/>
        </p:nvSpPr>
        <p:spPr>
          <a:xfrm>
            <a:off x="0" y="609600"/>
            <a:ext cx="8991600" cy="2308324"/>
          </a:xfrm>
          <a:prstGeom prst="rect">
            <a:avLst/>
          </a:prstGeom>
          <a:noFill/>
        </p:spPr>
        <p:txBody>
          <a:bodyPr wrap="square" rtlCol="0">
            <a:spAutoFit/>
          </a:bodyPr>
          <a:lstStyle/>
          <a:p>
            <a:r>
              <a:rPr lang="en-US" sz="2400" b="1" dirty="0"/>
              <a:t>Logical instruction :</a:t>
            </a:r>
            <a:endParaRPr lang="en-US" sz="2400" dirty="0"/>
          </a:p>
          <a:p>
            <a:r>
              <a:rPr lang="en-US" sz="2400" b="1" dirty="0"/>
              <a:t>Rotate</a:t>
            </a:r>
            <a:endParaRPr lang="en-US" sz="2400" dirty="0"/>
          </a:p>
          <a:p>
            <a:r>
              <a:rPr lang="en-US" sz="2400" b="1" dirty="0" err="1"/>
              <a:t>RAR</a:t>
            </a:r>
            <a:r>
              <a:rPr lang="en-US" sz="2400" b="1" dirty="0"/>
              <a:t> (Rotate Accumulator Right through carry)</a:t>
            </a:r>
          </a:p>
          <a:p>
            <a:pPr>
              <a:buFontTx/>
              <a:buChar char="-"/>
            </a:pPr>
            <a:r>
              <a:rPr lang="en-US" sz="2400" dirty="0"/>
              <a:t>In this instruction, each bit is shifted to the adjacent right position. Bit D0 becomes the carry bit and carry bit shifted to D7, Carry flag is modified according to bit D0. </a:t>
            </a:r>
          </a:p>
        </p:txBody>
      </p:sp>
      <p:pic>
        <p:nvPicPr>
          <p:cNvPr id="8194" name="Picture 2"/>
          <p:cNvPicPr>
            <a:picLocks noChangeAspect="1" noChangeArrowheads="1"/>
          </p:cNvPicPr>
          <p:nvPr/>
        </p:nvPicPr>
        <p:blipFill>
          <a:blip r:embed="rId2"/>
          <a:srcRect/>
          <a:stretch>
            <a:fillRect/>
          </a:stretch>
        </p:blipFill>
        <p:spPr bwMode="auto">
          <a:xfrm>
            <a:off x="1281113" y="2847975"/>
            <a:ext cx="6581775" cy="116205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954107"/>
          </a:xfrm>
          <a:prstGeom prst="rect">
            <a:avLst/>
          </a:prstGeom>
          <a:noFill/>
        </p:spPr>
        <p:txBody>
          <a:bodyPr wrap="square" rtlCol="0">
            <a:spAutoFit/>
          </a:bodyPr>
          <a:lstStyle/>
          <a:p>
            <a:r>
              <a:rPr lang="en-US" sz="2800" b="1" dirty="0"/>
              <a:t>Instruction set of 8085 microprocessor 		 		</a:t>
            </a:r>
          </a:p>
        </p:txBody>
      </p:sp>
      <p:sp>
        <p:nvSpPr>
          <p:cNvPr id="3" name="TextBox 2"/>
          <p:cNvSpPr txBox="1"/>
          <p:nvPr/>
        </p:nvSpPr>
        <p:spPr>
          <a:xfrm>
            <a:off x="0" y="609600"/>
            <a:ext cx="8991600" cy="5262979"/>
          </a:xfrm>
          <a:prstGeom prst="rect">
            <a:avLst/>
          </a:prstGeom>
          <a:noFill/>
        </p:spPr>
        <p:txBody>
          <a:bodyPr wrap="square" rtlCol="0">
            <a:spAutoFit/>
          </a:bodyPr>
          <a:lstStyle/>
          <a:p>
            <a:r>
              <a:rPr lang="en-US" sz="2400" b="1" dirty="0"/>
              <a:t>Logical instruction :</a:t>
            </a:r>
            <a:endParaRPr lang="en-US" sz="2400" dirty="0"/>
          </a:p>
          <a:p>
            <a:r>
              <a:rPr lang="en-US" sz="2400" b="1" dirty="0"/>
              <a:t>Rotate</a:t>
            </a:r>
            <a:endParaRPr lang="en-US" sz="2400" dirty="0"/>
          </a:p>
          <a:p>
            <a:r>
              <a:rPr lang="en-US" sz="2400" b="1" dirty="0" err="1"/>
              <a:t>RRC</a:t>
            </a:r>
            <a:r>
              <a:rPr lang="en-US" sz="2400" b="1" dirty="0"/>
              <a:t> (Rotate Accumulator left through carry)</a:t>
            </a:r>
          </a:p>
          <a:p>
            <a:pPr>
              <a:buFontTx/>
              <a:buChar char="-"/>
            </a:pPr>
            <a:r>
              <a:rPr lang="en-US" sz="2400" dirty="0"/>
              <a:t>Each bit is shifted to the adjacent right position. Bit D0 becomes D7. Carry flag CY is modified according to the bit D0</a:t>
            </a:r>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a:p>
            <a:r>
              <a:rPr lang="en-US" sz="2400" b="1" dirty="0"/>
              <a:t>What is the application of Rotate instructions?</a:t>
            </a:r>
          </a:p>
          <a:p>
            <a:pPr>
              <a:buFontTx/>
              <a:buChar char="-"/>
            </a:pPr>
            <a:r>
              <a:rPr lang="en-US" sz="2400" dirty="0"/>
              <a:t>The rotate instructions are primarily used in arithmetic multiply and divide operations and for serial data transfer.</a:t>
            </a:r>
          </a:p>
        </p:txBody>
      </p:sp>
      <p:pic>
        <p:nvPicPr>
          <p:cNvPr id="9218" name="Picture 2"/>
          <p:cNvPicPr>
            <a:picLocks noChangeAspect="1" noChangeArrowheads="1"/>
          </p:cNvPicPr>
          <p:nvPr/>
        </p:nvPicPr>
        <p:blipFill>
          <a:blip r:embed="rId2"/>
          <a:srcRect/>
          <a:stretch>
            <a:fillRect/>
          </a:stretch>
        </p:blipFill>
        <p:spPr bwMode="auto">
          <a:xfrm>
            <a:off x="838200" y="2743200"/>
            <a:ext cx="6477000" cy="112395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5632311"/>
          </a:xfrm>
          <a:prstGeom prst="rect">
            <a:avLst/>
          </a:prstGeom>
          <a:noFill/>
        </p:spPr>
        <p:txBody>
          <a:bodyPr wrap="square" rtlCol="0">
            <a:spAutoFit/>
          </a:bodyPr>
          <a:lstStyle/>
          <a:p>
            <a:r>
              <a:rPr lang="en-US" sz="2400" b="1" dirty="0"/>
              <a:t>Logical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register are incremented by 1.</a:t>
            </a:r>
          </a:p>
          <a:p>
            <a:pPr>
              <a:buFontTx/>
              <a:buChar char="-"/>
            </a:pPr>
            <a:r>
              <a:rPr lang="en-US" sz="2400" dirty="0"/>
              <a:t>The result is stored in same place.</a:t>
            </a:r>
          </a:p>
          <a:p>
            <a:pPr>
              <a:buFontTx/>
              <a:buChar char="-"/>
            </a:pPr>
            <a:r>
              <a:rPr lang="en-US" sz="2400" dirty="0"/>
              <a:t>INX H</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contents of register or memory location are decremented by 1.</a:t>
            </a:r>
          </a:p>
          <a:p>
            <a:pPr>
              <a:buFontTx/>
              <a:buChar char="-"/>
            </a:pPr>
            <a:r>
              <a:rPr lang="en-US" sz="2400" dirty="0"/>
              <a:t>The result is stored in the same place.</a:t>
            </a:r>
          </a:p>
          <a:p>
            <a:pPr>
              <a:buFontTx/>
              <a:buChar char="-"/>
            </a:pPr>
            <a:r>
              <a:rPr lang="en-US" sz="2400" dirty="0"/>
              <a:t>If the operand is a memory location, its address is specified by contents of HL pair.</a:t>
            </a:r>
          </a:p>
          <a:p>
            <a:pPr>
              <a:buFontTx/>
              <a:buChar char="-"/>
            </a:pPr>
            <a:r>
              <a:rPr lang="en-US" sz="2400" dirty="0"/>
              <a:t>Example: </a:t>
            </a:r>
            <a:r>
              <a:rPr lang="en-US" sz="2400" dirty="0" err="1"/>
              <a:t>DCR</a:t>
            </a:r>
            <a:r>
              <a:rPr lang="en-US" sz="2400" dirty="0"/>
              <a:t> B or </a:t>
            </a:r>
            <a:r>
              <a:rPr lang="en-US" sz="2400" dirty="0" err="1"/>
              <a:t>DCR</a:t>
            </a:r>
            <a:r>
              <a:rPr lang="en-US" sz="2400" dirty="0"/>
              <a:t> M.</a:t>
            </a:r>
          </a:p>
        </p:txBody>
      </p:sp>
      <p:pic>
        <p:nvPicPr>
          <p:cNvPr id="4098" name="Picture 2"/>
          <p:cNvPicPr>
            <a:picLocks noChangeAspect="1" noChangeArrowheads="1"/>
          </p:cNvPicPr>
          <p:nvPr/>
        </p:nvPicPr>
        <p:blipFill>
          <a:blip r:embed="rId2"/>
          <a:srcRect/>
          <a:stretch>
            <a:fillRect/>
          </a:stretch>
        </p:blipFill>
        <p:spPr bwMode="auto">
          <a:xfrm>
            <a:off x="695325" y="1095375"/>
            <a:ext cx="7753350" cy="9620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09613" y="3181350"/>
            <a:ext cx="7724775" cy="93345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3074" name="Ink 2"/>
              <p14:cNvContentPartPr>
                <a14:cpLocks xmlns:a14="http://schemas.microsoft.com/office/drawing/2010/main" noRot="1" noChangeAspect="1" noEditPoints="1" noChangeArrowheads="1" noChangeShapeType="1"/>
              </p14:cNvContentPartPr>
              <p14:nvPr/>
            </p14:nvContentPartPr>
            <p14:xfrm>
              <a:off x="123825" y="17272000"/>
              <a:ext cx="0" cy="0"/>
            </p14:xfrm>
          </p:contentPart>
        </mc:Choice>
        <mc:Fallback xmlns="">
          <p:pic>
            <p:nvPicPr>
              <p:cNvPr id="3074" name="Ink 2"/>
              <p:cNvPicPr>
                <a:picLocks noRot="1" noChangeAspect="1" noEditPoints="1" noChangeArrowheads="1" noChangeShapeType="1"/>
              </p:cNvPicPr>
              <p:nvPr/>
            </p:nvPicPr>
            <p:blipFill>
              <a:blip r:embed="rId5"/>
              <a:stretch>
                <a:fillRect/>
              </a:stretch>
            </p:blipFill>
            <p:spPr>
              <a:xfrm>
                <a:off x="123825" y="17272000"/>
                <a:ext cx="0" cy="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Introduction</a:t>
            </a:r>
          </a:p>
        </p:txBody>
      </p:sp>
      <p:sp>
        <p:nvSpPr>
          <p:cNvPr id="3" name="TextBox 2"/>
          <p:cNvSpPr txBox="1"/>
          <p:nvPr/>
        </p:nvSpPr>
        <p:spPr>
          <a:xfrm>
            <a:off x="0" y="609600"/>
            <a:ext cx="8991600" cy="5262979"/>
          </a:xfrm>
          <a:prstGeom prst="rect">
            <a:avLst/>
          </a:prstGeom>
          <a:noFill/>
        </p:spPr>
        <p:txBody>
          <a:bodyPr wrap="square" rtlCol="0">
            <a:spAutoFit/>
          </a:bodyPr>
          <a:lstStyle/>
          <a:p>
            <a:r>
              <a:rPr lang="en-US" sz="2400" b="1" dirty="0"/>
              <a:t>Sign flag(S):</a:t>
            </a:r>
            <a:r>
              <a:rPr lang="en-US" sz="2400" dirty="0"/>
              <a:t> After any operation if result is negative sign flag becomes set i.e. if result is positive sign flag becomes reset i.e. 0.</a:t>
            </a:r>
          </a:p>
          <a:p>
            <a:r>
              <a:rPr lang="en-US" sz="2400" b="1" dirty="0"/>
              <a:t>Zero flag (Z):</a:t>
            </a:r>
            <a:r>
              <a:rPr lang="en-US" sz="2400" dirty="0"/>
              <a:t> After any arithmetic or logical operation if result is 0 the zero flag becomes set i.e. 1 otherwise it becomes reset i.e. 0.</a:t>
            </a:r>
          </a:p>
          <a:p>
            <a:r>
              <a:rPr lang="en-US" sz="2400" b="1" dirty="0" err="1"/>
              <a:t>Auxiliar</a:t>
            </a:r>
            <a:r>
              <a:rPr lang="en-US" sz="2400" b="1" dirty="0"/>
              <a:t> carry flag (AC): </a:t>
            </a:r>
            <a:r>
              <a:rPr lang="en-US" sz="2400" dirty="0"/>
              <a:t>if intermediate carry is generated this flag is set to 1 otherwise it is reset to 0.</a:t>
            </a:r>
          </a:p>
          <a:p>
            <a:r>
              <a:rPr lang="en-US" sz="2400" b="1" dirty="0"/>
              <a:t>Parity flag (P):</a:t>
            </a:r>
            <a:r>
              <a:rPr lang="en-US" sz="2400" dirty="0"/>
              <a:t> If after any arithmetic or logical operation the result has be even parity, an even number of 1 bits, the parity register becomes set i.e. 1, otherwise it becomes reset.</a:t>
            </a:r>
          </a:p>
          <a:p>
            <a:r>
              <a:rPr lang="en-US" sz="2400" b="1" dirty="0"/>
              <a:t>Carry Flat (CY):</a:t>
            </a:r>
            <a:r>
              <a:rPr lang="en-US" sz="2400" dirty="0"/>
              <a:t> Carry is generated when performing n bit operation and the result is more than n bits, then this flag becomes set i.e. 1 otherwise it becomes reset i.e. 0. During subtraction (A-B), if A&gt;B it becomes reset and if A&lt;B it becomes set. So carry flag is also called borrow flag.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6370975"/>
          </a:xfrm>
          <a:prstGeom prst="rect">
            <a:avLst/>
          </a:prstGeom>
          <a:noFill/>
        </p:spPr>
        <p:txBody>
          <a:bodyPr wrap="square" rtlCol="0">
            <a:spAutoFit/>
          </a:bodyPr>
          <a:lstStyle/>
          <a:p>
            <a:r>
              <a:rPr lang="en-US" sz="2400" b="1" dirty="0"/>
              <a:t>Complement:</a:t>
            </a:r>
          </a:p>
          <a:p>
            <a:endParaRPr lang="en-US" sz="2400" b="1" dirty="0"/>
          </a:p>
          <a:p>
            <a:endParaRPr lang="en-US" sz="2400" b="1" dirty="0"/>
          </a:p>
          <a:p>
            <a:endParaRPr lang="en-US" sz="2400" b="1" dirty="0"/>
          </a:p>
          <a:p>
            <a:pPr>
              <a:buFontTx/>
              <a:buChar char="-"/>
            </a:pPr>
            <a:r>
              <a:rPr lang="en-US" sz="2400" dirty="0"/>
              <a:t>The content of accumulator can be complemented. In this operation, each 0 is replaced by 1 and 1 by 0. </a:t>
            </a:r>
          </a:p>
          <a:p>
            <a:pPr>
              <a:buFontTx/>
              <a:buChar char="-"/>
            </a:pPr>
            <a:r>
              <a:rPr lang="en-US" sz="2400" dirty="0"/>
              <a:t>No flags are affected.</a:t>
            </a:r>
          </a:p>
          <a:p>
            <a:pPr>
              <a:buFontTx/>
              <a:buChar char="-"/>
            </a:pPr>
            <a:r>
              <a:rPr lang="en-US" sz="2400" dirty="0"/>
              <a:t>Instruction used for this is </a:t>
            </a:r>
            <a:r>
              <a:rPr lang="en-US" sz="2400" b="1" dirty="0"/>
              <a:t>CMA</a:t>
            </a:r>
            <a:r>
              <a:rPr lang="en-US" sz="2400" dirty="0"/>
              <a:t>.</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carry flag is complemented.</a:t>
            </a:r>
          </a:p>
          <a:p>
            <a:pPr>
              <a:buFontTx/>
              <a:buChar char="-"/>
            </a:pPr>
            <a:r>
              <a:rPr lang="en-US" sz="2400" dirty="0"/>
              <a:t>No other flags are affected.</a:t>
            </a:r>
          </a:p>
          <a:p>
            <a:pPr>
              <a:buFontTx/>
              <a:buChar char="-"/>
            </a:pPr>
            <a:r>
              <a:rPr lang="en-US" sz="2400" dirty="0"/>
              <a:t>Example: CMC</a:t>
            </a:r>
          </a:p>
          <a:p>
            <a:pPr>
              <a:buFontTx/>
              <a:buChar char="-"/>
            </a:pPr>
            <a:endParaRPr lang="en-US" sz="2400" dirty="0"/>
          </a:p>
          <a:p>
            <a:pPr>
              <a:buFontTx/>
              <a:buChar char="-"/>
            </a:pPr>
            <a:endParaRPr lang="en-US" sz="2400" dirty="0"/>
          </a:p>
          <a:p>
            <a:pPr>
              <a:buFontTx/>
              <a:buChar char="-"/>
            </a:pPr>
            <a:endParaRPr lang="en-US" sz="2400" dirty="0"/>
          </a:p>
        </p:txBody>
      </p:sp>
      <p:pic>
        <p:nvPicPr>
          <p:cNvPr id="4099" name="Picture 3"/>
          <p:cNvPicPr>
            <a:picLocks noChangeAspect="1" noChangeArrowheads="1"/>
          </p:cNvPicPr>
          <p:nvPr/>
        </p:nvPicPr>
        <p:blipFill>
          <a:blip r:embed="rId2"/>
          <a:srcRect/>
          <a:stretch>
            <a:fillRect/>
          </a:stretch>
        </p:blipFill>
        <p:spPr bwMode="auto">
          <a:xfrm>
            <a:off x="533400" y="3657600"/>
            <a:ext cx="7715250" cy="9810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685800" y="990600"/>
            <a:ext cx="7772400" cy="81915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3046988"/>
          </a:xfrm>
          <a:prstGeom prst="rect">
            <a:avLst/>
          </a:prstGeom>
          <a:noFill/>
        </p:spPr>
        <p:txBody>
          <a:bodyPr wrap="square" rtlCol="0">
            <a:spAutoFit/>
          </a:bodyPr>
          <a:lstStyle/>
          <a:p>
            <a:r>
              <a:rPr lang="en-US" sz="2400" b="1" dirty="0" err="1"/>
              <a:t>STC</a:t>
            </a:r>
            <a:endParaRPr lang="en-US" sz="2400" b="1" dirty="0"/>
          </a:p>
          <a:p>
            <a:endParaRPr lang="en-US" sz="2400" b="1" dirty="0"/>
          </a:p>
          <a:p>
            <a:endParaRPr lang="en-US" sz="2400" b="1" dirty="0"/>
          </a:p>
          <a:p>
            <a:endParaRPr lang="en-US" sz="2400" b="1" dirty="0"/>
          </a:p>
          <a:p>
            <a:pPr>
              <a:buFontTx/>
              <a:buChar char="-"/>
            </a:pPr>
            <a:r>
              <a:rPr lang="en-US" sz="2400" dirty="0"/>
              <a:t>The carry flag is set to 1. </a:t>
            </a:r>
          </a:p>
          <a:p>
            <a:pPr>
              <a:buFontTx/>
              <a:buChar char="-"/>
            </a:pPr>
            <a:r>
              <a:rPr lang="en-US" sz="2400" dirty="0"/>
              <a:t>No other flags are affected.</a:t>
            </a:r>
          </a:p>
          <a:p>
            <a:pPr>
              <a:buFontTx/>
              <a:buChar char="-"/>
            </a:pPr>
            <a:r>
              <a:rPr lang="en-US" sz="2400" dirty="0"/>
              <a:t>Example: </a:t>
            </a:r>
            <a:r>
              <a:rPr lang="en-US" sz="2400" dirty="0" err="1"/>
              <a:t>STC</a:t>
            </a:r>
            <a:endParaRPr lang="en-US" sz="2400" dirty="0"/>
          </a:p>
          <a:p>
            <a:pPr>
              <a:buFontTx/>
              <a:buChar char="-"/>
            </a:pPr>
            <a:endParaRPr lang="en-US" sz="2400" dirty="0"/>
          </a:p>
        </p:txBody>
      </p:sp>
      <p:pic>
        <p:nvPicPr>
          <p:cNvPr id="78850" name="Picture 2"/>
          <p:cNvPicPr>
            <a:picLocks noChangeAspect="1" noChangeArrowheads="1"/>
          </p:cNvPicPr>
          <p:nvPr/>
        </p:nvPicPr>
        <p:blipFill>
          <a:blip r:embed="rId2"/>
          <a:srcRect/>
          <a:stretch>
            <a:fillRect/>
          </a:stretch>
        </p:blipFill>
        <p:spPr bwMode="auto">
          <a:xfrm>
            <a:off x="533400" y="1066800"/>
            <a:ext cx="7715250" cy="962025"/>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1938992"/>
          </a:xfrm>
          <a:prstGeom prst="rect">
            <a:avLst/>
          </a:prstGeom>
          <a:noFill/>
        </p:spPr>
        <p:txBody>
          <a:bodyPr wrap="square" rtlCol="0">
            <a:spAutoFit/>
          </a:bodyPr>
          <a:lstStyle/>
          <a:p>
            <a:r>
              <a:rPr lang="en-US" sz="2400" b="1" dirty="0"/>
              <a:t>Compare Instruction</a:t>
            </a:r>
          </a:p>
          <a:p>
            <a:pPr>
              <a:buFontTx/>
              <a:buChar char="-"/>
            </a:pPr>
            <a:r>
              <a:rPr lang="en-US" sz="2400" dirty="0"/>
              <a:t>Any 8 bit data or then contents of register or memory location can be compares for Equality, Greater than, Less than with the contents of accumulator.</a:t>
            </a:r>
          </a:p>
          <a:p>
            <a:pPr>
              <a:buFontTx/>
              <a:buChar char="-"/>
            </a:pPr>
            <a:r>
              <a:rPr lang="en-US" sz="2400" dirty="0"/>
              <a:t>The result is reflected in status flag.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4154984"/>
          </a:xfrm>
          <a:prstGeom prst="rect">
            <a:avLst/>
          </a:prstGeom>
          <a:noFill/>
        </p:spPr>
        <p:txBody>
          <a:bodyPr wrap="square" rtlCol="0">
            <a:spAutoFit/>
          </a:bodyPr>
          <a:lstStyle/>
          <a:p>
            <a:r>
              <a:rPr lang="en-US" sz="2400" b="1" dirty="0"/>
              <a:t>Logical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 of operand (register or memory) are compared with contents of accumulator. </a:t>
            </a:r>
          </a:p>
          <a:p>
            <a:pPr>
              <a:buFontTx/>
              <a:buChar char="-"/>
            </a:pPr>
            <a:r>
              <a:rPr lang="en-US" sz="2400" dirty="0"/>
              <a:t>However both contents are preserved.</a:t>
            </a:r>
          </a:p>
          <a:p>
            <a:pPr>
              <a:buFontTx/>
              <a:buChar char="-"/>
            </a:pPr>
            <a:r>
              <a:rPr lang="en-US" sz="2400" dirty="0"/>
              <a:t>The result of comparison is shown by setting the flag of </a:t>
            </a:r>
            <a:r>
              <a:rPr lang="en-US" sz="2400" dirty="0" err="1"/>
              <a:t>PSW</a:t>
            </a:r>
            <a:r>
              <a:rPr lang="en-US" sz="2400" dirty="0"/>
              <a:t> as: </a:t>
            </a:r>
          </a:p>
          <a:p>
            <a:pPr lvl="1">
              <a:buFontTx/>
              <a:buChar char="-"/>
            </a:pPr>
            <a:r>
              <a:rPr lang="en-US" sz="2400" dirty="0"/>
              <a:t>If (A) &lt; (</a:t>
            </a:r>
            <a:r>
              <a:rPr lang="en-US" sz="2400" dirty="0" err="1"/>
              <a:t>reg</a:t>
            </a:r>
            <a:r>
              <a:rPr lang="en-US" sz="2400" dirty="0"/>
              <a:t>/</a:t>
            </a:r>
            <a:r>
              <a:rPr lang="en-US" sz="2400" dirty="0" err="1"/>
              <a:t>mem</a:t>
            </a:r>
            <a:r>
              <a:rPr lang="en-US" sz="2400" dirty="0"/>
              <a:t>): carry flag is set.</a:t>
            </a:r>
          </a:p>
          <a:p>
            <a:pPr lvl="1">
              <a:buFontTx/>
              <a:buChar char="-"/>
            </a:pPr>
            <a:r>
              <a:rPr lang="en-US" sz="2400" dirty="0"/>
              <a:t>If (A)=(</a:t>
            </a:r>
            <a:r>
              <a:rPr lang="en-US" sz="2400" dirty="0" err="1"/>
              <a:t>reg</a:t>
            </a:r>
            <a:r>
              <a:rPr lang="en-US" sz="2400" dirty="0"/>
              <a:t>/</a:t>
            </a:r>
            <a:r>
              <a:rPr lang="en-US" sz="2400" dirty="0" err="1"/>
              <a:t>mem</a:t>
            </a:r>
            <a:r>
              <a:rPr lang="en-US" sz="2400" dirty="0"/>
              <a:t>) : zero flag is set</a:t>
            </a:r>
          </a:p>
          <a:p>
            <a:pPr lvl="1">
              <a:buFontTx/>
              <a:buChar char="-"/>
            </a:pPr>
            <a:r>
              <a:rPr lang="en-US" sz="2400" dirty="0"/>
              <a:t>If (A)&gt;(</a:t>
            </a:r>
            <a:r>
              <a:rPr lang="en-US" sz="2400" dirty="0" err="1"/>
              <a:t>reg</a:t>
            </a:r>
            <a:r>
              <a:rPr lang="en-US" sz="2400" dirty="0"/>
              <a:t>/</a:t>
            </a:r>
            <a:r>
              <a:rPr lang="en-US" sz="2400" dirty="0" err="1"/>
              <a:t>mem</a:t>
            </a:r>
            <a:r>
              <a:rPr lang="en-US" sz="2400" dirty="0"/>
              <a:t>) : carry and zero flags are reset.</a:t>
            </a:r>
          </a:p>
        </p:txBody>
      </p:sp>
      <p:pic>
        <p:nvPicPr>
          <p:cNvPr id="1026" name="Picture 2"/>
          <p:cNvPicPr>
            <a:picLocks noChangeAspect="1" noChangeArrowheads="1"/>
          </p:cNvPicPr>
          <p:nvPr/>
        </p:nvPicPr>
        <p:blipFill>
          <a:blip r:embed="rId2"/>
          <a:srcRect/>
          <a:stretch>
            <a:fillRect/>
          </a:stretch>
        </p:blipFill>
        <p:spPr bwMode="auto">
          <a:xfrm>
            <a:off x="533400" y="1035050"/>
            <a:ext cx="7762875" cy="97155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1027" name="Ink 3"/>
              <p14:cNvContentPartPr>
                <a14:cpLocks xmlns:a14="http://schemas.microsoft.com/office/drawing/2010/main" noRot="1" noChangeAspect="1" noEditPoints="1" noChangeArrowheads="1" noChangeShapeType="1"/>
              </p14:cNvContentPartPr>
              <p14:nvPr/>
            </p14:nvContentPartPr>
            <p14:xfrm>
              <a:off x="584200" y="1657350"/>
              <a:ext cx="457200" cy="19050"/>
            </p14:xfrm>
          </p:contentPart>
        </mc:Choice>
        <mc:Fallback xmlns="">
          <p:pic>
            <p:nvPicPr>
              <p:cNvPr id="1027" name="Ink 3"/>
              <p:cNvPicPr>
                <a:picLocks noRot="1" noChangeAspect="1" noEditPoints="1" noChangeArrowheads="1" noChangeShapeType="1"/>
              </p:cNvPicPr>
              <p:nvPr/>
            </p:nvPicPr>
            <p:blipFill>
              <a:blip r:embed="rId4"/>
              <a:stretch>
                <a:fillRect/>
              </a:stretch>
            </p:blipFill>
            <p:spPr>
              <a:xfrm>
                <a:off x="574847" y="1650918"/>
                <a:ext cx="475905" cy="31915"/>
              </a:xfrm>
              <a:prstGeom prst="rect">
                <a:avLst/>
              </a:prstGeom>
            </p:spPr>
          </p:pic>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4154984"/>
          </a:xfrm>
          <a:prstGeom prst="rect">
            <a:avLst/>
          </a:prstGeom>
          <a:noFill/>
        </p:spPr>
        <p:txBody>
          <a:bodyPr wrap="square" rtlCol="0">
            <a:spAutoFit/>
          </a:bodyPr>
          <a:lstStyle/>
          <a:p>
            <a:r>
              <a:rPr lang="en-US" sz="2400" b="1" dirty="0"/>
              <a:t>Logical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content of operand (register or memory) are compared with contents of accumulator. </a:t>
            </a:r>
          </a:p>
          <a:p>
            <a:pPr>
              <a:buFontTx/>
              <a:buChar char="-"/>
            </a:pPr>
            <a:r>
              <a:rPr lang="en-US" sz="2400" dirty="0"/>
              <a:t>However both contents are preserved.</a:t>
            </a:r>
          </a:p>
          <a:p>
            <a:pPr>
              <a:buFontTx/>
              <a:buChar char="-"/>
            </a:pPr>
            <a:r>
              <a:rPr lang="en-US" sz="2400" dirty="0"/>
              <a:t>The result of comparison is shown by setting the flag of </a:t>
            </a:r>
            <a:r>
              <a:rPr lang="en-US" sz="2400" dirty="0" err="1"/>
              <a:t>PSW</a:t>
            </a:r>
            <a:r>
              <a:rPr lang="en-US" sz="2400" dirty="0"/>
              <a:t> as: </a:t>
            </a:r>
          </a:p>
          <a:p>
            <a:pPr lvl="1">
              <a:buFontTx/>
              <a:buChar char="-"/>
            </a:pPr>
            <a:r>
              <a:rPr lang="en-US" sz="2400" dirty="0"/>
              <a:t>If (A) &lt; (</a:t>
            </a:r>
            <a:r>
              <a:rPr lang="en-US" sz="2400" dirty="0" err="1"/>
              <a:t>reg</a:t>
            </a:r>
            <a:r>
              <a:rPr lang="en-US" sz="2400" dirty="0"/>
              <a:t>/</a:t>
            </a:r>
            <a:r>
              <a:rPr lang="en-US" sz="2400" dirty="0" err="1"/>
              <a:t>mem</a:t>
            </a:r>
            <a:r>
              <a:rPr lang="en-US" sz="2400" dirty="0"/>
              <a:t>): carry flag is set.</a:t>
            </a:r>
          </a:p>
          <a:p>
            <a:pPr lvl="1">
              <a:buFontTx/>
              <a:buChar char="-"/>
            </a:pPr>
            <a:r>
              <a:rPr lang="en-US" sz="2400" dirty="0"/>
              <a:t>If (A)=(</a:t>
            </a:r>
            <a:r>
              <a:rPr lang="en-US" sz="2400" dirty="0" err="1"/>
              <a:t>reg</a:t>
            </a:r>
            <a:r>
              <a:rPr lang="en-US" sz="2400" dirty="0"/>
              <a:t>/</a:t>
            </a:r>
            <a:r>
              <a:rPr lang="en-US" sz="2400" dirty="0" err="1"/>
              <a:t>mem</a:t>
            </a:r>
            <a:r>
              <a:rPr lang="en-US" sz="2400" dirty="0"/>
              <a:t>) : zero flag is set</a:t>
            </a:r>
          </a:p>
          <a:p>
            <a:pPr lvl="1">
              <a:buFontTx/>
              <a:buChar char="-"/>
            </a:pPr>
            <a:r>
              <a:rPr lang="en-US" sz="2400" dirty="0"/>
              <a:t>If (A)&gt;(</a:t>
            </a:r>
            <a:r>
              <a:rPr lang="en-US" sz="2400" dirty="0" err="1"/>
              <a:t>reg</a:t>
            </a:r>
            <a:r>
              <a:rPr lang="en-US" sz="2400" dirty="0"/>
              <a:t>/</a:t>
            </a:r>
            <a:r>
              <a:rPr lang="en-US" sz="2400" dirty="0" err="1"/>
              <a:t>mem</a:t>
            </a:r>
            <a:r>
              <a:rPr lang="en-US" sz="2400" dirty="0"/>
              <a:t>) : carry and zero flags are reset.</a:t>
            </a:r>
          </a:p>
        </p:txBody>
      </p:sp>
      <p:pic>
        <p:nvPicPr>
          <p:cNvPr id="1026" name="Picture 2"/>
          <p:cNvPicPr>
            <a:picLocks noChangeAspect="1" noChangeArrowheads="1"/>
          </p:cNvPicPr>
          <p:nvPr/>
        </p:nvPicPr>
        <p:blipFill>
          <a:blip r:embed="rId2"/>
          <a:srcRect/>
          <a:stretch>
            <a:fillRect/>
          </a:stretch>
        </p:blipFill>
        <p:spPr bwMode="auto">
          <a:xfrm>
            <a:off x="533400" y="1035050"/>
            <a:ext cx="7762875" cy="97155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5122"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5122" name="Ink 2"/>
              <p:cNvPicPr>
                <a:picLocks noRot="1" noChangeAspect="1" noEditPoints="1" noChangeArrowheads="1" noChangeShapeType="1"/>
              </p:cNvPicPr>
              <p:nvPr/>
            </p:nvPicPr>
            <p:blipFill>
              <a:blip r:embed="rId4"/>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123" name="Ink 3"/>
              <p14:cNvContentPartPr>
                <a14:cpLocks xmlns:a14="http://schemas.microsoft.com/office/drawing/2010/main" noRot="1" noChangeAspect="1" noEditPoints="1" noChangeArrowheads="1" noChangeShapeType="1"/>
              </p14:cNvContentPartPr>
              <p14:nvPr/>
            </p14:nvContentPartPr>
            <p14:xfrm>
              <a:off x="736600" y="1676400"/>
              <a:ext cx="400050" cy="38100"/>
            </p14:xfrm>
          </p:contentPart>
        </mc:Choice>
        <mc:Fallback xmlns="">
          <p:pic>
            <p:nvPicPr>
              <p:cNvPr id="5123" name="Ink 3"/>
              <p:cNvPicPr>
                <a:picLocks noRot="1" noChangeAspect="1" noEditPoints="1" noChangeArrowheads="1" noChangeShapeType="1"/>
              </p:cNvPicPr>
              <p:nvPr/>
            </p:nvPicPr>
            <p:blipFill>
              <a:blip r:embed="rId6"/>
              <a:stretch>
                <a:fillRect/>
              </a:stretch>
            </p:blipFill>
            <p:spPr>
              <a:xfrm>
                <a:off x="727246" y="1667476"/>
                <a:ext cx="418757" cy="5594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124" name="Ink 4"/>
              <p14:cNvContentPartPr>
                <a14:cpLocks xmlns:a14="http://schemas.microsoft.com/office/drawing/2010/main" noRot="1" noChangeAspect="1" noEditPoints="1" noChangeArrowheads="1" noChangeShapeType="1"/>
              </p14:cNvContentPartPr>
              <p14:nvPr/>
            </p14:nvContentPartPr>
            <p14:xfrm>
              <a:off x="2336800" y="1441450"/>
              <a:ext cx="336550" cy="419100"/>
            </p14:xfrm>
          </p:contentPart>
        </mc:Choice>
        <mc:Fallback xmlns="">
          <p:pic>
            <p:nvPicPr>
              <p:cNvPr id="5124" name="Ink 4"/>
              <p:cNvPicPr>
                <a:picLocks noRot="1" noChangeAspect="1" noEditPoints="1" noChangeArrowheads="1" noChangeShapeType="1"/>
              </p:cNvPicPr>
              <p:nvPr/>
            </p:nvPicPr>
            <p:blipFill>
              <a:blip r:embed="rId8"/>
              <a:stretch>
                <a:fillRect/>
              </a:stretch>
            </p:blipFill>
            <p:spPr>
              <a:xfrm>
                <a:off x="2327451" y="1432097"/>
                <a:ext cx="355247" cy="43780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125"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5125" name="Ink 5"/>
              <p:cNvPicPr>
                <a:picLocks noRot="1" noChangeAspect="1" noEditPoints="1" noChangeArrowheads="1" noChangeShapeType="1"/>
              </p:cNvPicPr>
              <p:nvPr/>
            </p:nvPicPr>
            <p:blipFill>
              <a:blip r:embed="rId10"/>
              <a:stretch>
                <a:fillRect/>
              </a:stretch>
            </p:blipFill>
            <p:spPr>
              <a:xfrm>
                <a:off x="7686899" y="2791005"/>
                <a:ext cx="120203" cy="26634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126" name="Ink 6"/>
              <p14:cNvContentPartPr>
                <a14:cpLocks xmlns:a14="http://schemas.microsoft.com/office/drawing/2010/main" noRot="1" noChangeAspect="1" noEditPoints="1" noChangeArrowheads="1" noChangeShapeType="1"/>
              </p14:cNvContentPartPr>
              <p14:nvPr/>
            </p14:nvContentPartPr>
            <p14:xfrm>
              <a:off x="7156450" y="2705100"/>
              <a:ext cx="1682750" cy="2286000"/>
            </p14:xfrm>
          </p:contentPart>
        </mc:Choice>
        <mc:Fallback xmlns="">
          <p:pic>
            <p:nvPicPr>
              <p:cNvPr id="5126" name="Ink 6"/>
              <p:cNvPicPr>
                <a:picLocks noRot="1" noChangeAspect="1" noEditPoints="1" noChangeArrowheads="1" noChangeShapeType="1"/>
              </p:cNvPicPr>
              <p:nvPr/>
            </p:nvPicPr>
            <p:blipFill>
              <a:blip r:embed="rId12"/>
              <a:stretch>
                <a:fillRect/>
              </a:stretch>
            </p:blipFill>
            <p:spPr>
              <a:xfrm>
                <a:off x="7147097" y="2695741"/>
                <a:ext cx="1701455" cy="230471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127" name="Ink 7"/>
              <p14:cNvContentPartPr>
                <a14:cpLocks xmlns:a14="http://schemas.microsoft.com/office/drawing/2010/main" noRot="1" noChangeAspect="1" noEditPoints="1" noChangeArrowheads="1" noChangeShapeType="1"/>
              </p14:cNvContentPartPr>
              <p14:nvPr/>
            </p14:nvContentPartPr>
            <p14:xfrm>
              <a:off x="6470650" y="2679700"/>
              <a:ext cx="1447800" cy="1670050"/>
            </p14:xfrm>
          </p:contentPart>
        </mc:Choice>
        <mc:Fallback xmlns="">
          <p:pic>
            <p:nvPicPr>
              <p:cNvPr id="5127" name="Ink 7"/>
              <p:cNvPicPr>
                <a:picLocks noRot="1" noChangeAspect="1" noEditPoints="1" noChangeArrowheads="1" noChangeShapeType="1"/>
              </p:cNvPicPr>
              <p:nvPr/>
            </p:nvPicPr>
            <p:blipFill>
              <a:blip r:embed="rId14"/>
              <a:stretch>
                <a:fillRect/>
              </a:stretch>
            </p:blipFill>
            <p:spPr>
              <a:xfrm>
                <a:off x="6461309" y="2670342"/>
                <a:ext cx="1466481" cy="168876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28" name="Ink 8"/>
              <p14:cNvContentPartPr>
                <a14:cpLocks xmlns:a14="http://schemas.microsoft.com/office/drawing/2010/main" noRot="1" noChangeAspect="1" noEditPoints="1" noChangeArrowheads="1" noChangeShapeType="1"/>
              </p14:cNvContentPartPr>
              <p14:nvPr/>
            </p14:nvContentPartPr>
            <p14:xfrm>
              <a:off x="1422400" y="2470150"/>
              <a:ext cx="3848100" cy="425450"/>
            </p14:xfrm>
          </p:contentPart>
        </mc:Choice>
        <mc:Fallback xmlns="">
          <p:pic>
            <p:nvPicPr>
              <p:cNvPr id="5128" name="Ink 8"/>
              <p:cNvPicPr>
                <a:picLocks noRot="1" noChangeAspect="1" noEditPoints="1" noChangeArrowheads="1" noChangeShapeType="1"/>
              </p:cNvPicPr>
              <p:nvPr/>
            </p:nvPicPr>
            <p:blipFill>
              <a:blip r:embed="rId16"/>
              <a:stretch>
                <a:fillRect/>
              </a:stretch>
            </p:blipFill>
            <p:spPr>
              <a:xfrm>
                <a:off x="1413041" y="2460886"/>
                <a:ext cx="3866819" cy="443979"/>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129" name="Ink 9"/>
              <p14:cNvContentPartPr>
                <a14:cpLocks xmlns:a14="http://schemas.microsoft.com/office/drawing/2010/main" noRot="1" noChangeAspect="1" noEditPoints="1" noChangeArrowheads="1" noChangeShapeType="1"/>
              </p14:cNvContentPartPr>
              <p14:nvPr/>
            </p14:nvContentPartPr>
            <p14:xfrm>
              <a:off x="1689100" y="4921250"/>
              <a:ext cx="1485900" cy="1244600"/>
            </p14:xfrm>
          </p:contentPart>
        </mc:Choice>
        <mc:Fallback xmlns="">
          <p:pic>
            <p:nvPicPr>
              <p:cNvPr id="5129" name="Ink 9"/>
              <p:cNvPicPr>
                <a:picLocks noRot="1" noChangeAspect="1" noEditPoints="1" noChangeArrowheads="1" noChangeShapeType="1"/>
              </p:cNvPicPr>
              <p:nvPr/>
            </p:nvPicPr>
            <p:blipFill>
              <a:blip r:embed="rId18"/>
              <a:stretch>
                <a:fillRect/>
              </a:stretch>
            </p:blipFill>
            <p:spPr>
              <a:xfrm>
                <a:off x="1679750" y="4911924"/>
                <a:ext cx="1504600" cy="1263251"/>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130" name="Ink 10"/>
              <p14:cNvContentPartPr>
                <a14:cpLocks xmlns:a14="http://schemas.microsoft.com/office/drawing/2010/main" noRot="1" noChangeAspect="1" noEditPoints="1" noChangeArrowheads="1" noChangeShapeType="1"/>
              </p14:cNvContentPartPr>
              <p14:nvPr/>
            </p14:nvContentPartPr>
            <p14:xfrm>
              <a:off x="1905000" y="4940300"/>
              <a:ext cx="190500" cy="292100"/>
            </p14:xfrm>
          </p:contentPart>
        </mc:Choice>
        <mc:Fallback xmlns="">
          <p:pic>
            <p:nvPicPr>
              <p:cNvPr id="5130" name="Ink 10"/>
              <p:cNvPicPr>
                <a:picLocks noRot="1" noChangeAspect="1" noEditPoints="1" noChangeArrowheads="1" noChangeShapeType="1"/>
              </p:cNvPicPr>
              <p:nvPr/>
            </p:nvPicPr>
            <p:blipFill>
              <a:blip r:embed="rId20"/>
              <a:stretch>
                <a:fillRect/>
              </a:stretch>
            </p:blipFill>
            <p:spPr>
              <a:xfrm>
                <a:off x="1895707" y="4930970"/>
                <a:ext cx="209085" cy="310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131" name="Ink 11"/>
              <p14:cNvContentPartPr>
                <a14:cpLocks xmlns:a14="http://schemas.microsoft.com/office/drawing/2010/main" noRot="1" noChangeAspect="1" noEditPoints="1" noChangeArrowheads="1" noChangeShapeType="1"/>
              </p14:cNvContentPartPr>
              <p14:nvPr/>
            </p14:nvContentPartPr>
            <p14:xfrm>
              <a:off x="2368550" y="5003800"/>
              <a:ext cx="184150" cy="228600"/>
            </p14:xfrm>
          </p:contentPart>
        </mc:Choice>
        <mc:Fallback xmlns="">
          <p:pic>
            <p:nvPicPr>
              <p:cNvPr id="5131" name="Ink 11"/>
              <p:cNvPicPr>
                <a:picLocks noRot="1" noChangeAspect="1" noEditPoints="1" noChangeArrowheads="1" noChangeShapeType="1"/>
              </p:cNvPicPr>
              <p:nvPr/>
            </p:nvPicPr>
            <p:blipFill>
              <a:blip r:embed="rId22"/>
              <a:stretch>
                <a:fillRect/>
              </a:stretch>
            </p:blipFill>
            <p:spPr>
              <a:xfrm>
                <a:off x="2359253" y="4994455"/>
                <a:ext cx="202744" cy="247291"/>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32" name="Ink 12"/>
              <p14:cNvContentPartPr>
                <a14:cpLocks xmlns:a14="http://schemas.microsoft.com/office/drawing/2010/main" noRot="1" noChangeAspect="1" noEditPoints="1" noChangeArrowheads="1" noChangeShapeType="1"/>
              </p14:cNvContentPartPr>
              <p14:nvPr/>
            </p14:nvContentPartPr>
            <p14:xfrm>
              <a:off x="3238500" y="4616450"/>
              <a:ext cx="3054350" cy="76200"/>
            </p14:xfrm>
          </p:contentPart>
        </mc:Choice>
        <mc:Fallback xmlns="">
          <p:pic>
            <p:nvPicPr>
              <p:cNvPr id="5132" name="Ink 12"/>
              <p:cNvPicPr>
                <a:picLocks noRot="1" noChangeAspect="1" noEditPoints="1" noChangeArrowheads="1" noChangeShapeType="1"/>
              </p:cNvPicPr>
              <p:nvPr/>
            </p:nvPicPr>
            <p:blipFill>
              <a:blip r:embed="rId24"/>
              <a:stretch>
                <a:fillRect/>
              </a:stretch>
            </p:blipFill>
            <p:spPr>
              <a:xfrm>
                <a:off x="3229141" y="4607605"/>
                <a:ext cx="3073068" cy="93889"/>
              </a:xfrm>
              <a:prstGeom prst="rect">
                <a:avLst/>
              </a:prstGeom>
            </p:spPr>
          </p:pic>
        </mc:Fallback>
      </mc:AlternateContent>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3785652"/>
          </a:xfrm>
          <a:prstGeom prst="rect">
            <a:avLst/>
          </a:prstGeom>
          <a:noFill/>
        </p:spPr>
        <p:txBody>
          <a:bodyPr wrap="square" rtlCol="0">
            <a:spAutoFit/>
          </a:bodyPr>
          <a:lstStyle/>
          <a:p>
            <a:r>
              <a:rPr lang="en-US" sz="2400" b="1" dirty="0"/>
              <a:t>Logical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8 bit data is compared with the contents of accumulator.</a:t>
            </a:r>
          </a:p>
          <a:p>
            <a:pPr>
              <a:buFontTx/>
              <a:buChar char="-"/>
            </a:pPr>
            <a:r>
              <a:rPr lang="en-US" sz="2400" dirty="0"/>
              <a:t>The values being compared remain unchanged.</a:t>
            </a:r>
          </a:p>
          <a:p>
            <a:pPr>
              <a:buFontTx/>
              <a:buChar char="-"/>
            </a:pPr>
            <a:r>
              <a:rPr lang="en-US" sz="2400" dirty="0"/>
              <a:t>The result of comparison is shown by setting the flags of </a:t>
            </a:r>
            <a:r>
              <a:rPr lang="en-US" sz="2400" dirty="0" err="1"/>
              <a:t>PSW</a:t>
            </a:r>
            <a:r>
              <a:rPr lang="en-US" sz="2400" dirty="0"/>
              <a:t> as: </a:t>
            </a:r>
          </a:p>
          <a:p>
            <a:pPr lvl="1">
              <a:buFontTx/>
              <a:buChar char="-"/>
            </a:pPr>
            <a:r>
              <a:rPr lang="en-US" sz="2400" dirty="0"/>
              <a:t>If (A)&lt; data ; carry flag is set</a:t>
            </a:r>
          </a:p>
          <a:p>
            <a:pPr lvl="1">
              <a:buFontTx/>
              <a:buChar char="-"/>
            </a:pPr>
            <a:r>
              <a:rPr lang="en-US" sz="2400" dirty="0"/>
              <a:t>If (A)=data ; zero flag is set</a:t>
            </a:r>
          </a:p>
          <a:p>
            <a:pPr lvl="1">
              <a:buFontTx/>
              <a:buChar char="-"/>
            </a:pPr>
            <a:r>
              <a:rPr lang="en-US" sz="2400" dirty="0"/>
              <a:t>If (A)&gt;data ; carry and zero flag are reset.</a:t>
            </a:r>
          </a:p>
        </p:txBody>
      </p:sp>
      <p:pic>
        <p:nvPicPr>
          <p:cNvPr id="70669" name="Picture 13"/>
          <p:cNvPicPr>
            <a:picLocks noChangeAspect="1" noChangeArrowheads="1"/>
          </p:cNvPicPr>
          <p:nvPr/>
        </p:nvPicPr>
        <p:blipFill>
          <a:blip r:embed="rId2"/>
          <a:srcRect/>
          <a:stretch>
            <a:fillRect/>
          </a:stretch>
        </p:blipFill>
        <p:spPr bwMode="auto">
          <a:xfrm>
            <a:off x="457200" y="1143000"/>
            <a:ext cx="7762875" cy="97155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70658"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70658" name="Ink 2"/>
              <p:cNvPicPr>
                <a:picLocks noRot="1" noChangeAspect="1" noEditPoints="1" noChangeArrowheads="1" noChangeShapeType="1"/>
              </p:cNvPicPr>
              <p:nvPr/>
            </p:nvPicPr>
            <p:blipFill>
              <a:blip r:embed="rId4"/>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0661"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70661" name="Ink 5"/>
              <p:cNvPicPr>
                <a:picLocks noRot="1" noChangeAspect="1" noEditPoints="1" noChangeArrowheads="1" noChangeShapeType="1"/>
              </p:cNvPicPr>
              <p:nvPr/>
            </p:nvPicPr>
            <p:blipFill>
              <a:blip r:embed="rId6"/>
              <a:stretch>
                <a:fillRect/>
              </a:stretch>
            </p:blipFill>
            <p:spPr>
              <a:xfrm>
                <a:off x="7686899" y="2791005"/>
                <a:ext cx="120203" cy="266341"/>
              </a:xfrm>
              <a:prstGeom prst="rect">
                <a:avLst/>
              </a:prstGeom>
            </p:spPr>
          </p:pic>
        </mc:Fallback>
      </mc:AlternateContent>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3416320"/>
          </a:xfrm>
          <a:prstGeom prst="rect">
            <a:avLst/>
          </a:prstGeom>
          <a:noFill/>
        </p:spPr>
        <p:txBody>
          <a:bodyPr wrap="square" rtlCol="0">
            <a:spAutoFit/>
          </a:bodyPr>
          <a:lstStyle/>
          <a:p>
            <a:r>
              <a:rPr lang="en-US" sz="2400" b="1" dirty="0"/>
              <a:t>Branching Instruction</a:t>
            </a:r>
          </a:p>
          <a:p>
            <a:pPr>
              <a:buFontTx/>
              <a:buChar char="-"/>
            </a:pPr>
            <a:r>
              <a:rPr lang="en-US" sz="2400" dirty="0"/>
              <a:t>The branching instruction alter the normal sequential flow. </a:t>
            </a:r>
          </a:p>
          <a:p>
            <a:pPr>
              <a:buFontTx/>
              <a:buChar char="-"/>
            </a:pPr>
            <a:r>
              <a:rPr lang="en-US" sz="2400" dirty="0"/>
              <a:t>These instructions alter either unconditionally or conditionally.</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program sequence is transferred to the memory location specified by 16 bit address given in the operand.</a:t>
            </a:r>
          </a:p>
          <a:p>
            <a:pPr>
              <a:buFontTx/>
              <a:buChar char="-"/>
            </a:pPr>
            <a:r>
              <a:rPr lang="en-US" sz="2400" dirty="0" err="1"/>
              <a:t>JMP</a:t>
            </a:r>
            <a:r>
              <a:rPr lang="en-US" sz="2400" dirty="0"/>
              <a:t> 2034H</a:t>
            </a:r>
          </a:p>
        </p:txBody>
      </p:sp>
      <p:pic>
        <p:nvPicPr>
          <p:cNvPr id="71684" name="Picture 4"/>
          <p:cNvPicPr>
            <a:picLocks noChangeAspect="1" noChangeArrowheads="1"/>
          </p:cNvPicPr>
          <p:nvPr/>
        </p:nvPicPr>
        <p:blipFill>
          <a:blip r:embed="rId2"/>
          <a:srcRect/>
          <a:stretch>
            <a:fillRect/>
          </a:stretch>
        </p:blipFill>
        <p:spPr bwMode="auto">
          <a:xfrm>
            <a:off x="704850" y="1752600"/>
            <a:ext cx="7734300" cy="96202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71682"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71682" name="Ink 2"/>
              <p:cNvPicPr>
                <a:picLocks noRot="1" noChangeAspect="1" noEditPoints="1" noChangeArrowheads="1" noChangeShapeType="1"/>
              </p:cNvPicPr>
              <p:nvPr/>
            </p:nvPicPr>
            <p:blipFill>
              <a:blip r:embed="rId4"/>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1683"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71683" name="Ink 5"/>
              <p:cNvPicPr>
                <a:picLocks noRot="1" noChangeAspect="1" noEditPoints="1" noChangeArrowheads="1" noChangeShapeType="1"/>
              </p:cNvPicPr>
              <p:nvPr/>
            </p:nvPicPr>
            <p:blipFill>
              <a:blip r:embed="rId6"/>
              <a:stretch>
                <a:fillRect/>
              </a:stretch>
            </p:blipFill>
            <p:spPr>
              <a:xfrm>
                <a:off x="7686899" y="2791005"/>
                <a:ext cx="120203" cy="266341"/>
              </a:xfrm>
              <a:prstGeom prst="rect">
                <a:avLst/>
              </a:prstGeom>
            </p:spPr>
          </p:pic>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2677656"/>
          </a:xfrm>
          <a:prstGeom prst="rect">
            <a:avLst/>
          </a:prstGeom>
          <a:noFill/>
        </p:spPr>
        <p:txBody>
          <a:bodyPr wrap="square" rtlCol="0">
            <a:spAutoFit/>
          </a:bodyPr>
          <a:lstStyle/>
          <a:p>
            <a:r>
              <a:rPr lang="en-US" sz="2400" b="1" dirty="0"/>
              <a:t>Branching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program sequence is transferred to the memory location specified by 16 bit address given in the operand based on the specified flag of </a:t>
            </a:r>
            <a:r>
              <a:rPr lang="en-US" sz="2400" dirty="0" err="1"/>
              <a:t>PSW.Example</a:t>
            </a:r>
            <a:r>
              <a:rPr lang="en-US" sz="2400" dirty="0"/>
              <a:t>: </a:t>
            </a:r>
            <a:r>
              <a:rPr lang="en-US" sz="2400" dirty="0" err="1"/>
              <a:t>JZ</a:t>
            </a:r>
            <a:r>
              <a:rPr lang="en-US" sz="2400" dirty="0"/>
              <a:t> 2034H</a:t>
            </a:r>
          </a:p>
        </p:txBody>
      </p:sp>
      <p:pic>
        <p:nvPicPr>
          <p:cNvPr id="79876" name="Picture 4"/>
          <p:cNvPicPr>
            <a:picLocks noChangeAspect="1" noChangeArrowheads="1"/>
          </p:cNvPicPr>
          <p:nvPr/>
        </p:nvPicPr>
        <p:blipFill>
          <a:blip r:embed="rId2"/>
          <a:srcRect/>
          <a:stretch>
            <a:fillRect/>
          </a:stretch>
        </p:blipFill>
        <p:spPr bwMode="auto">
          <a:xfrm>
            <a:off x="533400" y="990600"/>
            <a:ext cx="7743825" cy="952500"/>
          </a:xfrm>
          <a:prstGeom prst="rect">
            <a:avLst/>
          </a:prstGeom>
          <a:noFill/>
          <a:ln w="9525">
            <a:noFill/>
            <a:miter lim="800000"/>
            <a:headEnd/>
            <a:tailEnd/>
          </a:ln>
          <a:effectLst/>
        </p:spPr>
      </p:pic>
      <p:pic>
        <p:nvPicPr>
          <p:cNvPr id="79877" name="Picture 5"/>
          <p:cNvPicPr>
            <a:picLocks noChangeAspect="1" noChangeArrowheads="1"/>
          </p:cNvPicPr>
          <p:nvPr/>
        </p:nvPicPr>
        <p:blipFill>
          <a:blip r:embed="rId3"/>
          <a:srcRect/>
          <a:stretch>
            <a:fillRect/>
          </a:stretch>
        </p:blipFill>
        <p:spPr bwMode="auto">
          <a:xfrm>
            <a:off x="1385002" y="3219450"/>
            <a:ext cx="6939848" cy="340995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79874"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79874" name="Ink 2"/>
              <p:cNvPicPr>
                <a:picLocks noRot="1" noChangeAspect="1" noEditPoints="1" noChangeArrowheads="1" noChangeShapeType="1"/>
              </p:cNvPicPr>
              <p:nvPr/>
            </p:nvPicPr>
            <p:blipFill>
              <a:blip r:embed="rId5"/>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9875"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79875" name="Ink 5"/>
              <p:cNvPicPr>
                <a:picLocks noRot="1" noChangeAspect="1" noEditPoints="1" noChangeArrowheads="1" noChangeShapeType="1"/>
              </p:cNvPicPr>
              <p:nvPr/>
            </p:nvPicPr>
            <p:blipFill>
              <a:blip r:embed="rId7"/>
              <a:stretch>
                <a:fillRect/>
              </a:stretch>
            </p:blipFill>
            <p:spPr>
              <a:xfrm>
                <a:off x="7686899" y="2791005"/>
                <a:ext cx="120203" cy="266341"/>
              </a:xfrm>
              <a:prstGeom prst="rect">
                <a:avLst/>
              </a:prstGeom>
            </p:spPr>
          </p:pic>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3416320"/>
          </a:xfrm>
          <a:prstGeom prst="rect">
            <a:avLst/>
          </a:prstGeom>
          <a:noFill/>
        </p:spPr>
        <p:txBody>
          <a:bodyPr wrap="square" rtlCol="0">
            <a:spAutoFit/>
          </a:bodyPr>
          <a:lstStyle/>
          <a:p>
            <a:r>
              <a:rPr lang="en-US" sz="2400" b="1" dirty="0"/>
              <a:t>Branching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program sequence is transferred to the memory location specified by 16 bit address given in the operand.</a:t>
            </a:r>
          </a:p>
          <a:p>
            <a:pPr>
              <a:buFontTx/>
              <a:buChar char="-"/>
            </a:pPr>
            <a:r>
              <a:rPr lang="en-US" sz="2400" dirty="0"/>
              <a:t>Before the transfer, the address of the next instruction after CALL (the contents of program counter) is pushed into the stack.</a:t>
            </a:r>
          </a:p>
          <a:p>
            <a:pPr>
              <a:buFontTx/>
              <a:buChar char="-"/>
            </a:pPr>
            <a:r>
              <a:rPr lang="en-US" sz="2400" dirty="0"/>
              <a:t>Example: CALL 2034H</a:t>
            </a:r>
          </a:p>
        </p:txBody>
      </p:sp>
      <p:pic>
        <p:nvPicPr>
          <p:cNvPr id="80900" name="Picture 4"/>
          <p:cNvPicPr>
            <a:picLocks noChangeAspect="1" noChangeArrowheads="1"/>
          </p:cNvPicPr>
          <p:nvPr/>
        </p:nvPicPr>
        <p:blipFill>
          <a:blip r:embed="rId2"/>
          <a:srcRect/>
          <a:stretch>
            <a:fillRect/>
          </a:stretch>
        </p:blipFill>
        <p:spPr bwMode="auto">
          <a:xfrm>
            <a:off x="533400" y="1066800"/>
            <a:ext cx="7686675" cy="92392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80898"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80898" name="Ink 2"/>
              <p:cNvPicPr>
                <a:picLocks noRot="1" noChangeAspect="1" noEditPoints="1" noChangeArrowheads="1" noChangeShapeType="1"/>
              </p:cNvPicPr>
              <p:nvPr/>
            </p:nvPicPr>
            <p:blipFill>
              <a:blip r:embed="rId4"/>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0899"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80899" name="Ink 5"/>
              <p:cNvPicPr>
                <a:picLocks noRot="1" noChangeAspect="1" noEditPoints="1" noChangeArrowheads="1" noChangeShapeType="1"/>
              </p:cNvPicPr>
              <p:nvPr/>
            </p:nvPicPr>
            <p:blipFill>
              <a:blip r:embed="rId6"/>
              <a:stretch>
                <a:fillRect/>
              </a:stretch>
            </p:blipFill>
            <p:spPr>
              <a:xfrm>
                <a:off x="7686899" y="2791005"/>
                <a:ext cx="120203" cy="266341"/>
              </a:xfrm>
              <a:prstGeom prst="rect">
                <a:avLst/>
              </a:prstGeom>
            </p:spPr>
          </p:pic>
        </mc:Fallback>
      </mc:AlternateContent>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4154984"/>
          </a:xfrm>
          <a:prstGeom prst="rect">
            <a:avLst/>
          </a:prstGeom>
          <a:noFill/>
        </p:spPr>
        <p:txBody>
          <a:bodyPr wrap="square" rtlCol="0">
            <a:spAutoFit/>
          </a:bodyPr>
          <a:lstStyle/>
          <a:p>
            <a:r>
              <a:rPr lang="en-US" sz="2400" b="1" dirty="0"/>
              <a:t>Branching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program sequence is transferred to the memory location specified by the 16 bit address given in the operand based on specified flag of </a:t>
            </a:r>
            <a:r>
              <a:rPr lang="en-US" sz="2400" dirty="0" err="1"/>
              <a:t>PSW</a:t>
            </a:r>
            <a:r>
              <a:rPr lang="en-US" sz="2400" dirty="0"/>
              <a:t>.</a:t>
            </a:r>
          </a:p>
          <a:p>
            <a:pPr>
              <a:buFontTx/>
              <a:buChar char="-"/>
            </a:pPr>
            <a:r>
              <a:rPr lang="en-US" sz="2400" dirty="0"/>
              <a:t>Before the transfer, the address of next instruction after the call (the contents of program counter) is pushed onto the stack.</a:t>
            </a:r>
          </a:p>
          <a:p>
            <a:pPr>
              <a:buFontTx/>
              <a:buChar char="-"/>
            </a:pPr>
            <a:r>
              <a:rPr lang="en-US" sz="2400" dirty="0"/>
              <a:t>Example: CZ 2034H</a:t>
            </a:r>
          </a:p>
          <a:p>
            <a:pPr>
              <a:buFontTx/>
              <a:buChar char="-"/>
            </a:pPr>
            <a:endParaRPr lang="en-US" sz="2400" dirty="0"/>
          </a:p>
        </p:txBody>
      </p:sp>
      <p:pic>
        <p:nvPicPr>
          <p:cNvPr id="82948" name="Picture 4"/>
          <p:cNvPicPr>
            <a:picLocks noChangeAspect="1" noChangeArrowheads="1"/>
          </p:cNvPicPr>
          <p:nvPr/>
        </p:nvPicPr>
        <p:blipFill>
          <a:blip r:embed="rId2"/>
          <a:srcRect/>
          <a:stretch>
            <a:fillRect/>
          </a:stretch>
        </p:blipFill>
        <p:spPr bwMode="auto">
          <a:xfrm>
            <a:off x="609600" y="1000125"/>
            <a:ext cx="7762875" cy="9810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82946"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82946" name="Ink 2"/>
              <p:cNvPicPr>
                <a:picLocks noRot="1" noChangeAspect="1" noEditPoints="1" noChangeArrowheads="1" noChangeShapeType="1"/>
              </p:cNvPicPr>
              <p:nvPr/>
            </p:nvPicPr>
            <p:blipFill>
              <a:blip r:embed="rId4"/>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2947"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82947" name="Ink 5"/>
              <p:cNvPicPr>
                <a:picLocks noRot="1" noChangeAspect="1" noEditPoints="1" noChangeArrowheads="1" noChangeShapeType="1"/>
              </p:cNvPicPr>
              <p:nvPr/>
            </p:nvPicPr>
            <p:blipFill>
              <a:blip r:embed="rId6"/>
              <a:stretch>
                <a:fillRect/>
              </a:stretch>
            </p:blipFill>
            <p:spPr>
              <a:xfrm>
                <a:off x="7686899" y="2791005"/>
                <a:ext cx="120203" cy="266341"/>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Introduction</a:t>
            </a:r>
          </a:p>
        </p:txBody>
      </p:sp>
      <p:sp>
        <p:nvSpPr>
          <p:cNvPr id="3" name="TextBox 2"/>
          <p:cNvSpPr txBox="1"/>
          <p:nvPr/>
        </p:nvSpPr>
        <p:spPr>
          <a:xfrm>
            <a:off x="0" y="609600"/>
            <a:ext cx="8991600" cy="5262979"/>
          </a:xfrm>
          <a:prstGeom prst="rect">
            <a:avLst/>
          </a:prstGeom>
          <a:noFill/>
        </p:spPr>
        <p:txBody>
          <a:bodyPr wrap="square" rtlCol="0">
            <a:spAutoFit/>
          </a:bodyPr>
          <a:lstStyle/>
          <a:p>
            <a:r>
              <a:rPr lang="en-US" sz="2400" b="1" dirty="0"/>
              <a:t>Sign flag(S):</a:t>
            </a:r>
            <a:r>
              <a:rPr lang="en-US" sz="2400" dirty="0"/>
              <a:t> After any operation if result is negative sign flag becomes set i.e. if result is positive sign flag becomes reset i.e. 0.</a:t>
            </a:r>
          </a:p>
          <a:p>
            <a:r>
              <a:rPr lang="en-US" sz="2400" b="1" dirty="0"/>
              <a:t>Zero flag (Z):</a:t>
            </a:r>
            <a:r>
              <a:rPr lang="en-US" sz="2400" dirty="0"/>
              <a:t> After any arithmetic or logical operation if result is 0 the zero flag becomes set i.e. 1 otherwise it becomes reset i.e. 0.</a:t>
            </a:r>
          </a:p>
          <a:p>
            <a:r>
              <a:rPr lang="en-US" sz="2400" b="1" dirty="0" err="1"/>
              <a:t>Auxiliar</a:t>
            </a:r>
            <a:r>
              <a:rPr lang="en-US" sz="2400" b="1" dirty="0"/>
              <a:t> carry flag (AC): </a:t>
            </a:r>
            <a:r>
              <a:rPr lang="en-US" sz="2400" dirty="0"/>
              <a:t>if intermediate carry is generated this flag is set to 1 otherwise it is reset to 0.</a:t>
            </a:r>
          </a:p>
          <a:p>
            <a:r>
              <a:rPr lang="en-US" sz="2400" b="1" dirty="0"/>
              <a:t>Parity flag (P):</a:t>
            </a:r>
            <a:r>
              <a:rPr lang="en-US" sz="2400" dirty="0"/>
              <a:t> If after any arithmetic or logical operation the result has be even parity, an even number of 1 bits, the parity register becomes set i.e. 1, otherwise it becomes reset.</a:t>
            </a:r>
          </a:p>
          <a:p>
            <a:r>
              <a:rPr lang="en-US" sz="2400" b="1" dirty="0"/>
              <a:t>Carry Flat (CY):</a:t>
            </a:r>
            <a:r>
              <a:rPr lang="en-US" sz="2400" dirty="0"/>
              <a:t> Carry is generated when performing n bit operation and the result is more than n bits, then this flag becomes set i.e. 1 otherwise it becomes reset i.e. 0. During subtraction (A-B), if A&gt;B it becomes reset and if A&lt;B it becomes set. So carry flag is also called borrow flag.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1569660"/>
          </a:xfrm>
          <a:prstGeom prst="rect">
            <a:avLst/>
          </a:prstGeom>
          <a:noFill/>
        </p:spPr>
        <p:txBody>
          <a:bodyPr wrap="square" rtlCol="0">
            <a:spAutoFit/>
          </a:bodyPr>
          <a:lstStyle/>
          <a:p>
            <a:r>
              <a:rPr lang="en-US" sz="2400" b="1" dirty="0"/>
              <a:t>Branching Instruction</a:t>
            </a:r>
          </a:p>
          <a:p>
            <a:pPr>
              <a:buFontTx/>
              <a:buChar char="-"/>
            </a:pPr>
            <a:endParaRPr lang="en-US" sz="2400" dirty="0"/>
          </a:p>
          <a:p>
            <a:pPr>
              <a:buFontTx/>
              <a:buChar char="-"/>
            </a:pPr>
            <a:endParaRPr lang="en-US" sz="2400" dirty="0"/>
          </a:p>
          <a:p>
            <a:pPr>
              <a:buFontTx/>
              <a:buChar char="-"/>
            </a:pPr>
            <a:endParaRPr lang="en-US" sz="2400" dirty="0"/>
          </a:p>
        </p:txBody>
      </p:sp>
      <p:pic>
        <p:nvPicPr>
          <p:cNvPr id="82948" name="Picture 4"/>
          <p:cNvPicPr>
            <a:picLocks noChangeAspect="1" noChangeArrowheads="1"/>
          </p:cNvPicPr>
          <p:nvPr/>
        </p:nvPicPr>
        <p:blipFill>
          <a:blip r:embed="rId2"/>
          <a:srcRect/>
          <a:stretch>
            <a:fillRect/>
          </a:stretch>
        </p:blipFill>
        <p:spPr bwMode="auto">
          <a:xfrm>
            <a:off x="609600" y="1000125"/>
            <a:ext cx="7762875" cy="981075"/>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628650" y="2438400"/>
            <a:ext cx="7677150" cy="38385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83970"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83970" name="Ink 2"/>
              <p:cNvPicPr>
                <a:picLocks noRot="1" noChangeAspect="1" noEditPoints="1" noChangeArrowheads="1" noChangeShapeType="1"/>
              </p:cNvPicPr>
              <p:nvPr/>
            </p:nvPicPr>
            <p:blipFill>
              <a:blip r:embed="rId5"/>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3971"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83971" name="Ink 5"/>
              <p:cNvPicPr>
                <a:picLocks noRot="1" noChangeAspect="1" noEditPoints="1" noChangeArrowheads="1" noChangeShapeType="1"/>
              </p:cNvPicPr>
              <p:nvPr/>
            </p:nvPicPr>
            <p:blipFill>
              <a:blip r:embed="rId7"/>
              <a:stretch>
                <a:fillRect/>
              </a:stretch>
            </p:blipFill>
            <p:spPr>
              <a:xfrm>
                <a:off x="7686899" y="2791005"/>
                <a:ext cx="120203" cy="266341"/>
              </a:xfrm>
              <a:prstGeom prst="rect">
                <a:avLst/>
              </a:prstGeom>
            </p:spPr>
          </p:pic>
        </mc:Fallback>
      </mc:AlternateContent>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3416320"/>
          </a:xfrm>
          <a:prstGeom prst="rect">
            <a:avLst/>
          </a:prstGeom>
          <a:noFill/>
        </p:spPr>
        <p:txBody>
          <a:bodyPr wrap="square" rtlCol="0">
            <a:spAutoFit/>
          </a:bodyPr>
          <a:lstStyle/>
          <a:p>
            <a:r>
              <a:rPr lang="en-US" sz="2400" b="1" dirty="0"/>
              <a:t>Branching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program sequence is transferred from the subroutine to the calling program.</a:t>
            </a:r>
          </a:p>
          <a:p>
            <a:pPr>
              <a:buFontTx/>
              <a:buChar char="-"/>
            </a:pPr>
            <a:r>
              <a:rPr lang="en-US" sz="2400" dirty="0"/>
              <a:t>The two bytes from the top of the stack are copied into the program counter and program execution begins at the new address.</a:t>
            </a:r>
          </a:p>
          <a:p>
            <a:pPr>
              <a:buFontTx/>
              <a:buChar char="-"/>
            </a:pPr>
            <a:r>
              <a:rPr lang="en-US" sz="2400" dirty="0"/>
              <a:t>Example: RET</a:t>
            </a:r>
          </a:p>
        </p:txBody>
      </p:sp>
      <p:pic>
        <p:nvPicPr>
          <p:cNvPr id="86020" name="Picture 4"/>
          <p:cNvPicPr>
            <a:picLocks noChangeAspect="1" noChangeArrowheads="1"/>
          </p:cNvPicPr>
          <p:nvPr/>
        </p:nvPicPr>
        <p:blipFill>
          <a:blip r:embed="rId2"/>
          <a:srcRect/>
          <a:stretch>
            <a:fillRect/>
          </a:stretch>
        </p:blipFill>
        <p:spPr bwMode="auto">
          <a:xfrm>
            <a:off x="714375" y="1066800"/>
            <a:ext cx="7715250" cy="96202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86018"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86018" name="Ink 2"/>
              <p:cNvPicPr>
                <a:picLocks noRot="1" noChangeAspect="1" noEditPoints="1" noChangeArrowheads="1" noChangeShapeType="1"/>
              </p:cNvPicPr>
              <p:nvPr/>
            </p:nvPicPr>
            <p:blipFill>
              <a:blip r:embed="rId4"/>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6019"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86019" name="Ink 5"/>
              <p:cNvPicPr>
                <a:picLocks noRot="1" noChangeAspect="1" noEditPoints="1" noChangeArrowheads="1" noChangeShapeType="1"/>
              </p:cNvPicPr>
              <p:nvPr/>
            </p:nvPicPr>
            <p:blipFill>
              <a:blip r:embed="rId6"/>
              <a:stretch>
                <a:fillRect/>
              </a:stretch>
            </p:blipFill>
            <p:spPr>
              <a:xfrm>
                <a:off x="7686899" y="2791005"/>
                <a:ext cx="120203" cy="266341"/>
              </a:xfrm>
              <a:prstGeom prst="rect">
                <a:avLst/>
              </a:prstGeom>
            </p:spPr>
          </p:pic>
        </mc:Fallback>
      </mc:AlternateContent>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3416320"/>
          </a:xfrm>
          <a:prstGeom prst="rect">
            <a:avLst/>
          </a:prstGeom>
          <a:noFill/>
        </p:spPr>
        <p:txBody>
          <a:bodyPr wrap="square" rtlCol="0">
            <a:spAutoFit/>
          </a:bodyPr>
          <a:lstStyle/>
          <a:p>
            <a:r>
              <a:rPr lang="en-US" sz="2400" b="1" dirty="0"/>
              <a:t>Branching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program sequence is transferred from the subroutine to the calling program based on the specified flag of </a:t>
            </a:r>
            <a:r>
              <a:rPr lang="en-US" sz="2400" dirty="0" err="1"/>
              <a:t>PSW</a:t>
            </a:r>
            <a:r>
              <a:rPr lang="en-US" sz="2400" dirty="0"/>
              <a:t>.</a:t>
            </a:r>
          </a:p>
          <a:p>
            <a:pPr>
              <a:buFontTx/>
              <a:buChar char="-"/>
            </a:pPr>
            <a:r>
              <a:rPr lang="en-US" sz="2400" dirty="0"/>
              <a:t>The two bytes from the top of the stack are copied into the program counter and program execution begins at the new address.</a:t>
            </a:r>
          </a:p>
          <a:p>
            <a:pPr>
              <a:buFontTx/>
              <a:buChar char="-"/>
            </a:pPr>
            <a:r>
              <a:rPr lang="en-US" sz="2400" dirty="0"/>
              <a:t>Example: </a:t>
            </a:r>
            <a:r>
              <a:rPr lang="en-US" sz="2400" dirty="0" err="1"/>
              <a:t>RZ</a:t>
            </a:r>
            <a:endParaRPr lang="en-US" sz="2400" dirty="0"/>
          </a:p>
        </p:txBody>
      </p:sp>
      <p:pic>
        <p:nvPicPr>
          <p:cNvPr id="84996" name="Picture 4"/>
          <p:cNvPicPr>
            <a:picLocks noChangeAspect="1" noChangeArrowheads="1"/>
          </p:cNvPicPr>
          <p:nvPr/>
        </p:nvPicPr>
        <p:blipFill>
          <a:blip r:embed="rId2"/>
          <a:srcRect/>
          <a:stretch>
            <a:fillRect/>
          </a:stretch>
        </p:blipFill>
        <p:spPr bwMode="auto">
          <a:xfrm>
            <a:off x="609600" y="1143000"/>
            <a:ext cx="7762875" cy="97155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84994"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84994" name="Ink 2"/>
              <p:cNvPicPr>
                <a:picLocks noRot="1" noChangeAspect="1" noEditPoints="1" noChangeArrowheads="1" noChangeShapeType="1"/>
              </p:cNvPicPr>
              <p:nvPr/>
            </p:nvPicPr>
            <p:blipFill>
              <a:blip r:embed="rId4"/>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4995"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84995" name="Ink 5"/>
              <p:cNvPicPr>
                <a:picLocks noRot="1" noChangeAspect="1" noEditPoints="1" noChangeArrowheads="1" noChangeShapeType="1"/>
              </p:cNvPicPr>
              <p:nvPr/>
            </p:nvPicPr>
            <p:blipFill>
              <a:blip r:embed="rId6"/>
              <a:stretch>
                <a:fillRect/>
              </a:stretch>
            </p:blipFill>
            <p:spPr>
              <a:xfrm>
                <a:off x="7686899" y="2791005"/>
                <a:ext cx="120203" cy="266341"/>
              </a:xfrm>
              <a:prstGeom prst="rect">
                <a:avLst/>
              </a:prstGeom>
            </p:spPr>
          </p:pic>
        </mc:Fallback>
      </mc:AlternateContent>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1938992"/>
          </a:xfrm>
          <a:prstGeom prst="rect">
            <a:avLst/>
          </a:prstGeom>
          <a:noFill/>
        </p:spPr>
        <p:txBody>
          <a:bodyPr wrap="square" rtlCol="0">
            <a:spAutoFit/>
          </a:bodyPr>
          <a:lstStyle/>
          <a:p>
            <a:r>
              <a:rPr lang="en-US" sz="2400" b="1" dirty="0"/>
              <a:t>Branching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p:txBody>
      </p:sp>
      <p:pic>
        <p:nvPicPr>
          <p:cNvPr id="84996" name="Picture 4"/>
          <p:cNvPicPr>
            <a:picLocks noChangeAspect="1" noChangeArrowheads="1"/>
          </p:cNvPicPr>
          <p:nvPr/>
        </p:nvPicPr>
        <p:blipFill>
          <a:blip r:embed="rId2"/>
          <a:srcRect/>
          <a:stretch>
            <a:fillRect/>
          </a:stretch>
        </p:blipFill>
        <p:spPr bwMode="auto">
          <a:xfrm>
            <a:off x="609600" y="1143000"/>
            <a:ext cx="7762875" cy="971550"/>
          </a:xfrm>
          <a:prstGeom prst="rect">
            <a:avLst/>
          </a:prstGeom>
          <a:noFill/>
          <a:ln w="9525">
            <a:noFill/>
            <a:miter lim="800000"/>
            <a:headEnd/>
            <a:tailEnd/>
          </a:ln>
          <a:effectLst/>
        </p:spPr>
      </p:pic>
      <p:pic>
        <p:nvPicPr>
          <p:cNvPr id="87044" name="Picture 4"/>
          <p:cNvPicPr>
            <a:picLocks noChangeAspect="1" noChangeArrowheads="1"/>
          </p:cNvPicPr>
          <p:nvPr/>
        </p:nvPicPr>
        <p:blipFill>
          <a:blip r:embed="rId3"/>
          <a:srcRect/>
          <a:stretch>
            <a:fillRect/>
          </a:stretch>
        </p:blipFill>
        <p:spPr bwMode="auto">
          <a:xfrm>
            <a:off x="533400" y="2514600"/>
            <a:ext cx="7696200" cy="38385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87042"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87042" name="Ink 2"/>
              <p:cNvPicPr>
                <a:picLocks noRot="1" noChangeAspect="1" noEditPoints="1" noChangeArrowheads="1" noChangeShapeType="1"/>
              </p:cNvPicPr>
              <p:nvPr/>
            </p:nvPicPr>
            <p:blipFill>
              <a:blip r:embed="rId5"/>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7043"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87043" name="Ink 5"/>
              <p:cNvPicPr>
                <a:picLocks noRot="1" noChangeAspect="1" noEditPoints="1" noChangeArrowheads="1" noChangeShapeType="1"/>
              </p:cNvPicPr>
              <p:nvPr/>
            </p:nvPicPr>
            <p:blipFill>
              <a:blip r:embed="rId7"/>
              <a:stretch>
                <a:fillRect/>
              </a:stretch>
            </p:blipFill>
            <p:spPr>
              <a:xfrm>
                <a:off x="7686899" y="2791005"/>
                <a:ext cx="120203" cy="266341"/>
              </a:xfrm>
              <a:prstGeom prst="rect">
                <a:avLst/>
              </a:prstGeom>
            </p:spPr>
          </p:pic>
        </mc:Fallback>
      </mc:AlternateContent>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3416320"/>
          </a:xfrm>
          <a:prstGeom prst="rect">
            <a:avLst/>
          </a:prstGeom>
          <a:noFill/>
        </p:spPr>
        <p:txBody>
          <a:bodyPr wrap="square" rtlCol="0">
            <a:spAutoFit/>
          </a:bodyPr>
          <a:lstStyle/>
          <a:p>
            <a:r>
              <a:rPr lang="en-US" sz="2400" b="1" dirty="0"/>
              <a:t>Branching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a:t>
            </a:r>
            <a:r>
              <a:rPr lang="en-US" sz="2400" dirty="0" err="1"/>
              <a:t>RST</a:t>
            </a:r>
            <a:r>
              <a:rPr lang="en-US" sz="2400" dirty="0"/>
              <a:t> instruction jumps the control to one of eight memory locations depending upon the number.</a:t>
            </a:r>
          </a:p>
          <a:p>
            <a:pPr>
              <a:buFontTx/>
              <a:buChar char="-"/>
            </a:pPr>
            <a:r>
              <a:rPr lang="en-US" sz="2400" dirty="0"/>
              <a:t>These are used as software instructions in a program to transfer program execution to one of the eight locations.</a:t>
            </a:r>
          </a:p>
          <a:p>
            <a:pPr>
              <a:buFontTx/>
              <a:buChar char="-"/>
            </a:pPr>
            <a:r>
              <a:rPr lang="en-US" sz="2400" dirty="0"/>
              <a:t>Example: </a:t>
            </a:r>
            <a:r>
              <a:rPr lang="en-US" sz="2400" dirty="0" err="1"/>
              <a:t>RST</a:t>
            </a:r>
            <a:r>
              <a:rPr lang="en-US" sz="2400" dirty="0"/>
              <a:t> 3</a:t>
            </a:r>
          </a:p>
        </p:txBody>
      </p:sp>
      <p:pic>
        <p:nvPicPr>
          <p:cNvPr id="88068" name="Picture 4"/>
          <p:cNvPicPr>
            <a:picLocks noChangeAspect="1" noChangeArrowheads="1"/>
          </p:cNvPicPr>
          <p:nvPr/>
        </p:nvPicPr>
        <p:blipFill>
          <a:blip r:embed="rId2"/>
          <a:srcRect/>
          <a:stretch>
            <a:fillRect/>
          </a:stretch>
        </p:blipFill>
        <p:spPr bwMode="auto">
          <a:xfrm>
            <a:off x="700088" y="1066800"/>
            <a:ext cx="7743825" cy="9048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88066"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88066" name="Ink 2"/>
              <p:cNvPicPr>
                <a:picLocks noRot="1" noChangeAspect="1" noEditPoints="1" noChangeArrowheads="1" noChangeShapeType="1"/>
              </p:cNvPicPr>
              <p:nvPr/>
            </p:nvPicPr>
            <p:blipFill>
              <a:blip r:embed="rId4"/>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8067"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88067" name="Ink 5"/>
              <p:cNvPicPr>
                <a:picLocks noRot="1" noChangeAspect="1" noEditPoints="1" noChangeArrowheads="1" noChangeShapeType="1"/>
              </p:cNvPicPr>
              <p:nvPr/>
            </p:nvPicPr>
            <p:blipFill>
              <a:blip r:embed="rId6"/>
              <a:stretch>
                <a:fillRect/>
              </a:stretch>
            </p:blipFill>
            <p:spPr>
              <a:xfrm>
                <a:off x="7686899" y="2791005"/>
                <a:ext cx="120203" cy="266341"/>
              </a:xfrm>
              <a:prstGeom prst="rect">
                <a:avLst/>
              </a:prstGeom>
            </p:spPr>
          </p:pic>
        </mc:Fallback>
      </mc:AlternateContent>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1569660"/>
          </a:xfrm>
          <a:prstGeom prst="rect">
            <a:avLst/>
          </a:prstGeom>
          <a:noFill/>
        </p:spPr>
        <p:txBody>
          <a:bodyPr wrap="square" rtlCol="0">
            <a:spAutoFit/>
          </a:bodyPr>
          <a:lstStyle/>
          <a:p>
            <a:r>
              <a:rPr lang="en-US" sz="2400" b="1" dirty="0"/>
              <a:t>Branching Instruction</a:t>
            </a:r>
          </a:p>
          <a:p>
            <a:pPr>
              <a:buFontTx/>
              <a:buChar char="-"/>
            </a:pPr>
            <a:endParaRPr lang="en-US" sz="2400" dirty="0"/>
          </a:p>
          <a:p>
            <a:pPr>
              <a:buFontTx/>
              <a:buChar char="-"/>
            </a:pPr>
            <a:endParaRPr lang="en-US" sz="2400" dirty="0"/>
          </a:p>
          <a:p>
            <a:pPr>
              <a:buFontTx/>
              <a:buChar char="-"/>
            </a:pPr>
            <a:endParaRPr lang="en-US" sz="2400" dirty="0"/>
          </a:p>
        </p:txBody>
      </p:sp>
      <p:pic>
        <p:nvPicPr>
          <p:cNvPr id="89092" name="Picture 4"/>
          <p:cNvPicPr>
            <a:picLocks noChangeAspect="1" noChangeArrowheads="1"/>
          </p:cNvPicPr>
          <p:nvPr/>
        </p:nvPicPr>
        <p:blipFill>
          <a:blip r:embed="rId2"/>
          <a:srcRect/>
          <a:stretch>
            <a:fillRect/>
          </a:stretch>
        </p:blipFill>
        <p:spPr bwMode="auto">
          <a:xfrm>
            <a:off x="1524000" y="2438400"/>
            <a:ext cx="5153025" cy="3857625"/>
          </a:xfrm>
          <a:prstGeom prst="rect">
            <a:avLst/>
          </a:prstGeom>
          <a:noFill/>
          <a:ln w="9525">
            <a:noFill/>
            <a:miter lim="800000"/>
            <a:headEnd/>
            <a:tailEnd/>
          </a:ln>
          <a:effectLst/>
        </p:spPr>
      </p:pic>
      <p:pic>
        <p:nvPicPr>
          <p:cNvPr id="89093" name="Picture 5"/>
          <p:cNvPicPr>
            <a:picLocks noChangeAspect="1" noChangeArrowheads="1"/>
          </p:cNvPicPr>
          <p:nvPr/>
        </p:nvPicPr>
        <p:blipFill>
          <a:blip r:embed="rId3"/>
          <a:srcRect/>
          <a:stretch>
            <a:fillRect/>
          </a:stretch>
        </p:blipFill>
        <p:spPr bwMode="auto">
          <a:xfrm>
            <a:off x="700088" y="1066800"/>
            <a:ext cx="7743825" cy="9048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89090"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89090" name="Ink 2"/>
              <p:cNvPicPr>
                <a:picLocks noRot="1" noChangeAspect="1" noEditPoints="1" noChangeArrowheads="1" noChangeShapeType="1"/>
              </p:cNvPicPr>
              <p:nvPr/>
            </p:nvPicPr>
            <p:blipFill>
              <a:blip r:embed="rId5"/>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9091"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89091" name="Ink 5"/>
              <p:cNvPicPr>
                <a:picLocks noRot="1" noChangeAspect="1" noEditPoints="1" noChangeArrowheads="1" noChangeShapeType="1"/>
              </p:cNvPicPr>
              <p:nvPr/>
            </p:nvPicPr>
            <p:blipFill>
              <a:blip r:embed="rId7"/>
              <a:stretch>
                <a:fillRect/>
              </a:stretch>
            </p:blipFill>
            <p:spPr>
              <a:xfrm>
                <a:off x="7686899" y="2791005"/>
                <a:ext cx="120203" cy="266341"/>
              </a:xfrm>
              <a:prstGeom prst="rect">
                <a:avLst/>
              </a:prstGeom>
            </p:spPr>
          </p:pic>
        </mc:Fallback>
      </mc:AlternateContent>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4154984"/>
          </a:xfrm>
          <a:prstGeom prst="rect">
            <a:avLst/>
          </a:prstGeom>
          <a:noFill/>
        </p:spPr>
        <p:txBody>
          <a:bodyPr wrap="square" rtlCol="0">
            <a:spAutoFit/>
          </a:bodyPr>
          <a:lstStyle/>
          <a:p>
            <a:r>
              <a:rPr lang="en-US" sz="2400" b="1" dirty="0"/>
              <a:t>Control Instruction</a:t>
            </a:r>
          </a:p>
          <a:p>
            <a:pPr>
              <a:buFontTx/>
              <a:buChar char="-"/>
            </a:pPr>
            <a:r>
              <a:rPr lang="en-US" sz="2400" dirty="0"/>
              <a:t>The control instructions control the operation of microprocessor.</a:t>
            </a:r>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err="1"/>
              <a:t>NOP</a:t>
            </a:r>
            <a:r>
              <a:rPr lang="en-US" sz="2400" dirty="0"/>
              <a:t> stands for No Operation. When this instruction encounter, no operation is performed.</a:t>
            </a:r>
          </a:p>
          <a:p>
            <a:pPr>
              <a:buFontTx/>
              <a:buChar char="-"/>
            </a:pPr>
            <a:r>
              <a:rPr lang="en-US" sz="2400" dirty="0"/>
              <a:t>The instruction is fetched and decoded but not operation is executed.</a:t>
            </a:r>
          </a:p>
          <a:p>
            <a:pPr>
              <a:buFontTx/>
              <a:buChar char="-"/>
            </a:pPr>
            <a:r>
              <a:rPr lang="en-US" sz="2400" dirty="0"/>
              <a:t>Example: </a:t>
            </a:r>
            <a:r>
              <a:rPr lang="en-US" sz="2400" dirty="0" err="1"/>
              <a:t>NOP</a:t>
            </a:r>
            <a:endParaRPr lang="en-US" sz="2400" dirty="0"/>
          </a:p>
          <a:p>
            <a:pPr>
              <a:buFontTx/>
              <a:buChar char="-"/>
            </a:pPr>
            <a:endParaRPr lang="en-US" sz="2400" dirty="0"/>
          </a:p>
        </p:txBody>
      </p:sp>
      <p:pic>
        <p:nvPicPr>
          <p:cNvPr id="90116" name="Picture 4"/>
          <p:cNvPicPr>
            <a:picLocks noChangeAspect="1" noChangeArrowheads="1"/>
          </p:cNvPicPr>
          <p:nvPr/>
        </p:nvPicPr>
        <p:blipFill>
          <a:blip r:embed="rId2"/>
          <a:srcRect/>
          <a:stretch>
            <a:fillRect/>
          </a:stretch>
        </p:blipFill>
        <p:spPr bwMode="auto">
          <a:xfrm>
            <a:off x="695325" y="1666875"/>
            <a:ext cx="7753350" cy="92392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90114"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90114" name="Ink 2"/>
              <p:cNvPicPr>
                <a:picLocks noRot="1" noChangeAspect="1" noEditPoints="1" noChangeArrowheads="1" noChangeShapeType="1"/>
              </p:cNvPicPr>
              <p:nvPr/>
            </p:nvPicPr>
            <p:blipFill>
              <a:blip r:embed="rId4"/>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0115"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90115" name="Ink 5"/>
              <p:cNvPicPr>
                <a:picLocks noRot="1" noChangeAspect="1" noEditPoints="1" noChangeArrowheads="1" noChangeShapeType="1"/>
              </p:cNvPicPr>
              <p:nvPr/>
            </p:nvPicPr>
            <p:blipFill>
              <a:blip r:embed="rId6"/>
              <a:stretch>
                <a:fillRect/>
              </a:stretch>
            </p:blipFill>
            <p:spPr>
              <a:xfrm>
                <a:off x="7686899" y="2791005"/>
                <a:ext cx="120203" cy="266341"/>
              </a:xfrm>
              <a:prstGeom prst="rect">
                <a:avLst/>
              </a:prstGeom>
            </p:spPr>
          </p:pic>
        </mc:Fallback>
      </mc:AlternateContent>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5632311"/>
          </a:xfrm>
          <a:prstGeom prst="rect">
            <a:avLst/>
          </a:prstGeom>
          <a:noFill/>
        </p:spPr>
        <p:txBody>
          <a:bodyPr wrap="square" rtlCol="0">
            <a:spAutoFit/>
          </a:bodyPr>
          <a:lstStyle/>
          <a:p>
            <a:r>
              <a:rPr lang="en-US" sz="2400" b="1" dirty="0"/>
              <a:t>Control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CPU finishes executing current instruction and halts any further execution.</a:t>
            </a:r>
          </a:p>
          <a:p>
            <a:pPr>
              <a:buFontTx/>
              <a:buChar char="-"/>
            </a:pPr>
            <a:r>
              <a:rPr lang="en-US" sz="2400" dirty="0"/>
              <a:t>An interrupt or reset is necessary to exit from the halt state.</a:t>
            </a:r>
          </a:p>
          <a:p>
            <a:pPr>
              <a:buFontTx/>
              <a:buChar char="-"/>
            </a:pPr>
            <a:r>
              <a:rPr lang="en-US" sz="2400" dirty="0"/>
              <a:t>Example: </a:t>
            </a:r>
            <a:r>
              <a:rPr lang="en-US" sz="2400" dirty="0" err="1"/>
              <a:t>HLT</a:t>
            </a:r>
            <a:endParaRPr lang="en-US" sz="2400" dirty="0"/>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interrupt enable flip-flop is reset and interrupts except TRAP are disabled.</a:t>
            </a:r>
          </a:p>
          <a:p>
            <a:pPr>
              <a:buFontTx/>
              <a:buChar char="-"/>
            </a:pPr>
            <a:r>
              <a:rPr lang="en-US" sz="2400" dirty="0"/>
              <a:t>No flags are affected.</a:t>
            </a:r>
          </a:p>
          <a:p>
            <a:pPr>
              <a:buFontTx/>
              <a:buChar char="-"/>
            </a:pPr>
            <a:r>
              <a:rPr lang="en-US" sz="2400" dirty="0"/>
              <a:t>Example: DI</a:t>
            </a:r>
          </a:p>
        </p:txBody>
      </p:sp>
      <p:pic>
        <p:nvPicPr>
          <p:cNvPr id="91140" name="Picture 4"/>
          <p:cNvPicPr>
            <a:picLocks noChangeAspect="1" noChangeArrowheads="1"/>
          </p:cNvPicPr>
          <p:nvPr/>
        </p:nvPicPr>
        <p:blipFill>
          <a:blip r:embed="rId2"/>
          <a:srcRect/>
          <a:stretch>
            <a:fillRect/>
          </a:stretch>
        </p:blipFill>
        <p:spPr bwMode="auto">
          <a:xfrm>
            <a:off x="709613" y="1038225"/>
            <a:ext cx="7724775" cy="942975"/>
          </a:xfrm>
          <a:prstGeom prst="rect">
            <a:avLst/>
          </a:prstGeom>
          <a:noFill/>
          <a:ln w="9525">
            <a:noFill/>
            <a:miter lim="800000"/>
            <a:headEnd/>
            <a:tailEnd/>
          </a:ln>
          <a:effectLst/>
        </p:spPr>
      </p:pic>
      <p:pic>
        <p:nvPicPr>
          <p:cNvPr id="91141" name="Picture 5"/>
          <p:cNvPicPr>
            <a:picLocks noChangeAspect="1" noChangeArrowheads="1"/>
          </p:cNvPicPr>
          <p:nvPr/>
        </p:nvPicPr>
        <p:blipFill>
          <a:blip r:embed="rId3"/>
          <a:srcRect/>
          <a:stretch>
            <a:fillRect/>
          </a:stretch>
        </p:blipFill>
        <p:spPr bwMode="auto">
          <a:xfrm>
            <a:off x="700088" y="3657600"/>
            <a:ext cx="7743825" cy="99060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91138"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91138" name="Ink 2"/>
              <p:cNvPicPr>
                <a:picLocks noRot="1" noChangeAspect="1" noEditPoints="1" noChangeArrowheads="1" noChangeShapeType="1"/>
              </p:cNvPicPr>
              <p:nvPr/>
            </p:nvPicPr>
            <p:blipFill>
              <a:blip r:embed="rId5"/>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1139"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91139" name="Ink 5"/>
              <p:cNvPicPr>
                <a:picLocks noRot="1" noChangeAspect="1" noEditPoints="1" noChangeArrowheads="1" noChangeShapeType="1"/>
              </p:cNvPicPr>
              <p:nvPr/>
            </p:nvPicPr>
            <p:blipFill>
              <a:blip r:embed="rId7"/>
              <a:stretch>
                <a:fillRect/>
              </a:stretch>
            </p:blipFill>
            <p:spPr>
              <a:xfrm>
                <a:off x="7686899" y="2791005"/>
                <a:ext cx="120203" cy="266341"/>
              </a:xfrm>
              <a:prstGeom prst="rect">
                <a:avLst/>
              </a:prstGeom>
            </p:spPr>
          </p:pic>
        </mc:Fallback>
      </mc:AlternateContent>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3785652"/>
          </a:xfrm>
          <a:prstGeom prst="rect">
            <a:avLst/>
          </a:prstGeom>
          <a:noFill/>
        </p:spPr>
        <p:txBody>
          <a:bodyPr wrap="square" rtlCol="0">
            <a:spAutoFit/>
          </a:bodyPr>
          <a:lstStyle/>
          <a:p>
            <a:r>
              <a:rPr lang="en-US" sz="2400" b="1" dirty="0"/>
              <a:t>Control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The interrupt enable flip-flop is set and all interrupts are enabled.</a:t>
            </a:r>
          </a:p>
          <a:p>
            <a:pPr>
              <a:buFontTx/>
              <a:buChar char="-"/>
            </a:pPr>
            <a:r>
              <a:rPr lang="en-US" sz="2400" dirty="0"/>
              <a:t>No flags are affected.</a:t>
            </a:r>
          </a:p>
          <a:p>
            <a:pPr>
              <a:buFontTx/>
              <a:buChar char="-"/>
            </a:pPr>
            <a:r>
              <a:rPr lang="en-US" sz="2400" dirty="0"/>
              <a:t>This instruction is necessary to </a:t>
            </a:r>
            <a:r>
              <a:rPr lang="en-US" sz="2400" dirty="0" err="1"/>
              <a:t>reenable</a:t>
            </a:r>
            <a:r>
              <a:rPr lang="en-US" sz="2400" dirty="0"/>
              <a:t> the interrupts (except TRAP).</a:t>
            </a:r>
          </a:p>
          <a:p>
            <a:pPr>
              <a:buFontTx/>
              <a:buChar char="-"/>
            </a:pPr>
            <a:r>
              <a:rPr lang="en-US" sz="2400" dirty="0"/>
              <a:t>Example: </a:t>
            </a:r>
            <a:r>
              <a:rPr lang="en-US" sz="2400" dirty="0" err="1"/>
              <a:t>EI</a:t>
            </a:r>
            <a:endParaRPr lang="en-US" sz="2400" dirty="0"/>
          </a:p>
          <a:p>
            <a:pPr>
              <a:buFontTx/>
              <a:buChar char="-"/>
            </a:pPr>
            <a:endParaRPr lang="en-US" sz="2400" dirty="0"/>
          </a:p>
          <a:p>
            <a:pPr>
              <a:buFontTx/>
              <a:buChar char="-"/>
            </a:pPr>
            <a:endParaRPr lang="en-US" sz="2400" dirty="0"/>
          </a:p>
        </p:txBody>
      </p:sp>
      <p:pic>
        <p:nvPicPr>
          <p:cNvPr id="92164" name="Picture 4"/>
          <p:cNvPicPr>
            <a:picLocks noChangeAspect="1" noChangeArrowheads="1"/>
          </p:cNvPicPr>
          <p:nvPr/>
        </p:nvPicPr>
        <p:blipFill>
          <a:blip r:embed="rId2"/>
          <a:srcRect/>
          <a:stretch>
            <a:fillRect/>
          </a:stretch>
        </p:blipFill>
        <p:spPr bwMode="auto">
          <a:xfrm>
            <a:off x="685800" y="1066800"/>
            <a:ext cx="7724775" cy="96202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92162"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92162" name="Ink 2"/>
              <p:cNvPicPr>
                <a:picLocks noRot="1" noChangeAspect="1" noEditPoints="1" noChangeArrowheads="1" noChangeShapeType="1"/>
              </p:cNvPicPr>
              <p:nvPr/>
            </p:nvPicPr>
            <p:blipFill>
              <a:blip r:embed="rId4"/>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2163"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92163" name="Ink 5"/>
              <p:cNvPicPr>
                <a:picLocks noRot="1" noChangeAspect="1" noEditPoints="1" noChangeArrowheads="1" noChangeShapeType="1"/>
              </p:cNvPicPr>
              <p:nvPr/>
            </p:nvPicPr>
            <p:blipFill>
              <a:blip r:embed="rId6"/>
              <a:stretch>
                <a:fillRect/>
              </a:stretch>
            </p:blipFill>
            <p:spPr>
              <a:xfrm>
                <a:off x="7686899" y="2791005"/>
                <a:ext cx="120203" cy="266341"/>
              </a:xfrm>
              <a:prstGeom prst="rect">
                <a:avLst/>
              </a:prstGeom>
            </p:spPr>
          </p:pic>
        </mc:Fallback>
      </mc:AlternateContent>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6001643"/>
          </a:xfrm>
          <a:prstGeom prst="rect">
            <a:avLst/>
          </a:prstGeom>
          <a:noFill/>
        </p:spPr>
        <p:txBody>
          <a:bodyPr wrap="square" rtlCol="0">
            <a:spAutoFit/>
          </a:bodyPr>
          <a:lstStyle/>
          <a:p>
            <a:r>
              <a:rPr lang="en-US" sz="2400" b="1" dirty="0"/>
              <a:t>Control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This is a multipurpose instruction used to read the status of interrupt 7.5, 6.5, 5.5 and read serial data input bit.</a:t>
            </a:r>
          </a:p>
          <a:p>
            <a:pPr>
              <a:buFontTx/>
              <a:buChar char="-"/>
            </a:pPr>
            <a:r>
              <a:rPr lang="en-US" sz="2400" dirty="0"/>
              <a:t>The instruction loads eight bits in accumulator with following interpretations: </a:t>
            </a:r>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err="1"/>
              <a:t>Exampe</a:t>
            </a:r>
            <a:r>
              <a:rPr lang="en-US" sz="2400" dirty="0"/>
              <a:t>: RIM</a:t>
            </a:r>
          </a:p>
        </p:txBody>
      </p:sp>
      <p:pic>
        <p:nvPicPr>
          <p:cNvPr id="93188" name="Picture 4"/>
          <p:cNvPicPr>
            <a:picLocks noChangeAspect="1" noChangeArrowheads="1"/>
          </p:cNvPicPr>
          <p:nvPr/>
        </p:nvPicPr>
        <p:blipFill>
          <a:blip r:embed="rId2"/>
          <a:srcRect/>
          <a:stretch>
            <a:fillRect/>
          </a:stretch>
        </p:blipFill>
        <p:spPr bwMode="auto">
          <a:xfrm>
            <a:off x="704850" y="1066800"/>
            <a:ext cx="7734300" cy="990600"/>
          </a:xfrm>
          <a:prstGeom prst="rect">
            <a:avLst/>
          </a:prstGeom>
          <a:noFill/>
          <a:ln w="9525">
            <a:noFill/>
            <a:miter lim="800000"/>
            <a:headEnd/>
            <a:tailEnd/>
          </a:ln>
          <a:effectLst/>
        </p:spPr>
      </p:pic>
      <p:pic>
        <p:nvPicPr>
          <p:cNvPr id="93189" name="Picture 5"/>
          <p:cNvPicPr>
            <a:picLocks noChangeAspect="1" noChangeArrowheads="1"/>
          </p:cNvPicPr>
          <p:nvPr/>
        </p:nvPicPr>
        <p:blipFill>
          <a:blip r:embed="rId3"/>
          <a:srcRect/>
          <a:stretch>
            <a:fillRect/>
          </a:stretch>
        </p:blipFill>
        <p:spPr bwMode="auto">
          <a:xfrm>
            <a:off x="1066800" y="3505200"/>
            <a:ext cx="6172200" cy="2680257"/>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93186"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93186" name="Ink 2"/>
              <p:cNvPicPr>
                <a:picLocks noRot="1" noChangeAspect="1" noEditPoints="1" noChangeArrowheads="1" noChangeShapeType="1"/>
              </p:cNvPicPr>
              <p:nvPr/>
            </p:nvPicPr>
            <p:blipFill>
              <a:blip r:embed="rId5"/>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3187"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93187" name="Ink 5"/>
              <p:cNvPicPr>
                <a:picLocks noRot="1" noChangeAspect="1" noEditPoints="1" noChangeArrowheads="1" noChangeShapeType="1"/>
              </p:cNvPicPr>
              <p:nvPr/>
            </p:nvPicPr>
            <p:blipFill>
              <a:blip r:embed="rId7"/>
              <a:stretch>
                <a:fillRect/>
              </a:stretch>
            </p:blipFill>
            <p:spPr>
              <a:xfrm>
                <a:off x="7686899" y="2791005"/>
                <a:ext cx="120203" cy="266341"/>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Introduction</a:t>
            </a:r>
          </a:p>
        </p:txBody>
      </p:sp>
      <p:sp>
        <p:nvSpPr>
          <p:cNvPr id="3" name="TextBox 2"/>
          <p:cNvSpPr txBox="1"/>
          <p:nvPr/>
        </p:nvSpPr>
        <p:spPr>
          <a:xfrm>
            <a:off x="0" y="457200"/>
            <a:ext cx="8991600" cy="6817251"/>
          </a:xfrm>
          <a:prstGeom prst="rect">
            <a:avLst/>
          </a:prstGeom>
          <a:noFill/>
        </p:spPr>
        <p:txBody>
          <a:bodyPr wrap="square" rtlCol="0">
            <a:spAutoFit/>
          </a:bodyPr>
          <a:lstStyle/>
          <a:p>
            <a:r>
              <a:rPr lang="en-US" sz="2300" b="1" dirty="0"/>
              <a:t>Instruction register and decoder: </a:t>
            </a:r>
            <a:r>
              <a:rPr lang="en-US" sz="2300" dirty="0"/>
              <a:t>It is an 8 bit register. When an instruction is fetched from memory then it is stored in the instruction register. Instruction decoder decodes the information present in the instruction register. Here the instruction is decoded and decoded information is given to the timing and control circuit where the instruction is executed. </a:t>
            </a:r>
          </a:p>
          <a:p>
            <a:r>
              <a:rPr lang="en-US" sz="2300" b="1" dirty="0"/>
              <a:t>Stack pointer (SP): </a:t>
            </a:r>
            <a:r>
              <a:rPr lang="en-US" sz="2300" dirty="0"/>
              <a:t>It is a 16 bit special purpose register. It holds address of the top of the stack. Stack is a set of memory locations operating in LIFO method. SP is decremented on every </a:t>
            </a:r>
            <a:r>
              <a:rPr lang="en-US" sz="2300" b="1" dirty="0"/>
              <a:t>PUSH </a:t>
            </a:r>
            <a:r>
              <a:rPr lang="en-US" sz="2300" dirty="0"/>
              <a:t>operation and incremented on every </a:t>
            </a:r>
            <a:r>
              <a:rPr lang="en-US" sz="2300" b="1" dirty="0"/>
              <a:t>POP </a:t>
            </a:r>
            <a:r>
              <a:rPr lang="en-US" sz="2300" dirty="0"/>
              <a:t>operation. </a:t>
            </a:r>
            <a:endParaRPr lang="en-US" sz="2300" b="1" dirty="0"/>
          </a:p>
          <a:p>
            <a:r>
              <a:rPr lang="en-US" sz="2300" b="1" dirty="0"/>
              <a:t>Serial I/O control</a:t>
            </a:r>
            <a:r>
              <a:rPr lang="en-US" sz="2300" dirty="0"/>
              <a:t>: It controls the serial data communication using the instruction SID (Serial Input data) and SOD (Serial output data).</a:t>
            </a:r>
          </a:p>
          <a:p>
            <a:r>
              <a:rPr lang="en-US" sz="2300" b="1" dirty="0"/>
              <a:t>Address buffer and Address data buffer: </a:t>
            </a:r>
            <a:r>
              <a:rPr lang="en-US" sz="2300" dirty="0"/>
              <a:t>This content stored in stack pointer and program counter is loaded into the address buffer and address-data buffer to communicate with the CPU. The memory and I/O chips are connected to these buses. The memory and I/O chips are connected to these buses. CPU can exchange the desired data with memory and I/O chips. </a:t>
            </a:r>
            <a:endParaRPr lang="en-US" sz="2300" b="1" dirty="0"/>
          </a:p>
          <a:p>
            <a:endParaRPr lang="en-US" sz="23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Instruction set of 8085 microprocessor</a:t>
            </a:r>
          </a:p>
        </p:txBody>
      </p:sp>
      <p:sp>
        <p:nvSpPr>
          <p:cNvPr id="3" name="TextBox 2"/>
          <p:cNvSpPr txBox="1"/>
          <p:nvPr/>
        </p:nvSpPr>
        <p:spPr>
          <a:xfrm>
            <a:off x="0" y="609600"/>
            <a:ext cx="8991600" cy="6001643"/>
          </a:xfrm>
          <a:prstGeom prst="rect">
            <a:avLst/>
          </a:prstGeom>
          <a:noFill/>
        </p:spPr>
        <p:txBody>
          <a:bodyPr wrap="square" rtlCol="0">
            <a:spAutoFit/>
          </a:bodyPr>
          <a:lstStyle/>
          <a:p>
            <a:r>
              <a:rPr lang="en-US" sz="2400" b="1" dirty="0"/>
              <a:t>Control Instruction</a:t>
            </a:r>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a:t>This is multipurpose instruction used to implement 8085 interrupts 7.5, 6.5, 5.5 and serial data output.</a:t>
            </a:r>
          </a:p>
          <a:p>
            <a:pPr>
              <a:buFontTx/>
              <a:buChar char="-"/>
            </a:pPr>
            <a:r>
              <a:rPr lang="en-US" sz="2400" dirty="0"/>
              <a:t>The instruction interprets the accumulator content as follows; </a:t>
            </a:r>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a:p>
            <a:pPr>
              <a:buFontTx/>
              <a:buChar char="-"/>
            </a:pPr>
            <a:endParaRPr lang="en-US" sz="2400" dirty="0"/>
          </a:p>
          <a:p>
            <a:pPr>
              <a:buFontTx/>
              <a:buChar char="-"/>
            </a:pPr>
            <a:r>
              <a:rPr lang="en-US" sz="2400" dirty="0" err="1"/>
              <a:t>Exampe</a:t>
            </a:r>
            <a:r>
              <a:rPr lang="en-US" sz="2400" dirty="0"/>
              <a:t>: </a:t>
            </a:r>
            <a:r>
              <a:rPr lang="en-US" sz="2400" dirty="0" err="1"/>
              <a:t>SIM</a:t>
            </a:r>
            <a:endParaRPr lang="en-US" sz="2400" dirty="0"/>
          </a:p>
        </p:txBody>
      </p:sp>
      <p:pic>
        <p:nvPicPr>
          <p:cNvPr id="94212" name="Picture 4"/>
          <p:cNvPicPr>
            <a:picLocks noChangeAspect="1" noChangeArrowheads="1"/>
          </p:cNvPicPr>
          <p:nvPr/>
        </p:nvPicPr>
        <p:blipFill>
          <a:blip r:embed="rId2"/>
          <a:srcRect/>
          <a:stretch>
            <a:fillRect/>
          </a:stretch>
        </p:blipFill>
        <p:spPr bwMode="auto">
          <a:xfrm>
            <a:off x="609600" y="990600"/>
            <a:ext cx="7743825" cy="933450"/>
          </a:xfrm>
          <a:prstGeom prst="rect">
            <a:avLst/>
          </a:prstGeom>
          <a:noFill/>
          <a:ln w="9525">
            <a:noFill/>
            <a:miter lim="800000"/>
            <a:headEnd/>
            <a:tailEnd/>
          </a:ln>
          <a:effectLst/>
        </p:spPr>
      </p:pic>
      <p:pic>
        <p:nvPicPr>
          <p:cNvPr id="94213" name="Picture 5"/>
          <p:cNvPicPr>
            <a:picLocks noChangeAspect="1" noChangeArrowheads="1"/>
          </p:cNvPicPr>
          <p:nvPr/>
        </p:nvPicPr>
        <p:blipFill>
          <a:blip r:embed="rId3"/>
          <a:srcRect/>
          <a:stretch>
            <a:fillRect/>
          </a:stretch>
        </p:blipFill>
        <p:spPr bwMode="auto">
          <a:xfrm>
            <a:off x="381000" y="3209925"/>
            <a:ext cx="7772400" cy="27336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94210"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94210" name="Ink 2"/>
              <p:cNvPicPr>
                <a:picLocks noRot="1" noChangeAspect="1" noEditPoints="1" noChangeArrowheads="1" noChangeShapeType="1"/>
              </p:cNvPicPr>
              <p:nvPr/>
            </p:nvPicPr>
            <p:blipFill>
              <a:blip r:embed="rId5"/>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4211"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94211" name="Ink 5"/>
              <p:cNvPicPr>
                <a:picLocks noRot="1" noChangeAspect="1" noEditPoints="1" noChangeArrowheads="1" noChangeShapeType="1"/>
              </p:cNvPicPr>
              <p:nvPr/>
            </p:nvPicPr>
            <p:blipFill>
              <a:blip r:embed="rId7"/>
              <a:stretch>
                <a:fillRect/>
              </a:stretch>
            </p:blipFill>
            <p:spPr>
              <a:xfrm>
                <a:off x="7686899" y="2791005"/>
                <a:ext cx="120203" cy="266341"/>
              </a:xfrm>
              <a:prstGeom prst="rect">
                <a:avLst/>
              </a:prstGeom>
            </p:spPr>
          </p:pic>
        </mc:Fallback>
      </mc:AlternateContent>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Program List: Assignment</a:t>
            </a:r>
          </a:p>
        </p:txBody>
      </p:sp>
      <p:sp>
        <p:nvSpPr>
          <p:cNvPr id="3" name="TextBox 2"/>
          <p:cNvSpPr txBox="1"/>
          <p:nvPr/>
        </p:nvSpPr>
        <p:spPr>
          <a:xfrm>
            <a:off x="0" y="457200"/>
            <a:ext cx="8991600" cy="6463308"/>
          </a:xfrm>
          <a:prstGeom prst="rect">
            <a:avLst/>
          </a:prstGeom>
          <a:noFill/>
        </p:spPr>
        <p:txBody>
          <a:bodyPr wrap="square" rtlCol="0">
            <a:spAutoFit/>
          </a:bodyPr>
          <a:lstStyle/>
          <a:p>
            <a:pPr marL="457200" indent="-457200">
              <a:buFont typeface="+mj-lt"/>
              <a:buAutoNum type="arabicPeriod"/>
            </a:pPr>
            <a:r>
              <a:rPr lang="en-US" sz="2300" dirty="0">
                <a:solidFill>
                  <a:srgbClr val="FF0000"/>
                </a:solidFill>
              </a:rPr>
              <a:t>Write ALP to add two 8 bit number from memory location 2050H and 3050H and display the result in output port 03H.</a:t>
            </a:r>
          </a:p>
          <a:p>
            <a:pPr marL="457200" indent="-457200">
              <a:buFont typeface="+mj-lt"/>
              <a:buAutoNum type="arabicPeriod"/>
            </a:pPr>
            <a:r>
              <a:rPr lang="en-US" sz="2300" dirty="0"/>
              <a:t>Write ALP to add two number from the location 2050H and 2051H and store the result in memory location 2055H.</a:t>
            </a:r>
          </a:p>
          <a:p>
            <a:pPr marL="457200" indent="-457200">
              <a:buFont typeface="+mj-lt"/>
              <a:buAutoNum type="arabicPeriod"/>
            </a:pPr>
            <a:r>
              <a:rPr lang="en-US" sz="2300" dirty="0">
                <a:solidFill>
                  <a:srgbClr val="FF0000"/>
                </a:solidFill>
              </a:rPr>
              <a:t>Write ALP to add two 8 bit number input from input port 01H and 02H and display the result in output port 05H.</a:t>
            </a:r>
          </a:p>
          <a:p>
            <a:pPr marL="457200" indent="-457200">
              <a:buFont typeface="+mj-lt"/>
              <a:buAutoNum type="arabicPeriod"/>
            </a:pPr>
            <a:r>
              <a:rPr lang="en-US" sz="2300" dirty="0"/>
              <a:t>Write ALP to subtract two 8 bit number from the location 20H and 25H and display the result in output port 02H</a:t>
            </a:r>
          </a:p>
          <a:p>
            <a:pPr marL="457200" indent="-457200">
              <a:buFont typeface="+mj-lt"/>
              <a:buAutoNum type="arabicPeriod"/>
            </a:pPr>
            <a:r>
              <a:rPr lang="en-US" sz="2300" dirty="0"/>
              <a:t>Write ALP to add two number from the location 2050H and 2051H and store the result in memory location 2055H.</a:t>
            </a:r>
          </a:p>
          <a:p>
            <a:pPr marL="457200" indent="-457200">
              <a:buFont typeface="+mj-lt"/>
              <a:buAutoNum type="arabicPeriod"/>
            </a:pPr>
            <a:r>
              <a:rPr lang="en-US" sz="2300" dirty="0"/>
              <a:t>Write ALP to find 1’s complement of a number stored in memory location 2020H and store the result in memory location 3030H.</a:t>
            </a:r>
          </a:p>
          <a:p>
            <a:pPr marL="457200" indent="-457200">
              <a:buFont typeface="+mj-lt"/>
              <a:buAutoNum type="arabicPeriod"/>
            </a:pPr>
            <a:r>
              <a:rPr lang="en-US" sz="2300" dirty="0">
                <a:solidFill>
                  <a:srgbClr val="FF0000"/>
                </a:solidFill>
              </a:rPr>
              <a:t>Write ALP to find 2’s complement of number stored in memory location 40H and store the result in memory location 5000H</a:t>
            </a:r>
          </a:p>
          <a:p>
            <a:pPr marL="457200" indent="-457200">
              <a:buFont typeface="+mj-lt"/>
              <a:buAutoNum type="arabicPeriod"/>
            </a:pPr>
            <a:r>
              <a:rPr lang="en-US" sz="2300" dirty="0"/>
              <a:t>Write program to perform the right shift on 8 bit number for three times and store the result in memory location 2050H. </a:t>
            </a:r>
          </a:p>
          <a:p>
            <a:pPr marL="457200" indent="-457200">
              <a:buFont typeface="+mj-lt"/>
              <a:buAutoNum type="arabicPeriod"/>
            </a:pPr>
            <a:r>
              <a:rPr lang="en-US" sz="2300" dirty="0"/>
              <a:t>Write ALP to add two 16 bit numbers and store the result in the memory location 2055h, 2056h.</a:t>
            </a:r>
          </a:p>
        </p:txBody>
      </p:sp>
      <mc:AlternateContent xmlns:mc="http://schemas.openxmlformats.org/markup-compatibility/2006" xmlns:p14="http://schemas.microsoft.com/office/powerpoint/2010/main">
        <mc:Choice Requires="p14">
          <p:contentPart p14:bwMode="auto" r:id="rId2">
            <p14:nvContentPartPr>
              <p14:cNvPr id="95234"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95234" name="Ink 2"/>
              <p:cNvPicPr>
                <a:picLocks noRot="1" noChangeAspect="1" noEditPoints="1" noChangeArrowheads="1" noChangeShapeType="1"/>
              </p:cNvPicPr>
              <p:nvPr/>
            </p:nvPicPr>
            <p:blipFill>
              <a:blip r:embed="rId3"/>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5235"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95235" name="Ink 5"/>
              <p:cNvPicPr>
                <a:picLocks noRot="1" noChangeAspect="1" noEditPoints="1" noChangeArrowheads="1" noChangeShapeType="1"/>
              </p:cNvPicPr>
              <p:nvPr/>
            </p:nvPicPr>
            <p:blipFill>
              <a:blip r:embed="rId5"/>
              <a:stretch>
                <a:fillRect/>
              </a:stretch>
            </p:blipFill>
            <p:spPr>
              <a:xfrm>
                <a:off x="7686899" y="2791005"/>
                <a:ext cx="120203" cy="266341"/>
              </a:xfrm>
              <a:prstGeom prst="rect">
                <a:avLst/>
              </a:prstGeom>
            </p:spPr>
          </p:pic>
        </mc:Fallback>
      </mc:AlternateContent>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Program List: Assignment</a:t>
            </a:r>
          </a:p>
        </p:txBody>
      </p:sp>
      <p:sp>
        <p:nvSpPr>
          <p:cNvPr id="3" name="TextBox 2"/>
          <p:cNvSpPr txBox="1"/>
          <p:nvPr/>
        </p:nvSpPr>
        <p:spPr>
          <a:xfrm>
            <a:off x="0" y="609600"/>
            <a:ext cx="8991600" cy="6370975"/>
          </a:xfrm>
          <a:prstGeom prst="rect">
            <a:avLst/>
          </a:prstGeom>
          <a:noFill/>
        </p:spPr>
        <p:txBody>
          <a:bodyPr wrap="square" lIns="91440" tIns="45720" rIns="91440" bIns="45720" rtlCol="0" anchor="t">
            <a:spAutoFit/>
          </a:bodyPr>
          <a:lstStyle/>
          <a:p>
            <a:pPr marL="457200" indent="-457200">
              <a:buFont typeface="+mj-lt"/>
              <a:buAutoNum type="arabicPeriod" startAt="9"/>
            </a:pPr>
            <a:r>
              <a:rPr lang="en-US" sz="2400" dirty="0"/>
              <a:t>Write ALP to subtract two 16 bit numbers where first 16 bit number is in the location 2050H and second number from the memory location 2052H and store the result in memory location 2055H.</a:t>
            </a:r>
          </a:p>
          <a:p>
            <a:pPr marL="457200" indent="-457200">
              <a:buFont typeface="+mj-lt"/>
              <a:buAutoNum type="arabicPeriod" startAt="9"/>
            </a:pPr>
            <a:r>
              <a:rPr lang="en-US" sz="2400" dirty="0"/>
              <a:t>Write ALP to multiply two 8 bit numbers. Store the result in memory </a:t>
            </a:r>
            <a:r>
              <a:rPr lang="en-US" sz="2400" dirty="0" err="1"/>
              <a:t>lcoation</a:t>
            </a:r>
            <a:r>
              <a:rPr lang="en-US" sz="2400" dirty="0"/>
              <a:t> 2050H</a:t>
            </a:r>
          </a:p>
          <a:p>
            <a:pPr marL="457200" indent="-457200">
              <a:buFont typeface="+mj-lt"/>
              <a:buAutoNum type="arabicPeriod" startAt="9"/>
            </a:pPr>
            <a:r>
              <a:rPr lang="en-US" sz="2400" dirty="0"/>
              <a:t>Write ALP to divide 8 bit numbers and store the quotient in memory location 2055H and remainder in memory location 2056H.</a:t>
            </a:r>
          </a:p>
          <a:p>
            <a:pPr marL="457200" indent="-457200">
              <a:buFont typeface="+mj-lt"/>
              <a:buAutoNum type="arabicPeriod" startAt="9"/>
            </a:pPr>
            <a:r>
              <a:rPr lang="en-US" sz="2400" dirty="0">
                <a:solidFill>
                  <a:srgbClr val="FF0000"/>
                </a:solidFill>
              </a:rPr>
              <a:t>Write ALP to find whether a number is odd or even.</a:t>
            </a:r>
          </a:p>
          <a:p>
            <a:pPr marL="457200" indent="-457200">
              <a:buFont typeface="+mj-lt"/>
              <a:buAutoNum type="arabicPeriod" startAt="9"/>
            </a:pPr>
            <a:r>
              <a:rPr lang="en-US" sz="2400" dirty="0">
                <a:solidFill>
                  <a:srgbClr val="FF0000"/>
                </a:solidFill>
              </a:rPr>
              <a:t>Write ALP to count number of 1’s in given 8 bit number. </a:t>
            </a:r>
            <a:r>
              <a:rPr lang="en-US" sz="2400" dirty="0"/>
              <a:t> </a:t>
            </a:r>
          </a:p>
          <a:p>
            <a:pPr marL="457200" indent="-457200">
              <a:buFont typeface="+mj-lt"/>
              <a:buAutoNum type="arabicPeriod" startAt="9"/>
            </a:pPr>
            <a:r>
              <a:rPr lang="en-US" sz="2400" dirty="0">
                <a:solidFill>
                  <a:srgbClr val="FF0000"/>
                </a:solidFill>
              </a:rPr>
              <a:t>Write ALP to display number from 1 to 10.</a:t>
            </a:r>
          </a:p>
          <a:p>
            <a:pPr marL="457200" indent="-457200">
              <a:buFont typeface="+mj-lt"/>
              <a:buAutoNum type="arabicPeriod" startAt="9"/>
            </a:pPr>
            <a:r>
              <a:rPr lang="en-US" sz="2400" dirty="0"/>
              <a:t>Write ALP to find the sum of numbers from 1 to 10.</a:t>
            </a:r>
          </a:p>
          <a:p>
            <a:pPr marL="457200" indent="-457200">
              <a:buAutoNum type="arabicPeriod" startAt="9"/>
            </a:pPr>
            <a:r>
              <a:rPr lang="en-US" sz="2400" dirty="0">
                <a:ea typeface="+mn-lt"/>
                <a:cs typeface="+mn-lt"/>
              </a:rPr>
              <a:t>Write ALP to display all odd numbers from 1 to 10.</a:t>
            </a:r>
            <a:endParaRPr lang="en-US" sz="2400" dirty="0">
              <a:cs typeface="Calibri"/>
            </a:endParaRPr>
          </a:p>
          <a:p>
            <a:pPr marL="457200" indent="-457200">
              <a:buFont typeface="+mj-lt"/>
              <a:buAutoNum type="arabicPeriod" startAt="9"/>
            </a:pPr>
            <a:r>
              <a:rPr lang="en-US" sz="2400" dirty="0"/>
              <a:t>Write ALP to display all even numbers from 1 to 20.</a:t>
            </a:r>
          </a:p>
          <a:p>
            <a:pPr marL="457200" indent="-457200">
              <a:buFont typeface="+mj-lt"/>
              <a:buAutoNum type="arabicPeriod" startAt="9"/>
            </a:pPr>
            <a:r>
              <a:rPr lang="en-US" sz="2400" dirty="0"/>
              <a:t>Write ALP to display all even number from 20 to 50.</a:t>
            </a:r>
          </a:p>
          <a:p>
            <a:pPr marL="457200" indent="-457200">
              <a:buFont typeface="+mj-lt"/>
              <a:buAutoNum type="arabicPeriod" startAt="9"/>
            </a:pPr>
            <a:r>
              <a:rPr lang="en-US" sz="2400" dirty="0"/>
              <a:t>Write ALP to find sum of 10 numbers in array.</a:t>
            </a:r>
          </a:p>
          <a:p>
            <a:pPr marL="457200" indent="-457200">
              <a:buFont typeface="+mj-lt"/>
              <a:buAutoNum type="arabicPeriod" startAt="9"/>
            </a:pPr>
            <a:r>
              <a:rPr lang="en-US" sz="2400" dirty="0"/>
              <a:t>Write ALP to find the greatest number among 10 different numbers. </a:t>
            </a:r>
          </a:p>
        </p:txBody>
      </p:sp>
      <mc:AlternateContent xmlns:mc="http://schemas.openxmlformats.org/markup-compatibility/2006" xmlns:p14="http://schemas.microsoft.com/office/powerpoint/2010/main">
        <mc:Choice Requires="p14">
          <p:contentPart p14:bwMode="auto" r:id="rId2">
            <p14:nvContentPartPr>
              <p14:cNvPr id="96258"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96258" name="Ink 2"/>
              <p:cNvPicPr>
                <a:picLocks noRot="1" noChangeAspect="1" noEditPoints="1" noChangeArrowheads="1" noChangeShapeType="1"/>
              </p:cNvPicPr>
              <p:nvPr/>
            </p:nvPicPr>
            <p:blipFill>
              <a:blip r:embed="rId3"/>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6259"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96259" name="Ink 5"/>
              <p:cNvPicPr>
                <a:picLocks noRot="1" noChangeAspect="1" noEditPoints="1" noChangeArrowheads="1" noChangeShapeType="1"/>
              </p:cNvPicPr>
              <p:nvPr/>
            </p:nvPicPr>
            <p:blipFill>
              <a:blip r:embed="rId5"/>
              <a:stretch>
                <a:fillRect/>
              </a:stretch>
            </p:blipFill>
            <p:spPr>
              <a:xfrm>
                <a:off x="7686899" y="2791005"/>
                <a:ext cx="120203" cy="266341"/>
              </a:xfrm>
              <a:prstGeom prst="rect">
                <a:avLst/>
              </a:prstGeom>
            </p:spPr>
          </p:pic>
        </mc:Fallback>
      </mc:AlternateContent>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Program List: Assignment</a:t>
            </a:r>
          </a:p>
        </p:txBody>
      </p:sp>
      <p:sp>
        <p:nvSpPr>
          <p:cNvPr id="3" name="TextBox 2"/>
          <p:cNvSpPr txBox="1"/>
          <p:nvPr/>
        </p:nvSpPr>
        <p:spPr>
          <a:xfrm>
            <a:off x="0" y="609600"/>
            <a:ext cx="8991600" cy="1569660"/>
          </a:xfrm>
          <a:prstGeom prst="rect">
            <a:avLst/>
          </a:prstGeom>
          <a:noFill/>
        </p:spPr>
        <p:txBody>
          <a:bodyPr wrap="square" rtlCol="0">
            <a:spAutoFit/>
          </a:bodyPr>
          <a:lstStyle/>
          <a:p>
            <a:pPr marL="457200" indent="-457200">
              <a:buFont typeface="+mj-lt"/>
              <a:buAutoNum type="arabicPeriod" startAt="21"/>
            </a:pPr>
            <a:r>
              <a:rPr lang="en-US" sz="2400" dirty="0"/>
              <a:t>Write ALP to print </a:t>
            </a:r>
            <a:r>
              <a:rPr lang="en-US" sz="2400" dirty="0" err="1"/>
              <a:t>fibonacci</a:t>
            </a:r>
            <a:r>
              <a:rPr lang="en-US" sz="2400" dirty="0"/>
              <a:t> series </a:t>
            </a:r>
            <a:r>
              <a:rPr lang="en-US" sz="2400" dirty="0" err="1"/>
              <a:t>upto</a:t>
            </a:r>
            <a:r>
              <a:rPr lang="en-US" sz="2400" dirty="0"/>
              <a:t> 8</a:t>
            </a:r>
            <a:r>
              <a:rPr lang="en-US" sz="2400" baseline="30000" dirty="0"/>
              <a:t>th</a:t>
            </a:r>
            <a:r>
              <a:rPr lang="en-US" sz="2400" dirty="0"/>
              <a:t> term.</a:t>
            </a:r>
          </a:p>
          <a:p>
            <a:pPr marL="457200" indent="-457200">
              <a:buFont typeface="+mj-lt"/>
              <a:buAutoNum type="arabicPeriod" startAt="21"/>
            </a:pPr>
            <a:r>
              <a:rPr lang="en-US" sz="2400" dirty="0"/>
              <a:t>Write ALP to sort 10 different numbers in ascending order in array.</a:t>
            </a:r>
          </a:p>
          <a:p>
            <a:pPr marL="457200" indent="-457200">
              <a:buFont typeface="+mj-lt"/>
              <a:buAutoNum type="arabicPeriod" startAt="21"/>
            </a:pPr>
            <a:r>
              <a:rPr lang="en-US" sz="2400" dirty="0"/>
              <a:t>Write ALP to multiply tow 8 bit numbers 43H and 07H and stored the result in memory address 3050.</a:t>
            </a:r>
          </a:p>
        </p:txBody>
      </p:sp>
      <mc:AlternateContent xmlns:mc="http://schemas.openxmlformats.org/markup-compatibility/2006" xmlns:p14="http://schemas.microsoft.com/office/powerpoint/2010/main">
        <mc:Choice Requires="p14">
          <p:contentPart p14:bwMode="auto" r:id="rId2">
            <p14:nvContentPartPr>
              <p14:cNvPr id="97282" name="Ink 2"/>
              <p14:cNvContentPartPr>
                <a14:cpLocks xmlns:a14="http://schemas.microsoft.com/office/drawing/2010/main" noRot="1" noChangeAspect="1" noEditPoints="1" noChangeArrowheads="1" noChangeShapeType="1"/>
              </p14:cNvContentPartPr>
              <p14:nvPr/>
            </p14:nvContentPartPr>
            <p14:xfrm>
              <a:off x="10725150" y="19078575"/>
              <a:ext cx="0" cy="0"/>
            </p14:xfrm>
          </p:contentPart>
        </mc:Choice>
        <mc:Fallback xmlns="">
          <p:pic>
            <p:nvPicPr>
              <p:cNvPr id="97282" name="Ink 2"/>
              <p:cNvPicPr>
                <a:picLocks noRot="1" noChangeAspect="1" noEditPoints="1" noChangeArrowheads="1" noChangeShapeType="1"/>
              </p:cNvPicPr>
              <p:nvPr/>
            </p:nvPicPr>
            <p:blipFill>
              <a:blip r:embed="rId3"/>
              <a:stretch>
                <a:fillRect/>
              </a:stretch>
            </p:blipFill>
            <p:spPr>
              <a:xfrm>
                <a:off x="10725150" y="190785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7283" name="Ink 5"/>
              <p14:cNvContentPartPr>
                <a14:cpLocks xmlns:a14="http://schemas.microsoft.com/office/drawing/2010/main" noRot="1" noChangeAspect="1" noEditPoints="1" noChangeArrowheads="1" noChangeShapeType="1"/>
              </p14:cNvContentPartPr>
              <p14:nvPr/>
            </p14:nvContentPartPr>
            <p14:xfrm>
              <a:off x="7696200" y="2800350"/>
              <a:ext cx="101600" cy="247650"/>
            </p14:xfrm>
          </p:contentPart>
        </mc:Choice>
        <mc:Fallback xmlns="">
          <p:pic>
            <p:nvPicPr>
              <p:cNvPr id="97283" name="Ink 5"/>
              <p:cNvPicPr>
                <a:picLocks noRot="1" noChangeAspect="1" noEditPoints="1" noChangeArrowheads="1" noChangeShapeType="1"/>
              </p:cNvPicPr>
              <p:nvPr/>
            </p:nvPicPr>
            <p:blipFill>
              <a:blip r:embed="rId5"/>
              <a:stretch>
                <a:fillRect/>
              </a:stretch>
            </p:blipFill>
            <p:spPr>
              <a:xfrm>
                <a:off x="7686899" y="2791005"/>
                <a:ext cx="120203" cy="266341"/>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23220"/>
          </a:xfrm>
          <a:prstGeom prst="rect">
            <a:avLst/>
          </a:prstGeom>
          <a:noFill/>
        </p:spPr>
        <p:txBody>
          <a:bodyPr wrap="square" rtlCol="0">
            <a:spAutoFit/>
          </a:bodyPr>
          <a:lstStyle/>
          <a:p>
            <a:r>
              <a:rPr lang="en-US" sz="2800" b="1" dirty="0"/>
              <a:t>Introduction</a:t>
            </a:r>
          </a:p>
        </p:txBody>
      </p:sp>
      <p:sp>
        <p:nvSpPr>
          <p:cNvPr id="3" name="TextBox 2"/>
          <p:cNvSpPr txBox="1"/>
          <p:nvPr/>
        </p:nvSpPr>
        <p:spPr>
          <a:xfrm>
            <a:off x="0" y="609600"/>
            <a:ext cx="8991600" cy="3046988"/>
          </a:xfrm>
          <a:prstGeom prst="rect">
            <a:avLst/>
          </a:prstGeom>
          <a:noFill/>
        </p:spPr>
        <p:txBody>
          <a:bodyPr wrap="square" rtlCol="0">
            <a:spAutoFit/>
          </a:bodyPr>
          <a:lstStyle/>
          <a:p>
            <a:r>
              <a:rPr lang="en-US" sz="2400" b="1" dirty="0"/>
              <a:t>Temporary Registers (WZ): </a:t>
            </a:r>
            <a:r>
              <a:rPr lang="en-US" sz="2400" dirty="0"/>
              <a:t>This is a 16 bit register pair. It is used by microprocessor to hold temporary values in some instruction like CALL/JMP/LDA/XCHG, etc. The programmer has no access to this register.</a:t>
            </a:r>
          </a:p>
          <a:p>
            <a:r>
              <a:rPr lang="en-US" sz="2400" b="1" dirty="0"/>
              <a:t>INR/DCR register: </a:t>
            </a:r>
            <a:r>
              <a:rPr lang="en-US" sz="2400" dirty="0"/>
              <a:t>This is 16 bit shift register. It is used to increment PC after every </a:t>
            </a:r>
            <a:r>
              <a:rPr lang="en-US" sz="2400" dirty="0" err="1"/>
              <a:t>insruction</a:t>
            </a:r>
            <a:r>
              <a:rPr lang="en-US" sz="2400" dirty="0"/>
              <a:t> byte is fetched and increment or decrement SP after a POP or PUSH operation respectively. It is not available for programmer. </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C66859C5A4E044D91735B23CAC2E949" ma:contentTypeVersion="5" ma:contentTypeDescription="Create a new document." ma:contentTypeScope="" ma:versionID="1ad33865ee467d5ba7fb62d9416d67ef">
  <xsd:schema xmlns:xsd="http://www.w3.org/2001/XMLSchema" xmlns:xs="http://www.w3.org/2001/XMLSchema" xmlns:p="http://schemas.microsoft.com/office/2006/metadata/properties" xmlns:ns2="e8b6b81c-4347-4310-8dd2-36a1f2c50938" targetNamespace="http://schemas.microsoft.com/office/2006/metadata/properties" ma:root="true" ma:fieldsID="75a6aa91c469aa93649c4bd0e4ea90c2" ns2:_="">
    <xsd:import namespace="e8b6b81c-4347-4310-8dd2-36a1f2c5093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b6b81c-4347-4310-8dd2-36a1f2c509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9E53CB-C809-4E16-9BB0-E70C38C1E1E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191454E-75AC-4CA8-A804-F03C0980BF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b6b81c-4347-4310-8dd2-36a1f2c509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73799F-D79B-42D4-951E-C7EF2F7E2F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3230</TotalTime>
  <Words>6057</Words>
  <Application>Microsoft Office PowerPoint</Application>
  <PresentationFormat>On-screen Show (4:3)</PresentationFormat>
  <Paragraphs>753</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283</cp:revision>
  <dcterms:created xsi:type="dcterms:W3CDTF">2022-01-04T15:17:25Z</dcterms:created>
  <dcterms:modified xsi:type="dcterms:W3CDTF">2022-02-04T13:17:43Z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0x010100FC66859C5A4E044D91735B23CAC2E949</vt:lpwstr>
  </property>
</Properties>
</file>