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5" r:id="rId7"/>
    <p:sldId id="274" r:id="rId8"/>
    <p:sldId id="354" r:id="rId9"/>
    <p:sldId id="357" r:id="rId10"/>
    <p:sldId id="355" r:id="rId11"/>
    <p:sldId id="356" r:id="rId12"/>
    <p:sldId id="358" r:id="rId13"/>
    <p:sldId id="359" r:id="rId14"/>
    <p:sldId id="360" r:id="rId15"/>
    <p:sldId id="361" r:id="rId16"/>
    <p:sldId id="362" r:id="rId17"/>
    <p:sldId id="363" r:id="rId18"/>
    <p:sldId id="365" r:id="rId19"/>
    <p:sldId id="366" r:id="rId20"/>
    <p:sldId id="364" r:id="rId21"/>
    <p:sldId id="3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84CFD-EDAE-4A33-85DB-02962E4E132E}" v="30" dt="2022-02-16T01:18:05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Barali" userId="S::sachinbaralicsit077@indrenicollege.edu.np::c0617b98-c704-451e-87dd-515a9ec052d1" providerId="AD" clId="Web-{A9F84CFD-EDAE-4A33-85DB-02962E4E132E}"/>
    <pc:docChg chg="modSld">
      <pc:chgData name="SachinBarali" userId="S::sachinbaralicsit077@indrenicollege.edu.np::c0617b98-c704-451e-87dd-515a9ec052d1" providerId="AD" clId="Web-{A9F84CFD-EDAE-4A33-85DB-02962E4E132E}" dt="2022-02-16T01:18:04.475" v="11" actId="20577"/>
      <pc:docMkLst>
        <pc:docMk/>
      </pc:docMkLst>
      <pc:sldChg chg="modSp">
        <pc:chgData name="SachinBarali" userId="S::sachinbaralicsit077@indrenicollege.edu.np::c0617b98-c704-451e-87dd-515a9ec052d1" providerId="AD" clId="Web-{A9F84CFD-EDAE-4A33-85DB-02962E4E132E}" dt="2022-02-16T01:18:04.475" v="11" actId="20577"/>
        <pc:sldMkLst>
          <pc:docMk/>
          <pc:sldMk cId="0" sldId="355"/>
        </pc:sldMkLst>
        <pc:spChg chg="mod">
          <ac:chgData name="SachinBarali" userId="S::sachinbaralicsit077@indrenicollege.edu.np::c0617b98-c704-451e-87dd-515a9ec052d1" providerId="AD" clId="Web-{A9F84CFD-EDAE-4A33-85DB-02962E4E132E}" dt="2022-02-16T01:18:04.475" v="11" actId="20577"/>
          <ac:spMkLst>
            <pc:docMk/>
            <pc:sldMk cId="0" sldId="355"/>
            <ac:spMk id="4" creationId="{00000000-0000-0000-0000-000000000000}"/>
          </ac:spMkLst>
        </pc:spChg>
      </pc:sldChg>
      <pc:sldChg chg="modSp">
        <pc:chgData name="SachinBarali" userId="S::sachinbaralicsit077@indrenicollege.edu.np::c0617b98-c704-451e-87dd-515a9ec052d1" providerId="AD" clId="Web-{A9F84CFD-EDAE-4A33-85DB-02962E4E132E}" dt="2022-02-16T01:17:54.506" v="8" actId="20577"/>
        <pc:sldMkLst>
          <pc:docMk/>
          <pc:sldMk cId="0" sldId="356"/>
        </pc:sldMkLst>
        <pc:spChg chg="mod">
          <ac:chgData name="SachinBarali" userId="S::sachinbaralicsit077@indrenicollege.edu.np::c0617b98-c704-451e-87dd-515a9ec052d1" providerId="AD" clId="Web-{A9F84CFD-EDAE-4A33-85DB-02962E4E132E}" dt="2022-02-16T01:17:54.506" v="8" actId="20577"/>
          <ac:spMkLst>
            <pc:docMk/>
            <pc:sldMk cId="0" sldId="356"/>
            <ac:spMk id="4" creationId="{00000000-0000-0000-0000-000000000000}"/>
          </ac:spMkLst>
        </pc:spChg>
      </pc:sldChg>
      <pc:sldChg chg="modSp">
        <pc:chgData name="SachinBarali" userId="S::sachinbaralicsit077@indrenicollege.edu.np::c0617b98-c704-451e-87dd-515a9ec052d1" providerId="AD" clId="Web-{A9F84CFD-EDAE-4A33-85DB-02962E4E132E}" dt="2022-02-16T01:17:40.287" v="5" actId="20577"/>
        <pc:sldMkLst>
          <pc:docMk/>
          <pc:sldMk cId="0" sldId="358"/>
        </pc:sldMkLst>
        <pc:spChg chg="mod">
          <ac:chgData name="SachinBarali" userId="S::sachinbaralicsit077@indrenicollege.edu.np::c0617b98-c704-451e-87dd-515a9ec052d1" providerId="AD" clId="Web-{A9F84CFD-EDAE-4A33-85DB-02962E4E132E}" dt="2022-02-16T01:17:40.287" v="5" actId="20577"/>
          <ac:spMkLst>
            <pc:docMk/>
            <pc:sldMk cId="0" sldId="3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B261-EC15-421E-8E35-9B2B281EE8E1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3200"/>
            <a:ext cx="899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Microprocessor </a:t>
            </a:r>
          </a:p>
          <a:p>
            <a:pPr algn="ctr"/>
            <a:r>
              <a:rPr lang="en-US" sz="2800" b="1" dirty="0"/>
              <a:t>Chapter-3</a:t>
            </a:r>
          </a:p>
          <a:p>
            <a:pPr algn="ctr"/>
            <a:r>
              <a:rPr lang="en-US" sz="2800" b="1" dirty="0"/>
              <a:t>Instruction Cycle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Operand fetch: Timing diagram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457200"/>
            <a:ext cx="519112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34000" y="1066800"/>
            <a:ext cx="3810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Instructions that use a 6T </a:t>
            </a:r>
            <a:r>
              <a:rPr lang="en-US" sz="2400" b="1" dirty="0" err="1">
                <a:solidFill>
                  <a:srgbClr val="FF0000"/>
                </a:solidFill>
              </a:rPr>
              <a:t>Opcode</a:t>
            </a:r>
            <a:r>
              <a:rPr lang="en-US" sz="2400" b="1" dirty="0">
                <a:solidFill>
                  <a:srgbClr val="FF0000"/>
                </a:solidFill>
              </a:rPr>
              <a:t> Fetch are: </a:t>
            </a:r>
          </a:p>
          <a:p>
            <a:pPr marL="457200"/>
            <a:r>
              <a:rPr lang="en-US" sz="2400" dirty="0" err="1">
                <a:solidFill>
                  <a:srgbClr val="FF0000"/>
                </a:solidFill>
              </a:rPr>
              <a:t>SPHL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INX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n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PUSH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CALL (all typos) __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RC (Conditional </a:t>
            </a:r>
            <a:r>
              <a:rPr lang="en-US" sz="2400" u="sng" dirty="0" err="1">
                <a:solidFill>
                  <a:srgbClr val="FF0000"/>
                </a:solidFill>
              </a:rPr>
              <a:t>Rh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err="1">
                <a:solidFill>
                  <a:srgbClr val="FF0000"/>
                </a:solidFill>
              </a:rPr>
              <a:t>RSTn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T5 and T6 are used for internal operation, so nothing happens in buses during that time, so nothing is shown in the </a:t>
            </a:r>
            <a:r>
              <a:rPr lang="en-US" sz="2400" dirty="0" err="1">
                <a:solidFill>
                  <a:srgbClr val="FF0000"/>
                </a:solidFill>
              </a:rPr>
              <a:t>timinig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daigram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Memory Read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89154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This cycle is used to fetch one byte from the memory to </a:t>
            </a:r>
            <a:r>
              <a:rPr lang="en-US" sz="2200" dirty="0">
                <a:sym typeface="Symbol"/>
              </a:rPr>
              <a:t>p</a:t>
            </a:r>
          </a:p>
          <a:p>
            <a:r>
              <a:rPr lang="en-US" sz="2200" dirty="0"/>
              <a:t>This cycle can be used to fetch the operand bytes of an instruction or any data from the memory.</a:t>
            </a:r>
          </a:p>
          <a:p>
            <a:r>
              <a:rPr lang="en-US" sz="2200" dirty="0"/>
              <a:t>It is not compulsory machine cycle.</a:t>
            </a:r>
          </a:p>
          <a:p>
            <a:r>
              <a:rPr lang="en-US" sz="2200" dirty="0"/>
              <a:t>It requires 3T-states.</a:t>
            </a:r>
          </a:p>
          <a:p>
            <a:r>
              <a:rPr lang="en-US" sz="2200" b="1" dirty="0"/>
              <a:t>During T1: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A15-A8 contains the higher byte of address (</a:t>
            </a:r>
            <a:r>
              <a:rPr lang="en-US" sz="2200" dirty="0" err="1"/>
              <a:t>PCH</a:t>
            </a:r>
            <a:r>
              <a:rPr lang="en-US" sz="2200" dirty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As ALE is high, AD7-AD0 contains the lower byte of the address (PCL).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In memory read cycle, S1 goes high and S0 remains low.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Similarly IO/M goes low.</a:t>
            </a:r>
          </a:p>
          <a:p>
            <a:endParaRPr lang="en-US" sz="1100" dirty="0"/>
          </a:p>
          <a:p>
            <a:r>
              <a:rPr lang="en-US" sz="2200" b="1" dirty="0"/>
              <a:t>During T2: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ALE goes low.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Address is removed from AD7-AD0.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As RD goes low, data appears on AD7-AD0.</a:t>
            </a:r>
          </a:p>
          <a:p>
            <a:endParaRPr lang="en-US" sz="2200" dirty="0"/>
          </a:p>
          <a:p>
            <a:r>
              <a:rPr lang="en-US" sz="2200" dirty="0"/>
              <a:t>During T3: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Data remains on AD7-AD0 as RD is low.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Memory Read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58674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48400" y="12954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Note: </a:t>
            </a:r>
          </a:p>
          <a:p>
            <a:pPr marL="228600"/>
            <a:r>
              <a:rPr lang="en-US" sz="2400" b="1" dirty="0">
                <a:solidFill>
                  <a:srgbClr val="FF0000"/>
                </a:solidFill>
              </a:rPr>
              <a:t>In read operation, there is propagation delay.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Memory Write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89154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This cycle is used to send(write) one byte into the memory.</a:t>
            </a:r>
          </a:p>
          <a:p>
            <a:r>
              <a:rPr lang="en-US" sz="2200" dirty="0"/>
              <a:t>It is also not compulsory machine cycle.</a:t>
            </a:r>
          </a:p>
          <a:p>
            <a:r>
              <a:rPr lang="en-US" sz="2200" dirty="0"/>
              <a:t>It requires 3T-states.</a:t>
            </a:r>
          </a:p>
          <a:p>
            <a:r>
              <a:rPr lang="en-US" sz="2200" b="1" dirty="0"/>
              <a:t>During T1: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A15-A8 contains the higher byte of address (</a:t>
            </a:r>
            <a:r>
              <a:rPr lang="en-US" sz="2200" dirty="0" err="1"/>
              <a:t>PCH</a:t>
            </a:r>
            <a:r>
              <a:rPr lang="en-US" sz="2200" dirty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As ALE is high, AD7-AD0 contains the lower byte of the address (PCL).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In memory write cycle, S0 goes high and S1 remains low.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Similarly IO/M goes low as it is memory operation.</a:t>
            </a:r>
          </a:p>
          <a:p>
            <a:endParaRPr lang="en-US" sz="1100" dirty="0"/>
          </a:p>
          <a:p>
            <a:r>
              <a:rPr lang="en-US" sz="2200" b="1" dirty="0"/>
              <a:t>During T2: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ALE goes low.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Address is removed from AD7-AD0.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Data appears on AD7-AD0 and </a:t>
            </a:r>
            <a:r>
              <a:rPr lang="en-US" sz="2200" dirty="0" err="1"/>
              <a:t>WR</a:t>
            </a:r>
            <a:r>
              <a:rPr lang="en-US" sz="2200" dirty="0"/>
              <a:t> goes low.</a:t>
            </a:r>
          </a:p>
          <a:p>
            <a:endParaRPr lang="en-US" sz="2200" dirty="0"/>
          </a:p>
          <a:p>
            <a:r>
              <a:rPr lang="en-US" sz="2200" dirty="0"/>
              <a:t>During T3: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Data remains on AD7-AD0 as </a:t>
            </a:r>
            <a:r>
              <a:rPr lang="en-US" sz="2200" dirty="0" err="1"/>
              <a:t>WR</a:t>
            </a:r>
            <a:r>
              <a:rPr lang="en-US" sz="2200" dirty="0"/>
              <a:t> is low.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Memory Write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12954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Note: </a:t>
            </a:r>
          </a:p>
          <a:p>
            <a:pPr marL="228600"/>
            <a:r>
              <a:rPr lang="en-US" sz="2400" b="1" dirty="0">
                <a:solidFill>
                  <a:srgbClr val="FF0000"/>
                </a:solidFill>
              </a:rPr>
              <a:t>In write operation, there is no propagation delay.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599"/>
            <a:ext cx="5562600" cy="618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IO Read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89154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This cycle is used to fetch one byte from the IO port to </a:t>
            </a:r>
            <a:r>
              <a:rPr lang="en-US" sz="2200" dirty="0">
                <a:sym typeface="Symbol"/>
              </a:rPr>
              <a:t>p</a:t>
            </a:r>
          </a:p>
          <a:p>
            <a:r>
              <a:rPr lang="en-US" sz="2200" dirty="0"/>
              <a:t>It is not compulsory machine cycle.</a:t>
            </a:r>
          </a:p>
          <a:p>
            <a:r>
              <a:rPr lang="en-US" sz="2200" dirty="0"/>
              <a:t>It requires 3T-states.</a:t>
            </a:r>
          </a:p>
          <a:p>
            <a:r>
              <a:rPr lang="en-US" sz="2200" b="1" dirty="0"/>
              <a:t>During T1: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The low 8-bits of IO port addresses are duplicated into higher order address bus A15-A8.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As ALE is high, AD7-AD0 contains the lower byte of the address (PCL).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In I/O read cycle, S1 goes high and S0 remains low.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Similarly IO/M goes high .</a:t>
            </a:r>
          </a:p>
          <a:p>
            <a:endParaRPr lang="en-US" sz="1100" dirty="0"/>
          </a:p>
          <a:p>
            <a:r>
              <a:rPr lang="en-US" sz="2200" b="1" dirty="0"/>
              <a:t>During T2: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ALE goes low.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Address is removed from AD7-AD0.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As RD goes low, data appears on AD7-AD0.</a:t>
            </a:r>
          </a:p>
          <a:p>
            <a:endParaRPr lang="en-US" sz="2200" dirty="0"/>
          </a:p>
          <a:p>
            <a:r>
              <a:rPr lang="en-US" sz="2200" dirty="0"/>
              <a:t>During T3: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Data remains on AD7-AD0 as RD is low.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IO 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12954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Note: </a:t>
            </a:r>
          </a:p>
          <a:p>
            <a:pPr marL="228600"/>
            <a:r>
              <a:rPr lang="en-US" sz="2400" b="1" dirty="0">
                <a:solidFill>
                  <a:srgbClr val="FF0000"/>
                </a:solidFill>
              </a:rPr>
              <a:t>In read operation, there is propagation delay.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85" y="800100"/>
            <a:ext cx="626891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IO Write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89154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This cycle is used to send(write) one byte into the IO port from </a:t>
            </a:r>
            <a:r>
              <a:rPr lang="en-US" sz="2200" dirty="0">
                <a:sym typeface="Symbol"/>
              </a:rPr>
              <a:t>p</a:t>
            </a:r>
            <a:r>
              <a:rPr lang="en-US" sz="2200" dirty="0"/>
              <a:t>.</a:t>
            </a:r>
          </a:p>
          <a:p>
            <a:r>
              <a:rPr lang="en-US" sz="2200" dirty="0"/>
              <a:t>It is also not compulsory machine cycle.</a:t>
            </a:r>
          </a:p>
          <a:p>
            <a:r>
              <a:rPr lang="en-US" sz="2200" dirty="0"/>
              <a:t>It requires 3T-states.</a:t>
            </a:r>
          </a:p>
          <a:p>
            <a:r>
              <a:rPr lang="en-US" sz="2200" b="1" dirty="0"/>
              <a:t>During T1: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The low 8-bits of IO port addresses are duplicated into higher order address bus A15-A8.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As ALE is high, AD7-AD0 contains the lower byte of the address (PCL).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In I/O write cycle, S0 goes high and S0 remains high.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Similarly IO/M goes high .</a:t>
            </a:r>
          </a:p>
          <a:p>
            <a:endParaRPr lang="en-US" sz="1100" dirty="0"/>
          </a:p>
          <a:p>
            <a:r>
              <a:rPr lang="en-US" sz="2200" b="1" dirty="0"/>
              <a:t>During T2: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ALE goes low.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Address is removed from AD7-AD0.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Data appears on AD7-AD0 and </a:t>
            </a:r>
            <a:r>
              <a:rPr lang="en-US" sz="2200" dirty="0" err="1"/>
              <a:t>WR</a:t>
            </a:r>
            <a:r>
              <a:rPr lang="en-US" sz="2200" dirty="0"/>
              <a:t> goes low.</a:t>
            </a:r>
          </a:p>
          <a:p>
            <a:endParaRPr lang="en-US" sz="2200" dirty="0"/>
          </a:p>
          <a:p>
            <a:r>
              <a:rPr lang="en-US" sz="2200" dirty="0"/>
              <a:t>During T3: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Data remains on AD7-AD0 as RD is low.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IO Write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12954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Note: </a:t>
            </a:r>
          </a:p>
          <a:p>
            <a:pPr marL="228600"/>
            <a:r>
              <a:rPr lang="en-US" sz="2400" b="1" dirty="0">
                <a:solidFill>
                  <a:srgbClr val="FF0000"/>
                </a:solidFill>
              </a:rPr>
              <a:t>In write operation, there is no propagation delay.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33400"/>
            <a:ext cx="6019800" cy="635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1000"/>
            <a:ext cx="8991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Instruction or code is stored in memory.</a:t>
            </a:r>
          </a:p>
          <a:p>
            <a:r>
              <a:rPr lang="en-US" sz="2100" dirty="0"/>
              <a:t>For a instruction : </a:t>
            </a:r>
            <a:r>
              <a:rPr lang="en-US" sz="2100" dirty="0" err="1"/>
              <a:t>MVI</a:t>
            </a:r>
            <a:r>
              <a:rPr lang="en-US" sz="2100" dirty="0"/>
              <a:t> A, 44h</a:t>
            </a:r>
          </a:p>
          <a:p>
            <a:r>
              <a:rPr lang="en-US" sz="2100" dirty="0"/>
              <a:t>	It has two part first is </a:t>
            </a:r>
            <a:r>
              <a:rPr lang="en-US" sz="2100" dirty="0" err="1"/>
              <a:t>opcode</a:t>
            </a:r>
            <a:r>
              <a:rPr lang="en-US" sz="2100" dirty="0"/>
              <a:t> and the second one is operand. 	Sometimes Instruction may contains two operands.</a:t>
            </a:r>
          </a:p>
          <a:p>
            <a:r>
              <a:rPr lang="en-US" sz="2100" b="1" dirty="0"/>
              <a:t>Instruction cycle: </a:t>
            </a:r>
          </a:p>
          <a:p>
            <a:r>
              <a:rPr lang="en-US" sz="2100" dirty="0"/>
              <a:t>Time required to execute and fetch one complete instruction is called </a:t>
            </a:r>
            <a:r>
              <a:rPr lang="en-US" sz="2100" i="1" dirty="0"/>
              <a:t>instruction cycle</a:t>
            </a:r>
            <a:r>
              <a:rPr lang="en-US" sz="2100" dirty="0"/>
              <a:t>.</a:t>
            </a:r>
          </a:p>
          <a:p>
            <a:r>
              <a:rPr lang="en-US" sz="2100" dirty="0"/>
              <a:t>It is the time require to complete the execution of an instruction. </a:t>
            </a:r>
          </a:p>
          <a:p>
            <a:r>
              <a:rPr lang="en-US" sz="2100" dirty="0"/>
              <a:t>It consists: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100" b="1" dirty="0"/>
              <a:t>Fetch cycle – </a:t>
            </a:r>
            <a:r>
              <a:rPr lang="en-US" sz="2100" dirty="0"/>
              <a:t>This the time required by </a:t>
            </a:r>
            <a:r>
              <a:rPr lang="en-US" sz="2100" dirty="0">
                <a:sym typeface="Symbol"/>
              </a:rPr>
              <a:t>p to fetch the instruction from the memory to instruction register is called fetch cycle. </a:t>
            </a:r>
            <a:r>
              <a:rPr lang="en-US" sz="2100" dirty="0"/>
              <a:t>The next instruction is fetched by the address stored in program counter (PC) and then stored in the instruction register.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100" b="1" dirty="0"/>
              <a:t>Decode instruction </a:t>
            </a:r>
            <a:r>
              <a:rPr lang="en-US" sz="2100" dirty="0"/>
              <a:t>– Decoder interprets the encoded instruction from instruction register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100" b="1" dirty="0"/>
              <a:t>Reading effective address </a:t>
            </a:r>
            <a:r>
              <a:rPr lang="en-US" sz="2100" dirty="0"/>
              <a:t>– The address given in instruction is read from main memory and required data is fetched. The effective address depends on direct addressing mode or indirect addressing mode.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100" b="1" dirty="0"/>
              <a:t>Execution cycle </a:t>
            </a:r>
            <a:r>
              <a:rPr lang="en-US" sz="2100" dirty="0"/>
              <a:t>– consists memory read (</a:t>
            </a:r>
            <a:r>
              <a:rPr lang="en-US" sz="2100" dirty="0" err="1"/>
              <a:t>MR</a:t>
            </a:r>
            <a:r>
              <a:rPr lang="en-US" sz="2100" dirty="0"/>
              <a:t>), memory write (MW), input output read (</a:t>
            </a:r>
            <a:r>
              <a:rPr lang="en-US" sz="2100" dirty="0" err="1"/>
              <a:t>IOR</a:t>
            </a:r>
            <a:r>
              <a:rPr lang="en-US" sz="2100" dirty="0"/>
              <a:t>) and input output write (IOW)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5485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657671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Upon the completion of step 4, the control goes back to step 1 to fetch, decode, and execute the next instruction. This process continues indefinitely unless a HALT instruction is encountered.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89916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T-state is defined as </a:t>
            </a:r>
            <a:r>
              <a:rPr lang="en-US" sz="2400" b="1" dirty="0"/>
              <a:t>one subdivision of operation performed in one clock period</a:t>
            </a:r>
            <a:r>
              <a:rPr lang="en-US" sz="2400" dirty="0"/>
              <a:t>. These subdivisions are internal states synchronized with the system clock, and each T-state is precisely equal to one clock period.</a:t>
            </a:r>
          </a:p>
          <a:p>
            <a:r>
              <a:rPr lang="en-US" sz="2400" dirty="0"/>
              <a:t>One time period of frequency of microprocessor is called t-state. </a:t>
            </a:r>
          </a:p>
          <a:p>
            <a:r>
              <a:rPr lang="en-US" sz="2400" dirty="0"/>
              <a:t>A t-state is measured from falling edge of one clock pulse of the falling edge of next clock pulse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Since 8085 works at 3MHz, one T-state = 1/3 microseconds=0.333 microseconds.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182408"/>
            <a:ext cx="6477000" cy="260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8915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Machine cycle</a:t>
            </a:r>
          </a:p>
          <a:p>
            <a:r>
              <a:rPr lang="en-US" sz="2200" dirty="0"/>
              <a:t>The time required for the microprocessor to access memory or an IO device either for a read operation or a write operation is called a machine cycle.</a:t>
            </a:r>
            <a:endParaRPr lang="en-US" sz="2200" dirty="0">
              <a:sym typeface="Symbol"/>
            </a:endParaRPr>
          </a:p>
          <a:p>
            <a:r>
              <a:rPr lang="en-US" sz="2200" dirty="0">
                <a:sym typeface="Symbol"/>
              </a:rPr>
              <a:t>As the data bus of 8085 is 8-bit, one machine cycle will transfer one byte (8-bit). Instructions that require to read or write 16 bit data from memory, need multiple machine cycles. </a:t>
            </a:r>
            <a:endParaRPr lang="en-US" sz="2200" dirty="0"/>
          </a:p>
          <a:p>
            <a:r>
              <a:rPr lang="en-US" sz="2200" dirty="0"/>
              <a:t>An instruction cycle consists of various machine cycles.</a:t>
            </a:r>
          </a:p>
          <a:p>
            <a:r>
              <a:rPr lang="en-US" sz="2200" dirty="0"/>
              <a:t>The most important and compulsory machine cycle of every instruction is </a:t>
            </a:r>
            <a:r>
              <a:rPr lang="en-US" sz="2200" dirty="0" err="1"/>
              <a:t>OPCODE</a:t>
            </a:r>
            <a:r>
              <a:rPr lang="en-US" sz="2200" dirty="0"/>
              <a:t> FETCH . It is the first machine cycle of every instruction. </a:t>
            </a:r>
          </a:p>
          <a:p>
            <a:r>
              <a:rPr lang="en-US" sz="2200" dirty="0"/>
              <a:t>There are other machine cycles like memory read, memory write, I/O read, etc.</a:t>
            </a:r>
          </a:p>
          <a:p>
            <a:r>
              <a:rPr lang="en-US" sz="2200" dirty="0"/>
              <a:t>Machine cycles contain T-states.</a:t>
            </a:r>
          </a:p>
          <a:p>
            <a:r>
              <a:rPr lang="en-US" sz="2200" b="1" dirty="0"/>
              <a:t>Following are the different types of machine cycle: </a:t>
            </a:r>
          </a:p>
          <a:p>
            <a:pPr>
              <a:buFontTx/>
              <a:buChar char="-"/>
            </a:pPr>
            <a:r>
              <a:rPr lang="en-US" sz="2200" dirty="0"/>
              <a:t> </a:t>
            </a:r>
            <a:r>
              <a:rPr lang="en-US" sz="2200" dirty="0" err="1"/>
              <a:t>Opcode</a:t>
            </a:r>
            <a:r>
              <a:rPr lang="en-US" sz="2200" dirty="0"/>
              <a:t> fetch, which takes 4 to 6 t-states </a:t>
            </a:r>
          </a:p>
          <a:p>
            <a:pPr>
              <a:buFontTx/>
              <a:buChar char="-"/>
            </a:pPr>
            <a:r>
              <a:rPr lang="en-US" sz="2200" dirty="0"/>
              <a:t> Memory Read, which takes 3 t-states </a:t>
            </a:r>
          </a:p>
          <a:p>
            <a:pPr>
              <a:buFontTx/>
              <a:buChar char="-"/>
            </a:pPr>
            <a:r>
              <a:rPr lang="en-US" sz="2200" dirty="0"/>
              <a:t> Memory Write, which takes 3 t-states </a:t>
            </a:r>
          </a:p>
          <a:p>
            <a:pPr>
              <a:buFontTx/>
              <a:buChar char="-"/>
            </a:pPr>
            <a:r>
              <a:rPr lang="en-US" sz="2200" dirty="0"/>
              <a:t> I/O Read, which takes 3 t-states </a:t>
            </a:r>
          </a:p>
          <a:p>
            <a:pPr>
              <a:buFontTx/>
              <a:buChar char="-"/>
            </a:pPr>
            <a:r>
              <a:rPr lang="en-US" sz="2200" dirty="0"/>
              <a:t> I/O Write, which takes 3 t-states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891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Machine cycle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47" y="1676400"/>
            <a:ext cx="8745053" cy="277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Opcode fetch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8915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This cycle is used to fetch the </a:t>
            </a:r>
            <a:r>
              <a:rPr lang="en-US" sz="2200" dirty="0" err="1"/>
              <a:t>opcode</a:t>
            </a:r>
            <a:r>
              <a:rPr lang="en-US" sz="2200" dirty="0"/>
              <a:t> from memory.</a:t>
            </a:r>
          </a:p>
          <a:p>
            <a:r>
              <a:rPr lang="en-US" sz="2200" dirty="0"/>
              <a:t>This the first machine cycle of every instruction.</a:t>
            </a:r>
          </a:p>
          <a:p>
            <a:r>
              <a:rPr lang="en-US" sz="2200" dirty="0"/>
              <a:t>It is a compulsory machine cycle.</a:t>
            </a:r>
          </a:p>
          <a:p>
            <a:r>
              <a:rPr lang="en-US" sz="2200" dirty="0"/>
              <a:t>It is generally of 4T states but some times instruction require a 6T state for </a:t>
            </a:r>
            <a:r>
              <a:rPr lang="en-US" sz="2200" dirty="0" err="1"/>
              <a:t>opcode</a:t>
            </a:r>
            <a:r>
              <a:rPr lang="en-US" sz="2200" dirty="0"/>
              <a:t> fetch.</a:t>
            </a:r>
          </a:p>
          <a:p>
            <a:endParaRPr lang="en-US" sz="1200" dirty="0"/>
          </a:p>
          <a:p>
            <a:r>
              <a:rPr lang="en-US" sz="2200" b="1" dirty="0"/>
              <a:t>During T1: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A15-A8 contains higher byte of </a:t>
            </a:r>
            <a:r>
              <a:rPr lang="en-US" sz="2200" dirty="0" err="1"/>
              <a:t>adddress</a:t>
            </a:r>
            <a:r>
              <a:rPr lang="en-US" sz="2200" dirty="0"/>
              <a:t> (</a:t>
            </a:r>
            <a:r>
              <a:rPr lang="en-US" sz="2200" dirty="0" err="1"/>
              <a:t>PCH</a:t>
            </a:r>
            <a:r>
              <a:rPr lang="en-US" sz="22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As ALE is high AD7-AD0 contains lower byte of address (PCL)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Since it is an </a:t>
            </a:r>
            <a:r>
              <a:rPr lang="en-US" sz="2200" dirty="0" err="1"/>
              <a:t>opcode</a:t>
            </a:r>
            <a:r>
              <a:rPr lang="en-US" sz="2200" dirty="0"/>
              <a:t> fetch cycle, S1 and S0 goes high.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Since it is memory read operation IO/M goes low.</a:t>
            </a:r>
          </a:p>
          <a:p>
            <a:endParaRPr lang="en-US" sz="1100" dirty="0"/>
          </a:p>
          <a:p>
            <a:r>
              <a:rPr lang="en-US" sz="2200" b="1" dirty="0"/>
              <a:t>During T2: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As ALE goes low, address is removed from AD7-AD0.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As RD goes low, data appears on AD7-AD0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As </a:t>
            </a:r>
            <a:r>
              <a:rPr lang="en-US" sz="2200" dirty="0">
                <a:sym typeface="Symbol"/>
              </a:rPr>
              <a:t>p is reading data (</a:t>
            </a:r>
            <a:r>
              <a:rPr lang="en-US" sz="2200" dirty="0" err="1">
                <a:sym typeface="Symbol"/>
              </a:rPr>
              <a:t>opcode</a:t>
            </a:r>
            <a:r>
              <a:rPr lang="en-US" sz="2200" dirty="0">
                <a:sym typeface="Symbol"/>
              </a:rPr>
              <a:t> from memory), there is a propagation delay between sending the address and arrival of data. This is the time required for data to travel from memory to p. Note: it is shown by dots between address and data.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Opcode fetch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9600"/>
            <a:ext cx="89154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During T3: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Data remains on AD7-AD0 till RD is low. This the time given to </a:t>
            </a:r>
            <a:r>
              <a:rPr lang="en-US" sz="2200" dirty="0">
                <a:sym typeface="Symbol"/>
              </a:rPr>
              <a:t>p to capture data (</a:t>
            </a:r>
            <a:r>
              <a:rPr lang="en-US" sz="2200" dirty="0" err="1">
                <a:sym typeface="Symbol"/>
              </a:rPr>
              <a:t>opcode</a:t>
            </a:r>
            <a:r>
              <a:rPr lang="en-US" sz="2200" dirty="0">
                <a:sym typeface="Symbol"/>
              </a:rPr>
              <a:t>) from the data bus into store it to instruction register.</a:t>
            </a:r>
          </a:p>
          <a:p>
            <a:endParaRPr lang="en-US" sz="1100" dirty="0"/>
          </a:p>
          <a:p>
            <a:r>
              <a:rPr lang="en-US" sz="2200" b="1" dirty="0"/>
              <a:t>During T4: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T4 state is used by the </a:t>
            </a:r>
            <a:r>
              <a:rPr lang="en-US" sz="2200" dirty="0">
                <a:sym typeface="Symbol"/>
              </a:rPr>
              <a:t>p to decode the </a:t>
            </a:r>
            <a:r>
              <a:rPr lang="en-US" sz="2200" dirty="0" err="1">
                <a:sym typeface="Symbol"/>
              </a:rPr>
              <a:t>opcode</a:t>
            </a:r>
            <a:r>
              <a:rPr lang="en-US" sz="2200" dirty="0">
                <a:sym typeface="Symbol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ym typeface="Symbol"/>
              </a:rPr>
              <a:t>This is how an </a:t>
            </a:r>
            <a:r>
              <a:rPr lang="en-US" sz="2200" dirty="0" err="1">
                <a:sym typeface="Symbol"/>
              </a:rPr>
              <a:t>opcode</a:t>
            </a:r>
            <a:r>
              <a:rPr lang="en-US" sz="2200" dirty="0">
                <a:sym typeface="Symbol"/>
              </a:rPr>
              <a:t> fetch cycle is different from memory read cycle.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Opcode fetch: Timing diagram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 l="5208" r="4167"/>
          <a:stretch>
            <a:fillRect/>
          </a:stretch>
        </p:blipFill>
        <p:spPr bwMode="auto">
          <a:xfrm>
            <a:off x="0" y="838200"/>
            <a:ext cx="6629400" cy="557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05600" y="2133600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Timing diagram show what is happening in the buses. Decoding is an internal operation and hence is not shown in the timing diagram.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66859C5A4E044D91735B23CAC2E949" ma:contentTypeVersion="5" ma:contentTypeDescription="Create a new document." ma:contentTypeScope="" ma:versionID="1ad33865ee467d5ba7fb62d9416d67ef">
  <xsd:schema xmlns:xsd="http://www.w3.org/2001/XMLSchema" xmlns:xs="http://www.w3.org/2001/XMLSchema" xmlns:p="http://schemas.microsoft.com/office/2006/metadata/properties" xmlns:ns2="e8b6b81c-4347-4310-8dd2-36a1f2c50938" targetNamespace="http://schemas.microsoft.com/office/2006/metadata/properties" ma:root="true" ma:fieldsID="75a6aa91c469aa93649c4bd0e4ea90c2" ns2:_="">
    <xsd:import namespace="e8b6b81c-4347-4310-8dd2-36a1f2c50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6b81c-4347-4310-8dd2-36a1f2c509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BE1D1F-2B4F-483A-878D-F5E6124C01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9922BB-CE71-40FD-ACC3-D60390239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b6b81c-4347-4310-8dd2-36a1f2c5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8502F0-50A4-46F6-9335-0473FFE8FD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1054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362</cp:revision>
  <dcterms:created xsi:type="dcterms:W3CDTF">2022-01-04T15:17:25Z</dcterms:created>
  <dcterms:modified xsi:type="dcterms:W3CDTF">2022-02-16T01:18:06Z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0x010100FC66859C5A4E044D91735B23CAC2E949</vt:lpwstr>
  </property>
</Properties>
</file>