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59" r:id="rId6"/>
    <p:sldId id="275" r:id="rId7"/>
    <p:sldId id="263" r:id="rId8"/>
    <p:sldId id="268" r:id="rId9"/>
    <p:sldId id="262" r:id="rId10"/>
    <p:sldId id="260" r:id="rId11"/>
    <p:sldId id="261" r:id="rId12"/>
    <p:sldId id="269" r:id="rId13"/>
    <p:sldId id="264" r:id="rId14"/>
    <p:sldId id="267" r:id="rId15"/>
    <p:sldId id="266" r:id="rId16"/>
    <p:sldId id="273"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0" d="100"/>
          <a:sy n="60" d="100"/>
        </p:scale>
        <p:origin x="-77" y="-4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06B261-EC15-421E-8E35-9B2B281EE8E1}"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6B261-EC15-421E-8E35-9B2B281EE8E1}"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6B261-EC15-421E-8E35-9B2B281EE8E1}"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6B261-EC15-421E-8E35-9B2B281EE8E1}"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06B261-EC15-421E-8E35-9B2B281EE8E1}"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06B261-EC15-421E-8E35-9B2B281EE8E1}"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06B261-EC15-421E-8E35-9B2B281EE8E1}"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06B261-EC15-421E-8E35-9B2B281EE8E1}"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6B261-EC15-421E-8E35-9B2B281EE8E1}"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06B261-EC15-421E-8E35-9B2B281EE8E1}"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06B261-EC15-421E-8E35-9B2B281EE8E1}"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6B261-EC15-421E-8E35-9B2B281EE8E1}" type="datetimeFigureOut">
              <a:rPr lang="en-US" smtClean="0"/>
              <a:pPr/>
              <a:t>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D8100-70E3-4BF4-B0B0-0AEAF11A1A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43200"/>
            <a:ext cx="8991600" cy="1384995"/>
          </a:xfrm>
          <a:prstGeom prst="rect">
            <a:avLst/>
          </a:prstGeom>
          <a:noFill/>
        </p:spPr>
        <p:txBody>
          <a:bodyPr wrap="square" rtlCol="0">
            <a:spAutoFit/>
          </a:bodyPr>
          <a:lstStyle/>
          <a:p>
            <a:pPr algn="ctr"/>
            <a:r>
              <a:rPr lang="en-US" sz="2800" b="1" dirty="0" smtClean="0"/>
              <a:t>Microprocessor </a:t>
            </a:r>
          </a:p>
          <a:p>
            <a:pPr algn="ctr"/>
            <a:r>
              <a:rPr lang="en-US" sz="2800" b="1" dirty="0" smtClean="0"/>
              <a:t>Chapter-1</a:t>
            </a:r>
          </a:p>
          <a:p>
            <a:pPr algn="ctr"/>
            <a:r>
              <a:rPr lang="en-US" sz="2800" b="1" dirty="0" smtClean="0"/>
              <a:t>Introduction</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Evolution of microprocessor</a:t>
            </a:r>
            <a:endParaRPr lang="en-US" sz="2800" b="1" dirty="0"/>
          </a:p>
        </p:txBody>
      </p:sp>
      <p:sp>
        <p:nvSpPr>
          <p:cNvPr id="3" name="TextBox 2"/>
          <p:cNvSpPr txBox="1"/>
          <p:nvPr/>
        </p:nvSpPr>
        <p:spPr>
          <a:xfrm>
            <a:off x="0" y="609600"/>
            <a:ext cx="8991600" cy="3046988"/>
          </a:xfrm>
          <a:prstGeom prst="rect">
            <a:avLst/>
          </a:prstGeom>
          <a:noFill/>
        </p:spPr>
        <p:txBody>
          <a:bodyPr wrap="square" rtlCol="0">
            <a:spAutoFit/>
          </a:bodyPr>
          <a:lstStyle/>
          <a:p>
            <a:r>
              <a:rPr lang="en-US" sz="2400" dirty="0" smtClean="0"/>
              <a:t>Transistors was invented in 1948. IC was invented in 1958 by Texas Instruments J. </a:t>
            </a:r>
            <a:r>
              <a:rPr lang="en-US" sz="2400" dirty="0" err="1" smtClean="0"/>
              <a:t>Kilby</a:t>
            </a:r>
            <a:r>
              <a:rPr lang="en-US" sz="2400" dirty="0" smtClean="0"/>
              <a:t>. </a:t>
            </a:r>
          </a:p>
          <a:p>
            <a:r>
              <a:rPr lang="en-US" sz="2400" dirty="0" smtClean="0"/>
              <a:t>First microprocessor was Intel 4004 invented by INTEL (</a:t>
            </a:r>
            <a:r>
              <a:rPr lang="en-US" sz="2400" dirty="0" err="1" smtClean="0"/>
              <a:t>INTegrated</a:t>
            </a:r>
            <a:r>
              <a:rPr lang="en-US" sz="2400" dirty="0" smtClean="0"/>
              <a:t> Electronics) which was 4 bit microprocessor. It was presented by Intel in 1971. It was the first </a:t>
            </a:r>
            <a:r>
              <a:rPr lang="en-US" sz="2400" dirty="0" err="1" smtClean="0"/>
              <a:t>commerically</a:t>
            </a:r>
            <a:r>
              <a:rPr lang="en-US" sz="2400" dirty="0" smtClean="0"/>
              <a:t> available 4 bit CPU. </a:t>
            </a:r>
          </a:p>
          <a:p>
            <a:endParaRPr lang="en-US" sz="2400" dirty="0" smtClean="0"/>
          </a:p>
          <a:p>
            <a:endParaRPr lang="en-US" sz="2400" dirty="0" smtClean="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Evolution of microprocessor</a:t>
            </a:r>
            <a:endParaRPr lang="en-US" sz="2800" b="1" dirty="0"/>
          </a:p>
        </p:txBody>
      </p:sp>
      <p:sp>
        <p:nvSpPr>
          <p:cNvPr id="3" name="TextBox 2"/>
          <p:cNvSpPr txBox="1"/>
          <p:nvPr/>
        </p:nvSpPr>
        <p:spPr>
          <a:xfrm>
            <a:off x="0" y="609600"/>
            <a:ext cx="8991600" cy="1938992"/>
          </a:xfrm>
          <a:prstGeom prst="rect">
            <a:avLst/>
          </a:prstGeom>
          <a:noFill/>
        </p:spPr>
        <p:txBody>
          <a:bodyPr wrap="square" rtlCol="0">
            <a:spAutoFit/>
          </a:bodyPr>
          <a:lstStyle/>
          <a:p>
            <a:r>
              <a:rPr lang="en-US" sz="2400" dirty="0" smtClean="0"/>
              <a:t>Similarly, some 8 bit microprocessor are:</a:t>
            </a:r>
          </a:p>
          <a:p>
            <a:r>
              <a:rPr lang="en-US" sz="2400" dirty="0" smtClean="0"/>
              <a:t>8008 microprocessor, which was invented in 1974. The clock speed of 8008  is 500 kHz. It contains 3500 number of transistor. </a:t>
            </a:r>
          </a:p>
          <a:p>
            <a:r>
              <a:rPr lang="en-US" sz="2400" dirty="0" smtClean="0"/>
              <a:t>Advancement of microprocessor can be tabulated as below: </a:t>
            </a:r>
          </a:p>
          <a:p>
            <a:endParaRPr lang="en-US" sz="2400" dirty="0"/>
          </a:p>
        </p:txBody>
      </p:sp>
      <p:pic>
        <p:nvPicPr>
          <p:cNvPr id="16386" name="Picture 2" descr="See the source image"/>
          <p:cNvPicPr>
            <a:picLocks noChangeAspect="1" noChangeArrowheads="1"/>
          </p:cNvPicPr>
          <p:nvPr/>
        </p:nvPicPr>
        <p:blipFill>
          <a:blip r:embed="rId2"/>
          <a:srcRect/>
          <a:stretch>
            <a:fillRect/>
          </a:stretch>
        </p:blipFill>
        <p:spPr bwMode="auto">
          <a:xfrm>
            <a:off x="0" y="2133600"/>
            <a:ext cx="9060030" cy="3962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Evolution of microprocessor</a:t>
            </a:r>
            <a:endParaRPr lang="en-US" sz="2800" b="1" dirty="0"/>
          </a:p>
        </p:txBody>
      </p:sp>
      <p:sp>
        <p:nvSpPr>
          <p:cNvPr id="3" name="TextBox 2"/>
          <p:cNvSpPr txBox="1"/>
          <p:nvPr/>
        </p:nvSpPr>
        <p:spPr>
          <a:xfrm>
            <a:off x="0" y="609600"/>
            <a:ext cx="8991600" cy="3785652"/>
          </a:xfrm>
          <a:prstGeom prst="rect">
            <a:avLst/>
          </a:prstGeom>
          <a:noFill/>
        </p:spPr>
        <p:txBody>
          <a:bodyPr wrap="square" rtlCol="0">
            <a:spAutoFit/>
          </a:bodyPr>
          <a:lstStyle/>
          <a:p>
            <a:r>
              <a:rPr lang="en-US" sz="2400" b="1" dirty="0" smtClean="0"/>
              <a:t>SSI: Small Scale Integration </a:t>
            </a:r>
          </a:p>
          <a:p>
            <a:r>
              <a:rPr lang="en-US" sz="2400" dirty="0" smtClean="0"/>
              <a:t>• No of gates Less than 10. </a:t>
            </a:r>
          </a:p>
          <a:p>
            <a:r>
              <a:rPr lang="en-US" sz="2400" b="1" dirty="0" smtClean="0"/>
              <a:t>MSI: Medium Scale Integration </a:t>
            </a:r>
          </a:p>
          <a:p>
            <a:r>
              <a:rPr lang="en-US" sz="2400" dirty="0" smtClean="0"/>
              <a:t>• No of gates between 10-100. </a:t>
            </a:r>
          </a:p>
          <a:p>
            <a:r>
              <a:rPr lang="en-US" sz="2400" b="1" dirty="0" smtClean="0"/>
              <a:t>LSI: Large Scale Integration </a:t>
            </a:r>
          </a:p>
          <a:p>
            <a:r>
              <a:rPr lang="en-US" sz="2400" dirty="0" smtClean="0"/>
              <a:t>• No of gates between 100-1000. </a:t>
            </a:r>
          </a:p>
          <a:p>
            <a:r>
              <a:rPr lang="en-US" sz="2400" b="1" dirty="0" smtClean="0"/>
              <a:t>VLSI: Very Large Scale Integration </a:t>
            </a:r>
          </a:p>
          <a:p>
            <a:r>
              <a:rPr lang="en-US" sz="2400" dirty="0" smtClean="0"/>
              <a:t>• More than 1000 gates in a single chip. </a:t>
            </a:r>
          </a:p>
          <a:p>
            <a:r>
              <a:rPr lang="en-US" sz="2400" b="1" dirty="0" smtClean="0"/>
              <a:t>ULSI: Ultra Large Scale Integration </a:t>
            </a:r>
          </a:p>
          <a:p>
            <a:r>
              <a:rPr lang="en-US" sz="2400" dirty="0" smtClean="0"/>
              <a:t>• Millions of gates in a single chip. </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609600"/>
            <a:ext cx="8991600" cy="6740307"/>
          </a:xfrm>
          <a:prstGeom prst="rect">
            <a:avLst/>
          </a:prstGeom>
          <a:noFill/>
        </p:spPr>
        <p:txBody>
          <a:bodyPr wrap="square" rtlCol="0">
            <a:spAutoFit/>
          </a:bodyPr>
          <a:lstStyle/>
          <a:p>
            <a:r>
              <a:rPr lang="en-US" sz="2400" dirty="0" smtClean="0"/>
              <a:t>Microcomputer is one among man microprocessor based systems, it will have some structure as shown in the figure:</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It includes three components microprocessor, I/O, memory (RAM or ROM)</a:t>
            </a:r>
          </a:p>
          <a:p>
            <a:r>
              <a:rPr lang="en-US" sz="2400" dirty="0" smtClean="0"/>
              <a:t>These components are organized around a common communication path called a bus. </a:t>
            </a:r>
          </a:p>
          <a:p>
            <a:r>
              <a:rPr lang="en-US" sz="2400" dirty="0" smtClean="0"/>
              <a:t>The system bus is a communication path between microprocessor and peripherals: it is nothing but a group of wires to carry bits. </a:t>
            </a:r>
          </a:p>
          <a:p>
            <a:r>
              <a:rPr lang="en-US" sz="2400" dirty="0" smtClean="0"/>
              <a:t> </a:t>
            </a:r>
          </a:p>
        </p:txBody>
      </p:sp>
      <p:pic>
        <p:nvPicPr>
          <p:cNvPr id="2050" name="Picture 2"/>
          <p:cNvPicPr>
            <a:picLocks noChangeAspect="1" noChangeArrowheads="1"/>
          </p:cNvPicPr>
          <p:nvPr/>
        </p:nvPicPr>
        <p:blipFill>
          <a:blip r:embed="rId2"/>
          <a:srcRect/>
          <a:stretch>
            <a:fillRect/>
          </a:stretch>
        </p:blipFill>
        <p:spPr bwMode="auto">
          <a:xfrm>
            <a:off x="-38100" y="1396482"/>
            <a:ext cx="4686300" cy="3251718"/>
          </a:xfrm>
          <a:prstGeom prst="rect">
            <a:avLst/>
          </a:prstGeom>
          <a:noFill/>
          <a:ln w="9525">
            <a:noFill/>
            <a:miter lim="800000"/>
            <a:headEnd/>
            <a:tailEnd/>
          </a:ln>
          <a:effectLst/>
        </p:spPr>
      </p:pic>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Bus organization of 8085 microprocessor </a:t>
            </a:r>
            <a:r>
              <a:rPr lang="en-US" sz="2800" b="1" dirty="0" smtClean="0"/>
              <a:t>based system</a:t>
            </a:r>
            <a:endParaRPr lang="en-US" sz="2800" b="1" dirty="0"/>
          </a:p>
        </p:txBody>
      </p:sp>
      <p:pic>
        <p:nvPicPr>
          <p:cNvPr id="10242" name="Picture 2" descr="https://i0.wp.com/technobyte.org/wp-content/uploads/2020/05/Bus-organization-in-8085-Microprocessor.jpg?ssl=1"/>
          <p:cNvPicPr>
            <a:picLocks noChangeAspect="1" noChangeArrowheads="1"/>
          </p:cNvPicPr>
          <p:nvPr/>
        </p:nvPicPr>
        <p:blipFill>
          <a:blip r:embed="rId3"/>
          <a:srcRect/>
          <a:stretch>
            <a:fillRect/>
          </a:stretch>
        </p:blipFill>
        <p:spPr bwMode="auto">
          <a:xfrm>
            <a:off x="4572000" y="1828800"/>
            <a:ext cx="4572000" cy="254540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Organization of microprocessor based system</a:t>
            </a:r>
            <a:endParaRPr lang="en-US" sz="2800" b="1" dirty="0"/>
          </a:p>
        </p:txBody>
      </p:sp>
      <p:sp>
        <p:nvSpPr>
          <p:cNvPr id="3" name="TextBox 2"/>
          <p:cNvSpPr txBox="1"/>
          <p:nvPr/>
        </p:nvSpPr>
        <p:spPr>
          <a:xfrm>
            <a:off x="0" y="609600"/>
            <a:ext cx="8991600" cy="5940088"/>
          </a:xfrm>
          <a:prstGeom prst="rect">
            <a:avLst/>
          </a:prstGeom>
          <a:noFill/>
        </p:spPr>
        <p:txBody>
          <a:bodyPr wrap="square" rtlCol="0">
            <a:spAutoFit/>
          </a:bodyPr>
          <a:lstStyle/>
          <a:p>
            <a:r>
              <a:rPr lang="en-US" sz="2000" b="1" dirty="0" smtClean="0"/>
              <a:t>ADDRESS BUS </a:t>
            </a:r>
          </a:p>
          <a:p>
            <a:pPr marL="457200" indent="-457200"/>
            <a:r>
              <a:rPr lang="en-US" sz="2000" dirty="0" smtClean="0"/>
              <a:t>• 	The address bus consists of 16, 20, 24 or 32 parallel signal lines. </a:t>
            </a:r>
          </a:p>
          <a:p>
            <a:pPr marL="457200" indent="-457200"/>
            <a:r>
              <a:rPr lang="en-US" sz="2000" dirty="0" smtClean="0"/>
              <a:t>• 	On these lines the CPU sends out the address of the memory location that is to be written to or read from. </a:t>
            </a:r>
          </a:p>
          <a:p>
            <a:pPr marL="457200" indent="-457200"/>
            <a:r>
              <a:rPr lang="en-US" sz="2000" dirty="0" smtClean="0"/>
              <a:t>• 	The no of memory location that the CPU can address is determined by the number of address lines. </a:t>
            </a:r>
          </a:p>
          <a:p>
            <a:pPr marL="457200" indent="-457200"/>
            <a:r>
              <a:rPr lang="en-US" sz="2000" dirty="0" smtClean="0"/>
              <a:t>• 	If the CPU has N address lines, then it can directly address 2N memory locations i.e. CPU with 16 address lines can address 216 or 65536 memory locations. </a:t>
            </a:r>
          </a:p>
          <a:p>
            <a:pPr marL="457200" indent="-457200"/>
            <a:r>
              <a:rPr lang="en-US" sz="2000" b="1" dirty="0" smtClean="0"/>
              <a:t>DATA BUS </a:t>
            </a:r>
          </a:p>
          <a:p>
            <a:pPr marL="457200" indent="-457200"/>
            <a:r>
              <a:rPr lang="en-US" sz="2000" dirty="0" smtClean="0"/>
              <a:t>• 	The data bus consists of 8, 16 or 32 parallel signal lines. </a:t>
            </a:r>
          </a:p>
          <a:p>
            <a:pPr marL="457200" indent="-457200"/>
            <a:r>
              <a:rPr lang="en-US" sz="2000" dirty="0" smtClean="0"/>
              <a:t>• 	The data bus lines are bi-directional. </a:t>
            </a:r>
          </a:p>
          <a:p>
            <a:pPr marL="457200" indent="-457200"/>
            <a:r>
              <a:rPr lang="en-US" sz="2000" dirty="0" smtClean="0"/>
              <a:t>• 	This means that the CPU can read data in from memory or it can send data out to memory. </a:t>
            </a:r>
          </a:p>
          <a:p>
            <a:pPr marL="457200" indent="-457200"/>
            <a:r>
              <a:rPr lang="en-US" sz="2000" b="1" dirty="0" smtClean="0"/>
              <a:t>CONTROL BUS </a:t>
            </a:r>
          </a:p>
          <a:p>
            <a:pPr marL="457200" indent="-457200"/>
            <a:r>
              <a:rPr lang="en-US" sz="2000" dirty="0" smtClean="0"/>
              <a:t>• 	The control bus consists of 4 to 10 parallel signal lines. </a:t>
            </a:r>
          </a:p>
          <a:p>
            <a:pPr marL="457200" indent="-457200"/>
            <a:r>
              <a:rPr lang="en-US" sz="2000" dirty="0" smtClean="0"/>
              <a:t>• 	The CPU sends out signals on the control bus to enable the output of addressed memory devices or port devices. </a:t>
            </a:r>
          </a:p>
          <a:p>
            <a:pPr marL="457200" indent="-457200"/>
            <a:r>
              <a:rPr lang="en-US" sz="2000" dirty="0" smtClean="0"/>
              <a:t>• 	Typical control bus signals are Memory Read, Memory Write, I/O Read and I/O Write.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Microprocessor </a:t>
            </a:r>
            <a:r>
              <a:rPr lang="en-US" sz="2800" b="1" dirty="0" err="1" smtClean="0"/>
              <a:t>vs</a:t>
            </a:r>
            <a:r>
              <a:rPr lang="en-US" sz="2800" b="1" dirty="0" smtClean="0"/>
              <a:t> Microcontroller</a:t>
            </a:r>
            <a:endParaRPr lang="en-US" sz="2800" b="1" dirty="0"/>
          </a:p>
        </p:txBody>
      </p:sp>
      <p:sp>
        <p:nvSpPr>
          <p:cNvPr id="3" name="TextBox 2"/>
          <p:cNvSpPr txBox="1"/>
          <p:nvPr/>
        </p:nvSpPr>
        <p:spPr>
          <a:xfrm>
            <a:off x="0" y="609600"/>
            <a:ext cx="8991600" cy="6001643"/>
          </a:xfrm>
          <a:prstGeom prst="rect">
            <a:avLst/>
          </a:prstGeom>
          <a:noFill/>
        </p:spPr>
        <p:txBody>
          <a:bodyPr wrap="square" rtlCol="0">
            <a:spAutoFit/>
          </a:bodyPr>
          <a:lstStyle/>
          <a:p>
            <a:r>
              <a:rPr lang="en-US" sz="2400" dirty="0" smtClean="0"/>
              <a:t>Microcontroller is a specific purpose CPU runs at lower frequency whereas general purpose CPU runs at a higher frequency.</a:t>
            </a:r>
          </a:p>
          <a:p>
            <a:r>
              <a:rPr lang="en-US" sz="2400" dirty="0" smtClean="0"/>
              <a:t>The speed of microcontroller is slower in comparison to microprocessor.</a:t>
            </a:r>
          </a:p>
          <a:p>
            <a:r>
              <a:rPr lang="en-US" sz="2400" dirty="0" smtClean="0"/>
              <a:t>All devices and peripherals are integrated inside the unit in microcontroller. In microprocessor components can be outside the processor.</a:t>
            </a:r>
          </a:p>
          <a:p>
            <a:r>
              <a:rPr lang="en-US" sz="2400" dirty="0" smtClean="0"/>
              <a:t>Microcontroller supports real time operating system where as microprocessor supports real time operating system and also kernel based services.</a:t>
            </a:r>
          </a:p>
          <a:p>
            <a:r>
              <a:rPr lang="en-US" sz="2400" dirty="0" smtClean="0"/>
              <a:t>Example:</a:t>
            </a:r>
          </a:p>
          <a:p>
            <a:r>
              <a:rPr lang="en-US" sz="2400" dirty="0" smtClean="0"/>
              <a:t>    Microcontroller: 8051, PIC, MSP430, STM microcontroller.</a:t>
            </a:r>
          </a:p>
          <a:p>
            <a:r>
              <a:rPr lang="en-US" sz="2400" dirty="0" smtClean="0"/>
              <a:t>    Microprocessor: X86, Motorola, Pentium</a:t>
            </a:r>
            <a:r>
              <a:rPr lang="en-US" sz="2400" dirty="0" smtClean="0"/>
              <a:t>.</a:t>
            </a:r>
          </a:p>
          <a:p>
            <a:endParaRPr lang="en-US" sz="2400" dirty="0" smtClean="0"/>
          </a:p>
          <a:p>
            <a:r>
              <a:rPr lang="en-US" sz="2400" b="1" dirty="0" smtClean="0"/>
              <a:t>Assignment: Differentiate (Any 5) between Microprocessor and Microcontroller with suitable diagram. </a:t>
            </a:r>
            <a:endParaRPr lang="en-US" sz="24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Computer Architecture</a:t>
            </a:r>
            <a:endParaRPr lang="en-US" sz="2800" b="1" dirty="0"/>
          </a:p>
        </p:txBody>
      </p:sp>
      <p:sp>
        <p:nvSpPr>
          <p:cNvPr id="3" name="TextBox 2"/>
          <p:cNvSpPr txBox="1"/>
          <p:nvPr/>
        </p:nvSpPr>
        <p:spPr>
          <a:xfrm>
            <a:off x="0" y="504885"/>
            <a:ext cx="8991600" cy="4524315"/>
          </a:xfrm>
          <a:prstGeom prst="rect">
            <a:avLst/>
          </a:prstGeom>
          <a:noFill/>
        </p:spPr>
        <p:txBody>
          <a:bodyPr wrap="square" rtlCol="0">
            <a:spAutoFit/>
          </a:bodyPr>
          <a:lstStyle/>
          <a:p>
            <a:r>
              <a:rPr lang="en-US" sz="2400" dirty="0" smtClean="0"/>
              <a:t>Computer architecture is a specification detailing how a set of software and hardware technology standards interact to form a computer system or platform. In short, computer architecture refers to how a computer system is designed and what technologies it is compatible with. </a:t>
            </a:r>
          </a:p>
          <a:p>
            <a:pPr marL="457200" indent="-457200"/>
            <a:r>
              <a:rPr lang="en-US" sz="2400" dirty="0" smtClean="0"/>
              <a:t>• 	A very good example of computer architecture is von Neumann architecture, which is still used by most types of computers today. </a:t>
            </a:r>
          </a:p>
          <a:p>
            <a:pPr marL="457200" indent="-457200"/>
            <a:r>
              <a:rPr lang="en-US" sz="2400" dirty="0" smtClean="0"/>
              <a:t>• 	This was proposed by the mathematician John von Neumann in 1945. It describes the design of an electronic computer with its CPU, which includes the arithmetic logic unit, control unit, registers, memory for data and instructions, an input/output interface and external storage functions. </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Harvard Architecture Vs John Von Neumann Architecture</a:t>
            </a:r>
            <a:endParaRPr lang="en-US" sz="2800" b="1" dirty="0"/>
          </a:p>
        </p:txBody>
      </p:sp>
      <p:pic>
        <p:nvPicPr>
          <p:cNvPr id="1026" name="Picture 2"/>
          <p:cNvPicPr>
            <a:picLocks noChangeAspect="1" noChangeArrowheads="1"/>
          </p:cNvPicPr>
          <p:nvPr/>
        </p:nvPicPr>
        <p:blipFill>
          <a:blip r:embed="rId2"/>
          <a:srcRect/>
          <a:stretch>
            <a:fillRect/>
          </a:stretch>
        </p:blipFill>
        <p:spPr bwMode="auto">
          <a:xfrm>
            <a:off x="152400" y="434641"/>
            <a:ext cx="8763000" cy="59370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Harvard Architecture Vs John Von Neumann Architecture</a:t>
            </a:r>
            <a:endParaRPr lang="en-US" sz="2800" b="1" dirty="0"/>
          </a:p>
        </p:txBody>
      </p:sp>
      <p:pic>
        <p:nvPicPr>
          <p:cNvPr id="2050" name="Picture 2"/>
          <p:cNvPicPr>
            <a:picLocks noChangeAspect="1" noChangeArrowheads="1"/>
          </p:cNvPicPr>
          <p:nvPr/>
        </p:nvPicPr>
        <p:blipFill>
          <a:blip r:embed="rId2"/>
          <a:srcRect/>
          <a:stretch>
            <a:fillRect/>
          </a:stretch>
        </p:blipFill>
        <p:spPr bwMode="auto">
          <a:xfrm>
            <a:off x="0" y="381000"/>
            <a:ext cx="8763000" cy="63239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Introduction</a:t>
            </a:r>
            <a:endParaRPr lang="en-US" sz="2800" b="1" dirty="0"/>
          </a:p>
        </p:txBody>
      </p:sp>
      <p:sp>
        <p:nvSpPr>
          <p:cNvPr id="3" name="TextBox 2"/>
          <p:cNvSpPr txBox="1"/>
          <p:nvPr/>
        </p:nvSpPr>
        <p:spPr>
          <a:xfrm>
            <a:off x="0" y="609600"/>
            <a:ext cx="8991600" cy="4893647"/>
          </a:xfrm>
          <a:prstGeom prst="rect">
            <a:avLst/>
          </a:prstGeom>
          <a:noFill/>
        </p:spPr>
        <p:txBody>
          <a:bodyPr wrap="square" rtlCol="0">
            <a:spAutoFit/>
          </a:bodyPr>
          <a:lstStyle/>
          <a:p>
            <a:r>
              <a:rPr lang="en-US" sz="2400" dirty="0" smtClean="0"/>
              <a:t>Microprocessor is a multipurpose, programmable, clock-driven, register based electronic device that reads binary instructions from a storage device called memory, accept binary data as input, process data according to those instructions and provides results as output.</a:t>
            </a:r>
          </a:p>
          <a:p>
            <a:r>
              <a:rPr lang="en-US" sz="2400" dirty="0" smtClean="0"/>
              <a:t>Microprocessor is a programmable integrated device that has computing and decision-making capability similar to that of CPU of a computer. </a:t>
            </a:r>
            <a:endParaRPr lang="en-US" sz="2400" dirty="0"/>
          </a:p>
          <a:p>
            <a:r>
              <a:rPr lang="en-US" sz="2400" dirty="0" smtClean="0"/>
              <a:t>The word microprocessor was introduced by INTEL corporation and they used this word to describe a newly designed calculator  like integrated circuit.</a:t>
            </a:r>
          </a:p>
          <a:p>
            <a:r>
              <a:rPr lang="en-US" sz="2400" dirty="0" smtClean="0"/>
              <a:t>A Microprocessor is a clock driven semiconductor device consisting of electronic circuits manufactured by using either a LSI or VLSI technique.</a:t>
            </a:r>
          </a:p>
        </p:txBody>
      </p:sp>
      <p:pic>
        <p:nvPicPr>
          <p:cNvPr id="5" name="Picture 2" descr="Microprocessor"/>
          <p:cNvPicPr>
            <a:picLocks noChangeAspect="1" noChangeArrowheads="1"/>
          </p:cNvPicPr>
          <p:nvPr/>
        </p:nvPicPr>
        <p:blipFill>
          <a:blip r:embed="rId2"/>
          <a:srcRect/>
          <a:stretch>
            <a:fillRect/>
          </a:stretch>
        </p:blipFill>
        <p:spPr bwMode="auto">
          <a:xfrm>
            <a:off x="2971800" y="5305769"/>
            <a:ext cx="2247900" cy="147603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954107"/>
          </a:xfrm>
          <a:prstGeom prst="rect">
            <a:avLst/>
          </a:prstGeom>
          <a:noFill/>
        </p:spPr>
        <p:txBody>
          <a:bodyPr wrap="square" rtlCol="0">
            <a:spAutoFit/>
          </a:bodyPr>
          <a:lstStyle/>
          <a:p>
            <a:r>
              <a:rPr lang="en-US" sz="2800" b="1" dirty="0" smtClean="0"/>
              <a:t>Introduction</a:t>
            </a:r>
          </a:p>
          <a:p>
            <a:r>
              <a:rPr lang="en-US" sz="2800" dirty="0" smtClean="0"/>
              <a:t>Block diagram of basic microcomputer</a:t>
            </a:r>
            <a:endParaRPr lang="en-US" sz="2800" dirty="0"/>
          </a:p>
        </p:txBody>
      </p:sp>
      <p:pic>
        <p:nvPicPr>
          <p:cNvPr id="1026" name="Picture 2"/>
          <p:cNvPicPr>
            <a:picLocks noChangeAspect="1" noChangeArrowheads="1"/>
          </p:cNvPicPr>
          <p:nvPr/>
        </p:nvPicPr>
        <p:blipFill>
          <a:blip r:embed="rId2"/>
          <a:srcRect/>
          <a:stretch>
            <a:fillRect/>
          </a:stretch>
        </p:blipFill>
        <p:spPr bwMode="auto">
          <a:xfrm>
            <a:off x="2047875" y="2357438"/>
            <a:ext cx="5048250" cy="21431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Introduction</a:t>
            </a:r>
            <a:endParaRPr lang="en-US" sz="2800" b="1" dirty="0"/>
          </a:p>
        </p:txBody>
      </p:sp>
      <p:sp>
        <p:nvSpPr>
          <p:cNvPr id="3" name="TextBox 2"/>
          <p:cNvSpPr txBox="1"/>
          <p:nvPr/>
        </p:nvSpPr>
        <p:spPr>
          <a:xfrm>
            <a:off x="0" y="609600"/>
            <a:ext cx="8991600" cy="3416320"/>
          </a:xfrm>
          <a:prstGeom prst="rect">
            <a:avLst/>
          </a:prstGeom>
          <a:noFill/>
        </p:spPr>
        <p:txBody>
          <a:bodyPr wrap="square" rtlCol="0">
            <a:spAutoFit/>
          </a:bodyPr>
          <a:lstStyle/>
          <a:p>
            <a:r>
              <a:rPr lang="en-US" sz="2400" dirty="0" smtClean="0"/>
              <a:t>The </a:t>
            </a:r>
            <a:r>
              <a:rPr lang="en-US" sz="2400" dirty="0" smtClean="0"/>
              <a:t>microprocessor </a:t>
            </a:r>
            <a:r>
              <a:rPr lang="en-US" sz="2400" dirty="0" smtClean="0"/>
              <a:t>is the intelligent heart of microcomputer. It is mounted on a single silicon chip containing some control and logic circuits.</a:t>
            </a:r>
          </a:p>
          <a:p>
            <a:r>
              <a:rPr lang="en-US" sz="2400" dirty="0" smtClean="0"/>
              <a:t>The microprocessor communicates and operates in binary numbers 0 and 1, called bits. Each microprocessor has a fixed set of instructions in the form of binary patterns called machine language. </a:t>
            </a:r>
          </a:p>
          <a:p>
            <a:r>
              <a:rPr lang="en-US" sz="2400" dirty="0" smtClean="0"/>
              <a:t>However it is difficult for humans to communicate in the language 0s and 1s. So binary instructions are given abbreviated names called mnemonics which form assembly language.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How does a microprocessor work?</a:t>
            </a:r>
            <a:endParaRPr lang="en-US" sz="2800" b="1" dirty="0"/>
          </a:p>
        </p:txBody>
      </p:sp>
      <p:sp>
        <p:nvSpPr>
          <p:cNvPr id="3" name="TextBox 2"/>
          <p:cNvSpPr txBox="1"/>
          <p:nvPr/>
        </p:nvSpPr>
        <p:spPr>
          <a:xfrm>
            <a:off x="0" y="609600"/>
            <a:ext cx="8991600" cy="3046988"/>
          </a:xfrm>
          <a:prstGeom prst="rect">
            <a:avLst/>
          </a:prstGeom>
          <a:noFill/>
        </p:spPr>
        <p:txBody>
          <a:bodyPr wrap="square" rtlCol="0">
            <a:spAutoFit/>
          </a:bodyPr>
          <a:lstStyle/>
          <a:p>
            <a:r>
              <a:rPr lang="en-US" sz="2400" dirty="0" smtClean="0"/>
              <a:t>The microprocessor follows a sequence: Fetch, Decode, Execute. </a:t>
            </a:r>
          </a:p>
          <a:p>
            <a:r>
              <a:rPr lang="en-US" sz="2400" dirty="0" smtClean="0"/>
              <a:t>Initially instructions are stored in the memory in a sequential order. The microprocessor fetches those instructions from the memory, then decodes it and executes those instructions till stop instruction is reached. </a:t>
            </a:r>
          </a:p>
          <a:p>
            <a:r>
              <a:rPr lang="en-US" sz="2400" dirty="0" smtClean="0"/>
              <a:t>Then it sends the result in binary to the output port. Between these processes, the register stores the temporarily data and ALU performs the computing functions. </a:t>
            </a:r>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895600" y="1562100"/>
            <a:ext cx="6248400" cy="5295900"/>
          </a:xfrm>
          <a:prstGeom prst="rect">
            <a:avLst/>
          </a:prstGeom>
          <a:noFill/>
          <a:ln w="9525">
            <a:noFill/>
            <a:miter lim="800000"/>
            <a:headEnd/>
            <a:tailEnd/>
          </a:ln>
          <a:effectLst/>
        </p:spPr>
      </p:pic>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Component of microprocessor</a:t>
            </a:r>
            <a:endParaRPr lang="en-US" sz="2800" b="1" dirty="0"/>
          </a:p>
        </p:txBody>
      </p:sp>
      <p:sp>
        <p:nvSpPr>
          <p:cNvPr id="3" name="TextBox 2"/>
          <p:cNvSpPr txBox="1"/>
          <p:nvPr/>
        </p:nvSpPr>
        <p:spPr>
          <a:xfrm>
            <a:off x="0" y="609600"/>
            <a:ext cx="8991600" cy="1569660"/>
          </a:xfrm>
          <a:prstGeom prst="rect">
            <a:avLst/>
          </a:prstGeom>
          <a:noFill/>
        </p:spPr>
        <p:txBody>
          <a:bodyPr wrap="square" rtlCol="0">
            <a:spAutoFit/>
          </a:bodyPr>
          <a:lstStyle/>
          <a:p>
            <a:r>
              <a:rPr lang="en-US" sz="2400" dirty="0" smtClean="0"/>
              <a:t>A typical programmable machine can be represented with three components : MPU, Memory and I/O</a:t>
            </a:r>
            <a:r>
              <a:rPr lang="en-US" sz="2400" dirty="0" smtClean="0"/>
              <a:t>.</a:t>
            </a:r>
          </a:p>
          <a:p>
            <a:r>
              <a:rPr lang="en-US" sz="2400" dirty="0" smtClean="0"/>
              <a:t>Microprocessor has separate input, output, memory and MPU but in microcontroller all are on a single chip.</a:t>
            </a:r>
            <a:endParaRPr lang="en-US" sz="2400" dirty="0" smtClean="0"/>
          </a:p>
        </p:txBody>
      </p:sp>
      <p:pic>
        <p:nvPicPr>
          <p:cNvPr id="1026" name="Picture 2"/>
          <p:cNvPicPr>
            <a:picLocks noChangeAspect="1" noChangeArrowheads="1"/>
          </p:cNvPicPr>
          <p:nvPr/>
        </p:nvPicPr>
        <p:blipFill>
          <a:blip r:embed="rId3"/>
          <a:srcRect/>
          <a:stretch>
            <a:fillRect/>
          </a:stretch>
        </p:blipFill>
        <p:spPr bwMode="auto">
          <a:xfrm>
            <a:off x="0" y="2286001"/>
            <a:ext cx="2856733" cy="1600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Component of microprocessor</a:t>
            </a:r>
            <a:endParaRPr lang="en-US" sz="2800" b="1" dirty="0"/>
          </a:p>
        </p:txBody>
      </p:sp>
      <p:sp>
        <p:nvSpPr>
          <p:cNvPr id="3" name="TextBox 2"/>
          <p:cNvSpPr txBox="1"/>
          <p:nvPr/>
        </p:nvSpPr>
        <p:spPr>
          <a:xfrm>
            <a:off x="0" y="609600"/>
            <a:ext cx="8991600" cy="6524863"/>
          </a:xfrm>
          <a:prstGeom prst="rect">
            <a:avLst/>
          </a:prstGeom>
          <a:noFill/>
        </p:spPr>
        <p:txBody>
          <a:bodyPr wrap="square" rtlCol="0">
            <a:spAutoFit/>
          </a:bodyPr>
          <a:lstStyle/>
          <a:p>
            <a:r>
              <a:rPr lang="en-US" sz="2200" b="1" dirty="0" smtClean="0"/>
              <a:t>MPU (Microprocessor Unit) or CPU: </a:t>
            </a:r>
            <a:r>
              <a:rPr lang="en-US" sz="2200" dirty="0" smtClean="0"/>
              <a:t>CPU is fabricated as a LSI or VLSI. It is capable of performing various computing functions and making decisions to change the sequence of program execution. The MPU or CPU can be divided into three segments: </a:t>
            </a:r>
          </a:p>
          <a:p>
            <a:r>
              <a:rPr lang="en-US" sz="2200" b="1" dirty="0" smtClean="0"/>
              <a:t>Arithmetic, Logic Unit: </a:t>
            </a:r>
            <a:r>
              <a:rPr lang="en-US" sz="2200" dirty="0" smtClean="0"/>
              <a:t>This is the area of the microprocessor where various computing functions are performed on data. The ALU unit performs such arithmetic operations as addition and subtraction, logic operation like AND, OR, XOR and shift operation like shift left and shift right. </a:t>
            </a:r>
          </a:p>
          <a:p>
            <a:r>
              <a:rPr lang="en-US" sz="2200" b="1" dirty="0" smtClean="0"/>
              <a:t>Control unit: </a:t>
            </a:r>
            <a:r>
              <a:rPr lang="en-US" sz="2200" dirty="0" smtClean="0"/>
              <a:t>The control unit provides the necessary timing and control signals to all the operations in the microcomputer. It controls the flows of data between the processor, memory and I/O devices.</a:t>
            </a:r>
          </a:p>
          <a:p>
            <a:r>
              <a:rPr lang="en-US" sz="2200" dirty="0" smtClean="0"/>
              <a:t>The Control unit performs 2 basic tasks: </a:t>
            </a:r>
          </a:p>
          <a:p>
            <a:pPr marL="457200" indent="-457200">
              <a:buAutoNum type="arabicPeriod"/>
            </a:pPr>
            <a:r>
              <a:rPr lang="en-US" sz="2200" dirty="0" smtClean="0"/>
              <a:t>SEQUENCING </a:t>
            </a:r>
          </a:p>
          <a:p>
            <a:pPr marL="457200" indent="-457200"/>
            <a:r>
              <a:rPr lang="en-US" sz="2200" dirty="0" smtClean="0"/>
              <a:t>•    The control unit causes the processor to step through a series of micro-operations in the proper sequence, based on the program being executed. </a:t>
            </a:r>
          </a:p>
          <a:p>
            <a:pPr marL="457200" indent="-457200">
              <a:buAutoNum type="arabicPeriod" startAt="2"/>
            </a:pPr>
            <a:r>
              <a:rPr lang="en-US" sz="2200" dirty="0" smtClean="0"/>
              <a:t>EXECUTION </a:t>
            </a:r>
          </a:p>
          <a:p>
            <a:pPr marL="457200" indent="-457200"/>
            <a:r>
              <a:rPr lang="en-US" sz="2200" dirty="0" smtClean="0"/>
              <a:t>•    The control unit causes each micro operation to be performed.</a:t>
            </a:r>
            <a:endParaRPr lang="en-US" sz="2200" b="1" dirty="0" smtClean="0"/>
          </a:p>
          <a:p>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Component of microprocessor</a:t>
            </a:r>
            <a:endParaRPr lang="en-US" sz="2800" b="1" dirty="0"/>
          </a:p>
        </p:txBody>
      </p:sp>
      <p:sp>
        <p:nvSpPr>
          <p:cNvPr id="3" name="TextBox 2"/>
          <p:cNvSpPr txBox="1"/>
          <p:nvPr/>
        </p:nvSpPr>
        <p:spPr>
          <a:xfrm>
            <a:off x="0" y="609600"/>
            <a:ext cx="8991600" cy="3477875"/>
          </a:xfrm>
          <a:prstGeom prst="rect">
            <a:avLst/>
          </a:prstGeom>
          <a:noFill/>
        </p:spPr>
        <p:txBody>
          <a:bodyPr wrap="square" rtlCol="0">
            <a:spAutoFit/>
          </a:bodyPr>
          <a:lstStyle/>
          <a:p>
            <a:r>
              <a:rPr lang="en-US" sz="2200" b="1" dirty="0" smtClean="0"/>
              <a:t>MPU (Microprocessor Unit) or CPU:</a:t>
            </a:r>
          </a:p>
          <a:p>
            <a:r>
              <a:rPr lang="en-US" sz="2200" b="1" dirty="0" smtClean="0"/>
              <a:t>Control Unit:</a:t>
            </a:r>
            <a:endParaRPr lang="en-US" sz="2200" dirty="0" smtClean="0"/>
          </a:p>
          <a:p>
            <a:r>
              <a:rPr lang="en-US" sz="2200" dirty="0" smtClean="0"/>
              <a:t>For control unit to perform its function it must have inputs that allow it to determine the state of the system and outputs that allow it to control the behavior of the system. </a:t>
            </a:r>
          </a:p>
          <a:p>
            <a:r>
              <a:rPr lang="en-US" sz="2200" dirty="0" smtClean="0"/>
              <a:t>    Inputs: Clock, Instruction Register, Flags</a:t>
            </a:r>
          </a:p>
          <a:p>
            <a:r>
              <a:rPr lang="en-US" sz="2200" dirty="0" smtClean="0"/>
              <a:t>    Outputs: </a:t>
            </a:r>
          </a:p>
          <a:p>
            <a:r>
              <a:rPr lang="en-US" sz="2200" dirty="0" smtClean="0"/>
              <a:t>	Control signals to memory</a:t>
            </a:r>
          </a:p>
          <a:p>
            <a:r>
              <a:rPr lang="en-US" sz="2200" dirty="0" smtClean="0"/>
              <a:t>               Control signals to I/O</a:t>
            </a:r>
          </a:p>
          <a:p>
            <a:r>
              <a:rPr lang="en-US" sz="2200" dirty="0" smtClean="0"/>
              <a:t>               Control signals within the processor.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smtClean="0"/>
              <a:t>Component of microprocessor</a:t>
            </a:r>
            <a:endParaRPr lang="en-US" sz="2800" b="1" dirty="0"/>
          </a:p>
        </p:txBody>
      </p:sp>
      <p:sp>
        <p:nvSpPr>
          <p:cNvPr id="3" name="TextBox 2"/>
          <p:cNvSpPr txBox="1"/>
          <p:nvPr/>
        </p:nvSpPr>
        <p:spPr>
          <a:xfrm>
            <a:off x="0" y="609600"/>
            <a:ext cx="8991600" cy="6247864"/>
          </a:xfrm>
          <a:prstGeom prst="rect">
            <a:avLst/>
          </a:prstGeom>
          <a:noFill/>
        </p:spPr>
        <p:txBody>
          <a:bodyPr wrap="square" rtlCol="0">
            <a:spAutoFit/>
          </a:bodyPr>
          <a:lstStyle/>
          <a:p>
            <a:r>
              <a:rPr lang="en-US" sz="2200" b="1" dirty="0" smtClean="0"/>
              <a:t>MPU (Microprocessor Unit) or CPU</a:t>
            </a:r>
            <a:r>
              <a:rPr lang="en-US" sz="2200" dirty="0" smtClean="0"/>
              <a:t>: </a:t>
            </a:r>
          </a:p>
          <a:p>
            <a:r>
              <a:rPr lang="en-US" sz="2200" b="1" dirty="0" smtClean="0"/>
              <a:t>Register: </a:t>
            </a:r>
            <a:r>
              <a:rPr lang="en-US" sz="2200" dirty="0" smtClean="0"/>
              <a:t>This area of microprocessor consists of various registers identified by letters like B, C, D, E, H, L. These registers are primarily used to store data temporarily during the execution of a program and are accessible to the user through instructions.  </a:t>
            </a:r>
          </a:p>
          <a:p>
            <a:endParaRPr lang="en-US" sz="1000" dirty="0" smtClean="0"/>
          </a:p>
          <a:p>
            <a:r>
              <a:rPr lang="en-US" sz="2200" b="1" dirty="0" smtClean="0"/>
              <a:t>Memory</a:t>
            </a:r>
            <a:r>
              <a:rPr lang="en-US" sz="2200" dirty="0" smtClean="0"/>
              <a:t>: Memory stores such binary information as instructions and data, and provides that information to the microprocessor whenever necessary. To executes programs, the microprocessor reads instructions and data from memory and performs the computing operations in its ALU sections. Results are either transferred to output section for display or stored in memory for later use. </a:t>
            </a:r>
          </a:p>
          <a:p>
            <a:r>
              <a:rPr lang="en-US" sz="2200" dirty="0" smtClean="0"/>
              <a:t>The memory has two sections ROM and RAM. </a:t>
            </a:r>
          </a:p>
          <a:p>
            <a:endParaRPr lang="en-US" sz="1200" dirty="0" smtClean="0"/>
          </a:p>
          <a:p>
            <a:r>
              <a:rPr lang="en-US" sz="2200" b="1" dirty="0" err="1" smtClean="0"/>
              <a:t>Input/Output</a:t>
            </a:r>
            <a:r>
              <a:rPr lang="en-US" sz="2200" b="1" dirty="0" smtClean="0"/>
              <a:t>:</a:t>
            </a:r>
            <a:r>
              <a:rPr lang="en-US" sz="2200" dirty="0" smtClean="0"/>
              <a:t> The user can enter instructions and data into memory through devices like keyboard or simple switches. These devices are called input devices. The microprocessor reads the instructions from memory and processes the data according to those instructions. The result can be displayed by a device like seven segment LEDs or by a printer. </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1196</Words>
  <Application>Microsoft Office PowerPoint</Application>
  <PresentationFormat>On-screen Show (4:3)</PresentationFormat>
  <Paragraphs>111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48</cp:revision>
  <dcterms:created xsi:type="dcterms:W3CDTF">2022-01-04T15:17:25Z</dcterms:created>
  <dcterms:modified xsi:type="dcterms:W3CDTF">2022-01-09T04:48:43Z</dcterms:modified>
</cp:coreProperties>
</file>