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Security Challenges in IoT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January 2021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274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used in IoT (Cont’d)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Classifications for RFID tags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0/class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 basic </a:t>
            </a:r>
            <a:r>
              <a:rPr lang="en-US" dirty="0"/>
              <a:t>radio frequency (</a:t>
            </a:r>
            <a:r>
              <a:rPr lang="en-US" dirty="0" smtClean="0"/>
              <a:t>RF) passive capability</a:t>
            </a:r>
          </a:p>
          <a:p>
            <a:pPr lvl="1"/>
            <a:r>
              <a:rPr lang="en-US" dirty="0" smtClean="0"/>
              <a:t> tags </a:t>
            </a:r>
            <a:r>
              <a:rPr lang="en-US" dirty="0"/>
              <a:t>are factory </a:t>
            </a:r>
            <a:r>
              <a:rPr lang="en-US" dirty="0" smtClean="0"/>
              <a:t>programmed</a:t>
            </a:r>
          </a:p>
          <a:p>
            <a:r>
              <a:rPr lang="en-US" dirty="0"/>
              <a:t>Class 2 </a:t>
            </a:r>
          </a:p>
          <a:p>
            <a:pPr lvl="1"/>
            <a:r>
              <a:rPr lang="en-US" dirty="0"/>
              <a:t>Additional functionality - encryption and read-write RF </a:t>
            </a:r>
            <a:r>
              <a:rPr lang="en-US" dirty="0" smtClean="0"/>
              <a:t>Memory </a:t>
            </a:r>
          </a:p>
          <a:p>
            <a:pPr lvl="1"/>
            <a:r>
              <a:rPr lang="en-US" dirty="0"/>
              <a:t>tags are user-programmable </a:t>
            </a:r>
          </a:p>
          <a:p>
            <a:r>
              <a:rPr lang="en-US" dirty="0"/>
              <a:t>Class 3 </a:t>
            </a:r>
          </a:p>
          <a:p>
            <a:pPr lvl="1"/>
            <a:r>
              <a:rPr lang="en-US" dirty="0"/>
              <a:t>Batteries are found on board that will power logic in the </a:t>
            </a:r>
            <a:r>
              <a:rPr lang="en-US" dirty="0" smtClean="0"/>
              <a:t>computer </a:t>
            </a:r>
            <a:r>
              <a:rPr lang="en-US" dirty="0"/>
              <a:t>circuit </a:t>
            </a:r>
          </a:p>
          <a:p>
            <a:pPr lvl="1"/>
            <a:r>
              <a:rPr lang="en-US" dirty="0"/>
              <a:t>longer range and broadband communications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2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 used in IoT (Cont’d)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Classifications for RFID tags(Cont’d)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4 </a:t>
            </a:r>
          </a:p>
          <a:p>
            <a:pPr lvl="1"/>
            <a:r>
              <a:rPr lang="en-US" dirty="0"/>
              <a:t> Active tags </a:t>
            </a:r>
          </a:p>
          <a:p>
            <a:pPr lvl="1"/>
            <a:r>
              <a:rPr lang="en-US" dirty="0"/>
              <a:t>Peer-to-peer communications and additional sensing </a:t>
            </a:r>
            <a:endParaRPr lang="en-US" dirty="0" smtClean="0"/>
          </a:p>
          <a:p>
            <a:r>
              <a:rPr lang="en-US" dirty="0"/>
              <a:t>Class 5 </a:t>
            </a:r>
          </a:p>
          <a:p>
            <a:pPr lvl="1"/>
            <a:r>
              <a:rPr lang="en-US" dirty="0"/>
              <a:t>contain enough power to activate other tags </a:t>
            </a:r>
          </a:p>
          <a:p>
            <a:pPr lvl="1"/>
            <a:r>
              <a:rPr lang="en-US" dirty="0"/>
              <a:t>classified as a reader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95" y="4445324"/>
            <a:ext cx="6503043" cy="15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 used in IoT (Cont’d)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EPC Technology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Electronics Product Code Technology 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universal identifier that provides a unique identity for every physical object anywhere in the world, for all time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3509"/>
            <a:ext cx="8512965" cy="27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9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in IoT (Cont’d)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Electronics Product Code - 96 bits which is divided into four categories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3" y="2583137"/>
            <a:ext cx="6713317" cy="39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Challenges in IoT </a:t>
            </a:r>
            <a:br>
              <a:rPr lang="en-US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>Key challenge areas are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 </a:t>
            </a:r>
          </a:p>
          <a:p>
            <a:r>
              <a:rPr lang="en-US" dirty="0"/>
              <a:t>Confidentiality </a:t>
            </a:r>
          </a:p>
          <a:p>
            <a:r>
              <a:rPr lang="en-US" dirty="0" smtClean="0"/>
              <a:t>Integrity</a:t>
            </a:r>
            <a:endParaRPr lang="en-US" dirty="0"/>
          </a:p>
          <a:p>
            <a:r>
              <a:rPr lang="en-US" dirty="0"/>
              <a:t>Availability </a:t>
            </a:r>
          </a:p>
          <a:p>
            <a:r>
              <a:rPr lang="en-US" dirty="0" smtClean="0"/>
              <a:t>Privacy</a:t>
            </a:r>
            <a:endParaRPr lang="en-US" dirty="0"/>
          </a:p>
          <a:p>
            <a:r>
              <a:rPr lang="en-US" dirty="0"/>
              <a:t>Standardization </a:t>
            </a:r>
          </a:p>
          <a:p>
            <a:r>
              <a:rPr lang="en-US" dirty="0"/>
              <a:t>Data deluge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Solutions</a:t>
            </a:r>
            <a:endParaRPr lang="en-US" dirty="0"/>
          </a:p>
          <a:p>
            <a:pPr lvl="1"/>
            <a:r>
              <a:rPr lang="en-US" dirty="0" smtClean="0"/>
              <a:t>IoT </a:t>
            </a:r>
            <a:r>
              <a:rPr lang="en-US" dirty="0"/>
              <a:t>devices are huge in number and it quite difficult to update </a:t>
            </a:r>
            <a:r>
              <a:rPr lang="en-US" dirty="0" smtClean="0"/>
              <a:t>these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devices one by one</a:t>
            </a:r>
          </a:p>
          <a:p>
            <a:r>
              <a:rPr lang="en-US" dirty="0"/>
              <a:t>High security codes </a:t>
            </a:r>
          </a:p>
          <a:p>
            <a:pPr lvl="1"/>
            <a:r>
              <a:rPr lang="en-US" dirty="0"/>
              <a:t>Data loss can happen if the attacker cracks the code </a:t>
            </a:r>
          </a:p>
          <a:p>
            <a:r>
              <a:rPr lang="en-US" dirty="0"/>
              <a:t>Devices must be connected to a central power station </a:t>
            </a:r>
          </a:p>
          <a:p>
            <a:pPr lvl="1"/>
            <a:r>
              <a:rPr lang="en-US" dirty="0"/>
              <a:t>But if central power station reaches its empty level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5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Solutions(Cont’d)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Cryptographic Algorithms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ECC - Elliptic Curve Cryptography </a:t>
            </a:r>
          </a:p>
          <a:p>
            <a:pPr lvl="1"/>
            <a:r>
              <a:rPr lang="en-US" dirty="0"/>
              <a:t>public-key Cryptography </a:t>
            </a:r>
            <a:endParaRPr lang="en-US" dirty="0" smtClean="0"/>
          </a:p>
          <a:p>
            <a:pPr lvl="1"/>
            <a:r>
              <a:rPr lang="en-US" dirty="0"/>
              <a:t>supports authenticated key exchange protocols </a:t>
            </a:r>
          </a:p>
          <a:p>
            <a:pPr lvl="1"/>
            <a:r>
              <a:rPr lang="en-US" dirty="0"/>
              <a:t>smaller keys, cipher text and signature </a:t>
            </a:r>
          </a:p>
          <a:p>
            <a:pPr lvl="1"/>
            <a:r>
              <a:rPr lang="en-US" dirty="0"/>
              <a:t>very fast key generation </a:t>
            </a:r>
          </a:p>
          <a:p>
            <a:pPr lvl="1"/>
            <a:r>
              <a:rPr lang="en-US" dirty="0"/>
              <a:t>fast encryption and decryption </a:t>
            </a:r>
          </a:p>
          <a:p>
            <a:pPr lvl="1"/>
            <a:r>
              <a:rPr lang="en-US" dirty="0"/>
              <a:t>uses less memory and CPU cycles </a:t>
            </a:r>
          </a:p>
          <a:p>
            <a:pPr lvl="1"/>
            <a:r>
              <a:rPr lang="en-US" dirty="0"/>
              <a:t>An elliptic curve is a plane curve defined by an equation of the </a:t>
            </a:r>
            <a:r>
              <a:rPr lang="en-US" dirty="0" smtClean="0"/>
              <a:t>form </a:t>
            </a:r>
          </a:p>
          <a:p>
            <a:pPr marL="457200" lvl="1" indent="0" algn="ctr">
              <a:buNone/>
            </a:pPr>
            <a:r>
              <a:rPr lang="mr-IN" dirty="0"/>
              <a:t>y2 = x3 + </a:t>
            </a:r>
            <a:r>
              <a:rPr lang="mr-IN" dirty="0" err="1"/>
              <a:t>ax</a:t>
            </a:r>
            <a:r>
              <a:rPr lang="mr-IN" dirty="0"/>
              <a:t> + </a:t>
            </a:r>
            <a:r>
              <a:rPr lang="mr-IN" dirty="0" err="1"/>
              <a:t>b</a:t>
            </a:r>
            <a:r>
              <a:rPr lang="mr-IN" dirty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mr-IN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0" y="5405377"/>
            <a:ext cx="7674016" cy="8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Solutions(Cont’d) </a:t>
            </a:r>
            <a:br>
              <a:rPr lang="en-US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>Cryptographic Algorithms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HMAC - Hash Based Message Authentication Code </a:t>
            </a:r>
          </a:p>
          <a:p>
            <a:pPr lvl="1"/>
            <a:r>
              <a:rPr lang="en-US" dirty="0"/>
              <a:t>hash function and a secret key </a:t>
            </a:r>
          </a:p>
          <a:p>
            <a:pPr lvl="1"/>
            <a:r>
              <a:rPr lang="en-US" dirty="0"/>
              <a:t>verify both the data integrity and the authentication of a </a:t>
            </a:r>
          </a:p>
          <a:p>
            <a:pPr marL="0" indent="0">
              <a:buNone/>
            </a:pPr>
            <a:r>
              <a:rPr lang="en-US" dirty="0" smtClean="0"/>
              <a:t>     	    message </a:t>
            </a:r>
            <a:endParaRPr lang="en-US" dirty="0"/>
          </a:p>
          <a:p>
            <a:pPr lvl="1"/>
            <a:r>
              <a:rPr lang="en-US" dirty="0"/>
              <a:t>strength depends upon the cryptographic strength of the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underlying </a:t>
            </a:r>
            <a:r>
              <a:rPr lang="en-US" dirty="0"/>
              <a:t>hash function, the size of its hash output, and on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size and quality of the key. </a:t>
            </a:r>
          </a:p>
          <a:p>
            <a:pPr lvl="1"/>
            <a:r>
              <a:rPr lang="en-US" dirty="0"/>
              <a:t>less affected by collisions </a:t>
            </a:r>
          </a:p>
          <a:p>
            <a:pPr marL="457200" lvl="1" indent="0" algn="ctr">
              <a:buNone/>
            </a:pPr>
            <a:r>
              <a:rPr lang="mr-IN" sz="2400" dirty="0">
                <a:solidFill>
                  <a:schemeClr val="tx1"/>
                </a:solidFill>
              </a:rPr>
              <a:t>HMAC(</a:t>
            </a:r>
            <a:r>
              <a:rPr lang="mr-IN" sz="2400" dirty="0" err="1">
                <a:solidFill>
                  <a:schemeClr val="tx1"/>
                </a:solidFill>
              </a:rPr>
              <a:t>K,m</a:t>
            </a:r>
            <a:r>
              <a:rPr lang="mr-IN" sz="2400" dirty="0">
                <a:solidFill>
                  <a:schemeClr val="tx1"/>
                </a:solidFill>
              </a:rPr>
              <a:t>)=</a:t>
            </a:r>
            <a:r>
              <a:rPr lang="mr-IN" sz="2400" dirty="0" err="1">
                <a:solidFill>
                  <a:schemeClr val="tx1"/>
                </a:solidFill>
              </a:rPr>
              <a:t>H</a:t>
            </a:r>
            <a:r>
              <a:rPr lang="mr-IN" sz="2400" dirty="0">
                <a:solidFill>
                  <a:schemeClr val="tx1"/>
                </a:solidFill>
              </a:rPr>
              <a:t>((</a:t>
            </a:r>
            <a:r>
              <a:rPr lang="mr-IN" sz="2400" dirty="0" err="1">
                <a:solidFill>
                  <a:schemeClr val="tx1"/>
                </a:solidFill>
              </a:rPr>
              <a:t>K</a:t>
            </a:r>
            <a:r>
              <a:rPr lang="mr-IN" sz="2400" dirty="0">
                <a:solidFill>
                  <a:schemeClr val="tx1"/>
                </a:solidFill>
              </a:rPr>
              <a:t>′ ⊕</a:t>
            </a:r>
            <a:r>
              <a:rPr lang="mr-IN" sz="2400" dirty="0" err="1">
                <a:solidFill>
                  <a:schemeClr val="tx1"/>
                </a:solidFill>
              </a:rPr>
              <a:t>opad</a:t>
            </a:r>
            <a:r>
              <a:rPr lang="mr-IN" sz="2400" dirty="0">
                <a:solidFill>
                  <a:schemeClr val="tx1"/>
                </a:solidFill>
              </a:rPr>
              <a:t>)||</a:t>
            </a:r>
            <a:r>
              <a:rPr lang="mr-IN" sz="2400" dirty="0" err="1">
                <a:solidFill>
                  <a:schemeClr val="tx1"/>
                </a:solidFill>
              </a:rPr>
              <a:t>H</a:t>
            </a:r>
            <a:r>
              <a:rPr lang="mr-IN" sz="2400" dirty="0">
                <a:solidFill>
                  <a:schemeClr val="tx1"/>
                </a:solidFill>
              </a:rPr>
              <a:t>(</a:t>
            </a:r>
            <a:r>
              <a:rPr lang="mr-IN" sz="2400" dirty="0" err="1">
                <a:solidFill>
                  <a:schemeClr val="tx1"/>
                </a:solidFill>
              </a:rPr>
              <a:t>K</a:t>
            </a:r>
            <a:r>
              <a:rPr lang="mr-IN" sz="2400" dirty="0">
                <a:solidFill>
                  <a:schemeClr val="tx1"/>
                </a:solidFill>
              </a:rPr>
              <a:t>′ ⊕</a:t>
            </a:r>
            <a:r>
              <a:rPr lang="mr-IN" sz="2400" dirty="0" err="1">
                <a:solidFill>
                  <a:schemeClr val="tx1"/>
                </a:solidFill>
              </a:rPr>
              <a:t>ipad</a:t>
            </a:r>
            <a:r>
              <a:rPr lang="mr-IN" sz="2400" dirty="0">
                <a:solidFill>
                  <a:schemeClr val="tx1"/>
                </a:solidFill>
              </a:rPr>
              <a:t>)||</a:t>
            </a:r>
            <a:r>
              <a:rPr lang="mr-IN" sz="2400" dirty="0" err="1">
                <a:solidFill>
                  <a:schemeClr val="tx1"/>
                </a:solidFill>
              </a:rPr>
              <a:t>m</a:t>
            </a:r>
            <a:r>
              <a:rPr lang="mr-IN" sz="2400" dirty="0">
                <a:solidFill>
                  <a:schemeClr val="tx1"/>
                </a:solidFill>
              </a:rPr>
              <a:t>) </a:t>
            </a:r>
          </a:p>
          <a:p>
            <a:pPr marL="457200" lvl="1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7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117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Solutions(Cont’d)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Cryptographic Algorithms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7783760" cy="4182339"/>
          </a:xfrm>
        </p:spPr>
      </p:pic>
    </p:spTree>
    <p:extLst>
      <p:ext uri="{BB962C8B-B14F-4D97-AF65-F5344CB8AC3E}">
        <p14:creationId xmlns:p14="http://schemas.microsoft.com/office/powerpoint/2010/main" val="161003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Solutions(Cont’d)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Cryptographic Algorithms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596668" cy="4020293"/>
          </a:xfrm>
        </p:spPr>
      </p:pic>
    </p:spTree>
    <p:extLst>
      <p:ext uri="{BB962C8B-B14F-4D97-AF65-F5344CB8AC3E}">
        <p14:creationId xmlns:p14="http://schemas.microsoft.com/office/powerpoint/2010/main" val="75740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Technologies </a:t>
            </a:r>
            <a:r>
              <a:rPr lang="en-US" dirty="0"/>
              <a:t>used in IoT </a:t>
            </a:r>
          </a:p>
          <a:p>
            <a:pPr lvl="1"/>
            <a:r>
              <a:rPr lang="en-US" dirty="0"/>
              <a:t>RFID </a:t>
            </a:r>
            <a:r>
              <a:rPr lang="en-US" dirty="0" err="1" smtClean="0"/>
              <a:t>Technolog</a:t>
            </a:r>
            <a:endParaRPr lang="en-US" dirty="0" smtClean="0"/>
          </a:p>
          <a:p>
            <a:pPr lvl="1"/>
            <a:r>
              <a:rPr lang="en-US" dirty="0" smtClean="0"/>
              <a:t> EPC Technology</a:t>
            </a:r>
          </a:p>
          <a:p>
            <a:pPr marL="342900" lvl="1" indent="-342900"/>
            <a:r>
              <a:rPr lang="en-US" dirty="0"/>
              <a:t>Security Challenges in IoT </a:t>
            </a:r>
            <a:endParaRPr lang="en-US" dirty="0" smtClean="0"/>
          </a:p>
          <a:p>
            <a:pPr marL="342900" lvl="1" indent="-342900"/>
            <a:r>
              <a:rPr lang="en-US" dirty="0" smtClean="0"/>
              <a:t>Solutions </a:t>
            </a:r>
          </a:p>
          <a:p>
            <a:pPr lvl="1"/>
            <a:r>
              <a:rPr lang="en-US" dirty="0" smtClean="0"/>
              <a:t>Cryptographic </a:t>
            </a:r>
            <a:r>
              <a:rPr lang="en-US" dirty="0"/>
              <a:t>Algorithms </a:t>
            </a:r>
          </a:p>
          <a:p>
            <a:r>
              <a:rPr lang="en-US" dirty="0"/>
              <a:t>Conclusion </a:t>
            </a:r>
            <a:endParaRPr lang="en-US" dirty="0" smtClean="0"/>
          </a:p>
          <a:p>
            <a:r>
              <a:rPr lang="en-US" dirty="0" smtClean="0"/>
              <a:t>References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0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devices are connected to the Internet </a:t>
            </a:r>
          </a:p>
          <a:p>
            <a:r>
              <a:rPr lang="en-US" dirty="0"/>
              <a:t>Companies behind these devices are not designing them with </a:t>
            </a:r>
          </a:p>
          <a:p>
            <a:pPr marL="0" indent="0">
              <a:buNone/>
            </a:pPr>
            <a:r>
              <a:rPr lang="en-US" dirty="0" smtClean="0"/>
              <a:t>     security </a:t>
            </a:r>
            <a:r>
              <a:rPr lang="en-US" dirty="0"/>
              <a:t>in mind </a:t>
            </a:r>
          </a:p>
          <a:p>
            <a:r>
              <a:rPr lang="en-US" dirty="0"/>
              <a:t>Leaving IoT devices unsecured, is like leaving the back door to your house unlocked </a:t>
            </a:r>
          </a:p>
          <a:p>
            <a:r>
              <a:rPr lang="en-US" dirty="0"/>
              <a:t>Various solutions to security challenges were discussed </a:t>
            </a:r>
          </a:p>
          <a:p>
            <a:r>
              <a:rPr lang="en-US" dirty="0"/>
              <a:t>Cryptographic </a:t>
            </a:r>
            <a:r>
              <a:rPr lang="en-US" dirty="0" smtClean="0"/>
              <a:t>encryption </a:t>
            </a:r>
            <a:r>
              <a:rPr lang="en-US" dirty="0"/>
              <a:t>techniques like ECC and HMAC can be used to provide better protection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Aditya Parashar, Sachin Rishishwar Security </a:t>
            </a:r>
            <a:r>
              <a:rPr lang="en-US" dirty="0" smtClean="0"/>
              <a:t>Challenges </a:t>
            </a:r>
            <a:r>
              <a:rPr lang="en-US" dirty="0"/>
              <a:t>In IoT 3rd International Conference on Advances in Electrical, Electronics, Information, Communication and Bio-Informatics (AEEICB17) </a:t>
            </a:r>
          </a:p>
          <a:p>
            <a:r>
              <a:rPr lang="en-US" dirty="0"/>
              <a:t>Ankush B. Pawar, Dr.Shashikant Ghumbre A survey on IoT applications, security challenges, and counter measures 2016 International Conference on Computing, Analytics and Security Trends (CAST) </a:t>
            </a:r>
          </a:p>
          <a:p>
            <a:r>
              <a:rPr lang="en-US" dirty="0"/>
              <a:t>3. Mohsen Hallaj </a:t>
            </a:r>
            <a:r>
              <a:rPr lang="en-US" dirty="0" smtClean="0"/>
              <a:t>Asghar </a:t>
            </a:r>
            <a:r>
              <a:rPr lang="en-US" dirty="0"/>
              <a:t>RFID and EPC as key technology on Internet of Things (IoT) IJCST Vol. 6, </a:t>
            </a:r>
            <a:r>
              <a:rPr lang="en-US" dirty="0" smtClean="0"/>
              <a:t>Issue </a:t>
            </a:r>
            <a:r>
              <a:rPr lang="en-US" dirty="0"/>
              <a:t>1, Jan - March 2015 </a:t>
            </a:r>
          </a:p>
          <a:p>
            <a:r>
              <a:rPr lang="en-US" dirty="0"/>
              <a:t>4. Xiaolin Jia, </a:t>
            </a:r>
            <a:r>
              <a:rPr lang="en-US"/>
              <a:t>Quanyuan</a:t>
            </a:r>
            <a:r>
              <a:rPr lang="en-US" dirty="0"/>
              <a:t> Feng, </a:t>
            </a:r>
            <a:r>
              <a:rPr lang="en-US" dirty="0" err="1"/>
              <a:t>Taihua</a:t>
            </a:r>
            <a:r>
              <a:rPr lang="en-US" dirty="0"/>
              <a:t> Fan, </a:t>
            </a:r>
            <a:r>
              <a:rPr lang="en-US" dirty="0" err="1"/>
              <a:t>Quanshui</a:t>
            </a:r>
            <a:r>
              <a:rPr lang="en-US" dirty="0"/>
              <a:t> Lei1 RFID Technology and Its Applications in Internet of Things (IOT) 978-1-4577-1415-3/12/2012 IEEE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528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7" y="2071868"/>
            <a:ext cx="8597155" cy="4537276"/>
          </a:xfrm>
        </p:spPr>
      </p:pic>
    </p:spTree>
    <p:extLst>
      <p:ext uri="{BB962C8B-B14F-4D97-AF65-F5344CB8AC3E}">
        <p14:creationId xmlns:p14="http://schemas.microsoft.com/office/powerpoint/2010/main" val="133488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  <a:p>
            <a:pPr lvl="1"/>
            <a:r>
              <a:rPr lang="en-US" dirty="0"/>
              <a:t>Intelligent interactivity between human and things to exchange information and knowledge for new value creation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35" y="3223131"/>
            <a:ext cx="6597570" cy="29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􏰀 Smart systems and Internet of Things are driven by a combination of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83375"/>
            <a:ext cx="8596668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8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 and Actuators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31625"/>
            <a:ext cx="8293046" cy="41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9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Connectivity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58004"/>
            <a:ext cx="7851653" cy="37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3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and Processes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46430"/>
            <a:ext cx="7005826" cy="38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2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(Cont’d) </a:t>
            </a:r>
            <a:br>
              <a:rPr lang="en-US" dirty="0"/>
            </a:br>
            <a:r>
              <a:rPr lang="en-US" sz="2700" dirty="0"/>
              <a:t>Applications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Smart </a:t>
            </a:r>
            <a:r>
              <a:rPr lang="en-US" dirty="0" smtClean="0"/>
              <a:t>Home</a:t>
            </a:r>
            <a:endParaRPr lang="en-US" dirty="0"/>
          </a:p>
          <a:p>
            <a:r>
              <a:rPr lang="en-US" dirty="0" smtClean="0"/>
              <a:t>Wearable’s</a:t>
            </a:r>
          </a:p>
          <a:p>
            <a:r>
              <a:rPr lang="en-US" dirty="0"/>
              <a:t>Connected </a:t>
            </a:r>
            <a:r>
              <a:rPr lang="en-US" dirty="0" smtClean="0"/>
              <a:t>Cars</a:t>
            </a:r>
            <a:endParaRPr lang="en-US" dirty="0"/>
          </a:p>
          <a:p>
            <a:r>
              <a:rPr lang="en-US" dirty="0"/>
              <a:t>Industrial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/>
              <a:t>Smart </a:t>
            </a:r>
            <a:r>
              <a:rPr lang="en-US" dirty="0" smtClean="0"/>
              <a:t>Cities</a:t>
            </a:r>
            <a:endParaRPr lang="en-US" dirty="0"/>
          </a:p>
          <a:p>
            <a:r>
              <a:rPr lang="en-US" dirty="0"/>
              <a:t>IoT in </a:t>
            </a:r>
            <a:r>
              <a:rPr lang="en-US" dirty="0" smtClean="0"/>
              <a:t>agriculture</a:t>
            </a:r>
            <a:endParaRPr lang="en-US" dirty="0"/>
          </a:p>
          <a:p>
            <a:r>
              <a:rPr lang="en-US" dirty="0"/>
              <a:t>Smart </a:t>
            </a:r>
            <a:r>
              <a:rPr lang="en-US" dirty="0" smtClean="0"/>
              <a:t>Retail</a:t>
            </a:r>
            <a:endParaRPr lang="en-US" dirty="0"/>
          </a:p>
          <a:p>
            <a:r>
              <a:rPr lang="en-US" dirty="0"/>
              <a:t>Energy </a:t>
            </a:r>
            <a:r>
              <a:rPr lang="en-US" dirty="0" smtClean="0"/>
              <a:t>Engagement</a:t>
            </a:r>
            <a:endParaRPr lang="en-US" dirty="0"/>
          </a:p>
          <a:p>
            <a:r>
              <a:rPr lang="en-US" dirty="0"/>
              <a:t>IOT in </a:t>
            </a:r>
            <a:r>
              <a:rPr lang="en-US" dirty="0" smtClean="0"/>
              <a:t>Healthcare</a:t>
            </a:r>
            <a:endParaRPr lang="en-US" dirty="0"/>
          </a:p>
          <a:p>
            <a:r>
              <a:rPr lang="en-US" dirty="0"/>
              <a:t>IoT in Poultry and Farming </a:t>
            </a:r>
          </a:p>
        </p:txBody>
      </p:sp>
    </p:spTree>
    <p:extLst>
      <p:ext uri="{BB962C8B-B14F-4D97-AF65-F5344CB8AC3E}">
        <p14:creationId xmlns:p14="http://schemas.microsoft.com/office/powerpoint/2010/main" val="132445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 used in IoT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RFID Technology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 Frequency Identification Technology </a:t>
            </a:r>
          </a:p>
          <a:p>
            <a:r>
              <a:rPr lang="en-US" dirty="0"/>
              <a:t>Use of radio waves to read and capture information stored on a tag attached to an object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97991"/>
            <a:ext cx="6192777" cy="26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72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573</Words>
  <Application>Microsoft Macintosh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Mangal</vt:lpstr>
      <vt:lpstr>Trebuchet MS</vt:lpstr>
      <vt:lpstr>Wingdings 3</vt:lpstr>
      <vt:lpstr>Facet</vt:lpstr>
      <vt:lpstr>Security Challenges in IoT  </vt:lpstr>
      <vt:lpstr>Outline    Introduction</vt:lpstr>
      <vt:lpstr>Introduction  </vt:lpstr>
      <vt:lpstr>Introduction (Cont’d)  </vt:lpstr>
      <vt:lpstr>Introduction (Cont’d)  </vt:lpstr>
      <vt:lpstr>Introduction (Cont’d)  </vt:lpstr>
      <vt:lpstr>Introduction (Cont’d)  </vt:lpstr>
      <vt:lpstr>Introduction (Cont’d)  Applications  </vt:lpstr>
      <vt:lpstr>Technologies used in IoT   RFID Technology  </vt:lpstr>
      <vt:lpstr>Technologies used in IoT (Cont’d)   Classifications for RFID tags  </vt:lpstr>
      <vt:lpstr>Technologies used in IoT (Cont’d)   Classifications for RFID tags(Cont’d)  </vt:lpstr>
      <vt:lpstr>Technologies used in IoT (Cont’d)   EPC Technology  </vt:lpstr>
      <vt:lpstr>Technologies used in IoT (Cont’d)  </vt:lpstr>
      <vt:lpstr>Security Challenges in IoT   Key challenge areas are  </vt:lpstr>
      <vt:lpstr>Solutions  </vt:lpstr>
      <vt:lpstr>Solutions(Cont’d)   Cryptographic Algorithms   </vt:lpstr>
      <vt:lpstr>Solutions(Cont’d)   Cryptographic Algorithms  </vt:lpstr>
      <vt:lpstr>Solutions(Cont’d)   Cryptographic Algorithms  </vt:lpstr>
      <vt:lpstr>Solutions(Cont’d)   Cryptographic Algorithms  </vt:lpstr>
      <vt:lpstr>Conclusion  </vt:lpstr>
      <vt:lpstr>References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Challenges in IoT  </dc:title>
  <dc:creator>Microsoft Office User</dc:creator>
  <cp:lastModifiedBy>Microsoft Office User</cp:lastModifiedBy>
  <cp:revision>6</cp:revision>
  <dcterms:created xsi:type="dcterms:W3CDTF">2021-01-29T13:42:13Z</dcterms:created>
  <dcterms:modified xsi:type="dcterms:W3CDTF">2021-01-29T15:01:06Z</dcterms:modified>
</cp:coreProperties>
</file>