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32"/>
  </p:notesMasterIdLst>
  <p:sldIdLst>
    <p:sldId id="268" r:id="rId2"/>
    <p:sldId id="296" r:id="rId3"/>
    <p:sldId id="332" r:id="rId4"/>
    <p:sldId id="269" r:id="rId5"/>
    <p:sldId id="317" r:id="rId6"/>
    <p:sldId id="298" r:id="rId7"/>
    <p:sldId id="299" r:id="rId8"/>
    <p:sldId id="306" r:id="rId9"/>
    <p:sldId id="300" r:id="rId10"/>
    <p:sldId id="323" r:id="rId11"/>
    <p:sldId id="259" r:id="rId12"/>
    <p:sldId id="308" r:id="rId13"/>
    <p:sldId id="326" r:id="rId14"/>
    <p:sldId id="324" r:id="rId15"/>
    <p:sldId id="325" r:id="rId16"/>
    <p:sldId id="304" r:id="rId17"/>
    <p:sldId id="305" r:id="rId18"/>
    <p:sldId id="327" r:id="rId19"/>
    <p:sldId id="261" r:id="rId20"/>
    <p:sldId id="256" r:id="rId21"/>
    <p:sldId id="257" r:id="rId22"/>
    <p:sldId id="322" r:id="rId23"/>
    <p:sldId id="318" r:id="rId24"/>
    <p:sldId id="320" r:id="rId25"/>
    <p:sldId id="328" r:id="rId26"/>
    <p:sldId id="331" r:id="rId27"/>
    <p:sldId id="321" r:id="rId28"/>
    <p:sldId id="315" r:id="rId29"/>
    <p:sldId id="329" r:id="rId30"/>
    <p:sldId id="330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4:33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6:00.0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51 24575,'52'3'0,"-34"-1"0,0-1 0,21-2 0,-30-2 0,-13 0 0,-17-2 0,-62 5 0,123-10 0,-5 9 0,0 0 0,61-12 0,-80 11 0,1 1 0,-1 0 0,29 2 0,-28 0 0,1 0 0,-1-2 0,22-2 0,-14-1 0,0 2 0,1 0 0,45 4 0,-167 14 0,94-16 0,-1 1 0,1 0 0,0-1 0,-1 1 0,1 0 0,0 0 0,-1 0 0,1 1 0,0-1 0,-2 3 0,2-3 0,0 1 0,-1-1 0,1 1 0,0-1 0,0 0 0,0 0 0,-1 0 0,1 0 0,-1-1 0,1 1 0,-1 0 0,-3-1 0,73-11 0,-23 12 0,71-2 0,1-4 0,-109 4 0,0-1 0,0 0 0,-1 0 0,1 0 0,8-5 0,-9 4 0,0 1 0,0-1 0,0 1 0,0 1 0,0-1 0,0 1 0,9-1 0,-14 2 0,-1-1 0,1 1 0,0 0 0,-1 0 0,1 0 0,0 0 0,0 0 0,-1 0 0,1 0 0,0 0 0,0 0 0,-1 0 0,1 1 0,0-1 0,-1 0 0,1 0 0,0 1 0,-1-1 0,1 0 0,0 1 0,-1-1 0,1 1 0,-1-1 0,1 1 0,-1-1 0,1 1 0,-1-1 0,1 1 0,-1-1 0,1 1 0,-1 0 0,0-1 0,1 1 0,-1 0 0,0-1 0,0 1 0,1 0 0,-1-1 0,0 1 0,0 0 0,0 0 0,0-1 0,0 1 0,0 0 0,0 0 0,0-1 0,0 1 0,0 0 0,-1 0 0,1 1 0,-1-1 0,0 0 0,1 1 0,-1-1 0,0 0 0,0 0 0,0 0 0,0 0 0,0 1 0,0-1 0,0 0 0,-1-1 0,1 1 0,0 0 0,0 0 0,-1 0 0,1-1 0,-1 1 0,1-1 0,0 1 0,-1-1 0,1 0 0,-1 1 0,1-1 0,-3 0 0,-42 5 0,74-15 0,-24 8 0,0 0 0,0 1 0,0-1 0,0 1 0,1 0 0,-1 0 0,1 0 0,6 0 0,187-8 0,-184 8 0,23-7 0,-30 6 0,0 0 0,0 1 0,0 0 0,12-1 0,3 1 0,-16 0 0,0 1 0,-1 0 0,1 0 0,0 0 0,0 0 0,10 3 0,-15-3 0,-1 1 0,1-1 0,-1 0 0,1 0 0,-1 0 0,1 1 0,-1-1 0,0 0 0,1 1 0,-1-1 0,1 0 0,-1 1 0,0-1 0,1 0 0,-1 1 0,0-1 0,1 1 0,-1-1 0,0 0 0,0 1 0,0-1 0,1 1 0,-1-1 0,0 1 0,0-1 0,0 1 0,0-1 0,0 1 0,0-1 0,0 1 0,0-1 0,0 1 0,0 0 0,0-1 0,0 1 0,0-1 0,0 1 0,0-1 0,-1 0 0,1 1 0,0-1 0,0 1 0,-1-1 0,1 1 0,0-1 0,-1 1 0,1-1 0,0 0 0,-1 1 0,0 0 0,0 0 0,0 0 0,-1 1 0,1-1 0,-1 0 0,1 0 0,-1 1 0,1-1 0,-1-1 0,0 1 0,0 0 0,1 0 0,-5 1 0,-65-2 0,43 0 0,24-1 0,10 1 0,91-10 0,41-1 0,333 11 0,-412 8 0,-46-5 0,0-1 0,24 1 0,41-5 0,113 4 0,-151 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6:03.8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17 24575,'597'0'0,"-517"-5"0,-16-5 0,-23 11 0,76-2 0,-112 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6:32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867 0 24575,'-47'17'0,"4"-12"0,0-1 0,-85-6 0,39 0 0,-409 2-1365,479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6:52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24575,'3'0'0,"6"0"0,4 0 0,8 0 0,4 0 0,1 0 0,0 0 0,-1 0 0,0 0 0,-2 0 0,0 0 0,-1 0 0,-8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6:57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0 24575,'-3'0'0,"-6"0"0,-4 0 0,-4 0 0,-3 0 0,-1 0 0,-2 0 0,1 0 0,-1 0 0,1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6:59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24575,'4'0'0,"5"0"0,4 0 0,4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18.3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932 1 24575,'-913'0'-1365,"895"0"-5461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19.9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210 1 24575,'-210'0'0,"464"0"-1365,-236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22.1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364 69 24575,'-56'0'0,"-101"-13"0,132 9 0,-101-22 0,202 28 0,65 17 0,-123-17 0,38 8 0,-38-7 0,-1 0 0,22 1 0,-20-2 0,-6-1 0,1-1 0,22-1 0,-34 0 0,0 1 0,0 0 0,0 0 0,0-1 0,0 1 0,0-1 0,0 1 0,0-1 0,0 0 0,0 0 0,0 0 0,0 0 0,0 0 0,-1-1 0,1 1 0,-1 0 0,1-1 0,-1 1 0,1-1 0,-1 0 0,0 1 0,1-1 0,0-3 0,-1 4 0,-1 0 0,0 1 0,1-1 0,-1 0 0,0 0 0,0 0 0,0 0 0,0 0 0,0 0 0,0 0 0,0 0 0,0 0 0,0 0 0,0 0 0,-1 0 0,1 0 0,0 0 0,-1 1 0,1-1 0,0 0 0,-1 0 0,1 0 0,-1 0 0,1 1 0,-1-1 0,-1-1 0,0 1 0,0-1 0,0 1 0,0-1 0,0 1 0,-1 0 0,1 0 0,0 0 0,-1 0 0,-4 0 0,-6-2 0,0 2 0,-26 0 0,35 1 0,-108 2-1365,93-2-5461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23.13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24575,'3'0'0,"6"0"0,1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4:39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413 0 24575,'-413'0'-1365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7:03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24575,'523'0'-1365,"-505"0"-5461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7:06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24575,'-4'0'0,"-4"0"0,-5 0 0,-4 0 0,-3 0 0,-2 0 0,0 0 0,-1 0 0,1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7:09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24575,'4'0'0,"4"0"0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7:27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4:45.1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 0 24575,'-111'0'0,"157"0"0,-1 2 0,63 9 0,9 12 0,-82-18 0,0-1 0,0-1 0,0-2 0,38-4 0,9 0 0,2 5 0,92-4 0,-117-8 0,-43 6 0,0 1 0,23-2 0,406 4 0,-216 3 0,-203-1 0,46 9 0,-46-5 0,45 1 0,971-5 0,-477-3 0,-538 1 0,47-9 0,-44 6 0,34-3 0,552 6 0,-298 3 0,1744-2 0,-2041 1 0,1 1 0,24 6 0,-22-4 0,37 3 0,280-6 0,-161-3 0,-149 5 0,0 0 0,-1 2 0,60 18 0,3 0 0,-43-13 0,-21-3 0,1-1 0,0-2 0,34 1 0,-42-4 0,46 8 0,15 2 0,7-1 0,-61-5 0,39 1 0,-26-6 0,-28-1 0,0 0 0,0 2 0,0-1 0,0 2 0,0 0 0,-1 0 0,1 1 0,26 10 0,-28-8-151,1 0-1,-1-2 0,1 1 0,0-2 1,0 0-1,0 0 0,0-1 1,25-2-1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4:47.1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24575,'9'1'0,"-1"0"0,0 0 0,0 1 0,0 0 0,0 0 0,0 1 0,0 0 0,-1 1 0,1 0 0,7 5 0,-6-4 0,-1 0 0,1-1 0,-1 0 0,1 0 0,0-1 0,1 0 0,14 2 0,110 14 0,52 5 0,4-24 0,27 1 0,-191 3 0,-1 0 0,1 2 0,32 12 0,-32-9 0,-1-2 0,1 0 0,28 2 0,-44-8-170,0 0-1,-1 1 0,1 0 1,-1 0-1,1 1 0,-1 0 1,11 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4:56.0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2164 220 24575,'-49'-2'0,"1"-3"0,-92-21 0,-37-5 0,112 26 0,-44-5 0,66 3 0,-1-2 0,0 3 0,-63-2 0,90 7 0,0-1 0,-28-6 0,26 4 0,-35-2 0,-141 7 0,-43-2 0,200-3 0,-59-14 0,65 11 0,0 1 0,-62-3 0,62 10 0,1-2 0,-1 0 0,0-3 0,1 0 0,-40-12 0,44 10 0,-1 0 0,0 2 0,0 1 0,-1 2 0,-44 2 0,55 0 0,875-3 0,-420 4 0,3799-2 0,-4211 1 0,48 9 0,-47-5 0,45 1 0,298-6-1365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02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24575,'956'0'-1365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33.2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271 28 24575,'-58'1'0,"-61"-2"0,37-10 0,71 9 0,17-4 0,20-2 0,50 9 0,51-2 0,-120 0 0,22 1 0,-22 7 0,-13 9 0,5-14 3,-1-1-1,1 1 0,-1-1 1,1 0-1,-1 0 0,1 0 1,-1 1-1,0-1 0,0-1 1,1 1-1,-1 0 1,0 0-1,0-1 0,0 1 1,0-1-1,0 0 0,0 1 1,-2-1-1,-43-1-240,27 0-934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37.6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38 24575,'5'0'0,"23"1"0,0-2 0,49-8 0,-48 5 0,0 1 0,53 1 0,11-1 0,-52-5 0,-32 6 0,0 0 0,0 0 0,0 1 0,10 0 0,16 3-52,-22-1-210,0 0-1,0-1 0,0 0 1,25-5-1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1:45:43.10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150 33 24575,'-148'10'0,"147"-10"0,197 0 0,-141-7 0,28-1 0,50-2 0,-122 9 0,12-2 0,40-8 0,-57 10 20,1 0 0,0 0 0,-1 1 0,1 0-1,11 2 1,-11-2-267,-1 1 0,1-1-1,-1 0 1,1 0-1,11-3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a73f801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a73f801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fa73f80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fa73f80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a73f80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a73f80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a73f80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a73f80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1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080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634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227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6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45897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29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3109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8221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9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846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691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23343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8B38-7683-8CC8-0168-B54440949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461107"/>
            <a:ext cx="7543800" cy="26746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Transfer Learning </a:t>
            </a:r>
            <a:r>
              <a:rPr lang="en-US" b="1" dirty="0" smtClean="0"/>
              <a:t>in Turbulent </a:t>
            </a:r>
            <a:r>
              <a:rPr lang="en-US" b="1" dirty="0"/>
              <a:t>Systems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7096-224B-D8F8-3409-B7A5E77658EC}"/>
              </a:ext>
            </a:extLst>
          </p:cNvPr>
          <p:cNvSpPr txBox="1"/>
          <p:nvPr/>
        </p:nvSpPr>
        <p:spPr>
          <a:xfrm>
            <a:off x="6333669" y="3245070"/>
            <a:ext cx="2688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-Sachin Prasad</a:t>
            </a:r>
          </a:p>
          <a:p>
            <a:r>
              <a:rPr lang="en-US" dirty="0"/>
              <a:t>19MF3AI23</a:t>
            </a:r>
          </a:p>
          <a:p>
            <a:r>
              <a:rPr lang="en-US" dirty="0"/>
              <a:t>Supervisors: </a:t>
            </a:r>
          </a:p>
          <a:p>
            <a:r>
              <a:rPr lang="en-US" dirty="0"/>
              <a:t>Prof. Rajaram </a:t>
            </a:r>
            <a:r>
              <a:rPr lang="en-US" dirty="0" err="1"/>
              <a:t>Lakkaraju</a:t>
            </a:r>
            <a:r>
              <a:rPr lang="en-US" dirty="0"/>
              <a:t>, </a:t>
            </a:r>
          </a:p>
          <a:p>
            <a:r>
              <a:rPr lang="en-US" dirty="0"/>
              <a:t>Prof. </a:t>
            </a:r>
            <a:r>
              <a:rPr lang="en-US" dirty="0" err="1"/>
              <a:t>Adway</a:t>
            </a:r>
            <a:r>
              <a:rPr lang="en-US" dirty="0"/>
              <a:t> Mitra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430464-E587-049E-F6BA-2BE39ED63CC8}"/>
                  </a:ext>
                </a:extLst>
              </p14:cNvPr>
              <p14:cNvContentPartPr/>
              <p14:nvPr/>
            </p14:nvContentPartPr>
            <p14:xfrm>
              <a:off x="344018" y="261815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430464-E587-049E-F6BA-2BE39ED63C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8" y="255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FB8F21-87DA-1D0B-8AF7-572C5B71DB1A}"/>
                  </a:ext>
                </a:extLst>
              </p14:cNvPr>
              <p14:cNvContentPartPr/>
              <p14:nvPr/>
            </p14:nvContentPartPr>
            <p14:xfrm>
              <a:off x="984458" y="3266874"/>
              <a:ext cx="1490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FB8F21-87DA-1D0B-8AF7-572C5B71DB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458" y="3203874"/>
                <a:ext cx="2746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16744DD-5C8E-3B28-08B0-0A0E5F0537A4}"/>
              </a:ext>
            </a:extLst>
          </p:cNvPr>
          <p:cNvGrpSpPr/>
          <p:nvPr/>
        </p:nvGrpSpPr>
        <p:grpSpPr>
          <a:xfrm>
            <a:off x="929378" y="3203154"/>
            <a:ext cx="5213880" cy="212400"/>
            <a:chOff x="929378" y="3203154"/>
            <a:chExt cx="52138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7383FA-6736-962A-689F-F04E83BCC79B}"/>
                    </a:ext>
                  </a:extLst>
                </p14:cNvPr>
                <p14:cNvContentPartPr/>
                <p14:nvPr/>
              </p14:nvContentPartPr>
              <p14:xfrm>
                <a:off x="929378" y="3266874"/>
                <a:ext cx="3072240" cy="79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7383FA-6736-962A-689F-F04E83BCC7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6378" y="3203874"/>
                  <a:ext cx="3197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CBC5F7-60CC-7C3A-E7AB-F9D80FDBF368}"/>
                    </a:ext>
                  </a:extLst>
                </p14:cNvPr>
                <p14:cNvContentPartPr/>
                <p14:nvPr/>
              </p14:nvContentPartPr>
              <p14:xfrm>
                <a:off x="4017098" y="3344634"/>
                <a:ext cx="45432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CBC5F7-60CC-7C3A-E7AB-F9D80FDBF3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4098" y="3281994"/>
                  <a:ext cx="579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44521F-61CA-EB6C-7FD4-98F61B68DFCB}"/>
                    </a:ext>
                  </a:extLst>
                </p14:cNvPr>
                <p14:cNvContentPartPr/>
                <p14:nvPr/>
              </p14:nvContentPartPr>
              <p14:xfrm>
                <a:off x="3949418" y="3203154"/>
                <a:ext cx="2193840" cy="7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44521F-61CA-EB6C-7FD4-98F61B68DF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86418" y="3140514"/>
                  <a:ext cx="231948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504EEA-F20A-F1E4-FC8C-3B363E81C9CA}"/>
                  </a:ext>
                </a:extLst>
              </p14:cNvPr>
              <p14:cNvContentPartPr/>
              <p14:nvPr/>
            </p14:nvContentPartPr>
            <p14:xfrm>
              <a:off x="7916978" y="3258594"/>
              <a:ext cx="3445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504EEA-F20A-F1E4-FC8C-3B363E81C9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3978" y="3195954"/>
                <a:ext cx="470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E89F43-194C-63D0-F1C2-6F9132141E92}"/>
                  </a:ext>
                </a:extLst>
              </p14:cNvPr>
              <p14:cNvContentPartPr/>
              <p14:nvPr/>
            </p14:nvContentPartPr>
            <p14:xfrm>
              <a:off x="6240255" y="3247590"/>
              <a:ext cx="100440" cy="1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E89F43-194C-63D0-F1C2-6F9132141E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34135" y="3241470"/>
                <a:ext cx="1126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118C2A-9DB1-08D5-3BAE-994A67C55BD5}"/>
                  </a:ext>
                </a:extLst>
              </p14:cNvPr>
              <p14:cNvContentPartPr/>
              <p14:nvPr/>
            </p14:nvContentPartPr>
            <p14:xfrm>
              <a:off x="6351135" y="3247590"/>
              <a:ext cx="213480" cy="14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118C2A-9DB1-08D5-3BAE-994A67C55B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5015" y="3241470"/>
                <a:ext cx="225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843D5A-2044-4174-0A50-4ABE8E2095F2}"/>
                  </a:ext>
                </a:extLst>
              </p14:cNvPr>
              <p14:cNvContentPartPr/>
              <p14:nvPr/>
            </p14:nvContentPartPr>
            <p14:xfrm>
              <a:off x="6501255" y="3247590"/>
              <a:ext cx="240480" cy="15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843D5A-2044-4174-0A50-4ABE8E2095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95135" y="3241470"/>
                <a:ext cx="252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EB561B-0713-667B-A3ED-2A04582B7735}"/>
                  </a:ext>
                </a:extLst>
              </p14:cNvPr>
              <p14:cNvContentPartPr/>
              <p14:nvPr/>
            </p14:nvContentPartPr>
            <p14:xfrm>
              <a:off x="6697815" y="3246870"/>
              <a:ext cx="815040" cy="20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EB561B-0713-667B-A3ED-2A04582B77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91695" y="3240750"/>
                <a:ext cx="827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C2216C-5D83-66FC-3E12-AAF39B272199}"/>
                  </a:ext>
                </a:extLst>
              </p14:cNvPr>
              <p14:cNvContentPartPr/>
              <p14:nvPr/>
            </p14:nvContentPartPr>
            <p14:xfrm>
              <a:off x="7515015" y="3256950"/>
              <a:ext cx="325800" cy="6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C2216C-5D83-66FC-3E12-AAF39B2721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8895" y="3250830"/>
                <a:ext cx="338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D1E02C-7300-1CCB-FFF8-ACC138BC6FF1}"/>
                  </a:ext>
                </a:extLst>
              </p14:cNvPr>
              <p14:cNvContentPartPr/>
              <p14:nvPr/>
            </p14:nvContentPartPr>
            <p14:xfrm>
              <a:off x="6503258" y="3282354"/>
              <a:ext cx="31212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D1E02C-7300-1CCB-FFF8-ACC138BC6F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85258" y="3264354"/>
                <a:ext cx="347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2C73C5-2E94-CD41-FFA1-F52987D831DA}"/>
                  </a:ext>
                </a:extLst>
              </p14:cNvPr>
              <p14:cNvContentPartPr/>
              <p14:nvPr/>
            </p14:nvContentPartPr>
            <p14:xfrm>
              <a:off x="7307138" y="3266874"/>
              <a:ext cx="921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2C73C5-2E94-CD41-FFA1-F52987D831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9498" y="3248874"/>
                <a:ext cx="1278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9B6F997-8CC9-4D0D-41A0-3FAC181DA26E}"/>
              </a:ext>
            </a:extLst>
          </p:cNvPr>
          <p:cNvGrpSpPr/>
          <p:nvPr/>
        </p:nvGrpSpPr>
        <p:grpSpPr>
          <a:xfrm>
            <a:off x="7072778" y="3251034"/>
            <a:ext cx="187920" cy="360"/>
            <a:chOff x="7072778" y="3251034"/>
            <a:chExt cx="1879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961DF0-69DF-AF2F-F73D-ECB81AD58B15}"/>
                    </a:ext>
                  </a:extLst>
                </p14:cNvPr>
                <p14:cNvContentPartPr/>
                <p14:nvPr/>
              </p14:nvContentPartPr>
              <p14:xfrm>
                <a:off x="7189778" y="3251034"/>
                <a:ext cx="7092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961DF0-69DF-AF2F-F73D-ECB81AD58B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1778" y="323303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2A925F-145C-7CC4-60D8-44F4F386512C}"/>
                    </a:ext>
                  </a:extLst>
                </p14:cNvPr>
                <p14:cNvContentPartPr/>
                <p14:nvPr/>
              </p14:nvContentPartPr>
              <p14:xfrm>
                <a:off x="7072778" y="3251034"/>
                <a:ext cx="1584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2A925F-145C-7CC4-60D8-44F4F38651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4778" y="3233034"/>
                  <a:ext cx="51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8D936E-5FDA-6FFB-82DF-C787AE7CC87B}"/>
              </a:ext>
            </a:extLst>
          </p:cNvPr>
          <p:cNvGrpSpPr/>
          <p:nvPr/>
        </p:nvGrpSpPr>
        <p:grpSpPr>
          <a:xfrm>
            <a:off x="6199418" y="3235554"/>
            <a:ext cx="573480" cy="40320"/>
            <a:chOff x="6199418" y="3235554"/>
            <a:chExt cx="57348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FAC83-3A59-1E1A-6A00-5E0C6D2ACE5E}"/>
                    </a:ext>
                  </a:extLst>
                </p14:cNvPr>
                <p14:cNvContentPartPr/>
                <p14:nvPr/>
              </p14:nvContentPartPr>
              <p14:xfrm>
                <a:off x="6307778" y="3274434"/>
                <a:ext cx="335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FAC83-3A59-1E1A-6A00-5E0C6D2ACE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01658" y="3268314"/>
                  <a:ext cx="347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BDC719-4ABE-1421-5134-6CC6281E8707}"/>
                    </a:ext>
                  </a:extLst>
                </p14:cNvPr>
                <p14:cNvContentPartPr/>
                <p14:nvPr/>
              </p14:nvContentPartPr>
              <p14:xfrm>
                <a:off x="6223898" y="3274434"/>
                <a:ext cx="9828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BDC719-4ABE-1421-5134-6CC6281E87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17778" y="3268314"/>
                  <a:ext cx="11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F1DD65-8D9D-03E1-7E44-2FE29CD79553}"/>
                    </a:ext>
                  </a:extLst>
                </p14:cNvPr>
                <p14:cNvContentPartPr/>
                <p14:nvPr/>
              </p14:nvContentPartPr>
              <p14:xfrm>
                <a:off x="6199418" y="3249954"/>
                <a:ext cx="177480" cy="2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F1DD65-8D9D-03E1-7E44-2FE29CD795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93298" y="3243834"/>
                  <a:ext cx="189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45D6D3-D5A3-C290-4381-0E24ABB0D70E}"/>
                    </a:ext>
                  </a:extLst>
                </p14:cNvPr>
                <p14:cNvContentPartPr/>
                <p14:nvPr/>
              </p14:nvContentPartPr>
              <p14:xfrm>
                <a:off x="6283298" y="3251034"/>
                <a:ext cx="82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45D6D3-D5A3-C290-4381-0E24ABB0D7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7178" y="3244914"/>
                  <a:ext cx="2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F6925C-925A-E9F5-437C-550E21F6408B}"/>
                    </a:ext>
                  </a:extLst>
                </p14:cNvPr>
                <p14:cNvContentPartPr/>
                <p14:nvPr/>
              </p14:nvContentPartPr>
              <p14:xfrm>
                <a:off x="6424058" y="3243114"/>
                <a:ext cx="1951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F6925C-925A-E9F5-437C-550E21F640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06058" y="3225474"/>
                  <a:ext cx="23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7C409C-F5BC-29CA-4666-DF3C41B358D6}"/>
                    </a:ext>
                  </a:extLst>
                </p14:cNvPr>
                <p14:cNvContentPartPr/>
                <p14:nvPr/>
              </p14:nvContentPartPr>
              <p14:xfrm>
                <a:off x="6642938" y="3235554"/>
                <a:ext cx="630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7C409C-F5BC-29CA-4666-DF3C41B358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24938" y="3217554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26C724-6D24-6710-71AD-208ED0852796}"/>
                    </a:ext>
                  </a:extLst>
                </p14:cNvPr>
                <p14:cNvContentPartPr/>
                <p14:nvPr/>
              </p14:nvContentPartPr>
              <p14:xfrm>
                <a:off x="6768218" y="3258594"/>
                <a:ext cx="468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26C724-6D24-6710-71AD-208ED08527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0218" y="3240954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017BA9-23EE-22B7-3320-84C6880F19E4}"/>
                    </a:ext>
                  </a:extLst>
                </p14:cNvPr>
                <p14:cNvContentPartPr/>
                <p14:nvPr/>
              </p14:nvContentPartPr>
              <p14:xfrm>
                <a:off x="6650858" y="325859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017BA9-23EE-22B7-3320-84C6880F19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2858" y="32409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64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F7A2-E077-1BA7-0788-BB28A11F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DNS vs 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AF2D0-E386-01F2-CD50-35724956109D}"/>
              </a:ext>
            </a:extLst>
          </p:cNvPr>
          <p:cNvSpPr txBox="1"/>
          <p:nvPr/>
        </p:nvSpPr>
        <p:spPr>
          <a:xfrm>
            <a:off x="500185" y="1766277"/>
            <a:ext cx="8260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In Direct Numerical Simulations (DNS), </a:t>
            </a:r>
            <a:r>
              <a:rPr lang="en-US" dirty="0">
                <a:solidFill>
                  <a:srgbClr val="0070C0"/>
                </a:solidFill>
              </a:rPr>
              <a:t>we solve the extensive range of temporal and spatial scales of a turbulent flow, from very large to very small. It is used to develop simplified turbulence models that are less expensive to calculate but practically impossible for engineering applications.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 Large Eddy Simulations (LES), </a:t>
            </a:r>
            <a:r>
              <a:rPr lang="en-US" dirty="0">
                <a:solidFill>
                  <a:srgbClr val="0070C0"/>
                </a:solidFill>
              </a:rPr>
              <a:t>the smallest scales of turbulence are spatially filtered out while the largest, most energy containing scales are resolved directly. A sub-grid model is used to represent the effects of the smaller scales.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6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7549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Rayleigh Benard Convection</a:t>
            </a:r>
            <a:endParaRPr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36808" y="1727100"/>
            <a:ext cx="36378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 Rayleigh-Benard convection is an idealized setup used to study </a:t>
            </a:r>
            <a:r>
              <a:rPr lang="en-US" sz="1800" b="1" dirty="0">
                <a:solidFill>
                  <a:srgbClr val="0070C0"/>
                </a:solidFill>
              </a:rPr>
              <a:t>thermal convection. </a:t>
            </a:r>
            <a:endParaRPr sz="18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9AF34-FDEF-5D21-C793-9B2CCBECB78D}"/>
              </a:ext>
            </a:extLst>
          </p:cNvPr>
          <p:cNvSpPr txBox="1"/>
          <p:nvPr/>
        </p:nvSpPr>
        <p:spPr>
          <a:xfrm>
            <a:off x="236808" y="2993551"/>
            <a:ext cx="3538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A layer of fluid is confined between two plates which are heated at the bottom and cooled at the top. This causes the hot fluid to rise due to </a:t>
            </a:r>
            <a:r>
              <a:rPr lang="en-US" b="1" dirty="0">
                <a:solidFill>
                  <a:srgbClr val="0070C0"/>
                </a:solidFill>
              </a:rPr>
              <a:t>buoyancy</a:t>
            </a:r>
            <a:r>
              <a:rPr lang="en-US" dirty="0">
                <a:solidFill>
                  <a:srgbClr val="0070C0"/>
                </a:solidFill>
              </a:rPr>
              <a:t> while the cold fluid falls.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1272E-7E62-F87D-423A-46D68D80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35" y="2066071"/>
            <a:ext cx="4380157" cy="2169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ECA-E1F9-24F6-A515-24EFE80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12295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Governing Equations</a:t>
            </a:r>
          </a:p>
        </p:txBody>
      </p:sp>
      <p:sp>
        <p:nvSpPr>
          <p:cNvPr id="5" name="Google Shape;78;p17">
            <a:extLst>
              <a:ext uri="{FF2B5EF4-FFF2-40B4-BE49-F238E27FC236}">
                <a16:creationId xmlns:a16="http://schemas.microsoft.com/office/drawing/2014/main" id="{0CDAC1AD-F6C3-F329-C66A-618FACB92125}"/>
              </a:ext>
            </a:extLst>
          </p:cNvPr>
          <p:cNvSpPr txBox="1">
            <a:spLocks/>
          </p:cNvSpPr>
          <p:nvPr/>
        </p:nvSpPr>
        <p:spPr>
          <a:xfrm>
            <a:off x="334560" y="16000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We solve the incompressible Navier-Stokes equation along with the heat equation to compute the velocity field u and the temperature field T respectively.</a:t>
            </a: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endParaRPr lang="en-IN" sz="18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5ED37-EECE-C0F5-2EE0-47BD6007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27" y="2862035"/>
            <a:ext cx="6073666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ECA-E1F9-24F6-A515-24EFE80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12295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Rayleigh Number</a:t>
            </a:r>
          </a:p>
        </p:txBody>
      </p:sp>
      <p:sp>
        <p:nvSpPr>
          <p:cNvPr id="5" name="Google Shape;78;p17">
            <a:extLst>
              <a:ext uri="{FF2B5EF4-FFF2-40B4-BE49-F238E27FC236}">
                <a16:creationId xmlns:a16="http://schemas.microsoft.com/office/drawing/2014/main" id="{0CDAC1AD-F6C3-F329-C66A-618FACB92125}"/>
              </a:ext>
            </a:extLst>
          </p:cNvPr>
          <p:cNvSpPr txBox="1">
            <a:spLocks/>
          </p:cNvSpPr>
          <p:nvPr/>
        </p:nvSpPr>
        <p:spPr>
          <a:xfrm>
            <a:off x="334560" y="16000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The </a:t>
            </a:r>
            <a:r>
              <a:rPr lang="en-US" sz="20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Rayleigh number</a:t>
            </a:r>
            <a:r>
              <a:rPr lang="en-US" sz="2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 is used to express heat transfer in natural convection. The magnitude of the Rayleigh number is a good indication as to whether the natural convection boundary layer is laminar or turbulent.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endParaRPr lang="en-IN" sz="18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51451-5B29-E3B9-0D14-E9674713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92" y="3117757"/>
            <a:ext cx="2336616" cy="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ECA-E1F9-24F6-A515-24EFE80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12295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LES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8;p17">
                <a:extLst>
                  <a:ext uri="{FF2B5EF4-FFF2-40B4-BE49-F238E27FC236}">
                    <a16:creationId xmlns:a16="http://schemas.microsoft.com/office/drawing/2014/main" id="{0CDAC1AD-F6C3-F329-C66A-618FACB921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60" y="1600049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Filtering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the DNS equations gives us the Large-eddy simulation (LES) equations. The velocity, pressure and temperature field are implicitly filtered by the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grid spacing</a:t>
                </a:r>
                <a:r>
                  <a:rPr lang="en-US" sz="2000" dirty="0">
                    <a:solidFill>
                      <a:srgbClr val="0070C0"/>
                    </a:solidFill>
                  </a:rPr>
                  <a:t>, and decomposed into resolved and unresolved parts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:endParaRPr lang="en-IN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Google Shape;78;p17">
                <a:extLst>
                  <a:ext uri="{FF2B5EF4-FFF2-40B4-BE49-F238E27FC236}">
                    <a16:creationId xmlns:a16="http://schemas.microsoft.com/office/drawing/2014/main" id="{0CDAC1AD-F6C3-F329-C66A-618FACB9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0" y="1600049"/>
                <a:ext cx="8520600" cy="3416400"/>
              </a:xfrm>
              <a:prstGeom prst="rect">
                <a:avLst/>
              </a:prstGeom>
              <a:blipFill>
                <a:blip r:embed="rId2"/>
                <a:stretch>
                  <a:fillRect l="-644" t="-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8FE103-5D70-1049-20D2-E4D05220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30" y="2976318"/>
            <a:ext cx="5756140" cy="13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4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ECA-E1F9-24F6-A515-24EFE80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12295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Sub-grid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8;p17">
                <a:extLst>
                  <a:ext uri="{FF2B5EF4-FFF2-40B4-BE49-F238E27FC236}">
                    <a16:creationId xmlns:a16="http://schemas.microsoft.com/office/drawing/2014/main" id="{0CDAC1AD-F6C3-F329-C66A-618FACB921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60" y="1600049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rgbClr val="0070C0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is the sub-grid stress tensor, and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is the sub-grid scalar flux.</a:t>
                </a: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</a:rPr>
                  <a:t>The sub grid terms are to be explicitly represented in terms of the resolved flow variables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 While the LES solver is computationally much cheaper, it requires an accurate closure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, which is a major challenge when dealing with turbulent flows.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:endParaRPr lang="en-IN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Google Shape;78;p17">
                <a:extLst>
                  <a:ext uri="{FF2B5EF4-FFF2-40B4-BE49-F238E27FC236}">
                    <a16:creationId xmlns:a16="http://schemas.microsoft.com/office/drawing/2014/main" id="{0CDAC1AD-F6C3-F329-C66A-618FACB9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0" y="1600049"/>
                <a:ext cx="8520600" cy="3416400"/>
              </a:xfrm>
              <a:prstGeom prst="rect">
                <a:avLst/>
              </a:prstGeom>
              <a:blipFill>
                <a:blip r:embed="rId2"/>
                <a:stretch>
                  <a:fillRect l="-644" t="-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69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A275-7C9F-DD06-7297-7FC94092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Pseudo Spectral method </a:t>
            </a: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6814C-05C1-9230-E920-37299BD81535}"/>
              </a:ext>
            </a:extLst>
          </p:cNvPr>
          <p:cNvSpPr txBox="1"/>
          <p:nvPr/>
        </p:nvSpPr>
        <p:spPr>
          <a:xfrm>
            <a:off x="930502" y="1863864"/>
            <a:ext cx="6564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We define the </a:t>
            </a:r>
            <a:r>
              <a:rPr lang="en-US" sz="2000" b="1" dirty="0">
                <a:solidFill>
                  <a:srgbClr val="0070C0"/>
                </a:solidFill>
              </a:rPr>
              <a:t>forward Fourier transform </a:t>
            </a:r>
            <a:r>
              <a:rPr lang="en-US" sz="2000" dirty="0">
                <a:solidFill>
                  <a:srgbClr val="0070C0"/>
                </a:solidFill>
              </a:rPr>
              <a:t>of a discrete field u as: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6F72-A843-1E55-CDCB-24A4A63E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14" y="2910764"/>
            <a:ext cx="6139571" cy="17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9B00F-22AF-3E9D-4E37-B200FCB2B3D5}"/>
              </a:ext>
            </a:extLst>
          </p:cNvPr>
          <p:cNvSpPr txBox="1"/>
          <p:nvPr/>
        </p:nvSpPr>
        <p:spPr>
          <a:xfrm>
            <a:off x="918307" y="844062"/>
            <a:ext cx="6822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Its opposite transform, the </a:t>
            </a:r>
            <a:r>
              <a:rPr lang="en-US" sz="2000" b="1" dirty="0">
                <a:solidFill>
                  <a:srgbClr val="0070C0"/>
                </a:solidFill>
              </a:rPr>
              <a:t>backward Fourier transform </a:t>
            </a:r>
            <a:r>
              <a:rPr lang="en-US" sz="2000" dirty="0">
                <a:solidFill>
                  <a:srgbClr val="0070C0"/>
                </a:solidFill>
              </a:rPr>
              <a:t>as:</a:t>
            </a:r>
            <a:endParaRPr lang="en-IN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116D1-47DD-6D44-185F-1CB3CBFF1BFB}"/>
                  </a:ext>
                </a:extLst>
              </p:cNvPr>
              <p:cNvSpPr txBox="1"/>
              <p:nvPr/>
            </p:nvSpPr>
            <p:spPr>
              <a:xfrm>
                <a:off x="937846" y="2930769"/>
                <a:ext cx="6228862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discrete collocation grid points are uniformly spaced in the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] domain as: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116D1-47DD-6D44-185F-1CB3CBFF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2930769"/>
                <a:ext cx="6228862" cy="669992"/>
              </a:xfrm>
              <a:prstGeom prst="rect">
                <a:avLst/>
              </a:prstGeom>
              <a:blipFill>
                <a:blip r:embed="rId2"/>
                <a:stretch>
                  <a:fillRect l="-881" t="-545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F9E345-3324-D2A6-1531-732E7003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07" y="1322518"/>
            <a:ext cx="6611816" cy="1529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58E81-0FE3-7543-0AB6-66F3E46B9A4B}"/>
                  </a:ext>
                </a:extLst>
              </p:cNvPr>
              <p:cNvSpPr txBox="1"/>
              <p:nvPr/>
            </p:nvSpPr>
            <p:spPr>
              <a:xfrm>
                <a:off x="2296182" y="3967925"/>
                <a:ext cx="1244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58E81-0FE3-7543-0AB6-66F3E46B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82" y="3967925"/>
                <a:ext cx="1244380" cy="276999"/>
              </a:xfrm>
              <a:prstGeom prst="rect">
                <a:avLst/>
              </a:prstGeom>
              <a:blipFill>
                <a:blip r:embed="rId4"/>
                <a:stretch>
                  <a:fillRect l="-2451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5DEEF7-7702-00F4-4E61-C80C775AF6C4}"/>
                  </a:ext>
                </a:extLst>
              </p:cNvPr>
              <p:cNvSpPr txBox="1"/>
              <p:nvPr/>
            </p:nvSpPr>
            <p:spPr>
              <a:xfrm>
                <a:off x="4621069" y="3945996"/>
                <a:ext cx="136532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5DEEF7-7702-00F4-4E61-C80C775A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69" y="3945996"/>
                <a:ext cx="1365325" cy="298928"/>
              </a:xfrm>
              <a:prstGeom prst="rect">
                <a:avLst/>
              </a:prstGeom>
              <a:blipFill>
                <a:blip r:embed="rId5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7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A275-7C9F-DD06-7297-7FC94092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Time Integration</a:t>
            </a: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6814C-05C1-9230-E920-37299BD81535}"/>
              </a:ext>
            </a:extLst>
          </p:cNvPr>
          <p:cNvSpPr txBox="1"/>
          <p:nvPr/>
        </p:nvSpPr>
        <p:spPr>
          <a:xfrm>
            <a:off x="930502" y="1863864"/>
            <a:ext cx="6564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Runge–</a:t>
            </a:r>
            <a:r>
              <a:rPr lang="en-US" sz="2000" b="1" dirty="0" err="1">
                <a:solidFill>
                  <a:srgbClr val="0070C0"/>
                </a:solidFill>
              </a:rPr>
              <a:t>Kutta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methods are a family of implicit and explicit iterative methods which include the Euler method, used in temporal discretization for the approximate solutions of simultaneous nonlinear equations.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use the 4</a:t>
            </a:r>
            <a:r>
              <a:rPr lang="en-US" sz="2000" baseline="30000" dirty="0">
                <a:solidFill>
                  <a:srgbClr val="0070C0"/>
                </a:solidFill>
              </a:rPr>
              <a:t>th</a:t>
            </a:r>
            <a:r>
              <a:rPr lang="en-US" sz="2000" dirty="0">
                <a:solidFill>
                  <a:srgbClr val="0070C0"/>
                </a:solidFill>
              </a:rPr>
              <a:t> order Runge-</a:t>
            </a:r>
            <a:r>
              <a:rPr lang="en-US" sz="2000" dirty="0" err="1">
                <a:solidFill>
                  <a:srgbClr val="0070C0"/>
                </a:solidFill>
              </a:rPr>
              <a:t>Kutta</a:t>
            </a:r>
            <a:r>
              <a:rPr lang="en-US" sz="2000" dirty="0">
                <a:solidFill>
                  <a:srgbClr val="0070C0"/>
                </a:solidFill>
              </a:rPr>
              <a:t> method for time integration.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2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1" dirty="0"/>
              <a:t>Role of Deep Learning</a:t>
            </a:r>
            <a:endParaRPr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510981"/>
                <a:ext cx="8520600" cy="124292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n-IN" sz="1600" dirty="0">
                    <a:solidFill>
                      <a:srgbClr val="0070C0"/>
                    </a:solidFill>
                  </a:rPr>
                  <a:t>While the LES solver </a:t>
                </a:r>
                <a:r>
                  <a:rPr lang="en-IN" sz="1600" b="1" dirty="0">
                    <a:solidFill>
                      <a:srgbClr val="0070C0"/>
                    </a:solidFill>
                  </a:rPr>
                  <a:t>is computationally much cheaper</a:t>
                </a:r>
                <a:r>
                  <a:rPr lang="en-IN" sz="1600" dirty="0">
                    <a:solidFill>
                      <a:srgbClr val="0070C0"/>
                    </a:solidFill>
                  </a:rPr>
                  <a:t>, it requires an accurate closure for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IN" sz="1600" dirty="0">
                    <a:solidFill>
                      <a:srgbClr val="0070C0"/>
                    </a:solidFill>
                  </a:rPr>
                  <a:t> Here, to build data-driven closures, we train Convolutional Neural Networks (CNNs) on filtered and coarse-grained DNS (FDNS) data, The input of the CNNs is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acc>
                      <m:accPr>
                        <m:chr m:val="̅"/>
                        <m:ctrlP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I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>
                    <a:solidFill>
                      <a:srgbClr val="0070C0"/>
                    </a:solidFill>
                  </a:rPr>
                  <a:t>and the output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sz="16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4" name="Google Shape;8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510981"/>
                <a:ext cx="8520600" cy="1242928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1C7B69-2CA2-359D-957C-254D8BAC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4972"/>
            <a:ext cx="9011138" cy="1247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8B38-7683-8CC8-0168-B54440949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 to 2D turbulence</a:t>
            </a:r>
          </a:p>
        </p:txBody>
      </p:sp>
    </p:spTree>
    <p:extLst>
      <p:ext uri="{BB962C8B-B14F-4D97-AF65-F5344CB8AC3E}">
        <p14:creationId xmlns:p14="http://schemas.microsoft.com/office/powerpoint/2010/main" val="344030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 b="1" dirty="0"/>
              <a:t>Transfer Learning in data driven turbulence modelling</a:t>
            </a:r>
            <a:endParaRPr sz="448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Transfer Learning</a:t>
            </a:r>
            <a:endParaRPr sz="44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58087" y="1935730"/>
            <a:ext cx="4493394" cy="26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0070C0"/>
                </a:solidFill>
              </a:rPr>
              <a:t>Transfer learning </a:t>
            </a:r>
            <a:r>
              <a:rPr lang="en" sz="1800" dirty="0">
                <a:solidFill>
                  <a:srgbClr val="0070C0"/>
                </a:solidFill>
              </a:rPr>
              <a:t>enables neural networks to generalize </a:t>
            </a:r>
            <a:r>
              <a:rPr lang="en" sz="1800" b="1" dirty="0">
                <a:solidFill>
                  <a:srgbClr val="0070C0"/>
                </a:solidFill>
              </a:rPr>
              <a:t>out-of-distribution</a:t>
            </a:r>
            <a:r>
              <a:rPr lang="en" sz="1800" dirty="0">
                <a:solidFill>
                  <a:srgbClr val="0070C0"/>
                </a:solidFill>
              </a:rPr>
              <a:t> via targeted re-training.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lang="en" sz="1800" dirty="0">
              <a:solidFill>
                <a:srgbClr val="0070C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70C0"/>
                </a:solidFill>
              </a:rPr>
              <a:t>It is becoming a powerful tool in </a:t>
            </a:r>
            <a:r>
              <a:rPr lang="en" sz="1800" b="1" dirty="0">
                <a:solidFill>
                  <a:srgbClr val="0070C0"/>
                </a:solidFill>
              </a:rPr>
              <a:t>scientific machine learning</a:t>
            </a:r>
            <a:r>
              <a:rPr lang="en" sz="1800" dirty="0">
                <a:solidFill>
                  <a:srgbClr val="0070C0"/>
                </a:solidFill>
              </a:rPr>
              <a:t> applications such as weather/climate prediction and turbulence modeling. </a:t>
            </a:r>
            <a:endParaRPr sz="1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4E4B9-14B5-1E9A-57D0-FE21D0B9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07" y="1709626"/>
            <a:ext cx="4383454" cy="2817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56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Closing the generalization gap using transfer learning</a:t>
            </a:r>
            <a:endParaRPr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AFE5-3FAC-2256-CDC2-4239193E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41829"/>
            <a:ext cx="8520600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</a:rPr>
              <a:t>Transfer Learning </a:t>
            </a:r>
            <a:r>
              <a:rPr lang="en-IN" sz="2000" dirty="0">
                <a:solidFill>
                  <a:srgbClr val="0070C0"/>
                </a:solidFill>
              </a:rPr>
              <a:t>enables our CNN based SGS closures to effectively generalize between systems of different </a:t>
            </a:r>
            <a:r>
              <a:rPr lang="en-IN" sz="2000" b="1" dirty="0">
                <a:solidFill>
                  <a:srgbClr val="0070C0"/>
                </a:solidFill>
              </a:rPr>
              <a:t>Rayleigh Numbers</a:t>
            </a:r>
            <a:r>
              <a:rPr lang="en-IN" sz="2000" dirty="0">
                <a:solidFill>
                  <a:srgbClr val="0070C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</a:rPr>
              <a:t>A network trained on data for a certain Rayleigh number will fail to generalize to systems having higher Rayleigh number because of development of more </a:t>
            </a:r>
            <a:r>
              <a:rPr lang="en-IN" sz="2000" b="1" dirty="0">
                <a:solidFill>
                  <a:srgbClr val="0070C0"/>
                </a:solidFill>
              </a:rPr>
              <a:t>small scale features</a:t>
            </a:r>
            <a:r>
              <a:rPr lang="en-IN" sz="2000" dirty="0">
                <a:solidFill>
                  <a:srgbClr val="0070C0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</a:rPr>
              <a:t>Transfer Learning helps to close this generalization gap.</a:t>
            </a:r>
          </a:p>
        </p:txBody>
      </p:sp>
    </p:spTree>
    <p:extLst>
      <p:ext uri="{BB962C8B-B14F-4D97-AF65-F5344CB8AC3E}">
        <p14:creationId xmlns:p14="http://schemas.microsoft.com/office/powerpoint/2010/main" val="37600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4891-EA96-70A4-12CF-222CE689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Training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E1712-D2BD-05DC-4C67-5C2C1C15A8FE}"/>
              </a:ext>
            </a:extLst>
          </p:cNvPr>
          <p:cNvSpPr txBox="1"/>
          <p:nvPr/>
        </p:nvSpPr>
        <p:spPr>
          <a:xfrm>
            <a:off x="695568" y="141956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We consider the following parameters for the base and target system: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4078B6A-2E27-3011-AD50-4BD4731CE8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766899"/>
                  </p:ext>
                </p:extLst>
              </p:nvPr>
            </p:nvGraphicFramePr>
            <p:xfrm>
              <a:off x="1419468" y="2242088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975060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1731489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5312983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41095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54645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𝑹𝒂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𝑫𝑵𝑺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𝑳𝑬𝑺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20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42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714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4078B6A-2E27-3011-AD50-4BD4731CE8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766899"/>
                  </p:ext>
                </p:extLst>
              </p:nvPr>
            </p:nvGraphicFramePr>
            <p:xfrm>
              <a:off x="1419468" y="2242088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975060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1731489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5312983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41095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54645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1639" r="-303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02" t="-1639" r="-20149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639" r="-1025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639" r="-250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20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100000" r="-303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02" t="-100000" r="-20149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00000" r="-1025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0000" r="-250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42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203279" r="-3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02" t="-203279" r="-2014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203279" r="-10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20327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714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716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4891-EA96-70A4-12CF-222CE689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Training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E1712-D2BD-05DC-4C67-5C2C1C15A8FE}"/>
              </a:ext>
            </a:extLst>
          </p:cNvPr>
          <p:cNvSpPr txBox="1"/>
          <p:nvPr/>
        </p:nvSpPr>
        <p:spPr>
          <a:xfrm>
            <a:off x="695568" y="1419561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We first train a CNN on snapshots from the base system, and then re-train the layers (1 layer each time) using much fewer (10%) snapshots from the target system.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7DD53-8C7E-76BD-6770-02950D64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91" y="2571750"/>
            <a:ext cx="3933953" cy="20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4891-EA96-70A4-12CF-222CE689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8831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Temperature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35D4E-042A-2CF6-7C6F-9F7BE40F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731358"/>
            <a:ext cx="2976169" cy="2879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241C6-EF73-9F8D-EB34-56A3FD56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368" y="1731358"/>
            <a:ext cx="2976169" cy="2879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700C3-F902-BF67-0A97-655BB3AEA8B2}"/>
              </a:ext>
            </a:extLst>
          </p:cNvPr>
          <p:cNvSpPr txBox="1"/>
          <p:nvPr/>
        </p:nvSpPr>
        <p:spPr>
          <a:xfrm>
            <a:off x="1656861" y="1470367"/>
            <a:ext cx="16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5B2A-1D5D-F266-1B6C-61F391DCE1FF}"/>
              </a:ext>
            </a:extLst>
          </p:cNvPr>
          <p:cNvSpPr txBox="1"/>
          <p:nvPr/>
        </p:nvSpPr>
        <p:spPr>
          <a:xfrm>
            <a:off x="5884987" y="1470367"/>
            <a:ext cx="16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system</a:t>
            </a:r>
          </a:p>
        </p:txBody>
      </p:sp>
    </p:spTree>
    <p:extLst>
      <p:ext uri="{BB962C8B-B14F-4D97-AF65-F5344CB8AC3E}">
        <p14:creationId xmlns:p14="http://schemas.microsoft.com/office/powerpoint/2010/main" val="74535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4891-EA96-70A4-12CF-222CE689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8831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Velocity 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700C3-F902-BF67-0A97-655BB3AEA8B2}"/>
              </a:ext>
            </a:extLst>
          </p:cNvPr>
          <p:cNvSpPr txBox="1"/>
          <p:nvPr/>
        </p:nvSpPr>
        <p:spPr>
          <a:xfrm>
            <a:off x="1656861" y="1470367"/>
            <a:ext cx="16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5B2A-1D5D-F266-1B6C-61F391DCE1FF}"/>
              </a:ext>
            </a:extLst>
          </p:cNvPr>
          <p:cNvSpPr txBox="1"/>
          <p:nvPr/>
        </p:nvSpPr>
        <p:spPr>
          <a:xfrm>
            <a:off x="5884987" y="1470367"/>
            <a:ext cx="16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472EE-7F83-6388-2304-5E7A492C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5" y="2008876"/>
            <a:ext cx="3504345" cy="2710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836542-FD96-A5CC-3383-B4A06B28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90" y="2003167"/>
            <a:ext cx="3504345" cy="27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1BF4-6FDB-0927-2BD2-5B603F8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C72F1-CCCF-560D-5588-BF8D2AB7377A}"/>
              </a:ext>
            </a:extLst>
          </p:cNvPr>
          <p:cNvSpPr txBox="1"/>
          <p:nvPr/>
        </p:nvSpPr>
        <p:spPr>
          <a:xfrm>
            <a:off x="211016" y="1985108"/>
            <a:ext cx="4038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We can see that re-training layer 9 gives us the best performance, and re-training layer 1 gives us the worst performance. The </a:t>
            </a:r>
            <a:r>
              <a:rPr lang="en-US" sz="2000" b="1" dirty="0">
                <a:solidFill>
                  <a:srgbClr val="0070C0"/>
                </a:solidFill>
              </a:rPr>
              <a:t>deeper</a:t>
            </a:r>
            <a:r>
              <a:rPr lang="en-US" sz="2000" dirty="0">
                <a:solidFill>
                  <a:srgbClr val="0070C0"/>
                </a:solidFill>
              </a:rPr>
              <a:t> layers in general gives us better performance than re-training the shallower layers.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ACBFB-854B-309A-C20C-F3F0E6F0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47182"/>
            <a:ext cx="4038369" cy="30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1BF4-6FDB-0927-2BD2-5B603F8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792A-BF78-B1B2-7C34-83EC27E6BD26}"/>
              </a:ext>
            </a:extLst>
          </p:cNvPr>
          <p:cNvSpPr txBox="1"/>
          <p:nvPr/>
        </p:nvSpPr>
        <p:spPr>
          <a:xfrm>
            <a:off x="281354" y="1946500"/>
            <a:ext cx="42906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Regardless of which layer we re-train, the performance drastically improves compared to the </a:t>
            </a:r>
            <a:r>
              <a:rPr lang="en-US" sz="2000" b="1" dirty="0">
                <a:solidFill>
                  <a:srgbClr val="0070C0"/>
                </a:solidFill>
              </a:rPr>
              <a:t>base network</a:t>
            </a:r>
            <a:r>
              <a:rPr lang="en-US" sz="2000" dirty="0">
                <a:solidFill>
                  <a:srgbClr val="0070C0"/>
                </a:solidFill>
              </a:rPr>
              <a:t>. Therefore, transfer learning can be a useful method to train sub-grid models for a system where large amounts of training data are not available.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9321C-E3EB-163D-03A8-7D0C9EC8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54130"/>
            <a:ext cx="4241352" cy="32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5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4891-EA96-70A4-12CF-222CE689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E2E7A-D4C0-F497-F09B-E089252D8C1C}"/>
              </a:ext>
            </a:extLst>
          </p:cNvPr>
          <p:cNvSpPr txBox="1"/>
          <p:nvPr/>
        </p:nvSpPr>
        <p:spPr>
          <a:xfrm>
            <a:off x="328246" y="1656862"/>
            <a:ext cx="858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3D turbulence: </a:t>
            </a:r>
            <a:r>
              <a:rPr lang="en-US" dirty="0">
                <a:solidFill>
                  <a:srgbClr val="0070C0"/>
                </a:solidFill>
              </a:rPr>
              <a:t>We can extend this framework to 3 dimensions to create more accurate sub-grid models which can be used in weather/climate prediction models. For creating sub-grid models, we can use 3d convolutional layers. 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326C-33E3-CA1A-E2C3-ED5415C0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52" y="2644843"/>
            <a:ext cx="3208496" cy="20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9DFC-6681-5846-9EB4-D88FE521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Turbulence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C446A-D6C4-D4A8-AF0A-3E929190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53" y="1837594"/>
            <a:ext cx="5093285" cy="3017520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en-US" sz="1800" b="1" dirty="0">
                <a:solidFill>
                  <a:srgbClr val="0070C0"/>
                </a:solidFill>
                <a:highlight>
                  <a:srgbClr val="FFFFFF"/>
                </a:highlight>
              </a:rPr>
              <a:t>T</a:t>
            </a:r>
            <a:r>
              <a:rPr lang="en-US" sz="1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urbulence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 is fluid motion characterized by </a:t>
            </a:r>
            <a:r>
              <a:rPr lang="en-US" sz="1800" dirty="0">
                <a:solidFill>
                  <a:srgbClr val="0070C0"/>
                </a:solidFill>
                <a:highlight>
                  <a:srgbClr val="FFFFFF"/>
                </a:highlight>
              </a:rPr>
              <a:t>chaotic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 changes in </a:t>
            </a:r>
            <a:r>
              <a:rPr lang="en-US" sz="1800" dirty="0">
                <a:solidFill>
                  <a:srgbClr val="0070C0"/>
                </a:solidFill>
                <a:highlight>
                  <a:srgbClr val="FFFFFF"/>
                </a:highlight>
              </a:rPr>
              <a:t>pressure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 and </a:t>
            </a:r>
            <a:r>
              <a:rPr lang="en-US" sz="1800" dirty="0">
                <a:solidFill>
                  <a:srgbClr val="0070C0"/>
                </a:solidFill>
                <a:highlight>
                  <a:srgbClr val="FFFFFF"/>
                </a:highlight>
              </a:rPr>
              <a:t>flow velocity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</a:t>
            </a:r>
          </a:p>
          <a:p>
            <a:endParaRPr lang="en-US" sz="1800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Turbulence is commonly observed in everyday phenomena such as </a:t>
            </a:r>
            <a:r>
              <a:rPr lang="en-US" sz="1800" dirty="0">
                <a:solidFill>
                  <a:srgbClr val="0070C0"/>
                </a:solidFill>
                <a:highlight>
                  <a:srgbClr val="FFFFFF"/>
                </a:highlight>
              </a:rPr>
              <a:t>surf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, fast flowing rivers,  smoke from a chimney, and most fluid flows occurring in nature or created in engineering applications are turbulent.</a:t>
            </a:r>
            <a:endParaRPr lang="en-IN" sz="18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35C5B-EBB1-2F47-335B-C4392EBC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82" y="1984814"/>
            <a:ext cx="3329795" cy="22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4891-EA96-70A4-12CF-222CE689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E2E7A-D4C0-F497-F09B-E089252D8C1C}"/>
              </a:ext>
            </a:extLst>
          </p:cNvPr>
          <p:cNvSpPr txBox="1"/>
          <p:nvPr/>
        </p:nvSpPr>
        <p:spPr>
          <a:xfrm>
            <a:off x="300306" y="1648420"/>
            <a:ext cx="858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Multi-phase flow: </a:t>
            </a:r>
            <a:r>
              <a:rPr lang="en-US" dirty="0">
                <a:solidFill>
                  <a:srgbClr val="0070C0"/>
                </a:solidFill>
              </a:rPr>
              <a:t>We can also try to model multi-phase flows, where we have 2 or more phases in our fluid. Multiphase flow occurs regularly in many natural phenomena. We can use neural networks to create data-driven closures for this type of flow.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6D92C-9B5F-629A-CE65-6208275C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98" y="2821843"/>
            <a:ext cx="3207203" cy="18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4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9DFC-6681-5846-9EB4-D88FE521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Navier Stokes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1AC43-62BE-32BE-4AA0-17919C5F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05" y="1908752"/>
            <a:ext cx="5349704" cy="13259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3A90D-72DE-730A-A785-F9E4241EBFE9}"/>
              </a:ext>
            </a:extLst>
          </p:cNvPr>
          <p:cNvSpPr txBox="1"/>
          <p:nvPr/>
        </p:nvSpPr>
        <p:spPr>
          <a:xfrm>
            <a:off x="1113234" y="3759199"/>
            <a:ext cx="632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Navier–Stokes equations are </a:t>
            </a:r>
            <a:r>
              <a:rPr lang="en-U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</a:t>
            </a:r>
            <a:r>
              <a:rPr lang="en-US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partial differential equation</a:t>
            </a:r>
            <a:endParaRPr lang="en-IN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3F6-82B4-5BC8-6BF8-BB1437A5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Reynolds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09C49-E27D-9755-1A69-57D5EBEFF475}"/>
              </a:ext>
            </a:extLst>
          </p:cNvPr>
          <p:cNvSpPr txBox="1"/>
          <p:nvPr/>
        </p:nvSpPr>
        <p:spPr>
          <a:xfrm>
            <a:off x="753598" y="1820985"/>
            <a:ext cx="358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It is the ratio of the </a:t>
            </a:r>
            <a:r>
              <a:rPr lang="en-IN" b="1" dirty="0">
                <a:solidFill>
                  <a:srgbClr val="0070C0"/>
                </a:solidFill>
              </a:rPr>
              <a:t>inertial force </a:t>
            </a:r>
            <a:r>
              <a:rPr lang="en-IN" dirty="0">
                <a:solidFill>
                  <a:srgbClr val="0070C0"/>
                </a:solidFill>
              </a:rPr>
              <a:t>to the </a:t>
            </a:r>
            <a:r>
              <a:rPr lang="en-IN" b="1" dirty="0">
                <a:solidFill>
                  <a:srgbClr val="0070C0"/>
                </a:solidFill>
              </a:rPr>
              <a:t>viscous force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Higher Reynolds number implies the flow is </a:t>
            </a:r>
            <a:r>
              <a:rPr lang="en-IN" b="1" dirty="0">
                <a:solidFill>
                  <a:srgbClr val="0070C0"/>
                </a:solidFill>
              </a:rPr>
              <a:t>more turbulent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A5FEF-BADC-66B1-B93E-818DAF3F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326698"/>
            <a:ext cx="2987386" cy="1057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83CD0-3F55-8509-7760-9AE74002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7" y="1531490"/>
            <a:ext cx="3420793" cy="29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F3D-5498-E446-5252-68C011F7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Eddies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6ADBF-230B-0032-7F6F-63C435A643FF}"/>
              </a:ext>
            </a:extLst>
          </p:cNvPr>
          <p:cNvSpPr txBox="1"/>
          <p:nvPr/>
        </p:nvSpPr>
        <p:spPr>
          <a:xfrm>
            <a:off x="437662" y="1694587"/>
            <a:ext cx="7620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rgbClr val="0070C0"/>
                </a:solidFill>
              </a:rPr>
              <a:t>Eddies</a:t>
            </a:r>
            <a:r>
              <a:rPr lang="en-IN" sz="1700" dirty="0">
                <a:solidFill>
                  <a:srgbClr val="0070C0"/>
                </a:solidFill>
              </a:rPr>
              <a:t> are fluid currents whose flow direction differs from that of the general flow.</a:t>
            </a:r>
          </a:p>
          <a:p>
            <a:endParaRPr lang="en-IN" sz="1700" dirty="0">
              <a:solidFill>
                <a:srgbClr val="0070C0"/>
              </a:solidFill>
            </a:endParaRPr>
          </a:p>
          <a:p>
            <a:r>
              <a:rPr lang="en-IN" sz="1700" dirty="0">
                <a:solidFill>
                  <a:srgbClr val="0070C0"/>
                </a:solidFill>
              </a:rPr>
              <a:t>Turbulent flows contain eddies with a range of </a:t>
            </a:r>
            <a:r>
              <a:rPr lang="en-IN" sz="1700" b="1" dirty="0">
                <a:solidFill>
                  <a:srgbClr val="0070C0"/>
                </a:solidFill>
              </a:rPr>
              <a:t>sizes</a:t>
            </a:r>
            <a:r>
              <a:rPr lang="en-IN" sz="1700" dirty="0">
                <a:solidFill>
                  <a:srgbClr val="0070C0"/>
                </a:solidFill>
              </a:rPr>
              <a:t> and </a:t>
            </a:r>
            <a:r>
              <a:rPr lang="en-IN" sz="1700" b="1" dirty="0">
                <a:solidFill>
                  <a:srgbClr val="0070C0"/>
                </a:solidFill>
              </a:rPr>
              <a:t>energies</a:t>
            </a:r>
            <a:r>
              <a:rPr lang="en-IN" sz="17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A2A31-B9AD-7392-30B7-791020CE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22" y="2948450"/>
            <a:ext cx="5370155" cy="17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3208-FEA4-DD5E-E22F-49AE102B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21169"/>
            <a:ext cx="7543800" cy="1088068"/>
          </a:xfrm>
        </p:spPr>
        <p:txBody>
          <a:bodyPr/>
          <a:lstStyle/>
          <a:p>
            <a:pPr algn="ctr"/>
            <a:r>
              <a:rPr lang="en-IN" b="1" dirty="0"/>
              <a:t>How to resolve an Eddy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BE84E-A6B0-9ECF-69DD-A86A7712B922}"/>
              </a:ext>
            </a:extLst>
          </p:cNvPr>
          <p:cNvSpPr txBox="1"/>
          <p:nvPr/>
        </p:nvSpPr>
        <p:spPr>
          <a:xfrm>
            <a:off x="437662" y="1711569"/>
            <a:ext cx="61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We need a minimum of </a:t>
            </a:r>
            <a:r>
              <a:rPr lang="en-IN" b="1" dirty="0">
                <a:solidFill>
                  <a:srgbClr val="0070C0"/>
                </a:solidFill>
              </a:rPr>
              <a:t>4 cells </a:t>
            </a:r>
            <a:r>
              <a:rPr lang="en-IN" dirty="0">
                <a:solidFill>
                  <a:srgbClr val="0070C0"/>
                </a:solidFill>
              </a:rPr>
              <a:t>to resolve an eddy.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F664-84B1-674A-3643-50E10683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78" y="2247149"/>
            <a:ext cx="1463167" cy="150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17868-0F6C-DE47-7F81-53F79337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23" y="2422425"/>
            <a:ext cx="1242168" cy="1158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EE36F-7658-030D-A8F9-8FD05A604731}"/>
              </a:ext>
            </a:extLst>
          </p:cNvPr>
          <p:cNvSpPr txBox="1"/>
          <p:nvPr/>
        </p:nvSpPr>
        <p:spPr>
          <a:xfrm>
            <a:off x="1578708" y="3922288"/>
            <a:ext cx="13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CFD Mesh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61EB8-E2F1-B90F-C291-69B30D0F0DC8}"/>
              </a:ext>
            </a:extLst>
          </p:cNvPr>
          <p:cNvSpPr txBox="1"/>
          <p:nvPr/>
        </p:nvSpPr>
        <p:spPr>
          <a:xfrm>
            <a:off x="5861538" y="3756040"/>
            <a:ext cx="11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Eddy</a:t>
            </a:r>
          </a:p>
        </p:txBody>
      </p:sp>
    </p:spTree>
    <p:extLst>
      <p:ext uri="{BB962C8B-B14F-4D97-AF65-F5344CB8AC3E}">
        <p14:creationId xmlns:p14="http://schemas.microsoft.com/office/powerpoint/2010/main" val="94525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EB4A-E5E7-6E1A-CDBD-EB65F62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Eddies in CFD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42F36-2058-5FEF-5868-E8C6A1F0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2" y="1394661"/>
            <a:ext cx="7546296" cy="33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8DBF-B629-01C7-34F2-2290E003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Eddies in CFD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D55F-3705-7D3A-2DAA-C16D4F0C930B}"/>
              </a:ext>
            </a:extLst>
          </p:cNvPr>
          <p:cNvSpPr txBox="1"/>
          <p:nvPr/>
        </p:nvSpPr>
        <p:spPr>
          <a:xfrm>
            <a:off x="296984" y="2047631"/>
            <a:ext cx="5462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The mesh cannot resolve eddies smaller than the mesh size itself because we only know the velocity at the cell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A </a:t>
            </a:r>
            <a:r>
              <a:rPr lang="en-IN" b="1" dirty="0">
                <a:solidFill>
                  <a:srgbClr val="0070C0"/>
                </a:solidFill>
              </a:rPr>
              <a:t>sub-grid scale </a:t>
            </a:r>
            <a:r>
              <a:rPr lang="en-IN" dirty="0">
                <a:solidFill>
                  <a:srgbClr val="0070C0"/>
                </a:solidFill>
              </a:rPr>
              <a:t>model is used for these eddies.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We cannot model the SGS eddies but we can model the </a:t>
            </a:r>
            <a:r>
              <a:rPr lang="en-IN" b="1" dirty="0">
                <a:solidFill>
                  <a:srgbClr val="0070C0"/>
                </a:solidFill>
              </a:rPr>
              <a:t>stress</a:t>
            </a:r>
            <a:r>
              <a:rPr lang="en-IN" dirty="0">
                <a:solidFill>
                  <a:srgbClr val="0070C0"/>
                </a:solidFill>
              </a:rPr>
              <a:t> they exert back on the main flow.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420C8-70CE-E11C-70C6-128B5D7A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61" y="1741798"/>
            <a:ext cx="2544695" cy="25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1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1146</TotalTime>
  <Words>868</Words>
  <Application>Microsoft Office PowerPoint</Application>
  <PresentationFormat>On-screen Show (16:9)</PresentationFormat>
  <Paragraphs>107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Retrospect</vt:lpstr>
      <vt:lpstr>Transfer Learning in Turbulent Systems</vt:lpstr>
      <vt:lpstr>Introduction to 2D turbulence</vt:lpstr>
      <vt:lpstr>Turbulence</vt:lpstr>
      <vt:lpstr>Navier Stokes Equation</vt:lpstr>
      <vt:lpstr>Reynolds Number</vt:lpstr>
      <vt:lpstr>Eddies</vt:lpstr>
      <vt:lpstr>How to resolve an Eddy</vt:lpstr>
      <vt:lpstr>Eddies in CFD</vt:lpstr>
      <vt:lpstr>Eddies in CFD</vt:lpstr>
      <vt:lpstr>DNS vs LES</vt:lpstr>
      <vt:lpstr>Rayleigh Benard Convection</vt:lpstr>
      <vt:lpstr>Governing Equations</vt:lpstr>
      <vt:lpstr>Rayleigh Number</vt:lpstr>
      <vt:lpstr>LES Equations</vt:lpstr>
      <vt:lpstr>Sub-grid Terms</vt:lpstr>
      <vt:lpstr>Pseudo Spectral method </vt:lpstr>
      <vt:lpstr>PowerPoint Presentation</vt:lpstr>
      <vt:lpstr>Time Integration</vt:lpstr>
      <vt:lpstr>Role of Deep Learning</vt:lpstr>
      <vt:lpstr>Transfer Learning in data driven turbulence modelling</vt:lpstr>
      <vt:lpstr>Transfer Learning</vt:lpstr>
      <vt:lpstr>Closing the generalization gap using transfer learning</vt:lpstr>
      <vt:lpstr>Training Procedure</vt:lpstr>
      <vt:lpstr>Training Procedure</vt:lpstr>
      <vt:lpstr>Temperature Field</vt:lpstr>
      <vt:lpstr>Velocity Field</vt:lpstr>
      <vt:lpstr>Results</vt:lpstr>
      <vt:lpstr>Results</vt:lpstr>
      <vt:lpstr>Future Scope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data driven turbulence modelling</dc:title>
  <cp:lastModifiedBy>DELL</cp:lastModifiedBy>
  <cp:revision>183</cp:revision>
  <dcterms:modified xsi:type="dcterms:W3CDTF">2024-04-30T05:53:39Z</dcterms:modified>
</cp:coreProperties>
</file>