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0" r:id="rId9"/>
    <p:sldId id="268" r:id="rId10"/>
    <p:sldId id="271" r:id="rId11"/>
    <p:sldId id="272" r:id="rId12"/>
    <p:sldId id="270" r:id="rId13"/>
    <p:sldId id="267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EE9-DCF5-46EF-AFA6-C1299CD9A1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0CCA-2011-4762-80C0-B47A4C8B07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67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EE9-DCF5-46EF-AFA6-C1299CD9A1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0CCA-2011-4762-80C0-B47A4C8B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EE9-DCF5-46EF-AFA6-C1299CD9A1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0CCA-2011-4762-80C0-B47A4C8B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6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EE9-DCF5-46EF-AFA6-C1299CD9A1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0CCA-2011-4762-80C0-B47A4C8B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2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EE9-DCF5-46EF-AFA6-C1299CD9A1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0CCA-2011-4762-80C0-B47A4C8B07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7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EE9-DCF5-46EF-AFA6-C1299CD9A1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0CCA-2011-4762-80C0-B47A4C8B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EE9-DCF5-46EF-AFA6-C1299CD9A1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0CCA-2011-4762-80C0-B47A4C8B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3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EE9-DCF5-46EF-AFA6-C1299CD9A1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0CCA-2011-4762-80C0-B47A4C8B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3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EE9-DCF5-46EF-AFA6-C1299CD9A1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0CCA-2011-4762-80C0-B47A4C8B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881EE9-DCF5-46EF-AFA6-C1299CD9A1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7B0CCA-2011-4762-80C0-B47A4C8B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EE9-DCF5-46EF-AFA6-C1299CD9A1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0CCA-2011-4762-80C0-B47A4C8B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1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881EE9-DCF5-46EF-AFA6-C1299CD9A15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7B0CCA-2011-4762-80C0-B47A4C8B07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9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obile_applicat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EF3D42-624F-43F4-B513-35C9C8F24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245706"/>
            <a:ext cx="6815669" cy="2459012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Information Retrieval using Deep Learning and NLP on Pinterest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0E23EF-47F8-4B8E-97BD-1D2AE0D27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103" y="4770783"/>
            <a:ext cx="4638261" cy="1792735"/>
          </a:xfrm>
        </p:spPr>
        <p:txBody>
          <a:bodyPr/>
          <a:lstStyle/>
          <a:p>
            <a:r>
              <a:rPr lang="en-US" dirty="0"/>
              <a:t>SACHIN RAMESH</a:t>
            </a:r>
          </a:p>
        </p:txBody>
      </p:sp>
    </p:spTree>
    <p:extLst>
      <p:ext uri="{BB962C8B-B14F-4D97-AF65-F5344CB8AC3E}">
        <p14:creationId xmlns:p14="http://schemas.microsoft.com/office/powerpoint/2010/main" val="10785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919E6F-1DD7-4DF7-878E-3FE96043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656027-B0E6-43C4-BA85-F9F746F1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Images does not generalize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boards have many images which does not relate to board 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 quality varies.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images for each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Images are biased on classes.</a:t>
            </a:r>
          </a:p>
          <a:p>
            <a:pPr marL="0" indent="0">
              <a:buNone/>
            </a:pPr>
            <a:r>
              <a:rPr lang="en-US" dirty="0"/>
              <a:t> ---Some classes has all related images some does not.</a:t>
            </a:r>
          </a:p>
          <a:p>
            <a:pPr marL="0" indent="0">
              <a:buNone/>
            </a:pPr>
            <a:r>
              <a:rPr lang="en-US" dirty="0"/>
              <a:t>----Some newly created classes has more images</a:t>
            </a:r>
          </a:p>
        </p:txBody>
      </p:sp>
    </p:spTree>
    <p:extLst>
      <p:ext uri="{BB962C8B-B14F-4D97-AF65-F5344CB8AC3E}">
        <p14:creationId xmlns:p14="http://schemas.microsoft.com/office/powerpoint/2010/main" val="4872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463A7F-B686-46D0-9188-327D279A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075B1A-CBA4-4F09-BD7E-D21E69C7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Manually created dataset of 55 classes with 60 sentences assigned for each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a small corpus for 8 classes with general descriptions.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35E60-F1F2-44A8-9367-D78FD320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2927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229D10-103C-4105-9107-5958960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Image classification:</a:t>
            </a:r>
          </a:p>
          <a:p>
            <a:pPr marL="0" indent="0">
              <a:buNone/>
            </a:pPr>
            <a:r>
              <a:rPr lang="en-US" dirty="0"/>
              <a:t>CNN built from scratch:</a:t>
            </a:r>
          </a:p>
          <a:p>
            <a:pPr marL="0" indent="0">
              <a:buNone/>
            </a:pPr>
            <a:r>
              <a:rPr lang="en-US" dirty="0"/>
              <a:t> ---3 - conv layers , </a:t>
            </a:r>
            <a:r>
              <a:rPr lang="en-US" dirty="0" err="1"/>
              <a:t>maxpool</a:t>
            </a:r>
            <a:r>
              <a:rPr lang="en-US" dirty="0"/>
              <a:t>, dense and dropouts rms prop optimizer</a:t>
            </a:r>
          </a:p>
          <a:p>
            <a:pPr marL="0" indent="0">
              <a:buNone/>
            </a:pPr>
            <a:r>
              <a:rPr lang="en-US" dirty="0"/>
              <a:t>Inception V3, </a:t>
            </a:r>
            <a:r>
              <a:rPr lang="en-US" dirty="0" err="1"/>
              <a:t>Xception</a:t>
            </a:r>
            <a:r>
              <a:rPr lang="en-US" dirty="0"/>
              <a:t> and VGG16:</a:t>
            </a:r>
          </a:p>
          <a:p>
            <a:pPr marL="0" indent="0">
              <a:buNone/>
            </a:pPr>
            <a:r>
              <a:rPr lang="en-US" dirty="0"/>
              <a:t>---Transfer learning training on created final layer.</a:t>
            </a:r>
          </a:p>
          <a:p>
            <a:pPr marL="0" indent="0">
              <a:buNone/>
            </a:pPr>
            <a:r>
              <a:rPr lang="en-US" dirty="0"/>
              <a:t>---Finetuning on last block of the models.</a:t>
            </a:r>
          </a:p>
          <a:p>
            <a:pPr marL="0" indent="0">
              <a:buNone/>
            </a:pPr>
            <a:r>
              <a:rPr lang="en-US" b="1" dirty="0"/>
              <a:t>Text Classification:</a:t>
            </a:r>
          </a:p>
          <a:p>
            <a:pPr marL="0" indent="0">
              <a:buNone/>
            </a:pPr>
            <a:r>
              <a:rPr lang="en-US" dirty="0"/>
              <a:t>---Used </a:t>
            </a:r>
            <a:r>
              <a:rPr lang="en-US" dirty="0" err="1"/>
              <a:t>tflearn’s</a:t>
            </a:r>
            <a:r>
              <a:rPr lang="en-US" dirty="0"/>
              <a:t> DNN to train the corpus, Tried with CNN and LSTM but yielded low accuracy as the corpus was small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42A6EED-0175-421C-B22B-3F1154BB7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581629"/>
              </p:ext>
            </p:extLst>
          </p:nvPr>
        </p:nvGraphicFramePr>
        <p:xfrm>
          <a:off x="1294228" y="1969477"/>
          <a:ext cx="9706708" cy="3685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0667">
                  <a:extLst>
                    <a:ext uri="{9D8B030D-6E8A-4147-A177-3AD203B41FA5}">
                      <a16:colId xmlns:a16="http://schemas.microsoft.com/office/drawing/2014/main" xmlns="" val="1332433122"/>
                    </a:ext>
                  </a:extLst>
                </a:gridCol>
                <a:gridCol w="1568532">
                  <a:extLst>
                    <a:ext uri="{9D8B030D-6E8A-4147-A177-3AD203B41FA5}">
                      <a16:colId xmlns:a16="http://schemas.microsoft.com/office/drawing/2014/main" xmlns="" val="1225669400"/>
                    </a:ext>
                  </a:extLst>
                </a:gridCol>
                <a:gridCol w="1568532">
                  <a:extLst>
                    <a:ext uri="{9D8B030D-6E8A-4147-A177-3AD203B41FA5}">
                      <a16:colId xmlns:a16="http://schemas.microsoft.com/office/drawing/2014/main" xmlns="" val="3607172357"/>
                    </a:ext>
                  </a:extLst>
                </a:gridCol>
                <a:gridCol w="1864051">
                  <a:extLst>
                    <a:ext uri="{9D8B030D-6E8A-4147-A177-3AD203B41FA5}">
                      <a16:colId xmlns:a16="http://schemas.microsoft.com/office/drawing/2014/main" xmlns="" val="1087435716"/>
                    </a:ext>
                  </a:extLst>
                </a:gridCol>
                <a:gridCol w="1704926">
                  <a:extLst>
                    <a:ext uri="{9D8B030D-6E8A-4147-A177-3AD203B41FA5}">
                      <a16:colId xmlns:a16="http://schemas.microsoft.com/office/drawing/2014/main" xmlns="" val="4118562031"/>
                    </a:ext>
                  </a:extLst>
                </a:gridCol>
              </a:tblGrid>
              <a:tr h="5944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Network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C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Training Loss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C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Training ACC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C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Validation Loss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C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Validation ACC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C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2956707312"/>
                  </a:ext>
                </a:extLst>
              </a:tr>
              <a:tr h="441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92D05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3.8952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3.95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3193003141"/>
                  </a:ext>
                </a:extLst>
              </a:tr>
              <a:tr h="458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Xception</a:t>
                      </a:r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(transfer learning)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92D05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1.2781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67.76%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1.5232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63%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3350126481"/>
                  </a:ext>
                </a:extLst>
              </a:tr>
              <a:tr h="441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Xception</a:t>
                      </a:r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(fine tuning)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92D05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0.3562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2.056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65%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913004238"/>
                  </a:ext>
                </a:extLst>
              </a:tr>
              <a:tr h="424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Inception(transfer leaning)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92D05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56%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2324241486"/>
                  </a:ext>
                </a:extLst>
              </a:tr>
              <a:tr h="475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Inception(fine tuning)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92D05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65%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503698668"/>
                  </a:ext>
                </a:extLst>
              </a:tr>
              <a:tr h="424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VGG16(transfer learning)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92D05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2.6049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2346433217"/>
                  </a:ext>
                </a:extLst>
              </a:tr>
              <a:tr h="424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VGG16(fine learning)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92D05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FFFF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23334484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250724A2-A825-4956-92B4-1CED784E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2927"/>
          </a:xfrm>
        </p:spPr>
        <p:txBody>
          <a:bodyPr>
            <a:normAutofit/>
          </a:bodyPr>
          <a:lstStyle/>
          <a:p>
            <a:r>
              <a:rPr lang="en-US" dirty="0"/>
              <a:t>Image 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32972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755AE1-B614-4676-AA48-79551112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9E755A23-12E7-4C3C-974C-590178D24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799" y="1846263"/>
            <a:ext cx="793672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0E3C5-2DB2-4E25-8000-9C899DB3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DF8E1FD-343C-43D7-A22F-93D1D08D5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941" y="1846263"/>
            <a:ext cx="588844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F58B0-E5A6-42E5-B805-D48DAAF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02D6F5F-4DF3-488A-A7DB-31EB5AF84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681" y="1846263"/>
            <a:ext cx="4596963" cy="4022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4628" y="2545773"/>
            <a:ext cx="2346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image being classified sample images from each of the board will be 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FF452-0FEA-45EF-B6BF-3F45DFA3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9B644CB-40F6-4CF9-B6B5-CD3353A8F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505" y="1846263"/>
            <a:ext cx="486731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D53077-7CCB-4417-AAE2-3CB97190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0308AD8-39E0-4162-ACD8-1E9F1F77B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803" y="1846263"/>
            <a:ext cx="7190719" cy="4022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36035" y="2067790"/>
            <a:ext cx="13196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sentence is classified among different classes with plus or minus 0.2 confidence the model ask for specific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90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3F3DCC-E543-4778-A77B-DFBF1BE1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64652F9-7B5E-4FC9-841B-4C21F41E5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308" y="1846263"/>
            <a:ext cx="563371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B3ABB-06DB-4428-97BF-9D2868A9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FAB1A1-974E-4623-9BAC-AF2A0E21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Pinterest</a:t>
            </a:r>
            <a:r>
              <a:rPr lang="en-US" dirty="0"/>
              <a:t> is a web and mobile</a:t>
            </a:r>
            <a:r>
              <a:rPr lang="en-US" dirty="0">
                <a:hlinkClick r:id="rId2" tooltip="Mobile application"/>
              </a:rPr>
              <a:t> </a:t>
            </a:r>
            <a:r>
              <a:rPr lang="en-US" dirty="0"/>
              <a:t>application company that operates a software system designed to discover information on the World Wide Web, mainly using images and on a shorter scale, GIFs and videos. Pinterest has reached 200 million monthly active users as of September of 2017.</a:t>
            </a:r>
          </a:p>
          <a:p>
            <a:r>
              <a:rPr lang="en-US" dirty="0"/>
              <a:t>The Proposed experiment can be extended on large scale as: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Recommendation system(recommending new images to user, recommending users to users, Pages to users)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part/whole images based on the existing images/description on user profile.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Comparing and understanding various model performances.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F2EFF-87E3-4F54-8161-3A9F036F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EE3868D-E623-4AAA-9353-3C2104EF2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975" y="1846263"/>
            <a:ext cx="494837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3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DEF7CC-87C4-4A50-B0CF-489FAD1A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7320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460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8CB56-14BB-47CE-8EAB-0F2C573A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F64BF4-47A0-4448-9E4A-09D36DBD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goals of the project: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Retrieving similar images/users based on the image classification.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Comparing model performance on image classification.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Retrieving images/users based on text classification.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Experiment on image recognition with the descriptions.</a:t>
            </a:r>
          </a:p>
        </p:txBody>
      </p:sp>
    </p:spTree>
    <p:extLst>
      <p:ext uri="{BB962C8B-B14F-4D97-AF65-F5344CB8AC3E}">
        <p14:creationId xmlns:p14="http://schemas.microsoft.com/office/powerpoint/2010/main" val="33046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60FBB9-866F-45B9-B607-4C76488F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1" y="938212"/>
            <a:ext cx="82867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A719FB-DB82-4BC2-B83C-E66295DB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EE0604-2161-4873-A941-F5C482C5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Training Models:</a:t>
            </a:r>
          </a:p>
          <a:p>
            <a:pPr marL="0" indent="0">
              <a:buNone/>
            </a:pPr>
            <a:r>
              <a:rPr lang="en-US" dirty="0"/>
              <a:t>a) Predictive model using resnet50 with </a:t>
            </a:r>
            <a:r>
              <a:rPr lang="en-US" dirty="0" err="1"/>
              <a:t>imagenet</a:t>
            </a:r>
            <a:r>
              <a:rPr lang="en-US" dirty="0"/>
              <a:t> weights. To predict a test image for comparison with the trained model.</a:t>
            </a:r>
          </a:p>
          <a:p>
            <a:pPr marL="0" indent="0">
              <a:buNone/>
            </a:pPr>
            <a:r>
              <a:rPr lang="en-US" dirty="0"/>
              <a:t>b) Training a model using boards as categories, dividing the dataset into test train and validation sets. Using transfer learning comparing the accuracy with pretrained models (Inception, </a:t>
            </a:r>
            <a:r>
              <a:rPr lang="en-US" dirty="0" err="1"/>
              <a:t>Xception</a:t>
            </a:r>
            <a:r>
              <a:rPr lang="en-US" dirty="0"/>
              <a:t> and VGG 19)</a:t>
            </a:r>
          </a:p>
          <a:p>
            <a:pPr marL="0" indent="0">
              <a:buNone/>
            </a:pPr>
            <a:r>
              <a:rPr lang="en-US" dirty="0"/>
              <a:t>c) Using the classes from trained set, assigning each class with corpus, 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“Running Shoe” :[“These shoes fit me well”, ”Nike manufactures some of the best running shoes”, ”I like red color shoes”]</a:t>
            </a:r>
          </a:p>
          <a:p>
            <a:pPr marL="0" indent="0">
              <a:buNone/>
            </a:pPr>
            <a:r>
              <a:rPr lang="en-US" dirty="0"/>
              <a:t> Training this corpus using NLTK, </a:t>
            </a:r>
            <a:r>
              <a:rPr lang="en-US" dirty="0" err="1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1CDE4-34F5-4A53-86FE-CA1C84B0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on Description based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36C93D-43BA-4F71-8B92-97B8C5C5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 one/two classes, describing the corpus for the each class</a:t>
            </a:r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“dogs”:[‘Doberman’, ‘retriever’, ‘has a tail’, ‘barks’, ‘man’s best friend’, ‘animal’ ………..]</a:t>
            </a:r>
          </a:p>
          <a:p>
            <a:pPr marL="0" indent="0">
              <a:buNone/>
            </a:pPr>
            <a:r>
              <a:rPr lang="en-US" dirty="0"/>
              <a:t>“horse”:[‘has a tail’, ‘runs fast’, ‘four legged animal’, ‘pulls cart’………….]</a:t>
            </a:r>
          </a:p>
          <a:p>
            <a:pPr marL="0" indent="0">
              <a:buNone/>
            </a:pPr>
            <a:r>
              <a:rPr lang="en-US" dirty="0"/>
              <a:t>“Dogs and Horses”:[“has a tail”, ”four legged animal”, “mammal”…….]</a:t>
            </a:r>
          </a:p>
          <a:p>
            <a:pPr marL="0" indent="0">
              <a:buNone/>
            </a:pPr>
            <a:r>
              <a:rPr lang="en-US" dirty="0"/>
              <a:t>Testing: </a:t>
            </a:r>
          </a:p>
          <a:p>
            <a:pPr marL="0" indent="0">
              <a:buNone/>
            </a:pPr>
            <a:r>
              <a:rPr lang="en-US" dirty="0"/>
              <a:t>“Has a tail” (Dogs, Horse) </a:t>
            </a:r>
          </a:p>
          <a:p>
            <a:pPr marL="0" indent="0">
              <a:buNone/>
            </a:pPr>
            <a:r>
              <a:rPr lang="en-US" dirty="0"/>
              <a:t> “Has a tail and barks” (Dog)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B14FB-90EE-46F7-A3D2-025DA1FD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580333-2F5D-4C98-B9B5-D4FC3C03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any given image, retrieving user name, board and sample images based on the best match from both the models(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any given sentence, classifying the sentence among trained classes and retrieving user name, board and sample images corresponding to the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Comparing accuracy of the trained models.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Validating the results based on the image being tested and retrieved.</a:t>
            </a:r>
          </a:p>
        </p:txBody>
      </p:sp>
    </p:spTree>
    <p:extLst>
      <p:ext uri="{BB962C8B-B14F-4D97-AF65-F5344CB8AC3E}">
        <p14:creationId xmlns:p14="http://schemas.microsoft.com/office/powerpoint/2010/main" val="29595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0DBF6-E718-443C-BDFB-32E2515B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55210"/>
            <a:ext cx="9601196" cy="1303867"/>
          </a:xfrm>
        </p:spPr>
        <p:txBody>
          <a:bodyPr/>
          <a:lstStyle/>
          <a:p>
            <a:r>
              <a:rPr lang="en-US" dirty="0"/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3A2BCB-40A6-4CE7-A46F-677ABFE0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59077"/>
            <a:ext cx="9601196" cy="3764046"/>
          </a:xfrm>
        </p:spPr>
        <p:txBody>
          <a:bodyPr/>
          <a:lstStyle/>
          <a:p>
            <a:r>
              <a:rPr lang="en-US" dirty="0"/>
              <a:t>Original Dataset:</a:t>
            </a:r>
          </a:p>
          <a:p>
            <a:r>
              <a:rPr lang="en-US" dirty="0"/>
              <a:t>200 users, up to 4 boards per user, 48794 Images, 791 boards(classes),7910 Validation, 4746 Test images,36138 Training Images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E94449-0F2F-497F-B6B9-4112FCDF0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74" y="3429000"/>
            <a:ext cx="3114675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184EFC6-179C-4B53-A9BB-C672389BB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6" y="3300412"/>
            <a:ext cx="3133725" cy="3095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74D468B-3ED4-46B2-97CB-D0D434200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335" y="3305637"/>
            <a:ext cx="30289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3DBB1-D3A8-4268-B54C-416179C7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C85DB7-166D-43FB-9FEA-EE53BC85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Dataset:</a:t>
            </a:r>
          </a:p>
          <a:p>
            <a:r>
              <a:rPr lang="en-US" dirty="0"/>
              <a:t>135 classes, 250 images per class.</a:t>
            </a:r>
          </a:p>
          <a:p>
            <a:r>
              <a:rPr lang="en-US" dirty="0"/>
              <a:t>Cameras,"</a:t>
            </a:r>
            <a:r>
              <a:rPr lang="en-US" dirty="0" err="1"/>
              <a:t>cameras,polaroid,cameras</a:t>
            </a:r>
            <a:r>
              <a:rPr lang="en-US" dirty="0"/>
              <a:t>-</a:t>
            </a:r>
            <a:r>
              <a:rPr lang="en-US" dirty="0" err="1"/>
              <a:t>etc,portrait,camera</a:t>
            </a:r>
            <a:r>
              <a:rPr lang="en-US" dirty="0"/>
              <a:t>-bag"</a:t>
            </a:r>
          </a:p>
          <a:p>
            <a:r>
              <a:rPr lang="en-US" dirty="0"/>
              <a:t>Camping,"camping-pillows,sleeping-bag-accessories,sleeping-bags-bedding,sleeping-bags"</a:t>
            </a:r>
          </a:p>
          <a:p>
            <a:r>
              <a:rPr lang="en-US" dirty="0"/>
              <a:t>Candles,"</a:t>
            </a:r>
            <a:r>
              <a:rPr lang="en-US" dirty="0" err="1"/>
              <a:t>candles-holders,candle,can</a:t>
            </a:r>
            <a:r>
              <a:rPr lang="en-US" dirty="0"/>
              <a:t>dlelight"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442D6ED-6164-434A-AE4A-04F60B933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75" y="0"/>
            <a:ext cx="4781895" cy="2623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119D1C-0695-46BB-AC87-051EB113D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5116520"/>
            <a:ext cx="12192000" cy="10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</TotalTime>
  <Words>673</Words>
  <Application>Microsoft Macintosh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Retrospect</vt:lpstr>
      <vt:lpstr>Information Retrieval using Deep Learning and NLP on Pinterest Dataset</vt:lpstr>
      <vt:lpstr>Domain Background</vt:lpstr>
      <vt:lpstr>Problem Statement:</vt:lpstr>
      <vt:lpstr>PowerPoint Presentation</vt:lpstr>
      <vt:lpstr>Solution Statement:</vt:lpstr>
      <vt:lpstr>Experiment on Description based IR</vt:lpstr>
      <vt:lpstr>Expected results</vt:lpstr>
      <vt:lpstr>Dataset:</vt:lpstr>
      <vt:lpstr>Dataset</vt:lpstr>
      <vt:lpstr>Limitations:</vt:lpstr>
      <vt:lpstr>Text Classification Data</vt:lpstr>
      <vt:lpstr>Methods</vt:lpstr>
      <vt:lpstr>Image Classification Accuracy</vt:lpstr>
      <vt:lpstr>Results:</vt:lpstr>
      <vt:lpstr>Results</vt:lpstr>
      <vt:lpstr>Results</vt:lpstr>
      <vt:lpstr>Results</vt:lpstr>
      <vt:lpstr>Results</vt:lpstr>
      <vt:lpstr>Results</vt:lpstr>
      <vt:lpstr>Results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Ramesh</dc:creator>
  <cp:lastModifiedBy>Arjun Koppal Manjunatha</cp:lastModifiedBy>
  <cp:revision>15</cp:revision>
  <dcterms:created xsi:type="dcterms:W3CDTF">2018-05-09T11:46:44Z</dcterms:created>
  <dcterms:modified xsi:type="dcterms:W3CDTF">2018-05-09T22:10:56Z</dcterms:modified>
</cp:coreProperties>
</file>