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60" r:id="rId2"/>
    <p:sldId id="309" r:id="rId3"/>
    <p:sldId id="331" r:id="rId4"/>
    <p:sldId id="319" r:id="rId5"/>
    <p:sldId id="325" r:id="rId6"/>
    <p:sldId id="326" r:id="rId7"/>
    <p:sldId id="327" r:id="rId8"/>
    <p:sldId id="328" r:id="rId9"/>
    <p:sldId id="329" r:id="rId10"/>
    <p:sldId id="318" r:id="rId11"/>
    <p:sldId id="321" r:id="rId12"/>
    <p:sldId id="312" r:id="rId13"/>
    <p:sldId id="314" r:id="rId14"/>
    <p:sldId id="332" r:id="rId15"/>
    <p:sldId id="322" r:id="rId16"/>
    <p:sldId id="323" r:id="rId17"/>
    <p:sldId id="324" r:id="rId18"/>
    <p:sldId id="333" r:id="rId19"/>
    <p:sldId id="334" r:id="rId20"/>
    <p:sldId id="335" r:id="rId21"/>
    <p:sldId id="313" r:id="rId22"/>
    <p:sldId id="317" r:id="rId23"/>
    <p:sldId id="336" r:id="rId24"/>
    <p:sldId id="320"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6A6A0-D096-431B-80F5-B378D9DA9F85}" v="3" dt="2023-03-20T09:38:58.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2" d="100"/>
          <a:sy n="82" d="100"/>
        </p:scale>
        <p:origin x="720"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sharma5523@gmail.com" userId="2ff5c4e4de4b7a53" providerId="LiveId" clId="{3546A6A0-D096-431B-80F5-B378D9DA9F85}"/>
    <pc:docChg chg="modSld">
      <pc:chgData name="ayushsharma5523@gmail.com" userId="2ff5c4e4de4b7a53" providerId="LiveId" clId="{3546A6A0-D096-431B-80F5-B378D9DA9F85}" dt="2023-03-20T09:47:52.744" v="87" actId="20577"/>
      <pc:docMkLst>
        <pc:docMk/>
      </pc:docMkLst>
      <pc:sldChg chg="modSp mod">
        <pc:chgData name="ayushsharma5523@gmail.com" userId="2ff5c4e4de4b7a53" providerId="LiveId" clId="{3546A6A0-D096-431B-80F5-B378D9DA9F85}" dt="2023-03-20T09:47:52.744" v="87" actId="20577"/>
        <pc:sldMkLst>
          <pc:docMk/>
          <pc:sldMk cId="685996370" sldId="260"/>
        </pc:sldMkLst>
        <pc:spChg chg="mod">
          <ac:chgData name="ayushsharma5523@gmail.com" userId="2ff5c4e4de4b7a53" providerId="LiveId" clId="{3546A6A0-D096-431B-80F5-B378D9DA9F85}" dt="2023-03-20T09:47:52.744" v="87" actId="20577"/>
          <ac:spMkLst>
            <pc:docMk/>
            <pc:sldMk cId="685996370" sldId="260"/>
            <ac:spMk id="13" creationId="{00000000-0000-0000-0000-000000000000}"/>
          </ac:spMkLst>
        </pc:spChg>
        <pc:graphicFrameChg chg="mod modGraphic">
          <ac:chgData name="ayushsharma5523@gmail.com" userId="2ff5c4e4de4b7a53" providerId="LiveId" clId="{3546A6A0-D096-431B-80F5-B378D9DA9F85}" dt="2023-03-20T09:39:07.687" v="26" actId="20577"/>
          <ac:graphicFrameMkLst>
            <pc:docMk/>
            <pc:sldMk cId="685996370" sldId="260"/>
            <ac:graphicFrameMk id="6" creationId="{B8D35DFE-0D21-4638-83BD-6EE30128DF90}"/>
          </ac:graphicFrameMkLst>
        </pc:graphicFrameChg>
      </pc:sldChg>
      <pc:sldChg chg="modSp mod">
        <pc:chgData name="ayushsharma5523@gmail.com" userId="2ff5c4e4de4b7a53" providerId="LiveId" clId="{3546A6A0-D096-431B-80F5-B378D9DA9F85}" dt="2023-03-20T09:43:29.555" v="27" actId="14100"/>
        <pc:sldMkLst>
          <pc:docMk/>
          <pc:sldMk cId="2461838294" sldId="321"/>
        </pc:sldMkLst>
        <pc:cxnChg chg="mod">
          <ac:chgData name="ayushsharma5523@gmail.com" userId="2ff5c4e4de4b7a53" providerId="LiveId" clId="{3546A6A0-D096-431B-80F5-B378D9DA9F85}" dt="2023-03-20T09:43:29.555" v="27" actId="14100"/>
          <ac:cxnSpMkLst>
            <pc:docMk/>
            <pc:sldMk cId="2461838294" sldId="321"/>
            <ac:cxnSpMk id="3" creationId="{FEEE34F0-467A-BFAC-01E3-279E65F70DD9}"/>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4F1E4-0B7C-4A07-94DB-4FDC625AC48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4AFAF0-FAE4-4170-BA4E-DEFE8FA05609}">
      <dgm:prSet/>
      <dgm:spPr/>
      <dgm:t>
        <a:bodyPr/>
        <a:lstStyle/>
        <a:p>
          <a:r>
            <a:rPr lang="en-US"/>
            <a:t>Internet of thing is an emerging technology and the potential of IOT cannot be measured via some states ,so there are many people who want to know more about IOT . </a:t>
          </a:r>
        </a:p>
      </dgm:t>
    </dgm:pt>
    <dgm:pt modelId="{AA6E5ED2-3AAA-46CC-B3C6-F4053AE85226}" type="parTrans" cxnId="{450AAD76-9F8D-4A82-B54A-FC722B7BE1BB}">
      <dgm:prSet/>
      <dgm:spPr/>
      <dgm:t>
        <a:bodyPr/>
        <a:lstStyle/>
        <a:p>
          <a:endParaRPr lang="en-US"/>
        </a:p>
      </dgm:t>
    </dgm:pt>
    <dgm:pt modelId="{E16E3514-E4EB-4F3D-9EBF-68BEEAA87471}" type="sibTrans" cxnId="{450AAD76-9F8D-4A82-B54A-FC722B7BE1BB}">
      <dgm:prSet/>
      <dgm:spPr/>
      <dgm:t>
        <a:bodyPr/>
        <a:lstStyle/>
        <a:p>
          <a:endParaRPr lang="en-US"/>
        </a:p>
      </dgm:t>
    </dgm:pt>
    <dgm:pt modelId="{AE5D2299-8767-45C2-B73A-6381A2F0C00E}">
      <dgm:prSet/>
      <dgm:spPr/>
      <dgm:t>
        <a:bodyPr/>
        <a:lstStyle/>
        <a:p>
          <a:r>
            <a:rPr lang="en-US" dirty="0"/>
            <a:t>And as a student who is going to pursue career in IOT we want to contribute in its advancement however we can ,so we are creating a learning platform for Internet of thing . </a:t>
          </a:r>
        </a:p>
      </dgm:t>
    </dgm:pt>
    <dgm:pt modelId="{48FB4F09-6952-4EC1-AE84-FECDBB9170E4}" type="parTrans" cxnId="{31F57B95-6475-4068-857A-701471291E09}">
      <dgm:prSet/>
      <dgm:spPr/>
      <dgm:t>
        <a:bodyPr/>
        <a:lstStyle/>
        <a:p>
          <a:endParaRPr lang="en-US"/>
        </a:p>
      </dgm:t>
    </dgm:pt>
    <dgm:pt modelId="{E50EA43C-FA35-48CF-9354-5E055E978079}" type="sibTrans" cxnId="{31F57B95-6475-4068-857A-701471291E09}">
      <dgm:prSet/>
      <dgm:spPr/>
      <dgm:t>
        <a:bodyPr/>
        <a:lstStyle/>
        <a:p>
          <a:endParaRPr lang="en-US"/>
        </a:p>
      </dgm:t>
    </dgm:pt>
    <dgm:pt modelId="{DC1A9352-14EF-4999-92C3-C36A7C611320}">
      <dgm:prSet/>
      <dgm:spPr/>
      <dgm:t>
        <a:bodyPr/>
        <a:lstStyle/>
        <a:p>
          <a:r>
            <a:rPr lang="en-US" b="0" i="0" dirty="0"/>
            <a:t>IoT is a rapidly growing field with significant potential for future job opportunities, and this platform will provide students with valuable skills and knowledge.</a:t>
          </a:r>
          <a:r>
            <a:rPr lang="en-IN" dirty="0"/>
            <a:t>.</a:t>
          </a:r>
          <a:endParaRPr lang="en-US" dirty="0"/>
        </a:p>
      </dgm:t>
    </dgm:pt>
    <dgm:pt modelId="{741F1FFF-1C89-4570-9827-5B406430335F}" type="parTrans" cxnId="{E780A711-6060-4916-97CF-DB001278CC54}">
      <dgm:prSet/>
      <dgm:spPr/>
      <dgm:t>
        <a:bodyPr/>
        <a:lstStyle/>
        <a:p>
          <a:endParaRPr lang="en-US"/>
        </a:p>
      </dgm:t>
    </dgm:pt>
    <dgm:pt modelId="{66BA37BA-5792-4260-8E29-B8A357D533D8}" type="sibTrans" cxnId="{E780A711-6060-4916-97CF-DB001278CC54}">
      <dgm:prSet/>
      <dgm:spPr/>
      <dgm:t>
        <a:bodyPr/>
        <a:lstStyle/>
        <a:p>
          <a:endParaRPr lang="en-US"/>
        </a:p>
      </dgm:t>
    </dgm:pt>
    <dgm:pt modelId="{448DE65D-AC5C-4E18-ABDE-A0BF9D080D17}" type="pres">
      <dgm:prSet presAssocID="{2604F1E4-0B7C-4A07-94DB-4FDC625AC48C}" presName="root" presStyleCnt="0">
        <dgm:presLayoutVars>
          <dgm:dir/>
          <dgm:resizeHandles val="exact"/>
        </dgm:presLayoutVars>
      </dgm:prSet>
      <dgm:spPr/>
    </dgm:pt>
    <dgm:pt modelId="{DD7CC4B1-B797-4430-8549-AC51F7C49D12}" type="pres">
      <dgm:prSet presAssocID="{884AFAF0-FAE4-4170-BA4E-DEFE8FA05609}" presName="compNode" presStyleCnt="0"/>
      <dgm:spPr/>
    </dgm:pt>
    <dgm:pt modelId="{F9BB86F8-A848-47AF-B498-23A2E6309B02}" type="pres">
      <dgm:prSet presAssocID="{884AFAF0-FAE4-4170-BA4E-DEFE8FA05609}" presName="bgRect" presStyleLbl="bgShp" presStyleIdx="0" presStyleCnt="3"/>
      <dgm:spPr/>
    </dgm:pt>
    <dgm:pt modelId="{B4F85B82-53CA-4A85-83F1-A1DB061BECFA}" type="pres">
      <dgm:prSet presAssocID="{884AFAF0-FAE4-4170-BA4E-DEFE8FA056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08B8DC72-3891-4817-BC60-4E42022EA0FB}" type="pres">
      <dgm:prSet presAssocID="{884AFAF0-FAE4-4170-BA4E-DEFE8FA05609}" presName="spaceRect" presStyleCnt="0"/>
      <dgm:spPr/>
    </dgm:pt>
    <dgm:pt modelId="{CB9B836D-ED9B-461F-9AC9-9799371DA32C}" type="pres">
      <dgm:prSet presAssocID="{884AFAF0-FAE4-4170-BA4E-DEFE8FA05609}" presName="parTx" presStyleLbl="revTx" presStyleIdx="0" presStyleCnt="3">
        <dgm:presLayoutVars>
          <dgm:chMax val="0"/>
          <dgm:chPref val="0"/>
        </dgm:presLayoutVars>
      </dgm:prSet>
      <dgm:spPr/>
    </dgm:pt>
    <dgm:pt modelId="{86CA4EA2-8021-4380-9CB0-02DBC5FF2DCA}" type="pres">
      <dgm:prSet presAssocID="{E16E3514-E4EB-4F3D-9EBF-68BEEAA87471}" presName="sibTrans" presStyleCnt="0"/>
      <dgm:spPr/>
    </dgm:pt>
    <dgm:pt modelId="{EBF56214-8425-4B76-8C9E-C7CF37264980}" type="pres">
      <dgm:prSet presAssocID="{AE5D2299-8767-45C2-B73A-6381A2F0C00E}" presName="compNode" presStyleCnt="0"/>
      <dgm:spPr/>
    </dgm:pt>
    <dgm:pt modelId="{79CE7B13-142E-413D-AC28-01A955AE83AE}" type="pres">
      <dgm:prSet presAssocID="{AE5D2299-8767-45C2-B73A-6381A2F0C00E}" presName="bgRect" presStyleLbl="bgShp" presStyleIdx="1" presStyleCnt="3"/>
      <dgm:spPr/>
    </dgm:pt>
    <dgm:pt modelId="{66FBE571-969A-49D1-AEF4-7839793028E9}" type="pres">
      <dgm:prSet presAssocID="{AE5D2299-8767-45C2-B73A-6381A2F0C0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808647A4-F433-4356-A49A-1E710DEC44BA}" type="pres">
      <dgm:prSet presAssocID="{AE5D2299-8767-45C2-B73A-6381A2F0C00E}" presName="spaceRect" presStyleCnt="0"/>
      <dgm:spPr/>
    </dgm:pt>
    <dgm:pt modelId="{9110B249-D52A-4616-B697-F2C454C55215}" type="pres">
      <dgm:prSet presAssocID="{AE5D2299-8767-45C2-B73A-6381A2F0C00E}" presName="parTx" presStyleLbl="revTx" presStyleIdx="1" presStyleCnt="3">
        <dgm:presLayoutVars>
          <dgm:chMax val="0"/>
          <dgm:chPref val="0"/>
        </dgm:presLayoutVars>
      </dgm:prSet>
      <dgm:spPr/>
    </dgm:pt>
    <dgm:pt modelId="{3B37345D-5D16-4791-A268-DA08F3A01454}" type="pres">
      <dgm:prSet presAssocID="{E50EA43C-FA35-48CF-9354-5E055E978079}" presName="sibTrans" presStyleCnt="0"/>
      <dgm:spPr/>
    </dgm:pt>
    <dgm:pt modelId="{8300FCDB-A109-4900-878D-77C9BA34D3D2}" type="pres">
      <dgm:prSet presAssocID="{DC1A9352-14EF-4999-92C3-C36A7C611320}" presName="compNode" presStyleCnt="0"/>
      <dgm:spPr/>
    </dgm:pt>
    <dgm:pt modelId="{EF8B79C4-B5A2-4ABC-9772-66568C377405}" type="pres">
      <dgm:prSet presAssocID="{DC1A9352-14EF-4999-92C3-C36A7C611320}" presName="bgRect" presStyleLbl="bgShp" presStyleIdx="2" presStyleCnt="3" custLinFactNeighborY="-6889"/>
      <dgm:spPr/>
    </dgm:pt>
    <dgm:pt modelId="{A81DB615-4A7F-432C-B14D-AFC765C1EDC9}" type="pres">
      <dgm:prSet presAssocID="{DC1A9352-14EF-4999-92C3-C36A7C6113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E3FFA55-A589-4F98-9998-0BD451A4A014}" type="pres">
      <dgm:prSet presAssocID="{DC1A9352-14EF-4999-92C3-C36A7C611320}" presName="spaceRect" presStyleCnt="0"/>
      <dgm:spPr/>
    </dgm:pt>
    <dgm:pt modelId="{F5A616E1-30EB-447E-927A-490FBC63D4FC}" type="pres">
      <dgm:prSet presAssocID="{DC1A9352-14EF-4999-92C3-C36A7C611320}" presName="parTx" presStyleLbl="revTx" presStyleIdx="2" presStyleCnt="3">
        <dgm:presLayoutVars>
          <dgm:chMax val="0"/>
          <dgm:chPref val="0"/>
        </dgm:presLayoutVars>
      </dgm:prSet>
      <dgm:spPr/>
    </dgm:pt>
  </dgm:ptLst>
  <dgm:cxnLst>
    <dgm:cxn modelId="{E780A711-6060-4916-97CF-DB001278CC54}" srcId="{2604F1E4-0B7C-4A07-94DB-4FDC625AC48C}" destId="{DC1A9352-14EF-4999-92C3-C36A7C611320}" srcOrd="2" destOrd="0" parTransId="{741F1FFF-1C89-4570-9827-5B406430335F}" sibTransId="{66BA37BA-5792-4260-8E29-B8A357D533D8}"/>
    <dgm:cxn modelId="{76D0C66F-3037-4170-9834-8A8EFD2F59CA}" type="presOf" srcId="{2604F1E4-0B7C-4A07-94DB-4FDC625AC48C}" destId="{448DE65D-AC5C-4E18-ABDE-A0BF9D080D17}" srcOrd="0" destOrd="0" presId="urn:microsoft.com/office/officeart/2018/2/layout/IconVerticalSolidList"/>
    <dgm:cxn modelId="{450AAD76-9F8D-4A82-B54A-FC722B7BE1BB}" srcId="{2604F1E4-0B7C-4A07-94DB-4FDC625AC48C}" destId="{884AFAF0-FAE4-4170-BA4E-DEFE8FA05609}" srcOrd="0" destOrd="0" parTransId="{AA6E5ED2-3AAA-46CC-B3C6-F4053AE85226}" sibTransId="{E16E3514-E4EB-4F3D-9EBF-68BEEAA87471}"/>
    <dgm:cxn modelId="{DDD6A05A-7FCB-4526-AB89-7955136F03C4}" type="presOf" srcId="{AE5D2299-8767-45C2-B73A-6381A2F0C00E}" destId="{9110B249-D52A-4616-B697-F2C454C55215}" srcOrd="0" destOrd="0" presId="urn:microsoft.com/office/officeart/2018/2/layout/IconVerticalSolidList"/>
    <dgm:cxn modelId="{31F57B95-6475-4068-857A-701471291E09}" srcId="{2604F1E4-0B7C-4A07-94DB-4FDC625AC48C}" destId="{AE5D2299-8767-45C2-B73A-6381A2F0C00E}" srcOrd="1" destOrd="0" parTransId="{48FB4F09-6952-4EC1-AE84-FECDBB9170E4}" sibTransId="{E50EA43C-FA35-48CF-9354-5E055E978079}"/>
    <dgm:cxn modelId="{641D51C4-77D5-496A-A2AF-D77243815E3C}" type="presOf" srcId="{DC1A9352-14EF-4999-92C3-C36A7C611320}" destId="{F5A616E1-30EB-447E-927A-490FBC63D4FC}" srcOrd="0" destOrd="0" presId="urn:microsoft.com/office/officeart/2018/2/layout/IconVerticalSolidList"/>
    <dgm:cxn modelId="{829145F1-584E-49BD-B1E8-E4E9233E7F43}" type="presOf" srcId="{884AFAF0-FAE4-4170-BA4E-DEFE8FA05609}" destId="{CB9B836D-ED9B-461F-9AC9-9799371DA32C}" srcOrd="0" destOrd="0" presId="urn:microsoft.com/office/officeart/2018/2/layout/IconVerticalSolidList"/>
    <dgm:cxn modelId="{3841CCBF-6B11-4C2D-98FF-5A0FB481C5EB}" type="presParOf" srcId="{448DE65D-AC5C-4E18-ABDE-A0BF9D080D17}" destId="{DD7CC4B1-B797-4430-8549-AC51F7C49D12}" srcOrd="0" destOrd="0" presId="urn:microsoft.com/office/officeart/2018/2/layout/IconVerticalSolidList"/>
    <dgm:cxn modelId="{8EF8479F-04AA-4E36-AEBD-9AEE3F28F980}" type="presParOf" srcId="{DD7CC4B1-B797-4430-8549-AC51F7C49D12}" destId="{F9BB86F8-A848-47AF-B498-23A2E6309B02}" srcOrd="0" destOrd="0" presId="urn:microsoft.com/office/officeart/2018/2/layout/IconVerticalSolidList"/>
    <dgm:cxn modelId="{891F2B5D-DC71-4BAD-80C7-90D31B83CBB2}" type="presParOf" srcId="{DD7CC4B1-B797-4430-8549-AC51F7C49D12}" destId="{B4F85B82-53CA-4A85-83F1-A1DB061BECFA}" srcOrd="1" destOrd="0" presId="urn:microsoft.com/office/officeart/2018/2/layout/IconVerticalSolidList"/>
    <dgm:cxn modelId="{BBB6ABDB-319A-460D-9B8C-EC44C65E9B7D}" type="presParOf" srcId="{DD7CC4B1-B797-4430-8549-AC51F7C49D12}" destId="{08B8DC72-3891-4817-BC60-4E42022EA0FB}" srcOrd="2" destOrd="0" presId="urn:microsoft.com/office/officeart/2018/2/layout/IconVerticalSolidList"/>
    <dgm:cxn modelId="{3C701CB6-F2DF-4BD8-A39A-078F376AFFDD}" type="presParOf" srcId="{DD7CC4B1-B797-4430-8549-AC51F7C49D12}" destId="{CB9B836D-ED9B-461F-9AC9-9799371DA32C}" srcOrd="3" destOrd="0" presId="urn:microsoft.com/office/officeart/2018/2/layout/IconVerticalSolidList"/>
    <dgm:cxn modelId="{07BE8A1E-7037-47F5-94CF-3326B398C2B0}" type="presParOf" srcId="{448DE65D-AC5C-4E18-ABDE-A0BF9D080D17}" destId="{86CA4EA2-8021-4380-9CB0-02DBC5FF2DCA}" srcOrd="1" destOrd="0" presId="urn:microsoft.com/office/officeart/2018/2/layout/IconVerticalSolidList"/>
    <dgm:cxn modelId="{D7E739AD-EA86-40F7-B7F8-1535FDF74D3B}" type="presParOf" srcId="{448DE65D-AC5C-4E18-ABDE-A0BF9D080D17}" destId="{EBF56214-8425-4B76-8C9E-C7CF37264980}" srcOrd="2" destOrd="0" presId="urn:microsoft.com/office/officeart/2018/2/layout/IconVerticalSolidList"/>
    <dgm:cxn modelId="{DC57830C-7C61-44DE-B0F2-AE3A56176790}" type="presParOf" srcId="{EBF56214-8425-4B76-8C9E-C7CF37264980}" destId="{79CE7B13-142E-413D-AC28-01A955AE83AE}" srcOrd="0" destOrd="0" presId="urn:microsoft.com/office/officeart/2018/2/layout/IconVerticalSolidList"/>
    <dgm:cxn modelId="{9B1902F4-5079-4FE7-BB4B-F8862F4A72C4}" type="presParOf" srcId="{EBF56214-8425-4B76-8C9E-C7CF37264980}" destId="{66FBE571-969A-49D1-AEF4-7839793028E9}" srcOrd="1" destOrd="0" presId="urn:microsoft.com/office/officeart/2018/2/layout/IconVerticalSolidList"/>
    <dgm:cxn modelId="{43FD9C75-9ECB-4258-A104-BB92FF28DC0B}" type="presParOf" srcId="{EBF56214-8425-4B76-8C9E-C7CF37264980}" destId="{808647A4-F433-4356-A49A-1E710DEC44BA}" srcOrd="2" destOrd="0" presId="urn:microsoft.com/office/officeart/2018/2/layout/IconVerticalSolidList"/>
    <dgm:cxn modelId="{AB697840-4384-4A7A-A1D0-A06F922F64EF}" type="presParOf" srcId="{EBF56214-8425-4B76-8C9E-C7CF37264980}" destId="{9110B249-D52A-4616-B697-F2C454C55215}" srcOrd="3" destOrd="0" presId="urn:microsoft.com/office/officeart/2018/2/layout/IconVerticalSolidList"/>
    <dgm:cxn modelId="{C009CB6D-D4F2-4007-BCED-FB6CBC642F36}" type="presParOf" srcId="{448DE65D-AC5C-4E18-ABDE-A0BF9D080D17}" destId="{3B37345D-5D16-4791-A268-DA08F3A01454}" srcOrd="3" destOrd="0" presId="urn:microsoft.com/office/officeart/2018/2/layout/IconVerticalSolidList"/>
    <dgm:cxn modelId="{FB6859F6-653B-40D5-940B-5310A91283A1}" type="presParOf" srcId="{448DE65D-AC5C-4E18-ABDE-A0BF9D080D17}" destId="{8300FCDB-A109-4900-878D-77C9BA34D3D2}" srcOrd="4" destOrd="0" presId="urn:microsoft.com/office/officeart/2018/2/layout/IconVerticalSolidList"/>
    <dgm:cxn modelId="{0CA4A325-6929-4583-9539-034F5074A9DD}" type="presParOf" srcId="{8300FCDB-A109-4900-878D-77C9BA34D3D2}" destId="{EF8B79C4-B5A2-4ABC-9772-66568C377405}" srcOrd="0" destOrd="0" presId="urn:microsoft.com/office/officeart/2018/2/layout/IconVerticalSolidList"/>
    <dgm:cxn modelId="{47EE2F9C-CA20-4589-9F4C-9624061F51CE}" type="presParOf" srcId="{8300FCDB-A109-4900-878D-77C9BA34D3D2}" destId="{A81DB615-4A7F-432C-B14D-AFC765C1EDC9}" srcOrd="1" destOrd="0" presId="urn:microsoft.com/office/officeart/2018/2/layout/IconVerticalSolidList"/>
    <dgm:cxn modelId="{0A2761E3-5CB2-40BC-8F42-2B8C6D85493F}" type="presParOf" srcId="{8300FCDB-A109-4900-878D-77C9BA34D3D2}" destId="{BE3FFA55-A589-4F98-9998-0BD451A4A014}" srcOrd="2" destOrd="0" presId="urn:microsoft.com/office/officeart/2018/2/layout/IconVerticalSolidList"/>
    <dgm:cxn modelId="{DFFB61D3-17B1-4AF9-AAA9-6A52742E447A}" type="presParOf" srcId="{8300FCDB-A109-4900-878D-77C9BA34D3D2}" destId="{F5A616E1-30EB-447E-927A-490FBC63D4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ADA8D-9A7B-4AB7-9809-5B348651F4E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E0CB5C3-1697-400B-A677-423730F1843F}">
      <dgm:prSet/>
      <dgm:spPr/>
      <dgm:t>
        <a:bodyPr/>
        <a:lstStyle/>
        <a:p>
          <a:r>
            <a:rPr lang="en-US"/>
            <a:t>Identification of the problem or need for the project: Current educational resources on IoT are limited, and there is a need for a comprehensive platform that can teach students about IoT and its applications.</a:t>
          </a:r>
        </a:p>
      </dgm:t>
    </dgm:pt>
    <dgm:pt modelId="{C59E6F52-D76D-4A74-81A4-594D2F406E8F}" type="parTrans" cxnId="{D52DE239-CD2E-4CA2-8FD6-C092843C42C8}">
      <dgm:prSet/>
      <dgm:spPr/>
      <dgm:t>
        <a:bodyPr/>
        <a:lstStyle/>
        <a:p>
          <a:endParaRPr lang="en-US"/>
        </a:p>
      </dgm:t>
    </dgm:pt>
    <dgm:pt modelId="{5DFB9D9E-FF64-481E-A4B0-97E2D1120F53}" type="sibTrans" cxnId="{D52DE239-CD2E-4CA2-8FD6-C092843C42C8}">
      <dgm:prSet/>
      <dgm:spPr/>
      <dgm:t>
        <a:bodyPr/>
        <a:lstStyle/>
        <a:p>
          <a:endParaRPr lang="en-US"/>
        </a:p>
      </dgm:t>
    </dgm:pt>
    <dgm:pt modelId="{F6E6EB35-BFCE-4015-B6A3-BED9D11171CD}">
      <dgm:prSet/>
      <dgm:spPr/>
      <dgm:t>
        <a:bodyPr/>
        <a:lstStyle/>
        <a:p>
          <a:r>
            <a:rPr lang="en-US"/>
            <a:t>Explanation of why the problem is important and how it affects education and IoT: Lack of educational resources on IoT can lead to a skills gap in the industry and limit the potential for innovation and growth.</a:t>
          </a:r>
        </a:p>
      </dgm:t>
    </dgm:pt>
    <dgm:pt modelId="{372608D0-52F0-4C7C-9F55-8717C2FC6096}" type="parTrans" cxnId="{AB20CD65-E9EB-4688-98AB-8C95972DDF0B}">
      <dgm:prSet/>
      <dgm:spPr/>
      <dgm:t>
        <a:bodyPr/>
        <a:lstStyle/>
        <a:p>
          <a:endParaRPr lang="en-US"/>
        </a:p>
      </dgm:t>
    </dgm:pt>
    <dgm:pt modelId="{6AEE5759-71BE-4574-B61B-1F632233D584}" type="sibTrans" cxnId="{AB20CD65-E9EB-4688-98AB-8C95972DDF0B}">
      <dgm:prSet/>
      <dgm:spPr/>
      <dgm:t>
        <a:bodyPr/>
        <a:lstStyle/>
        <a:p>
          <a:endParaRPr lang="en-US"/>
        </a:p>
      </dgm:t>
    </dgm:pt>
    <dgm:pt modelId="{57904B54-5524-4A59-9446-047708737647}">
      <dgm:prSet/>
      <dgm:spPr/>
      <dgm:t>
        <a:bodyPr/>
        <a:lstStyle/>
        <a:p>
          <a:r>
            <a:rPr lang="en-US"/>
            <a:t>Discussion of the challenges and limitations of existing solutions to the problem: Existing educational resources on IoT are often outdated and fail to provide a comprehensive understanding of the subject.</a:t>
          </a:r>
        </a:p>
      </dgm:t>
    </dgm:pt>
    <dgm:pt modelId="{0828761D-0633-443A-8349-C97BF7A70AB6}" type="parTrans" cxnId="{CC5807FA-834D-4782-8DD7-CB2E7221A27C}">
      <dgm:prSet/>
      <dgm:spPr/>
      <dgm:t>
        <a:bodyPr/>
        <a:lstStyle/>
        <a:p>
          <a:endParaRPr lang="en-US"/>
        </a:p>
      </dgm:t>
    </dgm:pt>
    <dgm:pt modelId="{83EFD584-18B0-44C9-BE01-A6F83C4FF08B}" type="sibTrans" cxnId="{CC5807FA-834D-4782-8DD7-CB2E7221A27C}">
      <dgm:prSet/>
      <dgm:spPr/>
      <dgm:t>
        <a:bodyPr/>
        <a:lstStyle/>
        <a:p>
          <a:endParaRPr lang="en-US"/>
        </a:p>
      </dgm:t>
    </dgm:pt>
    <dgm:pt modelId="{42581778-B115-4091-84AA-ADDC10F078B3}" type="pres">
      <dgm:prSet presAssocID="{42CADA8D-9A7B-4AB7-9809-5B348651F4EF}" presName="root" presStyleCnt="0">
        <dgm:presLayoutVars>
          <dgm:dir/>
          <dgm:resizeHandles val="exact"/>
        </dgm:presLayoutVars>
      </dgm:prSet>
      <dgm:spPr/>
    </dgm:pt>
    <dgm:pt modelId="{4984653F-BC5A-4CEF-BA71-9DE646AEEC37}" type="pres">
      <dgm:prSet presAssocID="{8E0CB5C3-1697-400B-A677-423730F1843F}" presName="compNode" presStyleCnt="0"/>
      <dgm:spPr/>
    </dgm:pt>
    <dgm:pt modelId="{EAB319B3-8600-46FE-9845-C0D01A09C8B4}" type="pres">
      <dgm:prSet presAssocID="{8E0CB5C3-1697-400B-A677-423730F1843F}" presName="bgRect" presStyleLbl="bgShp" presStyleIdx="0" presStyleCnt="3"/>
      <dgm:spPr/>
    </dgm:pt>
    <dgm:pt modelId="{A646D8EA-C809-4AD8-B6E8-960EE5F85267}" type="pres">
      <dgm:prSet presAssocID="{8E0CB5C3-1697-400B-A677-423730F184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EA75821B-533D-464C-94FE-1E4D475D2BB1}" type="pres">
      <dgm:prSet presAssocID="{8E0CB5C3-1697-400B-A677-423730F1843F}" presName="spaceRect" presStyleCnt="0"/>
      <dgm:spPr/>
    </dgm:pt>
    <dgm:pt modelId="{C4B5B4D8-79FC-451A-B25A-0CC011296CDC}" type="pres">
      <dgm:prSet presAssocID="{8E0CB5C3-1697-400B-A677-423730F1843F}" presName="parTx" presStyleLbl="revTx" presStyleIdx="0" presStyleCnt="3">
        <dgm:presLayoutVars>
          <dgm:chMax val="0"/>
          <dgm:chPref val="0"/>
        </dgm:presLayoutVars>
      </dgm:prSet>
      <dgm:spPr/>
    </dgm:pt>
    <dgm:pt modelId="{2B20B73E-984E-40D2-8CFD-2EB7FD6AEDA6}" type="pres">
      <dgm:prSet presAssocID="{5DFB9D9E-FF64-481E-A4B0-97E2D1120F53}" presName="sibTrans" presStyleCnt="0"/>
      <dgm:spPr/>
    </dgm:pt>
    <dgm:pt modelId="{CB683B3B-91B3-4D40-BD6D-F29A45981B84}" type="pres">
      <dgm:prSet presAssocID="{F6E6EB35-BFCE-4015-B6A3-BED9D11171CD}" presName="compNode" presStyleCnt="0"/>
      <dgm:spPr/>
    </dgm:pt>
    <dgm:pt modelId="{736E155B-0042-483C-8B69-D92332B895D9}" type="pres">
      <dgm:prSet presAssocID="{F6E6EB35-BFCE-4015-B6A3-BED9D11171CD}" presName="bgRect" presStyleLbl="bgShp" presStyleIdx="1" presStyleCnt="3"/>
      <dgm:spPr/>
    </dgm:pt>
    <dgm:pt modelId="{8B15AE5B-BB44-47A7-B1DB-33029681425C}" type="pres">
      <dgm:prSet presAssocID="{F6E6EB35-BFCE-4015-B6A3-BED9D11171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9844C0E-804B-43AB-9535-B26C02E3B3ED}" type="pres">
      <dgm:prSet presAssocID="{F6E6EB35-BFCE-4015-B6A3-BED9D11171CD}" presName="spaceRect" presStyleCnt="0"/>
      <dgm:spPr/>
    </dgm:pt>
    <dgm:pt modelId="{AF445FEB-0606-4776-8784-960F7EFCE89B}" type="pres">
      <dgm:prSet presAssocID="{F6E6EB35-BFCE-4015-B6A3-BED9D11171CD}" presName="parTx" presStyleLbl="revTx" presStyleIdx="1" presStyleCnt="3">
        <dgm:presLayoutVars>
          <dgm:chMax val="0"/>
          <dgm:chPref val="0"/>
        </dgm:presLayoutVars>
      </dgm:prSet>
      <dgm:spPr/>
    </dgm:pt>
    <dgm:pt modelId="{15814BD9-5090-47F2-AC11-6ABA2CFB2425}" type="pres">
      <dgm:prSet presAssocID="{6AEE5759-71BE-4574-B61B-1F632233D584}" presName="sibTrans" presStyleCnt="0"/>
      <dgm:spPr/>
    </dgm:pt>
    <dgm:pt modelId="{0BB003D4-52D0-421E-AD80-1E73FB47D2EC}" type="pres">
      <dgm:prSet presAssocID="{57904B54-5524-4A59-9446-047708737647}" presName="compNode" presStyleCnt="0"/>
      <dgm:spPr/>
    </dgm:pt>
    <dgm:pt modelId="{6035925F-A018-4F73-9101-ED9E16DDD98F}" type="pres">
      <dgm:prSet presAssocID="{57904B54-5524-4A59-9446-047708737647}" presName="bgRect" presStyleLbl="bgShp" presStyleIdx="2" presStyleCnt="3"/>
      <dgm:spPr/>
    </dgm:pt>
    <dgm:pt modelId="{A229DDDD-396E-40F3-B2FD-83480D24E024}" type="pres">
      <dgm:prSet presAssocID="{57904B54-5524-4A59-9446-0477087376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5F41A90-BD8F-4BBA-A497-25C197FFDB41}" type="pres">
      <dgm:prSet presAssocID="{57904B54-5524-4A59-9446-047708737647}" presName="spaceRect" presStyleCnt="0"/>
      <dgm:spPr/>
    </dgm:pt>
    <dgm:pt modelId="{D2D13534-4484-4E69-BD84-3CD275D2FC07}" type="pres">
      <dgm:prSet presAssocID="{57904B54-5524-4A59-9446-047708737647}" presName="parTx" presStyleLbl="revTx" presStyleIdx="2" presStyleCnt="3">
        <dgm:presLayoutVars>
          <dgm:chMax val="0"/>
          <dgm:chPref val="0"/>
        </dgm:presLayoutVars>
      </dgm:prSet>
      <dgm:spPr/>
    </dgm:pt>
  </dgm:ptLst>
  <dgm:cxnLst>
    <dgm:cxn modelId="{3FB2851D-B993-49DB-943B-3D3F96CE8F15}" type="presOf" srcId="{8E0CB5C3-1697-400B-A677-423730F1843F}" destId="{C4B5B4D8-79FC-451A-B25A-0CC011296CDC}" srcOrd="0" destOrd="0" presId="urn:microsoft.com/office/officeart/2018/2/layout/IconVerticalSolidList"/>
    <dgm:cxn modelId="{D52DE239-CD2E-4CA2-8FD6-C092843C42C8}" srcId="{42CADA8D-9A7B-4AB7-9809-5B348651F4EF}" destId="{8E0CB5C3-1697-400B-A677-423730F1843F}" srcOrd="0" destOrd="0" parTransId="{C59E6F52-D76D-4A74-81A4-594D2F406E8F}" sibTransId="{5DFB9D9E-FF64-481E-A4B0-97E2D1120F53}"/>
    <dgm:cxn modelId="{AB20CD65-E9EB-4688-98AB-8C95972DDF0B}" srcId="{42CADA8D-9A7B-4AB7-9809-5B348651F4EF}" destId="{F6E6EB35-BFCE-4015-B6A3-BED9D11171CD}" srcOrd="1" destOrd="0" parTransId="{372608D0-52F0-4C7C-9F55-8717C2FC6096}" sibTransId="{6AEE5759-71BE-4574-B61B-1F632233D584}"/>
    <dgm:cxn modelId="{D45BEB7E-658F-4225-9429-05F61EA80A14}" type="presOf" srcId="{F6E6EB35-BFCE-4015-B6A3-BED9D11171CD}" destId="{AF445FEB-0606-4776-8784-960F7EFCE89B}" srcOrd="0" destOrd="0" presId="urn:microsoft.com/office/officeart/2018/2/layout/IconVerticalSolidList"/>
    <dgm:cxn modelId="{36ADD695-C8E4-4700-AE66-11F6BEEE1BCD}" type="presOf" srcId="{57904B54-5524-4A59-9446-047708737647}" destId="{D2D13534-4484-4E69-BD84-3CD275D2FC07}" srcOrd="0" destOrd="0" presId="urn:microsoft.com/office/officeart/2018/2/layout/IconVerticalSolidList"/>
    <dgm:cxn modelId="{88FCD7B9-41C6-452E-9E84-5FD873DC392A}" type="presOf" srcId="{42CADA8D-9A7B-4AB7-9809-5B348651F4EF}" destId="{42581778-B115-4091-84AA-ADDC10F078B3}" srcOrd="0" destOrd="0" presId="urn:microsoft.com/office/officeart/2018/2/layout/IconVerticalSolidList"/>
    <dgm:cxn modelId="{CC5807FA-834D-4782-8DD7-CB2E7221A27C}" srcId="{42CADA8D-9A7B-4AB7-9809-5B348651F4EF}" destId="{57904B54-5524-4A59-9446-047708737647}" srcOrd="2" destOrd="0" parTransId="{0828761D-0633-443A-8349-C97BF7A70AB6}" sibTransId="{83EFD584-18B0-44C9-BE01-A6F83C4FF08B}"/>
    <dgm:cxn modelId="{B0BD9BAD-F525-49DF-92E3-62AFCFA7B363}" type="presParOf" srcId="{42581778-B115-4091-84AA-ADDC10F078B3}" destId="{4984653F-BC5A-4CEF-BA71-9DE646AEEC37}" srcOrd="0" destOrd="0" presId="urn:microsoft.com/office/officeart/2018/2/layout/IconVerticalSolidList"/>
    <dgm:cxn modelId="{32AA78C0-AEC7-4EB4-A6D6-7CA336530137}" type="presParOf" srcId="{4984653F-BC5A-4CEF-BA71-9DE646AEEC37}" destId="{EAB319B3-8600-46FE-9845-C0D01A09C8B4}" srcOrd="0" destOrd="0" presId="urn:microsoft.com/office/officeart/2018/2/layout/IconVerticalSolidList"/>
    <dgm:cxn modelId="{4CA2C993-E501-4B43-9D48-AAE9C2CCB971}" type="presParOf" srcId="{4984653F-BC5A-4CEF-BA71-9DE646AEEC37}" destId="{A646D8EA-C809-4AD8-B6E8-960EE5F85267}" srcOrd="1" destOrd="0" presId="urn:microsoft.com/office/officeart/2018/2/layout/IconVerticalSolidList"/>
    <dgm:cxn modelId="{D691B943-28F4-4E94-B13A-0A7B8E5ABEE1}" type="presParOf" srcId="{4984653F-BC5A-4CEF-BA71-9DE646AEEC37}" destId="{EA75821B-533D-464C-94FE-1E4D475D2BB1}" srcOrd="2" destOrd="0" presId="urn:microsoft.com/office/officeart/2018/2/layout/IconVerticalSolidList"/>
    <dgm:cxn modelId="{8ADE48AC-EBBA-4E4B-89B7-BE7BD28D6FCE}" type="presParOf" srcId="{4984653F-BC5A-4CEF-BA71-9DE646AEEC37}" destId="{C4B5B4D8-79FC-451A-B25A-0CC011296CDC}" srcOrd="3" destOrd="0" presId="urn:microsoft.com/office/officeart/2018/2/layout/IconVerticalSolidList"/>
    <dgm:cxn modelId="{2310477E-B28D-41F2-B76F-4D2D1B2164BE}" type="presParOf" srcId="{42581778-B115-4091-84AA-ADDC10F078B3}" destId="{2B20B73E-984E-40D2-8CFD-2EB7FD6AEDA6}" srcOrd="1" destOrd="0" presId="urn:microsoft.com/office/officeart/2018/2/layout/IconVerticalSolidList"/>
    <dgm:cxn modelId="{A76857D4-4116-4EF0-A3CC-D8C0AD679A9F}" type="presParOf" srcId="{42581778-B115-4091-84AA-ADDC10F078B3}" destId="{CB683B3B-91B3-4D40-BD6D-F29A45981B84}" srcOrd="2" destOrd="0" presId="urn:microsoft.com/office/officeart/2018/2/layout/IconVerticalSolidList"/>
    <dgm:cxn modelId="{789FE1D7-7726-42B2-8BB0-C17A27F63398}" type="presParOf" srcId="{CB683B3B-91B3-4D40-BD6D-F29A45981B84}" destId="{736E155B-0042-483C-8B69-D92332B895D9}" srcOrd="0" destOrd="0" presId="urn:microsoft.com/office/officeart/2018/2/layout/IconVerticalSolidList"/>
    <dgm:cxn modelId="{BAAB8965-4181-4DF7-B4A0-197EF903C751}" type="presParOf" srcId="{CB683B3B-91B3-4D40-BD6D-F29A45981B84}" destId="{8B15AE5B-BB44-47A7-B1DB-33029681425C}" srcOrd="1" destOrd="0" presId="urn:microsoft.com/office/officeart/2018/2/layout/IconVerticalSolidList"/>
    <dgm:cxn modelId="{98B01F7B-874B-4B17-9E38-9255E32108F4}" type="presParOf" srcId="{CB683B3B-91B3-4D40-BD6D-F29A45981B84}" destId="{19844C0E-804B-43AB-9535-B26C02E3B3ED}" srcOrd="2" destOrd="0" presId="urn:microsoft.com/office/officeart/2018/2/layout/IconVerticalSolidList"/>
    <dgm:cxn modelId="{BD5A66A7-C957-4471-B12A-161852F52E64}" type="presParOf" srcId="{CB683B3B-91B3-4D40-BD6D-F29A45981B84}" destId="{AF445FEB-0606-4776-8784-960F7EFCE89B}" srcOrd="3" destOrd="0" presId="urn:microsoft.com/office/officeart/2018/2/layout/IconVerticalSolidList"/>
    <dgm:cxn modelId="{794D989B-885E-47A7-9274-B510854AC46F}" type="presParOf" srcId="{42581778-B115-4091-84AA-ADDC10F078B3}" destId="{15814BD9-5090-47F2-AC11-6ABA2CFB2425}" srcOrd="3" destOrd="0" presId="urn:microsoft.com/office/officeart/2018/2/layout/IconVerticalSolidList"/>
    <dgm:cxn modelId="{7434E7BF-8C8C-4F18-9CCD-482F3F04E4B5}" type="presParOf" srcId="{42581778-B115-4091-84AA-ADDC10F078B3}" destId="{0BB003D4-52D0-421E-AD80-1E73FB47D2EC}" srcOrd="4" destOrd="0" presId="urn:microsoft.com/office/officeart/2018/2/layout/IconVerticalSolidList"/>
    <dgm:cxn modelId="{969E1355-21FD-421E-8791-FEEBE64ABB29}" type="presParOf" srcId="{0BB003D4-52D0-421E-AD80-1E73FB47D2EC}" destId="{6035925F-A018-4F73-9101-ED9E16DDD98F}" srcOrd="0" destOrd="0" presId="urn:microsoft.com/office/officeart/2018/2/layout/IconVerticalSolidList"/>
    <dgm:cxn modelId="{A41FE1BB-6E0A-4016-8162-390F4D614250}" type="presParOf" srcId="{0BB003D4-52D0-421E-AD80-1E73FB47D2EC}" destId="{A229DDDD-396E-40F3-B2FD-83480D24E024}" srcOrd="1" destOrd="0" presId="urn:microsoft.com/office/officeart/2018/2/layout/IconVerticalSolidList"/>
    <dgm:cxn modelId="{ED4AFE02-01F0-4585-A599-81D63FF227CF}" type="presParOf" srcId="{0BB003D4-52D0-421E-AD80-1E73FB47D2EC}" destId="{C5F41A90-BD8F-4BBA-A497-25C197FFDB41}" srcOrd="2" destOrd="0" presId="urn:microsoft.com/office/officeart/2018/2/layout/IconVerticalSolidList"/>
    <dgm:cxn modelId="{9ACFEEAD-0089-46C6-9B30-E6BF554E9270}" type="presParOf" srcId="{0BB003D4-52D0-421E-AD80-1E73FB47D2EC}" destId="{D2D13534-4484-4E69-BD84-3CD275D2FC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B86F8-A848-47AF-B498-23A2E6309B02}">
      <dsp:nvSpPr>
        <dsp:cNvPr id="0" name=""/>
        <dsp:cNvSpPr/>
      </dsp:nvSpPr>
      <dsp:spPr>
        <a:xfrm>
          <a:off x="0" y="632"/>
          <a:ext cx="6172201" cy="1480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85B82-53CA-4A85-83F1-A1DB061BECFA}">
      <dsp:nvSpPr>
        <dsp:cNvPr id="0" name=""/>
        <dsp:cNvSpPr/>
      </dsp:nvSpPr>
      <dsp:spPr>
        <a:xfrm>
          <a:off x="447728" y="333654"/>
          <a:ext cx="814052" cy="814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B836D-ED9B-461F-9AC9-9799371DA32C}">
      <dsp:nvSpPr>
        <dsp:cNvPr id="0" name=""/>
        <dsp:cNvSpPr/>
      </dsp:nvSpPr>
      <dsp:spPr>
        <a:xfrm>
          <a:off x="1709510" y="632"/>
          <a:ext cx="4462690"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711200">
            <a:lnSpc>
              <a:spcPct val="90000"/>
            </a:lnSpc>
            <a:spcBef>
              <a:spcPct val="0"/>
            </a:spcBef>
            <a:spcAft>
              <a:spcPct val="35000"/>
            </a:spcAft>
            <a:buNone/>
          </a:pPr>
          <a:r>
            <a:rPr lang="en-US" sz="1600" kern="1200"/>
            <a:t>Internet of thing is an emerging technology and the potential of IOT cannot be measured via some states ,so there are many people who want to know more about IOT . </a:t>
          </a:r>
        </a:p>
      </dsp:txBody>
      <dsp:txXfrm>
        <a:off x="1709510" y="632"/>
        <a:ext cx="4462690" cy="1480095"/>
      </dsp:txXfrm>
    </dsp:sp>
    <dsp:sp modelId="{79CE7B13-142E-413D-AC28-01A955AE83AE}">
      <dsp:nvSpPr>
        <dsp:cNvPr id="0" name=""/>
        <dsp:cNvSpPr/>
      </dsp:nvSpPr>
      <dsp:spPr>
        <a:xfrm>
          <a:off x="0" y="1850752"/>
          <a:ext cx="6172201" cy="1480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BE571-969A-49D1-AEF4-7839793028E9}">
      <dsp:nvSpPr>
        <dsp:cNvPr id="0" name=""/>
        <dsp:cNvSpPr/>
      </dsp:nvSpPr>
      <dsp:spPr>
        <a:xfrm>
          <a:off x="447728" y="2183773"/>
          <a:ext cx="814052" cy="8140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0B249-D52A-4616-B697-F2C454C55215}">
      <dsp:nvSpPr>
        <dsp:cNvPr id="0" name=""/>
        <dsp:cNvSpPr/>
      </dsp:nvSpPr>
      <dsp:spPr>
        <a:xfrm>
          <a:off x="1709510" y="1850752"/>
          <a:ext cx="4462690"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711200">
            <a:lnSpc>
              <a:spcPct val="90000"/>
            </a:lnSpc>
            <a:spcBef>
              <a:spcPct val="0"/>
            </a:spcBef>
            <a:spcAft>
              <a:spcPct val="35000"/>
            </a:spcAft>
            <a:buNone/>
          </a:pPr>
          <a:r>
            <a:rPr lang="en-US" sz="1600" kern="1200" dirty="0"/>
            <a:t>And as a student who is going to pursue career in IOT we want to contribute in its advancement however we can ,so we are creating a learning platform for Internet of thing . </a:t>
          </a:r>
        </a:p>
      </dsp:txBody>
      <dsp:txXfrm>
        <a:off x="1709510" y="1850752"/>
        <a:ext cx="4462690" cy="1480095"/>
      </dsp:txXfrm>
    </dsp:sp>
    <dsp:sp modelId="{EF8B79C4-B5A2-4ABC-9772-66568C377405}">
      <dsp:nvSpPr>
        <dsp:cNvPr id="0" name=""/>
        <dsp:cNvSpPr/>
      </dsp:nvSpPr>
      <dsp:spPr>
        <a:xfrm>
          <a:off x="0" y="3598907"/>
          <a:ext cx="6172201" cy="1480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DB615-4A7F-432C-B14D-AFC765C1EDC9}">
      <dsp:nvSpPr>
        <dsp:cNvPr id="0" name=""/>
        <dsp:cNvSpPr/>
      </dsp:nvSpPr>
      <dsp:spPr>
        <a:xfrm>
          <a:off x="447728" y="4033893"/>
          <a:ext cx="814052" cy="8140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616E1-30EB-447E-927A-490FBC63D4FC}">
      <dsp:nvSpPr>
        <dsp:cNvPr id="0" name=""/>
        <dsp:cNvSpPr/>
      </dsp:nvSpPr>
      <dsp:spPr>
        <a:xfrm>
          <a:off x="1709510" y="3700871"/>
          <a:ext cx="4462690"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711200">
            <a:lnSpc>
              <a:spcPct val="90000"/>
            </a:lnSpc>
            <a:spcBef>
              <a:spcPct val="0"/>
            </a:spcBef>
            <a:spcAft>
              <a:spcPct val="35000"/>
            </a:spcAft>
            <a:buNone/>
          </a:pPr>
          <a:r>
            <a:rPr lang="en-US" sz="1600" b="0" i="0" kern="1200" dirty="0"/>
            <a:t>IoT is a rapidly growing field with significant potential for future job opportunities, and this platform will provide students with valuable skills and knowledge.</a:t>
          </a:r>
          <a:r>
            <a:rPr lang="en-IN" sz="1600" kern="1200" dirty="0"/>
            <a:t>.</a:t>
          </a:r>
          <a:endParaRPr lang="en-US" sz="1600" kern="1200" dirty="0"/>
        </a:p>
      </dsp:txBody>
      <dsp:txXfrm>
        <a:off x="1709510" y="3700871"/>
        <a:ext cx="4462690" cy="1480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319B3-8600-46FE-9845-C0D01A09C8B4}">
      <dsp:nvSpPr>
        <dsp:cNvPr id="0" name=""/>
        <dsp:cNvSpPr/>
      </dsp:nvSpPr>
      <dsp:spPr>
        <a:xfrm>
          <a:off x="0" y="632"/>
          <a:ext cx="6172201" cy="1480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6D8EA-C809-4AD8-B6E8-960EE5F85267}">
      <dsp:nvSpPr>
        <dsp:cNvPr id="0" name=""/>
        <dsp:cNvSpPr/>
      </dsp:nvSpPr>
      <dsp:spPr>
        <a:xfrm>
          <a:off x="447728" y="333654"/>
          <a:ext cx="814052" cy="814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B5B4D8-79FC-451A-B25A-0CC011296CDC}">
      <dsp:nvSpPr>
        <dsp:cNvPr id="0" name=""/>
        <dsp:cNvSpPr/>
      </dsp:nvSpPr>
      <dsp:spPr>
        <a:xfrm>
          <a:off x="1709510" y="632"/>
          <a:ext cx="4462690"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622300">
            <a:lnSpc>
              <a:spcPct val="90000"/>
            </a:lnSpc>
            <a:spcBef>
              <a:spcPct val="0"/>
            </a:spcBef>
            <a:spcAft>
              <a:spcPct val="35000"/>
            </a:spcAft>
            <a:buNone/>
          </a:pPr>
          <a:r>
            <a:rPr lang="en-US" sz="1400" kern="1200"/>
            <a:t>Identification of the problem or need for the project: Current educational resources on IoT are limited, and there is a need for a comprehensive platform that can teach students about IoT and its applications.</a:t>
          </a:r>
        </a:p>
      </dsp:txBody>
      <dsp:txXfrm>
        <a:off x="1709510" y="632"/>
        <a:ext cx="4462690" cy="1480095"/>
      </dsp:txXfrm>
    </dsp:sp>
    <dsp:sp modelId="{736E155B-0042-483C-8B69-D92332B895D9}">
      <dsp:nvSpPr>
        <dsp:cNvPr id="0" name=""/>
        <dsp:cNvSpPr/>
      </dsp:nvSpPr>
      <dsp:spPr>
        <a:xfrm>
          <a:off x="0" y="1850752"/>
          <a:ext cx="6172201" cy="1480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5AE5B-BB44-47A7-B1DB-33029681425C}">
      <dsp:nvSpPr>
        <dsp:cNvPr id="0" name=""/>
        <dsp:cNvSpPr/>
      </dsp:nvSpPr>
      <dsp:spPr>
        <a:xfrm>
          <a:off x="447728" y="2183773"/>
          <a:ext cx="814052" cy="8140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445FEB-0606-4776-8784-960F7EFCE89B}">
      <dsp:nvSpPr>
        <dsp:cNvPr id="0" name=""/>
        <dsp:cNvSpPr/>
      </dsp:nvSpPr>
      <dsp:spPr>
        <a:xfrm>
          <a:off x="1709510" y="1850752"/>
          <a:ext cx="4462690"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622300">
            <a:lnSpc>
              <a:spcPct val="90000"/>
            </a:lnSpc>
            <a:spcBef>
              <a:spcPct val="0"/>
            </a:spcBef>
            <a:spcAft>
              <a:spcPct val="35000"/>
            </a:spcAft>
            <a:buNone/>
          </a:pPr>
          <a:r>
            <a:rPr lang="en-US" sz="1400" kern="1200"/>
            <a:t>Explanation of why the problem is important and how it affects education and IoT: Lack of educational resources on IoT can lead to a skills gap in the industry and limit the potential for innovation and growth.</a:t>
          </a:r>
        </a:p>
      </dsp:txBody>
      <dsp:txXfrm>
        <a:off x="1709510" y="1850752"/>
        <a:ext cx="4462690" cy="1480095"/>
      </dsp:txXfrm>
    </dsp:sp>
    <dsp:sp modelId="{6035925F-A018-4F73-9101-ED9E16DDD98F}">
      <dsp:nvSpPr>
        <dsp:cNvPr id="0" name=""/>
        <dsp:cNvSpPr/>
      </dsp:nvSpPr>
      <dsp:spPr>
        <a:xfrm>
          <a:off x="0" y="3700871"/>
          <a:ext cx="6172201" cy="1480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9DDDD-396E-40F3-B2FD-83480D24E024}">
      <dsp:nvSpPr>
        <dsp:cNvPr id="0" name=""/>
        <dsp:cNvSpPr/>
      </dsp:nvSpPr>
      <dsp:spPr>
        <a:xfrm>
          <a:off x="447728" y="4033893"/>
          <a:ext cx="814052" cy="8140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13534-4484-4E69-BD84-3CD275D2FC07}">
      <dsp:nvSpPr>
        <dsp:cNvPr id="0" name=""/>
        <dsp:cNvSpPr/>
      </dsp:nvSpPr>
      <dsp:spPr>
        <a:xfrm>
          <a:off x="1709510" y="3700871"/>
          <a:ext cx="4462690"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622300">
            <a:lnSpc>
              <a:spcPct val="90000"/>
            </a:lnSpc>
            <a:spcBef>
              <a:spcPct val="0"/>
            </a:spcBef>
            <a:spcAft>
              <a:spcPct val="35000"/>
            </a:spcAft>
            <a:buNone/>
          </a:pPr>
          <a:r>
            <a:rPr lang="en-US" sz="1400" kern="1200"/>
            <a:t>Discussion of the challenges and limitations of existing solutions to the problem: Existing educational resources on IoT are often outdated and fail to provide a comprehensive understanding of the subject.</a:t>
          </a:r>
        </a:p>
      </dsp:txBody>
      <dsp:txXfrm>
        <a:off x="1709510" y="3700871"/>
        <a:ext cx="4462690" cy="14800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5/5/2023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5/5/2023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5/5/2023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5/5/2023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5/5/2023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5/5/2023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5/5/2023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pPr/>
              <a:t>5/5/2023</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pPr/>
              <a:t>5/5/2023</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pPr/>
              <a:t>5/5/2023</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pPr/>
              <a:t>5/5/2023</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5/5/2023</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5/5/2023</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266700"/>
            <a:ext cx="9601200" cy="1143000"/>
          </a:xfrm>
        </p:spPr>
        <p:txBody>
          <a:bodyPr/>
          <a:lstStyle/>
          <a:p>
            <a:pPr algn="ctr"/>
            <a:r>
              <a:rPr lang="en-US" b="1" dirty="0">
                <a:latin typeface="Arial" pitchFamily="34" charset="0"/>
                <a:cs typeface="Arial" pitchFamily="34" charset="0"/>
              </a:rPr>
              <a:t>EDUCATIONAL PLATFORM FOR LEARNING IoT </a:t>
            </a:r>
          </a:p>
        </p:txBody>
      </p:sp>
      <p:sp>
        <p:nvSpPr>
          <p:cNvPr id="14" name="Content Placeholder 13"/>
          <p:cNvSpPr>
            <a:spLocks noGrp="1"/>
          </p:cNvSpPr>
          <p:nvPr>
            <p:ph idx="1"/>
          </p:nvPr>
        </p:nvSpPr>
        <p:spPr>
          <a:xfrm>
            <a:off x="1446212" y="1828800"/>
            <a:ext cx="9601200" cy="4191000"/>
          </a:xfrm>
        </p:spPr>
        <p:txBody>
          <a:bodyPr>
            <a:normAutofit/>
          </a:bodyPr>
          <a:lstStyle/>
          <a:p>
            <a:pPr marL="0" lvl="0" indent="0" algn="ctr">
              <a:buNone/>
            </a:pPr>
            <a:r>
              <a:rPr lang="en-US" sz="1600" dirty="0">
                <a:latin typeface="Arial" pitchFamily="34" charset="0"/>
                <a:cs typeface="Arial" pitchFamily="34" charset="0"/>
              </a:rPr>
              <a:t>Department of INTERNET OF THINGS</a:t>
            </a:r>
          </a:p>
          <a:p>
            <a:pPr marL="0" lvl="0" indent="0" algn="ctr">
              <a:buNone/>
            </a:pPr>
            <a:r>
              <a:rPr lang="en-US" dirty="0">
                <a:latin typeface="Arial" pitchFamily="34" charset="0"/>
                <a:cs typeface="Arial" pitchFamily="34" charset="0"/>
              </a:rPr>
              <a:t>(Supervisor: </a:t>
            </a:r>
            <a:r>
              <a:rPr lang="en-US" b="1" dirty="0">
                <a:solidFill>
                  <a:schemeClr val="accent1">
                    <a:lumMod val="75000"/>
                  </a:schemeClr>
                </a:solidFill>
                <a:latin typeface="Arial" pitchFamily="34" charset="0"/>
                <a:cs typeface="Arial" pitchFamily="34" charset="0"/>
              </a:rPr>
              <a:t>Ms. Neha </a:t>
            </a:r>
            <a:r>
              <a:rPr lang="en-US" b="1" dirty="0" err="1">
                <a:solidFill>
                  <a:schemeClr val="accent1">
                    <a:lumMod val="75000"/>
                  </a:schemeClr>
                </a:solidFill>
                <a:latin typeface="Arial" pitchFamily="34" charset="0"/>
                <a:cs typeface="Arial" pitchFamily="34" charset="0"/>
              </a:rPr>
              <a:t>Katiyar</a:t>
            </a:r>
            <a:r>
              <a:rPr lang="en-US" dirty="0">
                <a:latin typeface="Arial" pitchFamily="34" charset="0"/>
                <a:cs typeface="Arial" pitchFamily="34" charset="0"/>
              </a:rPr>
              <a:t>)</a:t>
            </a:r>
          </a:p>
          <a:p>
            <a:pPr marL="0" lvl="0" indent="0" algn="ctr">
              <a:buNone/>
            </a:pPr>
            <a:endParaRPr lang="en-US" dirty="0">
              <a:latin typeface="Times New Roman" panose="02020603050405020304" pitchFamily="18" charset="0"/>
              <a:cs typeface="Times New Roman" panose="02020603050405020304" pitchFamily="18" charset="0"/>
            </a:endParaRPr>
          </a:p>
          <a:p>
            <a:pPr marL="0" lvl="0" indent="0" algn="ctr">
              <a:buNone/>
            </a:pPr>
            <a:endParaRPr lang="en-US" dirty="0"/>
          </a:p>
          <a:p>
            <a:pPr marL="0" lvl="0" indent="0" algn="ctr">
              <a:buNone/>
            </a:pPr>
            <a:endParaRPr lang="en-US" dirty="0"/>
          </a:p>
          <a:p>
            <a:pPr marL="0" lvl="0" indent="0" algn="ctr">
              <a:buNone/>
            </a:pPr>
            <a:endParaRPr lang="en-US" dirty="0"/>
          </a:p>
          <a:p>
            <a:pPr marL="0" lvl="0" indent="0" algn="ctr">
              <a:buNone/>
            </a:pPr>
            <a:r>
              <a:rPr lang="en-US" dirty="0"/>
              <a:t>Group Members</a:t>
            </a:r>
          </a:p>
          <a:p>
            <a:pPr marL="0" lvl="0" indent="0" algn="ctr">
              <a:buNone/>
            </a:pPr>
            <a:endParaRPr lang="en-US" dirty="0"/>
          </a:p>
        </p:txBody>
      </p:sp>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2909070340"/>
              </p:ext>
            </p:extLst>
          </p:nvPr>
        </p:nvGraphicFramePr>
        <p:xfrm>
          <a:off x="2284412" y="4552950"/>
          <a:ext cx="8101544" cy="2010514"/>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1489308670"/>
                    </a:ext>
                  </a:extLst>
                </a:gridCol>
                <a:gridCol w="1676399">
                  <a:extLst>
                    <a:ext uri="{9D8B030D-6E8A-4147-A177-3AD203B41FA5}">
                      <a16:colId xmlns:a16="http://schemas.microsoft.com/office/drawing/2014/main" val="3062725700"/>
                    </a:ext>
                  </a:extLst>
                </a:gridCol>
                <a:gridCol w="4139144">
                  <a:extLst>
                    <a:ext uri="{9D8B030D-6E8A-4147-A177-3AD203B41FA5}">
                      <a16:colId xmlns:a16="http://schemas.microsoft.com/office/drawing/2014/main" val="985814749"/>
                    </a:ext>
                  </a:extLst>
                </a:gridCol>
              </a:tblGrid>
              <a:tr h="532234">
                <a:tc>
                  <a:txBody>
                    <a:bodyPr/>
                    <a:lstStyle/>
                    <a:p>
                      <a:pPr algn="ctr"/>
                      <a:r>
                        <a:rPr lang="en-US" sz="1400" dirty="0">
                          <a:latin typeface="Arial" pitchFamily="34" charset="0"/>
                          <a:cs typeface="Arial" pitchFamily="34" charset="0"/>
                        </a:rPr>
                        <a:t>Name of Member</a:t>
                      </a:r>
                    </a:p>
                  </a:txBody>
                  <a:tcPr/>
                </a:tc>
                <a:tc>
                  <a:txBody>
                    <a:bodyPr/>
                    <a:lstStyle/>
                    <a:p>
                      <a:pPr algn="ctr"/>
                      <a:r>
                        <a:rPr lang="en-US" sz="1400" dirty="0">
                          <a:latin typeface="Arial" pitchFamily="34" charset="0"/>
                          <a:cs typeface="Arial" pitchFamily="34" charset="0"/>
                        </a:rPr>
                        <a:t>Roll Number</a:t>
                      </a:r>
                    </a:p>
                  </a:txBody>
                  <a:tcPr/>
                </a:tc>
                <a:tc>
                  <a:txBody>
                    <a:bodyPr/>
                    <a:lstStyle/>
                    <a:p>
                      <a:pPr algn="ctr"/>
                      <a:r>
                        <a:rPr lang="en-US" sz="1400" dirty="0">
                          <a:latin typeface="Arial" pitchFamily="34" charset="0"/>
                          <a:cs typeface="Arial" pitchFamily="34" charset="0"/>
                        </a:rPr>
                        <a:t>Role</a:t>
                      </a:r>
                    </a:p>
                  </a:txBody>
                  <a:tcPr/>
                </a:tc>
                <a:extLst>
                  <a:ext uri="{0D108BD9-81ED-4DB2-BD59-A6C34878D82A}">
                    <a16:rowId xmlns:a16="http://schemas.microsoft.com/office/drawing/2014/main" val="1548739875"/>
                  </a:ext>
                </a:extLst>
              </a:tr>
              <a:tr h="369570">
                <a:tc>
                  <a:txBody>
                    <a:bodyPr/>
                    <a:lstStyle/>
                    <a:p>
                      <a:pPr algn="ctr"/>
                      <a:r>
                        <a:rPr lang="en-US" sz="1400" dirty="0">
                          <a:latin typeface="Arial" pitchFamily="34" charset="0"/>
                          <a:cs typeface="Arial" pitchFamily="34" charset="0"/>
                        </a:rPr>
                        <a:t>Ayush Sharma</a:t>
                      </a:r>
                    </a:p>
                  </a:txBody>
                  <a:tcPr/>
                </a:tc>
                <a:tc>
                  <a:txBody>
                    <a:bodyPr/>
                    <a:lstStyle/>
                    <a:p>
                      <a:pPr algn="ctr"/>
                      <a:r>
                        <a:rPr lang="en-US" sz="1400" dirty="0">
                          <a:latin typeface="Arial" pitchFamily="34" charset="0"/>
                          <a:cs typeface="Arial" pitchFamily="34" charset="0"/>
                        </a:rPr>
                        <a:t>2101331550022</a:t>
                      </a:r>
                    </a:p>
                  </a:txBody>
                  <a:tcPr/>
                </a:tc>
                <a:tc>
                  <a:txBody>
                    <a:bodyPr/>
                    <a:lstStyle/>
                    <a:p>
                      <a:pPr algn="ctr"/>
                      <a:r>
                        <a:rPr lang="en-US" sz="1400" dirty="0">
                          <a:latin typeface="Arial" pitchFamily="34" charset="0"/>
                          <a:cs typeface="Arial" pitchFamily="34" charset="0"/>
                        </a:rPr>
                        <a:t>Managing Documentation</a:t>
                      </a:r>
                    </a:p>
                  </a:txBody>
                  <a:tcPr/>
                </a:tc>
                <a:extLst>
                  <a:ext uri="{0D108BD9-81ED-4DB2-BD59-A6C34878D82A}">
                    <a16:rowId xmlns:a16="http://schemas.microsoft.com/office/drawing/2014/main" val="1774639081"/>
                  </a:ext>
                </a:extLst>
              </a:tr>
              <a:tr h="369570">
                <a:tc>
                  <a:txBody>
                    <a:bodyPr/>
                    <a:lstStyle/>
                    <a:p>
                      <a:pPr algn="ctr"/>
                      <a:r>
                        <a:rPr lang="en-US" sz="1400" dirty="0">
                          <a:latin typeface="Arial" pitchFamily="34" charset="0"/>
                          <a:cs typeface="Arial" pitchFamily="34" charset="0"/>
                        </a:rPr>
                        <a:t>Jatin Kumar</a:t>
                      </a:r>
                    </a:p>
                  </a:txBody>
                  <a:tcPr/>
                </a:tc>
                <a:tc>
                  <a:txBody>
                    <a:bodyPr/>
                    <a:lstStyle/>
                    <a:p>
                      <a:pPr algn="ctr"/>
                      <a:r>
                        <a:rPr lang="en-US" sz="1400" dirty="0">
                          <a:latin typeface="Arial" pitchFamily="34" charset="0"/>
                          <a:cs typeface="Arial" pitchFamily="34" charset="0"/>
                        </a:rPr>
                        <a:t>2101331550038</a:t>
                      </a:r>
                    </a:p>
                  </a:txBody>
                  <a:tcPr/>
                </a:tc>
                <a:tc>
                  <a:txBody>
                    <a:bodyPr/>
                    <a:lstStyle/>
                    <a:p>
                      <a:pPr algn="ctr"/>
                      <a:r>
                        <a:rPr lang="en-US" sz="1400" dirty="0">
                          <a:latin typeface="Arial" pitchFamily="34" charset="0"/>
                          <a:cs typeface="Arial" pitchFamily="34" charset="0"/>
                        </a:rPr>
                        <a:t> Managing Styling</a:t>
                      </a:r>
                    </a:p>
                  </a:txBody>
                  <a:tcPr/>
                </a:tc>
                <a:extLst>
                  <a:ext uri="{0D108BD9-81ED-4DB2-BD59-A6C34878D82A}">
                    <a16:rowId xmlns:a16="http://schemas.microsoft.com/office/drawing/2014/main" val="3233880534"/>
                  </a:ext>
                </a:extLst>
              </a:tr>
              <a:tr h="369570">
                <a:tc>
                  <a:txBody>
                    <a:bodyPr/>
                    <a:lstStyle/>
                    <a:p>
                      <a:pPr algn="ctr"/>
                      <a:r>
                        <a:rPr lang="en-US" sz="1400" dirty="0" err="1">
                          <a:latin typeface="Arial" pitchFamily="34" charset="0"/>
                          <a:cs typeface="Arial" pitchFamily="34" charset="0"/>
                        </a:rPr>
                        <a:t>Sachin</a:t>
                      </a:r>
                      <a:r>
                        <a:rPr lang="en-US" sz="1400" dirty="0">
                          <a:latin typeface="Arial" pitchFamily="34" charset="0"/>
                          <a:cs typeface="Arial" pitchFamily="34" charset="0"/>
                        </a:rPr>
                        <a:t> Rawat</a:t>
                      </a:r>
                    </a:p>
                  </a:txBody>
                  <a:tcPr/>
                </a:tc>
                <a:tc>
                  <a:txBody>
                    <a:bodyPr/>
                    <a:lstStyle/>
                    <a:p>
                      <a:pPr algn="ctr"/>
                      <a:r>
                        <a:rPr lang="en-US" sz="1400" dirty="0">
                          <a:latin typeface="Arial" pitchFamily="34" charset="0"/>
                          <a:cs typeface="Arial" pitchFamily="34" charset="0"/>
                        </a:rPr>
                        <a:t>2101331550067</a:t>
                      </a:r>
                    </a:p>
                  </a:txBody>
                  <a:tcPr/>
                </a:tc>
                <a:tc>
                  <a:txBody>
                    <a:bodyPr/>
                    <a:lstStyle/>
                    <a:p>
                      <a:pPr algn="ctr"/>
                      <a:r>
                        <a:rPr lang="en-US" sz="1400" dirty="0">
                          <a:latin typeface="Arial" pitchFamily="34" charset="0"/>
                          <a:cs typeface="Arial" pitchFamily="34" charset="0"/>
                        </a:rPr>
                        <a:t>Managing Structure </a:t>
                      </a:r>
                    </a:p>
                  </a:txBody>
                  <a:tcPr/>
                </a:tc>
                <a:extLst>
                  <a:ext uri="{0D108BD9-81ED-4DB2-BD59-A6C34878D82A}">
                    <a16:rowId xmlns:a16="http://schemas.microsoft.com/office/drawing/2014/main" val="3119938205"/>
                  </a:ext>
                </a:extLst>
              </a:tr>
              <a:tr h="369570">
                <a:tc>
                  <a:txBody>
                    <a:bodyPr/>
                    <a:lstStyle/>
                    <a:p>
                      <a:pPr algn="ctr"/>
                      <a:endParaRPr lang="en-US" sz="1400" dirty="0">
                        <a:latin typeface="Arial" pitchFamily="34" charset="0"/>
                        <a:cs typeface="Arial" pitchFamily="34" charset="0"/>
                      </a:endParaRPr>
                    </a:p>
                  </a:txBody>
                  <a:tcPr/>
                </a:tc>
                <a:tc>
                  <a:txBody>
                    <a:bodyPr/>
                    <a:lstStyle/>
                    <a:p>
                      <a:pPr algn="ctr"/>
                      <a:endParaRPr lang="en-US" sz="1400" dirty="0">
                        <a:latin typeface="Arial" pitchFamily="34" charset="0"/>
                        <a:cs typeface="Arial" pitchFamily="34" charset="0"/>
                      </a:endParaRPr>
                    </a:p>
                  </a:txBody>
                  <a:tcPr/>
                </a:tc>
                <a:tc>
                  <a:txBody>
                    <a:bodyPr/>
                    <a:lstStyle/>
                    <a:p>
                      <a:pPr algn="ctr"/>
                      <a:endParaRPr lang="en-US" sz="1400" dirty="0">
                        <a:latin typeface="Arial" pitchFamily="34" charset="0"/>
                        <a:cs typeface="Arial" pitchFamily="34" charset="0"/>
                      </a:endParaRPr>
                    </a:p>
                  </a:txBody>
                  <a:tcPr/>
                </a:tc>
                <a:extLst>
                  <a:ext uri="{0D108BD9-81ED-4DB2-BD59-A6C34878D82A}">
                    <a16:rowId xmlns:a16="http://schemas.microsoft.com/office/drawing/2014/main" val="3120086947"/>
                  </a:ext>
                </a:extLst>
              </a:tr>
            </a:tbl>
          </a:graphicData>
        </a:graphic>
      </p:graphicFrame>
      <p:pic>
        <p:nvPicPr>
          <p:cNvPr id="3" name="Picture 2">
            <a:extLst>
              <a:ext uri="{FF2B5EF4-FFF2-40B4-BE49-F238E27FC236}">
                <a16:creationId xmlns:a16="http://schemas.microsoft.com/office/drawing/2014/main" id="{56978229-A73F-4594-9AB6-0924B84B9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4292" y="2816032"/>
            <a:ext cx="2160240" cy="1225936"/>
          </a:xfrm>
          <a:prstGeom prst="rect">
            <a:avLst/>
          </a:prstGeom>
        </p:spPr>
      </p:pic>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C452-B1EC-B249-F545-E3478F82CDC6}"/>
              </a:ext>
            </a:extLst>
          </p:cNvPr>
          <p:cNvSpPr>
            <a:spLocks noGrp="1"/>
          </p:cNvSpPr>
          <p:nvPr>
            <p:ph type="title"/>
          </p:nvPr>
        </p:nvSpPr>
        <p:spPr>
          <a:xfrm>
            <a:off x="1522414" y="533400"/>
            <a:ext cx="9601200" cy="696515"/>
          </a:xfrm>
        </p:spPr>
        <p:txBody>
          <a:bodyPr/>
          <a:lstStyle/>
          <a:p>
            <a:r>
              <a:rPr lang="en-US" dirty="0">
                <a:latin typeface="Arial" pitchFamily="34" charset="0"/>
                <a:cs typeface="Arial" pitchFamily="34" charset="0"/>
              </a:rPr>
              <a:t>Proposed Methodology</a:t>
            </a:r>
            <a:endParaRPr lang="en-IN" dirty="0"/>
          </a:p>
        </p:txBody>
      </p:sp>
      <p:sp>
        <p:nvSpPr>
          <p:cNvPr id="3" name="Content Placeholder 2">
            <a:extLst>
              <a:ext uri="{FF2B5EF4-FFF2-40B4-BE49-F238E27FC236}">
                <a16:creationId xmlns:a16="http://schemas.microsoft.com/office/drawing/2014/main" id="{793D6456-5A60-6DC3-00F7-0E7D57181DE5}"/>
              </a:ext>
            </a:extLst>
          </p:cNvPr>
          <p:cNvSpPr>
            <a:spLocks noGrp="1"/>
          </p:cNvSpPr>
          <p:nvPr>
            <p:ph idx="1"/>
          </p:nvPr>
        </p:nvSpPr>
        <p:spPr>
          <a:xfrm flipV="1">
            <a:off x="13799267" y="3573016"/>
            <a:ext cx="648071" cy="1008112"/>
          </a:xfrm>
        </p:spPr>
        <p:txBody>
          <a:bodyPr/>
          <a:lstStyle/>
          <a:p>
            <a:pPr marL="0" indent="0">
              <a:buNone/>
            </a:pPr>
            <a:endParaRPr lang="en-IN" dirty="0"/>
          </a:p>
        </p:txBody>
      </p:sp>
      <p:sp>
        <p:nvSpPr>
          <p:cNvPr id="4" name="Oval 3">
            <a:extLst>
              <a:ext uri="{FF2B5EF4-FFF2-40B4-BE49-F238E27FC236}">
                <a16:creationId xmlns:a16="http://schemas.microsoft.com/office/drawing/2014/main" id="{630E4467-D6DB-8300-A684-EE868970882D}"/>
              </a:ext>
            </a:extLst>
          </p:cNvPr>
          <p:cNvSpPr/>
          <p:nvPr/>
        </p:nvSpPr>
        <p:spPr>
          <a:xfrm>
            <a:off x="4952985" y="1790818"/>
            <a:ext cx="2088232" cy="67910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Website 2</a:t>
            </a:r>
          </a:p>
        </p:txBody>
      </p:sp>
      <p:sp>
        <p:nvSpPr>
          <p:cNvPr id="5" name="Oval 4">
            <a:extLst>
              <a:ext uri="{FF2B5EF4-FFF2-40B4-BE49-F238E27FC236}">
                <a16:creationId xmlns:a16="http://schemas.microsoft.com/office/drawing/2014/main" id="{6EC5F67F-0B99-4A58-22E4-24CBDB4FB278}"/>
              </a:ext>
            </a:extLst>
          </p:cNvPr>
          <p:cNvSpPr/>
          <p:nvPr/>
        </p:nvSpPr>
        <p:spPr>
          <a:xfrm>
            <a:off x="2025960" y="1766325"/>
            <a:ext cx="2088232"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Website 1</a:t>
            </a:r>
          </a:p>
        </p:txBody>
      </p:sp>
      <p:sp>
        <p:nvSpPr>
          <p:cNvPr id="6" name="Oval 5">
            <a:extLst>
              <a:ext uri="{FF2B5EF4-FFF2-40B4-BE49-F238E27FC236}">
                <a16:creationId xmlns:a16="http://schemas.microsoft.com/office/drawing/2014/main" id="{AEFC575C-0B49-D1A7-1348-18D8A8DF9BE9}"/>
              </a:ext>
            </a:extLst>
          </p:cNvPr>
          <p:cNvSpPr/>
          <p:nvPr/>
        </p:nvSpPr>
        <p:spPr>
          <a:xfrm>
            <a:off x="8172986" y="1691883"/>
            <a:ext cx="1872208" cy="7920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Website 3</a:t>
            </a:r>
          </a:p>
        </p:txBody>
      </p:sp>
      <p:sp>
        <p:nvSpPr>
          <p:cNvPr id="7" name="Oval 6">
            <a:extLst>
              <a:ext uri="{FF2B5EF4-FFF2-40B4-BE49-F238E27FC236}">
                <a16:creationId xmlns:a16="http://schemas.microsoft.com/office/drawing/2014/main" id="{261AE23A-E2DA-B8E2-87D4-B9C4030F874D}"/>
              </a:ext>
            </a:extLst>
          </p:cNvPr>
          <p:cNvSpPr/>
          <p:nvPr/>
        </p:nvSpPr>
        <p:spPr>
          <a:xfrm>
            <a:off x="4969164" y="3285018"/>
            <a:ext cx="2160240" cy="100811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IOT website</a:t>
            </a:r>
          </a:p>
        </p:txBody>
      </p:sp>
      <p:cxnSp>
        <p:nvCxnSpPr>
          <p:cNvPr id="9" name="Straight Arrow Connector 8">
            <a:extLst>
              <a:ext uri="{FF2B5EF4-FFF2-40B4-BE49-F238E27FC236}">
                <a16:creationId xmlns:a16="http://schemas.microsoft.com/office/drawing/2014/main" id="{66CF2098-3AED-1528-B2C4-17574E9251FF}"/>
              </a:ext>
            </a:extLst>
          </p:cNvPr>
          <p:cNvCxnSpPr/>
          <p:nvPr/>
        </p:nvCxnSpPr>
        <p:spPr>
          <a:xfrm>
            <a:off x="3070076" y="2735862"/>
            <a:ext cx="1224136" cy="4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B4995D-8F5D-772D-2BEA-F590E9A43C92}"/>
              </a:ext>
            </a:extLst>
          </p:cNvPr>
          <p:cNvCxnSpPr/>
          <p:nvPr/>
        </p:nvCxnSpPr>
        <p:spPr>
          <a:xfrm flipH="1">
            <a:off x="7678588" y="2630112"/>
            <a:ext cx="1224136" cy="59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EB1DE-41D8-7CDA-70DB-26C611DAE03E}"/>
              </a:ext>
            </a:extLst>
          </p:cNvPr>
          <p:cNvCxnSpPr/>
          <p:nvPr/>
        </p:nvCxnSpPr>
        <p:spPr>
          <a:xfrm>
            <a:off x="6049284" y="2595395"/>
            <a:ext cx="0" cy="43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F92FCD-E7FA-EB52-2534-33317B389632}"/>
              </a:ext>
            </a:extLst>
          </p:cNvPr>
          <p:cNvCxnSpPr/>
          <p:nvPr/>
        </p:nvCxnSpPr>
        <p:spPr>
          <a:xfrm>
            <a:off x="6049284" y="4388077"/>
            <a:ext cx="0" cy="84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0BA0356-630F-FD1B-5A02-D8E4DD12F8C3}"/>
              </a:ext>
            </a:extLst>
          </p:cNvPr>
          <p:cNvSpPr/>
          <p:nvPr/>
        </p:nvSpPr>
        <p:spPr>
          <a:xfrm>
            <a:off x="4614474" y="5329368"/>
            <a:ext cx="2869619" cy="9361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latin typeface="Arial" panose="020B0604020202020204" pitchFamily="34" charset="0"/>
                <a:cs typeface="Arial" panose="020B0604020202020204" pitchFamily="34" charset="0"/>
              </a:rPr>
              <a:t>Better and ordered SEQUENCE OF DATA TO USER</a:t>
            </a:r>
          </a:p>
        </p:txBody>
      </p:sp>
    </p:spTree>
    <p:extLst>
      <p:ext uri="{BB962C8B-B14F-4D97-AF65-F5344CB8AC3E}">
        <p14:creationId xmlns:p14="http://schemas.microsoft.com/office/powerpoint/2010/main" val="252460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0727D4-6DD9-AB94-4842-B0755E411299}"/>
              </a:ext>
            </a:extLst>
          </p:cNvPr>
          <p:cNvSpPr/>
          <p:nvPr/>
        </p:nvSpPr>
        <p:spPr>
          <a:xfrm>
            <a:off x="5242560" y="1012860"/>
            <a:ext cx="2220004"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IOT Website</a:t>
            </a:r>
          </a:p>
        </p:txBody>
      </p:sp>
      <p:sp>
        <p:nvSpPr>
          <p:cNvPr id="6" name="Rectangle 5">
            <a:extLst>
              <a:ext uri="{FF2B5EF4-FFF2-40B4-BE49-F238E27FC236}">
                <a16:creationId xmlns:a16="http://schemas.microsoft.com/office/drawing/2014/main" id="{F398406D-CA50-92C3-4ED7-59477B39B1B8}"/>
              </a:ext>
            </a:extLst>
          </p:cNvPr>
          <p:cNvSpPr/>
          <p:nvPr/>
        </p:nvSpPr>
        <p:spPr>
          <a:xfrm>
            <a:off x="1341883" y="2087553"/>
            <a:ext cx="1260137"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HOME</a:t>
            </a:r>
          </a:p>
        </p:txBody>
      </p:sp>
      <p:sp>
        <p:nvSpPr>
          <p:cNvPr id="7" name="Rectangle 6">
            <a:extLst>
              <a:ext uri="{FF2B5EF4-FFF2-40B4-BE49-F238E27FC236}">
                <a16:creationId xmlns:a16="http://schemas.microsoft.com/office/drawing/2014/main" id="{59D44D19-4984-9181-E5CE-33AC850ACB74}"/>
              </a:ext>
            </a:extLst>
          </p:cNvPr>
          <p:cNvSpPr/>
          <p:nvPr/>
        </p:nvSpPr>
        <p:spPr>
          <a:xfrm>
            <a:off x="3088078" y="2132856"/>
            <a:ext cx="1350147"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PROJECTS</a:t>
            </a:r>
          </a:p>
        </p:txBody>
      </p:sp>
      <p:sp>
        <p:nvSpPr>
          <p:cNvPr id="8" name="Rectangle 7">
            <a:extLst>
              <a:ext uri="{FF2B5EF4-FFF2-40B4-BE49-F238E27FC236}">
                <a16:creationId xmlns:a16="http://schemas.microsoft.com/office/drawing/2014/main" id="{78A94A67-CED2-966C-8FCA-721C1D7616FF}"/>
              </a:ext>
            </a:extLst>
          </p:cNvPr>
          <p:cNvSpPr/>
          <p:nvPr/>
        </p:nvSpPr>
        <p:spPr>
          <a:xfrm>
            <a:off x="4785636" y="2118265"/>
            <a:ext cx="1518103"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SIMULATOR</a:t>
            </a:r>
          </a:p>
        </p:txBody>
      </p:sp>
      <p:sp>
        <p:nvSpPr>
          <p:cNvPr id="9" name="Rectangle 8">
            <a:extLst>
              <a:ext uri="{FF2B5EF4-FFF2-40B4-BE49-F238E27FC236}">
                <a16:creationId xmlns:a16="http://schemas.microsoft.com/office/drawing/2014/main" id="{BC0D6D35-F67F-F2A7-1A75-8E80D00535F5}"/>
              </a:ext>
            </a:extLst>
          </p:cNvPr>
          <p:cNvSpPr/>
          <p:nvPr/>
        </p:nvSpPr>
        <p:spPr>
          <a:xfrm>
            <a:off x="6670478" y="2118265"/>
            <a:ext cx="1512164"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TRY PREMIUM</a:t>
            </a:r>
          </a:p>
        </p:txBody>
      </p:sp>
      <p:sp>
        <p:nvSpPr>
          <p:cNvPr id="10" name="Rectangle 9">
            <a:extLst>
              <a:ext uri="{FF2B5EF4-FFF2-40B4-BE49-F238E27FC236}">
                <a16:creationId xmlns:a16="http://schemas.microsoft.com/office/drawing/2014/main" id="{AA5E352D-2413-6DAF-1112-74D0E6165E4F}"/>
              </a:ext>
            </a:extLst>
          </p:cNvPr>
          <p:cNvSpPr/>
          <p:nvPr/>
        </p:nvSpPr>
        <p:spPr>
          <a:xfrm>
            <a:off x="8382387" y="2113008"/>
            <a:ext cx="1224136"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REGISTER</a:t>
            </a:r>
          </a:p>
        </p:txBody>
      </p:sp>
      <p:sp>
        <p:nvSpPr>
          <p:cNvPr id="11" name="Rectangle 10">
            <a:extLst>
              <a:ext uri="{FF2B5EF4-FFF2-40B4-BE49-F238E27FC236}">
                <a16:creationId xmlns:a16="http://schemas.microsoft.com/office/drawing/2014/main" id="{50563F9F-45A1-C79F-D323-F9D2F3DB6616}"/>
              </a:ext>
            </a:extLst>
          </p:cNvPr>
          <p:cNvSpPr/>
          <p:nvPr/>
        </p:nvSpPr>
        <p:spPr>
          <a:xfrm>
            <a:off x="1085559" y="3334340"/>
            <a:ext cx="1512165"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DEFINITION</a:t>
            </a:r>
          </a:p>
        </p:txBody>
      </p:sp>
      <p:sp>
        <p:nvSpPr>
          <p:cNvPr id="12" name="Rectangle 11">
            <a:extLst>
              <a:ext uri="{FF2B5EF4-FFF2-40B4-BE49-F238E27FC236}">
                <a16:creationId xmlns:a16="http://schemas.microsoft.com/office/drawing/2014/main" id="{66BBBA10-3040-6B6D-9A77-64A037EE06BF}"/>
              </a:ext>
            </a:extLst>
          </p:cNvPr>
          <p:cNvSpPr/>
          <p:nvPr/>
        </p:nvSpPr>
        <p:spPr>
          <a:xfrm>
            <a:off x="1085559" y="3992743"/>
            <a:ext cx="1512165"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EXAMPLES</a:t>
            </a:r>
          </a:p>
        </p:txBody>
      </p:sp>
      <p:sp>
        <p:nvSpPr>
          <p:cNvPr id="13" name="Rectangle 12">
            <a:extLst>
              <a:ext uri="{FF2B5EF4-FFF2-40B4-BE49-F238E27FC236}">
                <a16:creationId xmlns:a16="http://schemas.microsoft.com/office/drawing/2014/main" id="{9A8E391E-181E-823E-288E-5D8E3BF3A1D0}"/>
              </a:ext>
            </a:extLst>
          </p:cNvPr>
          <p:cNvSpPr/>
          <p:nvPr/>
        </p:nvSpPr>
        <p:spPr>
          <a:xfrm>
            <a:off x="2962065" y="3356992"/>
            <a:ext cx="1512163"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IDEAS</a:t>
            </a:r>
          </a:p>
        </p:txBody>
      </p:sp>
      <p:sp>
        <p:nvSpPr>
          <p:cNvPr id="15" name="Rectangle 14">
            <a:extLst>
              <a:ext uri="{FF2B5EF4-FFF2-40B4-BE49-F238E27FC236}">
                <a16:creationId xmlns:a16="http://schemas.microsoft.com/office/drawing/2014/main" id="{810375BA-B1E3-7687-7B4F-6F96F232A822}"/>
              </a:ext>
            </a:extLst>
          </p:cNvPr>
          <p:cNvSpPr/>
          <p:nvPr/>
        </p:nvSpPr>
        <p:spPr>
          <a:xfrm>
            <a:off x="2962065" y="4015989"/>
            <a:ext cx="1512163" cy="3755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LINKS</a:t>
            </a:r>
          </a:p>
        </p:txBody>
      </p:sp>
      <p:sp>
        <p:nvSpPr>
          <p:cNvPr id="16" name="Rectangle 15">
            <a:extLst>
              <a:ext uri="{FF2B5EF4-FFF2-40B4-BE49-F238E27FC236}">
                <a16:creationId xmlns:a16="http://schemas.microsoft.com/office/drawing/2014/main" id="{F613F000-1C80-AFDA-8289-B09D5F63EE54}"/>
              </a:ext>
            </a:extLst>
          </p:cNvPr>
          <p:cNvSpPr/>
          <p:nvPr/>
        </p:nvSpPr>
        <p:spPr>
          <a:xfrm>
            <a:off x="4783553" y="3356992"/>
            <a:ext cx="1598892"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TINKERCAD</a:t>
            </a:r>
          </a:p>
        </p:txBody>
      </p:sp>
      <p:sp>
        <p:nvSpPr>
          <p:cNvPr id="17" name="Rectangle 16">
            <a:extLst>
              <a:ext uri="{FF2B5EF4-FFF2-40B4-BE49-F238E27FC236}">
                <a16:creationId xmlns:a16="http://schemas.microsoft.com/office/drawing/2014/main" id="{34730095-CB06-5E31-3985-40E0927CFE95}"/>
              </a:ext>
            </a:extLst>
          </p:cNvPr>
          <p:cNvSpPr/>
          <p:nvPr/>
        </p:nvSpPr>
        <p:spPr>
          <a:xfrm>
            <a:off x="4785636" y="3984999"/>
            <a:ext cx="1596809" cy="3755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PROTEUS</a:t>
            </a:r>
          </a:p>
        </p:txBody>
      </p:sp>
      <p:sp>
        <p:nvSpPr>
          <p:cNvPr id="18" name="Rectangle 17">
            <a:extLst>
              <a:ext uri="{FF2B5EF4-FFF2-40B4-BE49-F238E27FC236}">
                <a16:creationId xmlns:a16="http://schemas.microsoft.com/office/drawing/2014/main" id="{83CC55A6-DBC6-38E1-4145-9922AAB1A48C}"/>
              </a:ext>
            </a:extLst>
          </p:cNvPr>
          <p:cNvSpPr/>
          <p:nvPr/>
        </p:nvSpPr>
        <p:spPr>
          <a:xfrm>
            <a:off x="6741330" y="3319439"/>
            <a:ext cx="1370460" cy="10878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COMING SOON</a:t>
            </a:r>
          </a:p>
        </p:txBody>
      </p:sp>
      <p:cxnSp>
        <p:nvCxnSpPr>
          <p:cNvPr id="3" name="Straight Connector 2">
            <a:extLst>
              <a:ext uri="{FF2B5EF4-FFF2-40B4-BE49-F238E27FC236}">
                <a16:creationId xmlns:a16="http://schemas.microsoft.com/office/drawing/2014/main" id="{FEEE34F0-467A-BFAC-01E3-279E65F70DD9}"/>
              </a:ext>
            </a:extLst>
          </p:cNvPr>
          <p:cNvCxnSpPr>
            <a:cxnSpLocks/>
          </p:cNvCxnSpPr>
          <p:nvPr/>
        </p:nvCxnSpPr>
        <p:spPr>
          <a:xfrm>
            <a:off x="981845" y="1681178"/>
            <a:ext cx="9937103" cy="27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49327EE-A4CD-3A4A-3690-7AD3BE696149}"/>
              </a:ext>
            </a:extLst>
          </p:cNvPr>
          <p:cNvCxnSpPr/>
          <p:nvPr/>
        </p:nvCxnSpPr>
        <p:spPr>
          <a:xfrm>
            <a:off x="1917948" y="1708552"/>
            <a:ext cx="0" cy="35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8D2F1D-F7E8-126D-561D-5A63899E157F}"/>
              </a:ext>
            </a:extLst>
          </p:cNvPr>
          <p:cNvCxnSpPr/>
          <p:nvPr/>
        </p:nvCxnSpPr>
        <p:spPr>
          <a:xfrm>
            <a:off x="3718148" y="1744556"/>
            <a:ext cx="0" cy="35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416738-C30E-2F5F-B2A9-64A849C7C2E4}"/>
              </a:ext>
            </a:extLst>
          </p:cNvPr>
          <p:cNvCxnSpPr/>
          <p:nvPr/>
        </p:nvCxnSpPr>
        <p:spPr>
          <a:xfrm>
            <a:off x="5518348" y="1765969"/>
            <a:ext cx="0" cy="35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F579DDE-3E3E-F30D-31E3-E7F62D2E4B3D}"/>
              </a:ext>
            </a:extLst>
          </p:cNvPr>
          <p:cNvCxnSpPr/>
          <p:nvPr/>
        </p:nvCxnSpPr>
        <p:spPr>
          <a:xfrm>
            <a:off x="7307332" y="1801973"/>
            <a:ext cx="0" cy="28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B5D3E26-0325-619A-B4CB-94CEE5B3CB5B}"/>
              </a:ext>
            </a:extLst>
          </p:cNvPr>
          <p:cNvCxnSpPr/>
          <p:nvPr/>
        </p:nvCxnSpPr>
        <p:spPr>
          <a:xfrm>
            <a:off x="8994455" y="1816564"/>
            <a:ext cx="0" cy="28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2AF664-47A6-8AA8-461E-0B6FB4D138BC}"/>
              </a:ext>
            </a:extLst>
          </p:cNvPr>
          <p:cNvCxnSpPr/>
          <p:nvPr/>
        </p:nvCxnSpPr>
        <p:spPr>
          <a:xfrm>
            <a:off x="1917948" y="2591609"/>
            <a:ext cx="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26D0687-3176-390F-9F5F-1F8DBB90B929}"/>
              </a:ext>
            </a:extLst>
          </p:cNvPr>
          <p:cNvCxnSpPr/>
          <p:nvPr/>
        </p:nvCxnSpPr>
        <p:spPr>
          <a:xfrm>
            <a:off x="3701627" y="2654136"/>
            <a:ext cx="0" cy="68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FF8BBE-C00C-F0E6-B176-5B0E00A9ECBE}"/>
              </a:ext>
            </a:extLst>
          </p:cNvPr>
          <p:cNvCxnSpPr/>
          <p:nvPr/>
        </p:nvCxnSpPr>
        <p:spPr>
          <a:xfrm>
            <a:off x="5518348" y="2654136"/>
            <a:ext cx="0" cy="68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56149B8-D918-2139-266B-CD391239958B}"/>
              </a:ext>
            </a:extLst>
          </p:cNvPr>
          <p:cNvCxnSpPr>
            <a:cxnSpLocks/>
          </p:cNvCxnSpPr>
          <p:nvPr/>
        </p:nvCxnSpPr>
        <p:spPr>
          <a:xfrm>
            <a:off x="7318548" y="2670202"/>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9D0AE42C-D633-66FC-3EC2-7A42A515BE77}"/>
              </a:ext>
            </a:extLst>
          </p:cNvPr>
          <p:cNvCxnSpPr/>
          <p:nvPr/>
        </p:nvCxnSpPr>
        <p:spPr>
          <a:xfrm>
            <a:off x="10342884" y="1780560"/>
            <a:ext cx="0" cy="28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2E2C5F6-3665-C1CD-46FA-D2146E638135}"/>
              </a:ext>
            </a:extLst>
          </p:cNvPr>
          <p:cNvSpPr/>
          <p:nvPr/>
        </p:nvSpPr>
        <p:spPr>
          <a:xfrm>
            <a:off x="9786543" y="2103327"/>
            <a:ext cx="1260137"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Search Bar</a:t>
            </a:r>
          </a:p>
        </p:txBody>
      </p:sp>
    </p:spTree>
    <p:extLst>
      <p:ext uri="{BB962C8B-B14F-4D97-AF65-F5344CB8AC3E}">
        <p14:creationId xmlns:p14="http://schemas.microsoft.com/office/powerpoint/2010/main" val="246183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E15D-E2E2-AD87-34C4-FE5A2F92B541}"/>
              </a:ext>
            </a:extLst>
          </p:cNvPr>
          <p:cNvSpPr>
            <a:spLocks noGrp="1"/>
          </p:cNvSpPr>
          <p:nvPr>
            <p:ph type="title"/>
          </p:nvPr>
        </p:nvSpPr>
        <p:spPr/>
        <p:txBody>
          <a:bodyPr/>
          <a:lstStyle/>
          <a:p>
            <a:r>
              <a:rPr lang="en-US" dirty="0">
                <a:latin typeface="Arial" pitchFamily="34" charset="0"/>
                <a:cs typeface="Arial" pitchFamily="34" charset="0"/>
              </a:rPr>
              <a:t>Hardware /Software Requirements</a:t>
            </a:r>
            <a:br>
              <a:rPr lang="en-US" dirty="0">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E633A70C-43B4-5B6E-0B53-EE9F93FC2280}"/>
              </a:ext>
            </a:extLst>
          </p:cNvPr>
          <p:cNvSpPr>
            <a:spLocks noGrp="1"/>
          </p:cNvSpPr>
          <p:nvPr>
            <p:ph idx="1"/>
          </p:nvPr>
        </p:nvSpPr>
        <p:spPr/>
        <p:txBody>
          <a:bodyPr/>
          <a:lstStyle/>
          <a:p>
            <a:pPr marL="0" indent="0">
              <a:buNone/>
            </a:pPr>
            <a:r>
              <a:rPr lang="en-US" dirty="0">
                <a:latin typeface="Arial" pitchFamily="34" charset="0"/>
                <a:cs typeface="Arial" pitchFamily="34" charset="0"/>
              </a:rPr>
              <a:t>To use :-</a:t>
            </a:r>
          </a:p>
          <a:p>
            <a:r>
              <a:rPr lang="en-US" dirty="0">
                <a:latin typeface="Arial" pitchFamily="34" charset="0"/>
                <a:cs typeface="Arial" pitchFamily="34" charset="0"/>
              </a:rPr>
              <a:t>Smart phone/computer with a internet connectivity</a:t>
            </a:r>
          </a:p>
          <a:p>
            <a:pPr marL="0" indent="0">
              <a:buNone/>
            </a:pP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To develop:-  </a:t>
            </a:r>
          </a:p>
          <a:p>
            <a:pPr marL="0" indent="0">
              <a:buNone/>
            </a:pPr>
            <a:r>
              <a:rPr lang="en-US" dirty="0">
                <a:latin typeface="Arial" pitchFamily="34" charset="0"/>
                <a:cs typeface="Arial" pitchFamily="34" charset="0"/>
              </a:rPr>
              <a:t> html 5 ,CSS 3 , IDE ( vs code version 1.73 ),node.js, node</a:t>
            </a:r>
          </a:p>
        </p:txBody>
      </p:sp>
      <p:pic>
        <p:nvPicPr>
          <p:cNvPr id="9" name="Picture 8" descr="Icon&#10;&#10;Description automatically generated">
            <a:extLst>
              <a:ext uri="{FF2B5EF4-FFF2-40B4-BE49-F238E27FC236}">
                <a16:creationId xmlns:a16="http://schemas.microsoft.com/office/drawing/2014/main" id="{35F96F56-B316-F63C-D437-2018B732CA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9034" y="4611525"/>
            <a:ext cx="1740856" cy="1740856"/>
          </a:xfrm>
          <a:prstGeom prst="rect">
            <a:avLst/>
          </a:prstGeom>
        </p:spPr>
      </p:pic>
      <p:pic>
        <p:nvPicPr>
          <p:cNvPr id="11" name="Picture 10" descr="Icon&#10;&#10;Description automatically generated">
            <a:extLst>
              <a:ext uri="{FF2B5EF4-FFF2-40B4-BE49-F238E27FC236}">
                <a16:creationId xmlns:a16="http://schemas.microsoft.com/office/drawing/2014/main" id="{EA78F472-9759-3B9B-8546-ABCEBE3E1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90" y="4615707"/>
            <a:ext cx="1669497" cy="1669497"/>
          </a:xfrm>
          <a:prstGeom prst="rect">
            <a:avLst/>
          </a:prstGeom>
        </p:spPr>
      </p:pic>
      <p:pic>
        <p:nvPicPr>
          <p:cNvPr id="13" name="Picture 12" descr="Logo, icon&#10;&#10;Description automatically generated">
            <a:extLst>
              <a:ext uri="{FF2B5EF4-FFF2-40B4-BE49-F238E27FC236}">
                <a16:creationId xmlns:a16="http://schemas.microsoft.com/office/drawing/2014/main" id="{7A563EBD-85F8-BA37-7476-F799B704BD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3108" y="4487098"/>
            <a:ext cx="2621613" cy="1748288"/>
          </a:xfrm>
          <a:prstGeom prst="rect">
            <a:avLst/>
          </a:prstGeom>
        </p:spPr>
      </p:pic>
      <p:pic>
        <p:nvPicPr>
          <p:cNvPr id="15" name="Picture 14" descr="A picture containing text, computer, electronics, computer&#10;&#10;Description automatically generated">
            <a:extLst>
              <a:ext uri="{FF2B5EF4-FFF2-40B4-BE49-F238E27FC236}">
                <a16:creationId xmlns:a16="http://schemas.microsoft.com/office/drawing/2014/main" id="{06B4E7E5-0DB6-129E-DA9E-DADF970A4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5140" y="2103906"/>
            <a:ext cx="1728801" cy="1116985"/>
          </a:xfrm>
          <a:prstGeom prst="rect">
            <a:avLst/>
          </a:prstGeom>
        </p:spPr>
      </p:pic>
      <p:pic>
        <p:nvPicPr>
          <p:cNvPr id="5" name="Picture 4" descr="A black cell phone&#10;&#10;Description automatically generated with low confidence">
            <a:extLst>
              <a:ext uri="{FF2B5EF4-FFF2-40B4-BE49-F238E27FC236}">
                <a16:creationId xmlns:a16="http://schemas.microsoft.com/office/drawing/2014/main" id="{F80A2127-12FF-8FF9-B30F-9D923F600F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91189" y="2048819"/>
            <a:ext cx="665066" cy="1176656"/>
          </a:xfrm>
          <a:prstGeom prst="rect">
            <a:avLst/>
          </a:prstGeom>
        </p:spPr>
      </p:pic>
      <p:pic>
        <p:nvPicPr>
          <p:cNvPr id="6" name="Picture 5" descr="A picture containing screenshot, graphics, design&#10;&#10;Description automatically generated">
            <a:extLst>
              <a:ext uri="{FF2B5EF4-FFF2-40B4-BE49-F238E27FC236}">
                <a16:creationId xmlns:a16="http://schemas.microsoft.com/office/drawing/2014/main" id="{4CAD254D-C218-FA0A-7F8B-117E1330C75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72466" y="4775728"/>
            <a:ext cx="1909285" cy="1171028"/>
          </a:xfrm>
          <a:prstGeom prst="rect">
            <a:avLst/>
          </a:prstGeom>
        </p:spPr>
      </p:pic>
      <p:pic>
        <p:nvPicPr>
          <p:cNvPr id="8" name="Picture 7" descr="A green hexagon with grey and white text">
            <a:extLst>
              <a:ext uri="{FF2B5EF4-FFF2-40B4-BE49-F238E27FC236}">
                <a16:creationId xmlns:a16="http://schemas.microsoft.com/office/drawing/2014/main" id="{80DDAA25-0511-EAD4-6389-4621F0DF8E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73794" y="4652662"/>
            <a:ext cx="2193655" cy="1545096"/>
          </a:xfrm>
          <a:prstGeom prst="rect">
            <a:avLst/>
          </a:prstGeom>
        </p:spPr>
      </p:pic>
    </p:spTree>
    <p:extLst>
      <p:ext uri="{BB962C8B-B14F-4D97-AF65-F5344CB8AC3E}">
        <p14:creationId xmlns:p14="http://schemas.microsoft.com/office/powerpoint/2010/main" val="20465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B04B-3E0D-6476-3916-4DF63D8B6DB1}"/>
              </a:ext>
            </a:extLst>
          </p:cNvPr>
          <p:cNvSpPr>
            <a:spLocks noGrp="1"/>
          </p:cNvSpPr>
          <p:nvPr>
            <p:ph type="title"/>
          </p:nvPr>
        </p:nvSpPr>
        <p:spPr>
          <a:xfrm>
            <a:off x="1341884" y="332656"/>
            <a:ext cx="4392488" cy="572530"/>
          </a:xfrm>
        </p:spPr>
        <p:txBody>
          <a:bodyPr/>
          <a:lstStyle/>
          <a:p>
            <a:r>
              <a:rPr lang="en-US" b="1" dirty="0">
                <a:latin typeface="Arial" pitchFamily="34" charset="0"/>
                <a:cs typeface="Arial" pitchFamily="34" charset="0"/>
              </a:rPr>
              <a:t>Live Project Progress</a:t>
            </a:r>
            <a:endParaRPr lang="en-IN" b="1" dirty="0"/>
          </a:p>
        </p:txBody>
      </p:sp>
      <p:pic>
        <p:nvPicPr>
          <p:cNvPr id="4" name="Picture 3" descr="A computer screen shot of a computer&#10;&#10;Description automatically generated with low confidence">
            <a:extLst>
              <a:ext uri="{FF2B5EF4-FFF2-40B4-BE49-F238E27FC236}">
                <a16:creationId xmlns:a16="http://schemas.microsoft.com/office/drawing/2014/main" id="{6F45E567-FA34-CB41-9CE7-91E5A4213962}"/>
              </a:ext>
            </a:extLst>
          </p:cNvPr>
          <p:cNvPicPr>
            <a:picLocks noChangeAspect="1"/>
          </p:cNvPicPr>
          <p:nvPr/>
        </p:nvPicPr>
        <p:blipFill rotWithShape="1">
          <a:blip r:embed="rId2">
            <a:extLst>
              <a:ext uri="{28A0092B-C50C-407E-A947-70E740481C1C}">
                <a14:useLocalDpi xmlns:a14="http://schemas.microsoft.com/office/drawing/2010/main" val="0"/>
              </a:ext>
            </a:extLst>
          </a:blip>
          <a:srcRect l="1283" t="9272" r="744" b="5192"/>
          <a:stretch/>
        </p:blipFill>
        <p:spPr>
          <a:xfrm>
            <a:off x="693812" y="1484784"/>
            <a:ext cx="10441160" cy="4650026"/>
          </a:xfrm>
          <a:prstGeom prst="rect">
            <a:avLst/>
          </a:prstGeom>
        </p:spPr>
      </p:pic>
      <p:sp>
        <p:nvSpPr>
          <p:cNvPr id="7" name="Content Placeholder 6">
            <a:extLst>
              <a:ext uri="{FF2B5EF4-FFF2-40B4-BE49-F238E27FC236}">
                <a16:creationId xmlns:a16="http://schemas.microsoft.com/office/drawing/2014/main" id="{085DB372-2664-B8E4-B062-1DE5FEE40811}"/>
              </a:ext>
            </a:extLst>
          </p:cNvPr>
          <p:cNvSpPr>
            <a:spLocks noGrp="1"/>
          </p:cNvSpPr>
          <p:nvPr>
            <p:ph idx="1"/>
          </p:nvPr>
        </p:nvSpPr>
        <p:spPr>
          <a:xfrm rot="10800000" flipH="1" flipV="1">
            <a:off x="5014292" y="6344580"/>
            <a:ext cx="2416497" cy="361528"/>
          </a:xfrm>
        </p:spPr>
        <p:txBody>
          <a:bodyPr>
            <a:normAutofit lnSpcReduction="10000"/>
          </a:bodyPr>
          <a:lstStyle/>
          <a:p>
            <a:r>
              <a:rPr lang="en-IN" dirty="0"/>
              <a:t>Fig no. 1</a:t>
            </a:r>
          </a:p>
        </p:txBody>
      </p:sp>
    </p:spTree>
    <p:extLst>
      <p:ext uri="{BB962C8B-B14F-4D97-AF65-F5344CB8AC3E}">
        <p14:creationId xmlns:p14="http://schemas.microsoft.com/office/powerpoint/2010/main" val="111521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B04B-3E0D-6476-3916-4DF63D8B6DB1}"/>
              </a:ext>
            </a:extLst>
          </p:cNvPr>
          <p:cNvSpPr>
            <a:spLocks noGrp="1"/>
          </p:cNvSpPr>
          <p:nvPr>
            <p:ph type="title"/>
          </p:nvPr>
        </p:nvSpPr>
        <p:spPr>
          <a:xfrm>
            <a:off x="1341884" y="332656"/>
            <a:ext cx="4392488" cy="572530"/>
          </a:xfrm>
        </p:spPr>
        <p:txBody>
          <a:bodyPr/>
          <a:lstStyle/>
          <a:p>
            <a:r>
              <a:rPr lang="en-US" b="1" dirty="0">
                <a:latin typeface="Arial" pitchFamily="34" charset="0"/>
                <a:cs typeface="Arial" pitchFamily="34" charset="0"/>
              </a:rPr>
              <a:t>Live Project Progress</a:t>
            </a:r>
            <a:endParaRPr lang="en-IN" b="1" dirty="0"/>
          </a:p>
        </p:txBody>
      </p:sp>
      <p:sp>
        <p:nvSpPr>
          <p:cNvPr id="7" name="Content Placeholder 6">
            <a:extLst>
              <a:ext uri="{FF2B5EF4-FFF2-40B4-BE49-F238E27FC236}">
                <a16:creationId xmlns:a16="http://schemas.microsoft.com/office/drawing/2014/main" id="{085DB372-2664-B8E4-B062-1DE5FEE40811}"/>
              </a:ext>
            </a:extLst>
          </p:cNvPr>
          <p:cNvSpPr>
            <a:spLocks noGrp="1"/>
          </p:cNvSpPr>
          <p:nvPr>
            <p:ph idx="1"/>
          </p:nvPr>
        </p:nvSpPr>
        <p:spPr>
          <a:xfrm rot="10800000" flipH="1" flipV="1">
            <a:off x="5683968" y="6266264"/>
            <a:ext cx="1490564" cy="361528"/>
          </a:xfrm>
        </p:spPr>
        <p:txBody>
          <a:bodyPr>
            <a:normAutofit lnSpcReduction="10000"/>
          </a:bodyPr>
          <a:lstStyle/>
          <a:p>
            <a:r>
              <a:rPr lang="en-IN" dirty="0"/>
              <a:t>Fig no. 2</a:t>
            </a:r>
          </a:p>
        </p:txBody>
      </p:sp>
      <p:pic>
        <p:nvPicPr>
          <p:cNvPr id="5" name="Picture 4" descr="A screenshot of a computer&#10;&#10;Description automatically generated">
            <a:extLst>
              <a:ext uri="{FF2B5EF4-FFF2-40B4-BE49-F238E27FC236}">
                <a16:creationId xmlns:a16="http://schemas.microsoft.com/office/drawing/2014/main" id="{250E0932-9480-BFC5-466F-9D2CAA3FA29D}"/>
              </a:ext>
            </a:extLst>
          </p:cNvPr>
          <p:cNvPicPr>
            <a:picLocks noChangeAspect="1"/>
          </p:cNvPicPr>
          <p:nvPr/>
        </p:nvPicPr>
        <p:blipFill rotWithShape="1">
          <a:blip r:embed="rId2">
            <a:extLst>
              <a:ext uri="{28A0092B-C50C-407E-A947-70E740481C1C}">
                <a14:useLocalDpi xmlns:a14="http://schemas.microsoft.com/office/drawing/2010/main" val="0"/>
              </a:ext>
            </a:extLst>
          </a:blip>
          <a:srcRect t="9747"/>
          <a:stretch/>
        </p:blipFill>
        <p:spPr>
          <a:xfrm>
            <a:off x="1190999" y="1556792"/>
            <a:ext cx="9806825" cy="4667504"/>
          </a:xfrm>
          <a:prstGeom prst="rect">
            <a:avLst/>
          </a:prstGeom>
        </p:spPr>
      </p:pic>
    </p:spTree>
    <p:extLst>
      <p:ext uri="{BB962C8B-B14F-4D97-AF65-F5344CB8AC3E}">
        <p14:creationId xmlns:p14="http://schemas.microsoft.com/office/powerpoint/2010/main" val="397961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FF3F20-354F-9AF4-4E89-491A4FB1818A}"/>
              </a:ext>
            </a:extLst>
          </p:cNvPr>
          <p:cNvPicPr>
            <a:picLocks noChangeAspect="1"/>
          </p:cNvPicPr>
          <p:nvPr/>
        </p:nvPicPr>
        <p:blipFill rotWithShape="1">
          <a:blip r:embed="rId2">
            <a:extLst>
              <a:ext uri="{28A0092B-C50C-407E-A947-70E740481C1C}">
                <a14:useLocalDpi xmlns:a14="http://schemas.microsoft.com/office/drawing/2010/main" val="0"/>
              </a:ext>
            </a:extLst>
          </a:blip>
          <a:srcRect l="-15606" t="-14884" r="-6493" b="-7214"/>
          <a:stretch/>
        </p:blipFill>
        <p:spPr>
          <a:xfrm>
            <a:off x="405780" y="116632"/>
            <a:ext cx="10558907" cy="5939385"/>
          </a:xfrm>
          <a:prstGeom prst="rect">
            <a:avLst/>
          </a:prstGeom>
        </p:spPr>
      </p:pic>
      <p:sp>
        <p:nvSpPr>
          <p:cNvPr id="4" name="TextBox 3">
            <a:extLst>
              <a:ext uri="{FF2B5EF4-FFF2-40B4-BE49-F238E27FC236}">
                <a16:creationId xmlns:a16="http://schemas.microsoft.com/office/drawing/2014/main" id="{D66D3ACC-EE7F-7A5C-EB43-2AC9572A58CF}"/>
              </a:ext>
            </a:extLst>
          </p:cNvPr>
          <p:cNvSpPr txBox="1"/>
          <p:nvPr/>
        </p:nvSpPr>
        <p:spPr>
          <a:xfrm>
            <a:off x="5014292" y="6056017"/>
            <a:ext cx="1175322" cy="369332"/>
          </a:xfrm>
          <a:prstGeom prst="rect">
            <a:avLst/>
          </a:prstGeom>
          <a:noFill/>
          <a:ln>
            <a:solidFill>
              <a:schemeClr val="bg2"/>
            </a:solidFill>
          </a:ln>
        </p:spPr>
        <p:txBody>
          <a:bodyPr wrap="none" rtlCol="0" anchor="ctr" anchorCtr="1">
            <a:spAutoFit/>
          </a:bodyPr>
          <a:lstStyle/>
          <a:p>
            <a:r>
              <a:rPr lang="en-IN" dirty="0"/>
              <a:t>Fig no . 3</a:t>
            </a:r>
          </a:p>
        </p:txBody>
      </p:sp>
    </p:spTree>
    <p:extLst>
      <p:ext uri="{BB962C8B-B14F-4D97-AF65-F5344CB8AC3E}">
        <p14:creationId xmlns:p14="http://schemas.microsoft.com/office/powerpoint/2010/main" val="86416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C6575A49-A824-8B9E-9C82-1B09F41DA179}"/>
              </a:ext>
            </a:extLst>
          </p:cNvPr>
          <p:cNvPicPr>
            <a:picLocks noChangeAspect="1"/>
          </p:cNvPicPr>
          <p:nvPr/>
        </p:nvPicPr>
        <p:blipFill rotWithShape="1">
          <a:blip r:embed="rId2">
            <a:extLst>
              <a:ext uri="{28A0092B-C50C-407E-A947-70E740481C1C}">
                <a14:useLocalDpi xmlns:a14="http://schemas.microsoft.com/office/drawing/2010/main" val="0"/>
              </a:ext>
            </a:extLst>
          </a:blip>
          <a:srcRect t="9091" b="5195"/>
          <a:stretch/>
        </p:blipFill>
        <p:spPr>
          <a:xfrm>
            <a:off x="1485900" y="1052736"/>
            <a:ext cx="9857095" cy="4752528"/>
          </a:xfrm>
          <a:prstGeom prst="rect">
            <a:avLst/>
          </a:prstGeom>
        </p:spPr>
      </p:pic>
      <p:sp>
        <p:nvSpPr>
          <p:cNvPr id="2" name="TextBox 1">
            <a:extLst>
              <a:ext uri="{FF2B5EF4-FFF2-40B4-BE49-F238E27FC236}">
                <a16:creationId xmlns:a16="http://schemas.microsoft.com/office/drawing/2014/main" id="{7D780620-E352-7C33-51B5-8B41BDBD8193}"/>
              </a:ext>
            </a:extLst>
          </p:cNvPr>
          <p:cNvSpPr txBox="1"/>
          <p:nvPr/>
        </p:nvSpPr>
        <p:spPr>
          <a:xfrm>
            <a:off x="5734372" y="6093296"/>
            <a:ext cx="1111202" cy="369332"/>
          </a:xfrm>
          <a:prstGeom prst="rect">
            <a:avLst/>
          </a:prstGeom>
          <a:noFill/>
          <a:ln>
            <a:solidFill>
              <a:schemeClr val="bg2"/>
            </a:solidFill>
          </a:ln>
        </p:spPr>
        <p:txBody>
          <a:bodyPr wrap="none" rtlCol="0" anchor="ctr" anchorCtr="1">
            <a:spAutoFit/>
          </a:bodyPr>
          <a:lstStyle/>
          <a:p>
            <a:r>
              <a:rPr lang="en-IN" dirty="0"/>
              <a:t>Fig no. 4</a:t>
            </a:r>
          </a:p>
        </p:txBody>
      </p:sp>
    </p:spTree>
    <p:extLst>
      <p:ext uri="{BB962C8B-B14F-4D97-AF65-F5344CB8AC3E}">
        <p14:creationId xmlns:p14="http://schemas.microsoft.com/office/powerpoint/2010/main" val="130711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2B0339CF-60F1-0090-9FDE-86DF497C1FD4}"/>
              </a:ext>
            </a:extLst>
          </p:cNvPr>
          <p:cNvPicPr>
            <a:picLocks noChangeAspect="1"/>
          </p:cNvPicPr>
          <p:nvPr/>
        </p:nvPicPr>
        <p:blipFill rotWithShape="1">
          <a:blip r:embed="rId2">
            <a:extLst>
              <a:ext uri="{28A0092B-C50C-407E-A947-70E740481C1C}">
                <a14:useLocalDpi xmlns:a14="http://schemas.microsoft.com/office/drawing/2010/main" val="0"/>
              </a:ext>
            </a:extLst>
          </a:blip>
          <a:srcRect l="-1450" t="10055" r="1450" b="6190"/>
          <a:stretch/>
        </p:blipFill>
        <p:spPr>
          <a:xfrm>
            <a:off x="1413892" y="1196753"/>
            <a:ext cx="9934839" cy="4680520"/>
          </a:xfrm>
          <a:prstGeom prst="rect">
            <a:avLst/>
          </a:prstGeom>
        </p:spPr>
      </p:pic>
      <p:sp>
        <p:nvSpPr>
          <p:cNvPr id="2" name="TextBox 1">
            <a:extLst>
              <a:ext uri="{FF2B5EF4-FFF2-40B4-BE49-F238E27FC236}">
                <a16:creationId xmlns:a16="http://schemas.microsoft.com/office/drawing/2014/main" id="{CD2F1C5B-4E0F-3A7C-746E-FB76BC478429}"/>
              </a:ext>
            </a:extLst>
          </p:cNvPr>
          <p:cNvSpPr txBox="1"/>
          <p:nvPr/>
        </p:nvSpPr>
        <p:spPr>
          <a:xfrm>
            <a:off x="5302325" y="6050864"/>
            <a:ext cx="1373950" cy="369332"/>
          </a:xfrm>
          <a:prstGeom prst="rect">
            <a:avLst/>
          </a:prstGeom>
          <a:noFill/>
          <a:ln>
            <a:solidFill>
              <a:schemeClr val="bg2"/>
            </a:solidFill>
          </a:ln>
        </p:spPr>
        <p:txBody>
          <a:bodyPr wrap="square" rtlCol="0" anchor="ctr" anchorCtr="1">
            <a:spAutoFit/>
          </a:bodyPr>
          <a:lstStyle/>
          <a:p>
            <a:r>
              <a:rPr lang="en-IN" dirty="0"/>
              <a:t>Fig no . 5</a:t>
            </a:r>
          </a:p>
        </p:txBody>
      </p:sp>
    </p:spTree>
    <p:extLst>
      <p:ext uri="{BB962C8B-B14F-4D97-AF65-F5344CB8AC3E}">
        <p14:creationId xmlns:p14="http://schemas.microsoft.com/office/powerpoint/2010/main" val="386681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78C26ECB-E948-789F-18BF-B87DE6C0E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054" y="620688"/>
            <a:ext cx="8830716" cy="4967278"/>
          </a:xfrm>
          <a:prstGeom prst="rect">
            <a:avLst/>
          </a:prstGeom>
        </p:spPr>
      </p:pic>
      <p:sp>
        <p:nvSpPr>
          <p:cNvPr id="4" name="TextBox 3">
            <a:extLst>
              <a:ext uri="{FF2B5EF4-FFF2-40B4-BE49-F238E27FC236}">
                <a16:creationId xmlns:a16="http://schemas.microsoft.com/office/drawing/2014/main" id="{3B697787-2D99-1A87-75B3-BA4BC1E4BB9D}"/>
              </a:ext>
            </a:extLst>
          </p:cNvPr>
          <p:cNvSpPr txBox="1"/>
          <p:nvPr/>
        </p:nvSpPr>
        <p:spPr>
          <a:xfrm>
            <a:off x="5230316" y="5949280"/>
            <a:ext cx="1175322" cy="369332"/>
          </a:xfrm>
          <a:prstGeom prst="rect">
            <a:avLst/>
          </a:prstGeom>
          <a:noFill/>
          <a:ln>
            <a:solidFill>
              <a:schemeClr val="bg2"/>
            </a:solidFill>
          </a:ln>
        </p:spPr>
        <p:txBody>
          <a:bodyPr wrap="none" rtlCol="0" anchor="ctr" anchorCtr="1">
            <a:spAutoFit/>
          </a:bodyPr>
          <a:lstStyle/>
          <a:p>
            <a:r>
              <a:rPr lang="en-IN" dirty="0"/>
              <a:t>Fig no . 6</a:t>
            </a:r>
          </a:p>
        </p:txBody>
      </p:sp>
    </p:spTree>
    <p:extLst>
      <p:ext uri="{BB962C8B-B14F-4D97-AF65-F5344CB8AC3E}">
        <p14:creationId xmlns:p14="http://schemas.microsoft.com/office/powerpoint/2010/main" val="259482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871C050-B5B7-0CF8-CEA7-92D93C024611}"/>
              </a:ext>
            </a:extLst>
          </p:cNvPr>
          <p:cNvPicPr>
            <a:picLocks noChangeAspect="1"/>
          </p:cNvPicPr>
          <p:nvPr/>
        </p:nvPicPr>
        <p:blipFill rotWithShape="1">
          <a:blip r:embed="rId2">
            <a:extLst>
              <a:ext uri="{28A0092B-C50C-407E-A947-70E740481C1C}">
                <a14:useLocalDpi xmlns:a14="http://schemas.microsoft.com/office/drawing/2010/main" val="0"/>
              </a:ext>
            </a:extLst>
          </a:blip>
          <a:srcRect t="10203"/>
          <a:stretch/>
        </p:blipFill>
        <p:spPr>
          <a:xfrm>
            <a:off x="1845940" y="1268760"/>
            <a:ext cx="8782711" cy="4436219"/>
          </a:xfrm>
          <a:prstGeom prst="rect">
            <a:avLst/>
          </a:prstGeom>
        </p:spPr>
      </p:pic>
      <p:sp>
        <p:nvSpPr>
          <p:cNvPr id="4" name="TextBox 3">
            <a:extLst>
              <a:ext uri="{FF2B5EF4-FFF2-40B4-BE49-F238E27FC236}">
                <a16:creationId xmlns:a16="http://schemas.microsoft.com/office/drawing/2014/main" id="{720DAC25-D889-3903-2EFD-EE5B0933FEC1}"/>
              </a:ext>
            </a:extLst>
          </p:cNvPr>
          <p:cNvSpPr txBox="1"/>
          <p:nvPr/>
        </p:nvSpPr>
        <p:spPr>
          <a:xfrm>
            <a:off x="5878388" y="6093296"/>
            <a:ext cx="1175322" cy="646331"/>
          </a:xfrm>
          <a:prstGeom prst="rect">
            <a:avLst/>
          </a:prstGeom>
          <a:noFill/>
          <a:ln>
            <a:solidFill>
              <a:schemeClr val="bg2"/>
            </a:solidFill>
          </a:ln>
        </p:spPr>
        <p:txBody>
          <a:bodyPr wrap="none" rtlCol="0" anchor="ctr" anchorCtr="1">
            <a:spAutoFit/>
          </a:bodyPr>
          <a:lstStyle/>
          <a:p>
            <a:r>
              <a:rPr lang="en-IN" dirty="0"/>
              <a:t>Fig no . 7</a:t>
            </a:r>
          </a:p>
          <a:p>
            <a:endParaRPr lang="en-IN" dirty="0"/>
          </a:p>
        </p:txBody>
      </p:sp>
    </p:spTree>
    <p:extLst>
      <p:ext uri="{BB962C8B-B14F-4D97-AF65-F5344CB8AC3E}">
        <p14:creationId xmlns:p14="http://schemas.microsoft.com/office/powerpoint/2010/main" val="207133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381D-BA4E-D8F8-7A8F-B07535BE538D}"/>
              </a:ext>
            </a:extLst>
          </p:cNvPr>
          <p:cNvSpPr>
            <a:spLocks noGrp="1"/>
          </p:cNvSpPr>
          <p:nvPr>
            <p:ph type="title"/>
          </p:nvPr>
        </p:nvSpPr>
        <p:spPr>
          <a:xfrm>
            <a:off x="1434381" y="1556792"/>
            <a:ext cx="3745631" cy="1371600"/>
          </a:xfrm>
        </p:spPr>
        <p:txBody>
          <a:bodyPr anchor="b">
            <a:normAutofit/>
          </a:bodyPr>
          <a:lstStyle/>
          <a:p>
            <a:r>
              <a:rPr lang="en-US" b="1" dirty="0"/>
              <a:t>Introduction</a:t>
            </a:r>
            <a:br>
              <a:rPr lang="en-US" dirty="0"/>
            </a:br>
            <a:endParaRPr lang="en-IN" dirty="0"/>
          </a:p>
        </p:txBody>
      </p:sp>
      <p:sp>
        <p:nvSpPr>
          <p:cNvPr id="9" name="Text Placeholder 3">
            <a:extLst>
              <a:ext uri="{FF2B5EF4-FFF2-40B4-BE49-F238E27FC236}">
                <a16:creationId xmlns:a16="http://schemas.microsoft.com/office/drawing/2014/main" id="{8C27CE45-7FDC-43C2-406D-DF8FBDDC92ED}"/>
              </a:ext>
            </a:extLst>
          </p:cNvPr>
          <p:cNvSpPr>
            <a:spLocks noGrp="1"/>
          </p:cNvSpPr>
          <p:nvPr>
            <p:ph type="body" sz="half" idx="2"/>
          </p:nvPr>
        </p:nvSpPr>
        <p:spPr>
          <a:xfrm>
            <a:off x="1269876" y="3933056"/>
            <a:ext cx="3276599" cy="2086744"/>
          </a:xfrm>
        </p:spPr>
        <p:txBody>
          <a:bodyPr/>
          <a:lstStyle/>
          <a:p>
            <a:r>
              <a:rPr lang="en-US" dirty="0">
                <a:latin typeface="Arial" panose="020B0604020202020204" pitchFamily="34" charset="0"/>
                <a:cs typeface="Arial" panose="020B0604020202020204" pitchFamily="34" charset="0"/>
              </a:rPr>
              <a:t>Learning platform for Internet of Things</a:t>
            </a:r>
          </a:p>
        </p:txBody>
      </p:sp>
      <p:graphicFrame>
        <p:nvGraphicFramePr>
          <p:cNvPr id="6" name="Content Placeholder 2">
            <a:extLst>
              <a:ext uri="{FF2B5EF4-FFF2-40B4-BE49-F238E27FC236}">
                <a16:creationId xmlns:a16="http://schemas.microsoft.com/office/drawing/2014/main" id="{49D6DBB5-B795-486A-1E64-692D1A0BDE30}"/>
              </a:ext>
            </a:extLst>
          </p:cNvPr>
          <p:cNvGraphicFramePr>
            <a:graphicFrameLocks noGrp="1"/>
          </p:cNvGraphicFramePr>
          <p:nvPr>
            <p:ph idx="1"/>
            <p:extLst>
              <p:ext uri="{D42A27DB-BD31-4B8C-83A1-F6EECF244321}">
                <p14:modId xmlns:p14="http://schemas.microsoft.com/office/powerpoint/2010/main" val="2579150528"/>
              </p:ext>
            </p:extLst>
          </p:nvPr>
        </p:nvGraphicFramePr>
        <p:xfrm>
          <a:off x="5180012" y="838200"/>
          <a:ext cx="6172201"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6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668808-A732-CFD4-8CA3-16322C48B372}"/>
              </a:ext>
            </a:extLst>
          </p:cNvPr>
          <p:cNvPicPr>
            <a:picLocks noChangeAspect="1"/>
          </p:cNvPicPr>
          <p:nvPr/>
        </p:nvPicPr>
        <p:blipFill rotWithShape="1">
          <a:blip r:embed="rId2">
            <a:extLst>
              <a:ext uri="{28A0092B-C50C-407E-A947-70E740481C1C}">
                <a14:useLocalDpi xmlns:a14="http://schemas.microsoft.com/office/drawing/2010/main" val="0"/>
              </a:ext>
            </a:extLst>
          </a:blip>
          <a:srcRect t="4286"/>
          <a:stretch/>
        </p:blipFill>
        <p:spPr>
          <a:xfrm>
            <a:off x="1773932" y="980728"/>
            <a:ext cx="8959863" cy="4823899"/>
          </a:xfrm>
          <a:prstGeom prst="rect">
            <a:avLst/>
          </a:prstGeom>
        </p:spPr>
      </p:pic>
      <p:sp>
        <p:nvSpPr>
          <p:cNvPr id="4" name="TextBox 3">
            <a:extLst>
              <a:ext uri="{FF2B5EF4-FFF2-40B4-BE49-F238E27FC236}">
                <a16:creationId xmlns:a16="http://schemas.microsoft.com/office/drawing/2014/main" id="{83589A26-AD52-E003-F2D4-EAF5BDCE31AD}"/>
              </a:ext>
            </a:extLst>
          </p:cNvPr>
          <p:cNvSpPr txBox="1"/>
          <p:nvPr/>
        </p:nvSpPr>
        <p:spPr>
          <a:xfrm>
            <a:off x="5230316" y="6077798"/>
            <a:ext cx="1175322" cy="369332"/>
          </a:xfrm>
          <a:prstGeom prst="rect">
            <a:avLst/>
          </a:prstGeom>
          <a:noFill/>
          <a:ln>
            <a:solidFill>
              <a:schemeClr val="bg2"/>
            </a:solidFill>
          </a:ln>
        </p:spPr>
        <p:txBody>
          <a:bodyPr wrap="none" rtlCol="0" anchor="ctr" anchorCtr="1">
            <a:spAutoFit/>
          </a:bodyPr>
          <a:lstStyle/>
          <a:p>
            <a:r>
              <a:rPr lang="en-IN" dirty="0"/>
              <a:t>Fig no . 8</a:t>
            </a:r>
          </a:p>
        </p:txBody>
      </p:sp>
    </p:spTree>
    <p:extLst>
      <p:ext uri="{BB962C8B-B14F-4D97-AF65-F5344CB8AC3E}">
        <p14:creationId xmlns:p14="http://schemas.microsoft.com/office/powerpoint/2010/main" val="413643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E338-BBFA-1228-5D60-4423AD4D2440}"/>
              </a:ext>
            </a:extLst>
          </p:cNvPr>
          <p:cNvSpPr>
            <a:spLocks noGrp="1"/>
          </p:cNvSpPr>
          <p:nvPr>
            <p:ph type="title"/>
          </p:nvPr>
        </p:nvSpPr>
        <p:spPr/>
        <p:txBody>
          <a:bodyPr/>
          <a:lstStyle/>
          <a:p>
            <a:r>
              <a:rPr lang="en-US" b="1" dirty="0"/>
              <a:t>Future action plan</a:t>
            </a:r>
            <a:endParaRPr lang="en-IN" b="1" dirty="0"/>
          </a:p>
        </p:txBody>
      </p:sp>
      <p:sp>
        <p:nvSpPr>
          <p:cNvPr id="3" name="Content Placeholder 2">
            <a:extLst>
              <a:ext uri="{FF2B5EF4-FFF2-40B4-BE49-F238E27FC236}">
                <a16:creationId xmlns:a16="http://schemas.microsoft.com/office/drawing/2014/main" id="{F7932CD6-6BFF-4C9A-B76E-8B46E771B4B6}"/>
              </a:ext>
            </a:extLst>
          </p:cNvPr>
          <p:cNvSpPr>
            <a:spLocks noGrp="1"/>
          </p:cNvSpPr>
          <p:nvPr>
            <p:ph idx="1"/>
          </p:nvPr>
        </p:nvSpPr>
        <p:spPr>
          <a:xfrm>
            <a:off x="1413892" y="2132856"/>
            <a:ext cx="9601200" cy="5055096"/>
          </a:xfrm>
        </p:spPr>
        <p:txBody>
          <a:bodyPr>
            <a:normAutofit/>
          </a:bodyPr>
          <a:lstStyle/>
          <a:p>
            <a:pPr>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Adding more advanced topics</a:t>
            </a:r>
          </a:p>
          <a:p>
            <a:pPr>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Collaboration with IoT </a:t>
            </a:r>
          </a:p>
          <a:p>
            <a:pPr>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Incorporation of case studies</a:t>
            </a:r>
          </a:p>
          <a:p>
            <a:pPr>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Expansion of community forums</a:t>
            </a:r>
          </a:p>
          <a:p>
            <a:pPr>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Customization of learning paths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Integration with AI and Machine Learning</a:t>
            </a:r>
            <a:endParaRPr lang="en-IN" dirty="0"/>
          </a:p>
        </p:txBody>
      </p:sp>
      <p:pic>
        <p:nvPicPr>
          <p:cNvPr id="5" name="Picture 4">
            <a:extLst>
              <a:ext uri="{FF2B5EF4-FFF2-40B4-BE49-F238E27FC236}">
                <a16:creationId xmlns:a16="http://schemas.microsoft.com/office/drawing/2014/main" id="{242893A4-0963-D915-D3D6-206C4E94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524" y="2276872"/>
            <a:ext cx="3810000" cy="2857500"/>
          </a:xfrm>
          <a:prstGeom prst="rect">
            <a:avLst/>
          </a:prstGeom>
        </p:spPr>
      </p:pic>
    </p:spTree>
    <p:extLst>
      <p:ext uri="{BB962C8B-B14F-4D97-AF65-F5344CB8AC3E}">
        <p14:creationId xmlns:p14="http://schemas.microsoft.com/office/powerpoint/2010/main" val="9110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1953-6D47-CFF1-FD99-26531205B90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8D37C11-3083-00D7-FE39-19CD4124CC6A}"/>
              </a:ext>
            </a:extLst>
          </p:cNvPr>
          <p:cNvSpPr>
            <a:spLocks noGrp="1"/>
          </p:cNvSpPr>
          <p:nvPr>
            <p:ph idx="1"/>
          </p:nvPr>
        </p:nvSpPr>
        <p:spPr/>
        <p:txBody>
          <a:bodyPr>
            <a:normAutofit lnSpcReduction="10000"/>
          </a:bodyPr>
          <a:lstStyle/>
          <a:p>
            <a:pPr marL="0" indent="0">
              <a:buNone/>
            </a:pPr>
            <a:r>
              <a:rPr lang="en-IN" dirty="0"/>
              <a:t>[1] </a:t>
            </a:r>
            <a:r>
              <a:rPr lang="en-US" b="0" i="0" dirty="0">
                <a:effectLst/>
                <a:latin typeface="Arial" panose="020B0604020202020204" pitchFamily="34" charset="0"/>
              </a:rPr>
              <a:t>2021 IEEE/ACM 18th International Conference on Mining Software Repositories (MSR)</a:t>
            </a:r>
          </a:p>
          <a:p>
            <a:pPr marL="0" indent="0">
              <a:buNone/>
            </a:pPr>
            <a:r>
              <a:rPr lang="en-US" dirty="0">
                <a:latin typeface="Arial" panose="020B0604020202020204" pitchFamily="34" charset="0"/>
              </a:rPr>
              <a:t>[2] </a:t>
            </a:r>
            <a:r>
              <a:rPr lang="en-IN" b="0" i="0" dirty="0">
                <a:effectLst/>
                <a:latin typeface="Times New Roman" panose="02020603050405020304" pitchFamily="18" charset="0"/>
              </a:rPr>
              <a:t>DOI 10.1109/TDSC.2019.2962440, IEEE</a:t>
            </a:r>
          </a:p>
          <a:p>
            <a:pPr marL="0" indent="0">
              <a:buNone/>
            </a:pPr>
            <a:r>
              <a:rPr lang="en-IN" dirty="0">
                <a:latin typeface="Times New Roman" panose="02020603050405020304" pitchFamily="18" charset="0"/>
              </a:rPr>
              <a:t>[3] Internet Of Things: Architecture and Design by MC Graw Hill publication.</a:t>
            </a:r>
            <a:br>
              <a:rPr lang="en-IN" dirty="0"/>
            </a:br>
            <a:br>
              <a:rPr lang="en-US" dirty="0"/>
            </a:br>
            <a:r>
              <a:rPr lang="en-IN" dirty="0"/>
              <a:t>[4] OWASP "A04:2021 – Insecure Design” [Online]: https://owasp.org/Top10/A04_2021-Insecure_Design/, 2023 [</a:t>
            </a:r>
            <a:r>
              <a:rPr lang="en-IN" dirty="0" err="1"/>
              <a:t>Fev</a:t>
            </a:r>
            <a:r>
              <a:rPr lang="en-IN" dirty="0"/>
              <a:t>. 15, 2023].</a:t>
            </a:r>
            <a:endParaRPr lang="en-US" dirty="0"/>
          </a:p>
          <a:p>
            <a:pPr marL="0" indent="0">
              <a:buNone/>
            </a:pPr>
            <a:r>
              <a:rPr lang="en-US" dirty="0"/>
              <a:t>[5]OWASP "A09:2021 – Security Logging and Monitoring Failures [Online]: https://owasp.org/Top10/A09_2021-Security_Logging_and_Monitoring_Failures/, 2023 [</a:t>
            </a:r>
            <a:r>
              <a:rPr lang="en-US" dirty="0" err="1"/>
              <a:t>Fev</a:t>
            </a:r>
            <a:r>
              <a:rPr lang="en-US" dirty="0"/>
              <a:t>. 20, 2023].</a:t>
            </a:r>
          </a:p>
          <a:p>
            <a:pPr marL="0" indent="0">
              <a:buNone/>
            </a:pPr>
            <a:r>
              <a:rPr lang="en-US" i="0" dirty="0">
                <a:solidFill>
                  <a:schemeClr val="tx1">
                    <a:lumMod val="75000"/>
                    <a:lumOff val="25000"/>
                  </a:schemeClr>
                </a:solidFill>
                <a:effectLst/>
                <a:latin typeface="Century Gothic (Body)"/>
              </a:rPr>
              <a:t>[6]X. Wang, J. Zhang, and C. Liu, "A Cloud-Based Internet of Things Education Platform with Virtual Simulation and Physical Experimentation," IEEE Access, vol. 6, pp. 39049-39056, 2018.</a:t>
            </a:r>
          </a:p>
          <a:p>
            <a:pPr marL="0" indent="0">
              <a:buNone/>
            </a:pPr>
            <a:endParaRPr lang="en-IN" dirty="0"/>
          </a:p>
        </p:txBody>
      </p:sp>
    </p:spTree>
    <p:extLst>
      <p:ext uri="{BB962C8B-B14F-4D97-AF65-F5344CB8AC3E}">
        <p14:creationId xmlns:p14="http://schemas.microsoft.com/office/powerpoint/2010/main" val="35829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A420-FD59-BDD5-6DF7-2BB39E6B6D38}"/>
              </a:ext>
            </a:extLst>
          </p:cNvPr>
          <p:cNvSpPr>
            <a:spLocks noGrp="1"/>
          </p:cNvSpPr>
          <p:nvPr>
            <p:ph type="title"/>
          </p:nvPr>
        </p:nvSpPr>
        <p:spPr>
          <a:xfrm>
            <a:off x="1449494" y="476672"/>
            <a:ext cx="10189534" cy="1728192"/>
          </a:xfrm>
        </p:spPr>
        <p:txBody>
          <a:bodyPr/>
          <a:lstStyle/>
          <a:p>
            <a:br>
              <a:rPr lang="en-IN" dirty="0"/>
            </a:br>
            <a:br>
              <a:rPr lang="en-IN" dirty="0"/>
            </a:br>
            <a:br>
              <a:rPr lang="en-IN" dirty="0"/>
            </a:br>
            <a:br>
              <a:rPr lang="en-IN" dirty="0"/>
            </a:br>
            <a:r>
              <a:rPr lang="en-IN" dirty="0"/>
              <a:t>REFERENCES </a:t>
            </a:r>
            <a:br>
              <a:rPr lang="en-IN" dirty="0"/>
            </a:br>
            <a:endParaRPr lang="en-IN" dirty="0"/>
          </a:p>
        </p:txBody>
      </p:sp>
      <p:sp>
        <p:nvSpPr>
          <p:cNvPr id="3" name="Text Placeholder 2">
            <a:extLst>
              <a:ext uri="{FF2B5EF4-FFF2-40B4-BE49-F238E27FC236}">
                <a16:creationId xmlns:a16="http://schemas.microsoft.com/office/drawing/2014/main" id="{F17F9249-47DD-7DF0-BC5C-6D983BB3EA51}"/>
              </a:ext>
            </a:extLst>
          </p:cNvPr>
          <p:cNvSpPr>
            <a:spLocks noGrp="1"/>
          </p:cNvSpPr>
          <p:nvPr>
            <p:ph type="body" idx="1"/>
          </p:nvPr>
        </p:nvSpPr>
        <p:spPr>
          <a:xfrm>
            <a:off x="1269876" y="1327381"/>
            <a:ext cx="10369152" cy="5317435"/>
          </a:xfrm>
        </p:spPr>
        <p:txBody>
          <a:bodyPr>
            <a:normAutofit fontScale="92500" lnSpcReduction="20000"/>
          </a:bodyPr>
          <a:lstStyle/>
          <a:p>
            <a:pPr algn="l"/>
            <a:r>
              <a:rPr lang="en-US" sz="2200" b="0" i="0" dirty="0">
                <a:solidFill>
                  <a:schemeClr val="tx1">
                    <a:lumMod val="75000"/>
                    <a:lumOff val="25000"/>
                  </a:schemeClr>
                </a:solidFill>
                <a:effectLst/>
                <a:latin typeface="Century Gothic (Body)"/>
              </a:rPr>
              <a:t>[6]P. </a:t>
            </a:r>
            <a:r>
              <a:rPr lang="en-US" sz="2200" b="0" i="0" dirty="0" err="1">
                <a:solidFill>
                  <a:schemeClr val="tx1">
                    <a:lumMod val="75000"/>
                    <a:lumOff val="25000"/>
                  </a:schemeClr>
                </a:solidFill>
                <a:effectLst/>
                <a:latin typeface="Century Gothic (Body)"/>
              </a:rPr>
              <a:t>Gope</a:t>
            </a:r>
            <a:r>
              <a:rPr lang="en-US" sz="2200" b="0" i="0" dirty="0">
                <a:solidFill>
                  <a:schemeClr val="tx1">
                    <a:lumMod val="75000"/>
                    <a:lumOff val="25000"/>
                  </a:schemeClr>
                </a:solidFill>
                <a:effectLst/>
                <a:latin typeface="Century Gothic (Body)"/>
              </a:rPr>
              <a:t> and Y. H. Kim, "Teaching Internet of Things (IoT) with Virtual Reality (VR) Simulations," in Proceedings of the IEEE Global Engineering Education Conference (EDUCON), Tenerife, Spain, Apr. 2019, pp. 1003-1007.</a:t>
            </a:r>
          </a:p>
          <a:p>
            <a:pPr algn="l"/>
            <a:endParaRPr lang="en-US" sz="2200" b="0" i="0" dirty="0">
              <a:solidFill>
                <a:schemeClr val="tx1">
                  <a:lumMod val="75000"/>
                  <a:lumOff val="25000"/>
                </a:schemeClr>
              </a:solidFill>
              <a:effectLst/>
              <a:latin typeface="Century Gothic (Body)"/>
            </a:endParaRPr>
          </a:p>
          <a:p>
            <a:pPr algn="l"/>
            <a:r>
              <a:rPr lang="en-US" sz="2200" b="0" i="0" dirty="0">
                <a:solidFill>
                  <a:schemeClr val="tx1">
                    <a:lumMod val="75000"/>
                    <a:lumOff val="25000"/>
                  </a:schemeClr>
                </a:solidFill>
                <a:effectLst/>
                <a:latin typeface="Century Gothic (Body)"/>
              </a:rPr>
              <a:t>[7]M. A. Al-Fuqaha, et al., "Internet of Things: A Survey on Enabling Technologies, Protocols, and Applications," IEEE Communications Surveys &amp; Tutorials, vol. 17, no. 4, pp. 2347-2376, 2015.</a:t>
            </a:r>
          </a:p>
          <a:p>
            <a:pPr algn="l"/>
            <a:endParaRPr lang="en-US" sz="2200" b="0" i="0" dirty="0">
              <a:solidFill>
                <a:schemeClr val="tx1">
                  <a:lumMod val="75000"/>
                  <a:lumOff val="25000"/>
                </a:schemeClr>
              </a:solidFill>
              <a:effectLst/>
              <a:latin typeface="Century Gothic (Body)"/>
            </a:endParaRPr>
          </a:p>
          <a:p>
            <a:pPr algn="l"/>
            <a:r>
              <a:rPr lang="en-US" sz="2200" b="0" i="0" dirty="0">
                <a:solidFill>
                  <a:schemeClr val="tx1">
                    <a:lumMod val="75000"/>
                    <a:lumOff val="25000"/>
                  </a:schemeClr>
                </a:solidFill>
                <a:effectLst/>
                <a:latin typeface="Century Gothic (Body)"/>
              </a:rPr>
              <a:t>[8]M. J. Mukerji and J. R. Iyer, "Project-Based Learning for the Internet of Things," in Proceedings of the IEEE Frontiers in Education Conference (FIE), San Jose, CA, Oct. 2018, pp. 1-5.</a:t>
            </a:r>
          </a:p>
          <a:p>
            <a:pPr algn="l"/>
            <a:endParaRPr lang="en-US" sz="2200" b="0" i="0" dirty="0">
              <a:solidFill>
                <a:schemeClr val="tx1">
                  <a:lumMod val="75000"/>
                  <a:lumOff val="25000"/>
                </a:schemeClr>
              </a:solidFill>
              <a:effectLst/>
              <a:latin typeface="Century Gothic (Body)"/>
            </a:endParaRPr>
          </a:p>
          <a:p>
            <a:pPr algn="l"/>
            <a:r>
              <a:rPr lang="en-US" sz="2200" b="0" i="0" dirty="0">
                <a:solidFill>
                  <a:schemeClr val="tx1">
                    <a:lumMod val="75000"/>
                    <a:lumOff val="25000"/>
                  </a:schemeClr>
                </a:solidFill>
                <a:effectLst/>
                <a:latin typeface="Century Gothic (Body)"/>
              </a:rPr>
              <a:t>[9]C. H. Liu, et al., "Gamification in Teaching the Internet of Things: A Case Study of Undergraduate Courses," IEEE Access, vol. 5, pp. 17239-17246, 2017.</a:t>
            </a:r>
          </a:p>
          <a:p>
            <a:pPr algn="l"/>
            <a:endParaRPr lang="en-US" sz="2200" b="0" i="0" dirty="0">
              <a:solidFill>
                <a:schemeClr val="tx1">
                  <a:lumMod val="75000"/>
                  <a:lumOff val="25000"/>
                </a:schemeClr>
              </a:solidFill>
              <a:effectLst/>
              <a:latin typeface="Century Gothic (Body)"/>
            </a:endParaRPr>
          </a:p>
          <a:p>
            <a:pPr algn="l"/>
            <a:r>
              <a:rPr lang="en-US" sz="2200" b="0" i="0" dirty="0">
                <a:solidFill>
                  <a:schemeClr val="tx1">
                    <a:lumMod val="75000"/>
                    <a:lumOff val="25000"/>
                  </a:schemeClr>
                </a:solidFill>
                <a:effectLst/>
                <a:latin typeface="Century Gothic (Body)"/>
              </a:rPr>
              <a:t>[10]S. Al-</a:t>
            </a:r>
            <a:r>
              <a:rPr lang="en-US" sz="2200" b="0" i="0" dirty="0" err="1">
                <a:solidFill>
                  <a:schemeClr val="tx1">
                    <a:lumMod val="75000"/>
                    <a:lumOff val="25000"/>
                  </a:schemeClr>
                </a:solidFill>
                <a:effectLst/>
                <a:latin typeface="Century Gothic (Body)"/>
              </a:rPr>
              <a:t>Fedaghi</a:t>
            </a:r>
            <a:r>
              <a:rPr lang="en-US" sz="2200" b="0" i="0" dirty="0">
                <a:solidFill>
                  <a:schemeClr val="tx1">
                    <a:lumMod val="75000"/>
                    <a:lumOff val="25000"/>
                  </a:schemeClr>
                </a:solidFill>
                <a:effectLst/>
                <a:latin typeface="Century Gothic (Body)"/>
              </a:rPr>
              <a:t> and H. A. </a:t>
            </a:r>
            <a:r>
              <a:rPr lang="en-US" sz="2200" b="0" i="0" dirty="0" err="1">
                <a:solidFill>
                  <a:schemeClr val="tx1">
                    <a:lumMod val="75000"/>
                    <a:lumOff val="25000"/>
                  </a:schemeClr>
                </a:solidFill>
                <a:effectLst/>
                <a:latin typeface="Century Gothic (Body)"/>
              </a:rPr>
              <a:t>Alsabah</a:t>
            </a:r>
            <a:r>
              <a:rPr lang="en-US" sz="2200" b="0" i="0" dirty="0">
                <a:solidFill>
                  <a:schemeClr val="tx1">
                    <a:lumMod val="75000"/>
                    <a:lumOff val="25000"/>
                  </a:schemeClr>
                </a:solidFill>
                <a:effectLst/>
                <a:latin typeface="Century Gothic (Body)"/>
              </a:rPr>
              <a:t>, "Blended Learning Approach for Internet of Things Education," in Proceedings of the IEEE Conference on E-Learning, E-Management and E-Services (IC3e), Kuwait City, Kuwait, Nov. 2020, pp. 90-93.</a:t>
            </a:r>
          </a:p>
          <a:p>
            <a:pPr algn="l"/>
            <a:endParaRPr lang="en-US" sz="2200" b="0" i="0" dirty="0">
              <a:solidFill>
                <a:schemeClr val="tx1">
                  <a:lumMod val="75000"/>
                  <a:lumOff val="25000"/>
                </a:schemeClr>
              </a:solidFill>
              <a:effectLst/>
              <a:latin typeface="Century Gothic (Body)"/>
            </a:endParaRPr>
          </a:p>
          <a:p>
            <a:pPr algn="l"/>
            <a:r>
              <a:rPr lang="en-US" sz="2200" b="0" i="0" dirty="0">
                <a:solidFill>
                  <a:schemeClr val="tx1">
                    <a:lumMod val="75000"/>
                    <a:lumOff val="25000"/>
                  </a:schemeClr>
                </a:solidFill>
                <a:effectLst/>
                <a:latin typeface="Century Gothic (Body)"/>
              </a:rPr>
              <a:t>[11]N. M. </a:t>
            </a:r>
            <a:r>
              <a:rPr lang="en-US" sz="2200" b="0" i="0" dirty="0" err="1">
                <a:solidFill>
                  <a:schemeClr val="tx1">
                    <a:lumMod val="75000"/>
                    <a:lumOff val="25000"/>
                  </a:schemeClr>
                </a:solidFill>
                <a:effectLst/>
                <a:latin typeface="Century Gothic (Body)"/>
              </a:rPr>
              <a:t>Zaini</a:t>
            </a:r>
            <a:r>
              <a:rPr lang="en-US" sz="2200" b="0" i="0" dirty="0">
                <a:solidFill>
                  <a:schemeClr val="tx1">
                    <a:lumMod val="75000"/>
                    <a:lumOff val="25000"/>
                  </a:schemeClr>
                </a:solidFill>
                <a:effectLst/>
                <a:latin typeface="Century Gothic (Body)"/>
              </a:rPr>
              <a:t>, et al., "The Effect of Online Discussion Forums on Teaching Internet of Things (IoT) to Undergraduate Students," in Proceedings of the IEEE Conference on E-</a:t>
            </a:r>
            <a:r>
              <a:rPr lang="en-US" sz="2200" b="0" i="0" dirty="0" err="1">
                <a:solidFill>
                  <a:schemeClr val="tx1">
                    <a:lumMod val="75000"/>
                    <a:lumOff val="25000"/>
                  </a:schemeClr>
                </a:solidFill>
                <a:effectLst/>
                <a:latin typeface="Century Gothic (Body)"/>
              </a:rPr>
              <a:t>Learni</a:t>
            </a:r>
            <a:endParaRPr lang="en-US" sz="2200" b="0" i="0" dirty="0">
              <a:solidFill>
                <a:schemeClr val="tx1">
                  <a:lumMod val="75000"/>
                  <a:lumOff val="25000"/>
                </a:schemeClr>
              </a:solidFill>
              <a:effectLst/>
              <a:latin typeface="Century Gothic (Body)"/>
            </a:endParaRPr>
          </a:p>
          <a:p>
            <a:endParaRPr lang="en-IN" dirty="0"/>
          </a:p>
        </p:txBody>
      </p:sp>
    </p:spTree>
    <p:extLst>
      <p:ext uri="{BB962C8B-B14F-4D97-AF65-F5344CB8AC3E}">
        <p14:creationId xmlns:p14="http://schemas.microsoft.com/office/powerpoint/2010/main" val="152679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164D-160E-D370-7365-EB3CE3BF0DE3}"/>
              </a:ext>
            </a:extLst>
          </p:cNvPr>
          <p:cNvSpPr>
            <a:spLocks noGrp="1"/>
          </p:cNvSpPr>
          <p:nvPr>
            <p:ph type="title"/>
          </p:nvPr>
        </p:nvSpPr>
        <p:spPr>
          <a:xfrm flipH="1">
            <a:off x="3502124" y="332656"/>
            <a:ext cx="9505056" cy="4032448"/>
          </a:xfrm>
        </p:spPr>
        <p:txBody>
          <a:bodyPr>
            <a:normAutofit/>
          </a:bodyPr>
          <a:lstStyle/>
          <a:p>
            <a:r>
              <a:rPr lang="en-GB" sz="6600" b="1" dirty="0">
                <a:solidFill>
                  <a:schemeClr val="accent1">
                    <a:lumMod val="75000"/>
                  </a:schemeClr>
                </a:solidFill>
              </a:rPr>
              <a:t>Thank You</a:t>
            </a:r>
            <a:br>
              <a:rPr lang="en-GB" sz="3200" dirty="0">
                <a:solidFill>
                  <a:schemeClr val="accent1">
                    <a:lumMod val="75000"/>
                  </a:schemeClr>
                </a:solidFill>
              </a:rPr>
            </a:br>
            <a:endParaRPr lang="en-IN" dirty="0"/>
          </a:p>
        </p:txBody>
      </p:sp>
    </p:spTree>
    <p:extLst>
      <p:ext uri="{BB962C8B-B14F-4D97-AF65-F5344CB8AC3E}">
        <p14:creationId xmlns:p14="http://schemas.microsoft.com/office/powerpoint/2010/main" val="355436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B5E0873-1EE6-5906-0D03-96EBDCC84D65}"/>
              </a:ext>
            </a:extLst>
          </p:cNvPr>
          <p:cNvSpPr>
            <a:spLocks noGrp="1"/>
          </p:cNvSpPr>
          <p:nvPr>
            <p:ph type="title"/>
          </p:nvPr>
        </p:nvSpPr>
        <p:spPr>
          <a:xfrm>
            <a:off x="1413892" y="838200"/>
            <a:ext cx="3276599" cy="1150640"/>
          </a:xfrm>
        </p:spPr>
        <p:txBody>
          <a:bodyPr/>
          <a:lstStyle/>
          <a:p>
            <a:r>
              <a:rPr lang="en-US" b="1" dirty="0"/>
              <a:t>Problem Statement</a:t>
            </a:r>
            <a:endParaRPr lang="en-US" dirty="0"/>
          </a:p>
        </p:txBody>
      </p:sp>
      <p:graphicFrame>
        <p:nvGraphicFramePr>
          <p:cNvPr id="5" name="TextBox 2">
            <a:extLst>
              <a:ext uri="{FF2B5EF4-FFF2-40B4-BE49-F238E27FC236}">
                <a16:creationId xmlns:a16="http://schemas.microsoft.com/office/drawing/2014/main" id="{CE0D9EF7-6186-A9DA-1A7D-6F15E925C24A}"/>
              </a:ext>
            </a:extLst>
          </p:cNvPr>
          <p:cNvGraphicFramePr/>
          <p:nvPr>
            <p:extLst>
              <p:ext uri="{D42A27DB-BD31-4B8C-83A1-F6EECF244321}">
                <p14:modId xmlns:p14="http://schemas.microsoft.com/office/powerpoint/2010/main" val="1545064996"/>
              </p:ext>
            </p:extLst>
          </p:nvPr>
        </p:nvGraphicFramePr>
        <p:xfrm>
          <a:off x="5180012" y="838200"/>
          <a:ext cx="6172201"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4" descr="Person using laptop computer">
            <a:extLst>
              <a:ext uri="{FF2B5EF4-FFF2-40B4-BE49-F238E27FC236}">
                <a16:creationId xmlns:a16="http://schemas.microsoft.com/office/drawing/2014/main" id="{16E8C730-18E1-C21D-5675-FEE882D007D7}"/>
              </a:ext>
            </a:extLst>
          </p:cNvPr>
          <p:cNvPicPr>
            <a:picLocks noGrp="1" noChangeAspect="1"/>
          </p:cNvPicPr>
          <p:nvPr>
            <p:ph type="pic" idx="1"/>
          </p:nvPr>
        </p:nvPicPr>
        <p:blipFill rotWithShape="1">
          <a:blip r:embed="rId7" cstate="print">
            <a:extLst>
              <a:ext uri="{28A0092B-C50C-407E-A947-70E740481C1C}">
                <a14:useLocalDpi xmlns:a14="http://schemas.microsoft.com/office/drawing/2010/main" val="0"/>
              </a:ext>
            </a:extLst>
          </a:blip>
          <a:srcRect l="16873" r="18038" b="2"/>
          <a:stretch/>
        </p:blipFill>
        <p:spPr>
          <a:xfrm>
            <a:off x="1208012" y="2996952"/>
            <a:ext cx="3727240" cy="3292598"/>
          </a:xfrm>
          <a:noFill/>
        </p:spPr>
      </p:pic>
      <p:pic>
        <p:nvPicPr>
          <p:cNvPr id="7" name="Picture 6" descr="Businesswoman brainstorming at board in office">
            <a:extLst>
              <a:ext uri="{FF2B5EF4-FFF2-40B4-BE49-F238E27FC236}">
                <a16:creationId xmlns:a16="http://schemas.microsoft.com/office/drawing/2014/main" id="{5EDB4709-7D0F-E11D-F58E-CE742378B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9148" y="2204864"/>
            <a:ext cx="3781343" cy="2520280"/>
          </a:xfrm>
          <a:prstGeom prst="rect">
            <a:avLst/>
          </a:prstGeom>
        </p:spPr>
      </p:pic>
    </p:spTree>
    <p:extLst>
      <p:ext uri="{BB962C8B-B14F-4D97-AF65-F5344CB8AC3E}">
        <p14:creationId xmlns:p14="http://schemas.microsoft.com/office/powerpoint/2010/main" val="136047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8B0-A65E-1365-7232-D31C5D81F758}"/>
              </a:ext>
            </a:extLst>
          </p:cNvPr>
          <p:cNvSpPr>
            <a:spLocks noGrp="1"/>
          </p:cNvSpPr>
          <p:nvPr>
            <p:ph type="title"/>
          </p:nvPr>
        </p:nvSpPr>
        <p:spPr>
          <a:xfrm>
            <a:off x="1341884" y="404664"/>
            <a:ext cx="3131838" cy="551656"/>
          </a:xfrm>
        </p:spPr>
        <p:txBody>
          <a:bodyPr>
            <a:normAutofit fontScale="90000"/>
          </a:bodyPr>
          <a:lstStyle/>
          <a:p>
            <a:r>
              <a:rPr lang="en-US" dirty="0">
                <a:latin typeface="Arial" pitchFamily="34" charset="0"/>
                <a:cs typeface="Arial" pitchFamily="34" charset="0"/>
              </a:rPr>
              <a:t>Literature Survey</a:t>
            </a:r>
            <a:endParaRPr lang="en-IN" dirty="0"/>
          </a:p>
        </p:txBody>
      </p:sp>
      <p:graphicFrame>
        <p:nvGraphicFramePr>
          <p:cNvPr id="4" name="Table 4">
            <a:extLst>
              <a:ext uri="{FF2B5EF4-FFF2-40B4-BE49-F238E27FC236}">
                <a16:creationId xmlns:a16="http://schemas.microsoft.com/office/drawing/2014/main" id="{53461288-30C0-9A1B-A7C8-6A2D4786B553}"/>
              </a:ext>
            </a:extLst>
          </p:cNvPr>
          <p:cNvGraphicFramePr>
            <a:graphicFrameLocks noGrp="1"/>
          </p:cNvGraphicFramePr>
          <p:nvPr>
            <p:ph idx="1"/>
            <p:extLst>
              <p:ext uri="{D42A27DB-BD31-4B8C-83A1-F6EECF244321}">
                <p14:modId xmlns:p14="http://schemas.microsoft.com/office/powerpoint/2010/main" val="2552932017"/>
              </p:ext>
            </p:extLst>
          </p:nvPr>
        </p:nvGraphicFramePr>
        <p:xfrm>
          <a:off x="1341884" y="1190888"/>
          <a:ext cx="9673209" cy="4956729"/>
        </p:xfrm>
        <a:graphic>
          <a:graphicData uri="http://schemas.openxmlformats.org/drawingml/2006/table">
            <a:tbl>
              <a:tblPr firstRow="1" bandRow="1">
                <a:tableStyleId>{5C22544A-7EE6-4342-B048-85BDC9FD1C3A}</a:tableStyleId>
              </a:tblPr>
              <a:tblGrid>
                <a:gridCol w="3224403">
                  <a:extLst>
                    <a:ext uri="{9D8B030D-6E8A-4147-A177-3AD203B41FA5}">
                      <a16:colId xmlns:a16="http://schemas.microsoft.com/office/drawing/2014/main" val="1386262905"/>
                    </a:ext>
                  </a:extLst>
                </a:gridCol>
                <a:gridCol w="3688365">
                  <a:extLst>
                    <a:ext uri="{9D8B030D-6E8A-4147-A177-3AD203B41FA5}">
                      <a16:colId xmlns:a16="http://schemas.microsoft.com/office/drawing/2014/main" val="2085562192"/>
                    </a:ext>
                  </a:extLst>
                </a:gridCol>
                <a:gridCol w="2760441">
                  <a:extLst>
                    <a:ext uri="{9D8B030D-6E8A-4147-A177-3AD203B41FA5}">
                      <a16:colId xmlns:a16="http://schemas.microsoft.com/office/drawing/2014/main" val="2281429799"/>
                    </a:ext>
                  </a:extLst>
                </a:gridCol>
              </a:tblGrid>
              <a:tr h="414760">
                <a:tc>
                  <a:txBody>
                    <a:bodyPr/>
                    <a:lstStyle/>
                    <a:p>
                      <a:r>
                        <a:rPr lang="en-IN" dirty="0"/>
                        <a:t>Researcher</a:t>
                      </a:r>
                    </a:p>
                  </a:txBody>
                  <a:tcPr/>
                </a:tc>
                <a:tc>
                  <a:txBody>
                    <a:bodyPr/>
                    <a:lstStyle/>
                    <a:p>
                      <a:r>
                        <a:rPr lang="en-IN" dirty="0"/>
                        <a:t>Abstract</a:t>
                      </a:r>
                    </a:p>
                  </a:txBody>
                  <a:tcPr/>
                </a:tc>
                <a:tc>
                  <a:txBody>
                    <a:bodyPr/>
                    <a:lstStyle/>
                    <a:p>
                      <a:r>
                        <a:rPr lang="en-IN" dirty="0"/>
                        <a:t>Publish year</a:t>
                      </a:r>
                    </a:p>
                  </a:txBody>
                  <a:tcPr/>
                </a:tc>
                <a:extLst>
                  <a:ext uri="{0D108BD9-81ED-4DB2-BD59-A6C34878D82A}">
                    <a16:rowId xmlns:a16="http://schemas.microsoft.com/office/drawing/2014/main" val="2719492957"/>
                  </a:ext>
                </a:extLst>
              </a:tr>
              <a:tr h="222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Andre Hora</a:t>
                      </a:r>
                      <a:endParaRPr lang="en-IN" dirty="0"/>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Developers often search for software resources on the web. In practice, instead of going directly to websites thus not finding what they really want to know.[1]</a:t>
                      </a:r>
                      <a:endParaRPr lang="en-IN" dirty="0"/>
                    </a:p>
                    <a:p>
                      <a:endParaRPr lang="en-IN" dirty="0"/>
                    </a:p>
                  </a:txBody>
                  <a:tcPr/>
                </a:tc>
                <a:tc>
                  <a:txBody>
                    <a:bodyPr/>
                    <a:lstStyle/>
                    <a:p>
                      <a:r>
                        <a:rPr lang="en-IN" dirty="0"/>
                        <a:t>2021</a:t>
                      </a:r>
                    </a:p>
                  </a:txBody>
                  <a:tcPr/>
                </a:tc>
                <a:extLst>
                  <a:ext uri="{0D108BD9-81ED-4DB2-BD59-A6C34878D82A}">
                    <a16:rowId xmlns:a16="http://schemas.microsoft.com/office/drawing/2014/main" val="809611607"/>
                  </a:ext>
                </a:extLst>
              </a:tr>
              <a:tr h="360359">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90653377"/>
                  </a:ext>
                </a:extLst>
              </a:tr>
              <a:tr h="1954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Chengkun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Web search queries reveal extensive sensitive information about users’ interests and preferences to the search engines and eavesdroppers.[2]</a:t>
                      </a:r>
                      <a:endParaRPr lang="en-IN" dirty="0"/>
                    </a:p>
                    <a:p>
                      <a:endParaRPr lang="en-IN" dirty="0"/>
                    </a:p>
                  </a:txBody>
                  <a:tcPr/>
                </a:tc>
                <a:tc>
                  <a:txBody>
                    <a:bodyPr/>
                    <a:lstStyle/>
                    <a:p>
                      <a:r>
                        <a:rPr lang="en-IN" dirty="0"/>
                        <a:t>2018</a:t>
                      </a:r>
                    </a:p>
                  </a:txBody>
                  <a:tcPr/>
                </a:tc>
                <a:extLst>
                  <a:ext uri="{0D108BD9-81ED-4DB2-BD59-A6C34878D82A}">
                    <a16:rowId xmlns:a16="http://schemas.microsoft.com/office/drawing/2014/main" val="2823226829"/>
                  </a:ext>
                </a:extLst>
              </a:tr>
            </a:tbl>
          </a:graphicData>
        </a:graphic>
      </p:graphicFrame>
    </p:spTree>
    <p:extLst>
      <p:ext uri="{BB962C8B-B14F-4D97-AF65-F5344CB8AC3E}">
        <p14:creationId xmlns:p14="http://schemas.microsoft.com/office/powerpoint/2010/main" val="208444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8B0-A65E-1365-7232-D31C5D81F758}"/>
              </a:ext>
            </a:extLst>
          </p:cNvPr>
          <p:cNvSpPr>
            <a:spLocks noGrp="1"/>
          </p:cNvSpPr>
          <p:nvPr>
            <p:ph type="title"/>
          </p:nvPr>
        </p:nvSpPr>
        <p:spPr>
          <a:xfrm>
            <a:off x="1341884" y="332656"/>
            <a:ext cx="3131838" cy="551656"/>
          </a:xfrm>
        </p:spPr>
        <p:txBody>
          <a:bodyPr>
            <a:normAutofit fontScale="90000"/>
          </a:bodyPr>
          <a:lstStyle/>
          <a:p>
            <a:r>
              <a:rPr lang="en-US" dirty="0">
                <a:latin typeface="Arial" pitchFamily="34" charset="0"/>
                <a:cs typeface="Arial" pitchFamily="34" charset="0"/>
              </a:rPr>
              <a:t>Literature Survey</a:t>
            </a:r>
            <a:endParaRPr lang="en-IN" dirty="0"/>
          </a:p>
        </p:txBody>
      </p:sp>
      <p:graphicFrame>
        <p:nvGraphicFramePr>
          <p:cNvPr id="4" name="Table 4">
            <a:extLst>
              <a:ext uri="{FF2B5EF4-FFF2-40B4-BE49-F238E27FC236}">
                <a16:creationId xmlns:a16="http://schemas.microsoft.com/office/drawing/2014/main" id="{53461288-30C0-9A1B-A7C8-6A2D4786B553}"/>
              </a:ext>
            </a:extLst>
          </p:cNvPr>
          <p:cNvGraphicFramePr>
            <a:graphicFrameLocks noGrp="1"/>
          </p:cNvGraphicFramePr>
          <p:nvPr>
            <p:ph idx="1"/>
            <p:extLst>
              <p:ext uri="{D42A27DB-BD31-4B8C-83A1-F6EECF244321}">
                <p14:modId xmlns:p14="http://schemas.microsoft.com/office/powerpoint/2010/main" val="2092677290"/>
              </p:ext>
            </p:extLst>
          </p:nvPr>
        </p:nvGraphicFramePr>
        <p:xfrm>
          <a:off x="1341884" y="1190888"/>
          <a:ext cx="9673209" cy="4956729"/>
        </p:xfrm>
        <a:graphic>
          <a:graphicData uri="http://schemas.openxmlformats.org/drawingml/2006/table">
            <a:tbl>
              <a:tblPr firstRow="1" bandRow="1">
                <a:tableStyleId>{5C22544A-7EE6-4342-B048-85BDC9FD1C3A}</a:tableStyleId>
              </a:tblPr>
              <a:tblGrid>
                <a:gridCol w="3224403">
                  <a:extLst>
                    <a:ext uri="{9D8B030D-6E8A-4147-A177-3AD203B41FA5}">
                      <a16:colId xmlns:a16="http://schemas.microsoft.com/office/drawing/2014/main" val="1386262905"/>
                    </a:ext>
                  </a:extLst>
                </a:gridCol>
                <a:gridCol w="3688365">
                  <a:extLst>
                    <a:ext uri="{9D8B030D-6E8A-4147-A177-3AD203B41FA5}">
                      <a16:colId xmlns:a16="http://schemas.microsoft.com/office/drawing/2014/main" val="2085562192"/>
                    </a:ext>
                  </a:extLst>
                </a:gridCol>
                <a:gridCol w="2760441">
                  <a:extLst>
                    <a:ext uri="{9D8B030D-6E8A-4147-A177-3AD203B41FA5}">
                      <a16:colId xmlns:a16="http://schemas.microsoft.com/office/drawing/2014/main" val="2281429799"/>
                    </a:ext>
                  </a:extLst>
                </a:gridCol>
              </a:tblGrid>
              <a:tr h="414760">
                <a:tc>
                  <a:txBody>
                    <a:bodyPr/>
                    <a:lstStyle/>
                    <a:p>
                      <a:r>
                        <a:rPr lang="en-IN" dirty="0"/>
                        <a:t>Researcher</a:t>
                      </a:r>
                    </a:p>
                  </a:txBody>
                  <a:tcPr/>
                </a:tc>
                <a:tc>
                  <a:txBody>
                    <a:bodyPr/>
                    <a:lstStyle/>
                    <a:p>
                      <a:r>
                        <a:rPr lang="en-IN" dirty="0"/>
                        <a:t>Abstract</a:t>
                      </a:r>
                    </a:p>
                  </a:txBody>
                  <a:tcPr/>
                </a:tc>
                <a:tc>
                  <a:txBody>
                    <a:bodyPr/>
                    <a:lstStyle/>
                    <a:p>
                      <a:r>
                        <a:rPr lang="en-IN" dirty="0"/>
                        <a:t>Publish year</a:t>
                      </a:r>
                    </a:p>
                  </a:txBody>
                  <a:tcPr/>
                </a:tc>
                <a:extLst>
                  <a:ext uri="{0D108BD9-81ED-4DB2-BD59-A6C34878D82A}">
                    <a16:rowId xmlns:a16="http://schemas.microsoft.com/office/drawing/2014/main" val="2719492957"/>
                  </a:ext>
                </a:extLst>
              </a:tr>
              <a:tr h="2221388">
                <a:tc>
                  <a:txBody>
                    <a:bodyPr/>
                    <a:lstStyle/>
                    <a:p>
                      <a:r>
                        <a:rPr lang="en-IN" dirty="0"/>
                        <a:t>Aaron Paul M. Dela Rosa</a:t>
                      </a:r>
                    </a:p>
                  </a:txBody>
                  <a:tcPr/>
                </a:tc>
                <a:tc>
                  <a:txBody>
                    <a:bodyPr/>
                    <a:lstStyle/>
                    <a:p>
                      <a:pPr algn="l"/>
                      <a:r>
                        <a:rPr lang="en-US" dirty="0"/>
                        <a:t>Applications development, e-learning, Mandarin Chinese language, web applications, web development[3]</a:t>
                      </a:r>
                      <a:endParaRPr lang="en-IN" dirty="0"/>
                    </a:p>
                  </a:txBody>
                  <a:tcPr/>
                </a:tc>
                <a:tc>
                  <a:txBody>
                    <a:bodyPr/>
                    <a:lstStyle/>
                    <a:p>
                      <a:r>
                        <a:rPr lang="en-IN" dirty="0"/>
                        <a:t>2023</a:t>
                      </a:r>
                    </a:p>
                  </a:txBody>
                  <a:tcPr/>
                </a:tc>
                <a:extLst>
                  <a:ext uri="{0D108BD9-81ED-4DB2-BD59-A6C34878D82A}">
                    <a16:rowId xmlns:a16="http://schemas.microsoft.com/office/drawing/2014/main" val="809611607"/>
                  </a:ext>
                </a:extLst>
              </a:tr>
              <a:tr h="360359">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90653377"/>
                  </a:ext>
                </a:extLst>
              </a:tr>
              <a:tr h="1954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João Pedro Cunha</a:t>
                      </a:r>
                    </a:p>
                  </a:txBody>
                  <a:tcPr/>
                </a:tc>
                <a:tc>
                  <a:txBody>
                    <a:bodyPr/>
                    <a:lstStyle/>
                    <a:p>
                      <a:pPr algn="l"/>
                      <a:r>
                        <a:rPr lang="en-US" dirty="0"/>
                        <a:t>Web development, cybersecurity, vulnerabilities, </a:t>
                      </a:r>
                      <a:r>
                        <a:rPr lang="en-US" dirty="0" err="1"/>
                        <a:t>owasp</a:t>
                      </a:r>
                      <a:r>
                        <a:rPr lang="en-US" dirty="0"/>
                        <a:t>[4]</a:t>
                      </a:r>
                      <a:endParaRPr lang="en-IN" dirty="0"/>
                    </a:p>
                  </a:txBody>
                  <a:tcPr/>
                </a:tc>
                <a:tc>
                  <a:txBody>
                    <a:bodyPr/>
                    <a:lstStyle/>
                    <a:p>
                      <a:r>
                        <a:rPr lang="en-IN" dirty="0"/>
                        <a:t>2022</a:t>
                      </a:r>
                    </a:p>
                  </a:txBody>
                  <a:tcPr/>
                </a:tc>
                <a:extLst>
                  <a:ext uri="{0D108BD9-81ED-4DB2-BD59-A6C34878D82A}">
                    <a16:rowId xmlns:a16="http://schemas.microsoft.com/office/drawing/2014/main" val="2823226829"/>
                  </a:ext>
                </a:extLst>
              </a:tr>
            </a:tbl>
          </a:graphicData>
        </a:graphic>
      </p:graphicFrame>
    </p:spTree>
    <p:extLst>
      <p:ext uri="{BB962C8B-B14F-4D97-AF65-F5344CB8AC3E}">
        <p14:creationId xmlns:p14="http://schemas.microsoft.com/office/powerpoint/2010/main" val="17049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8B0-A65E-1365-7232-D31C5D81F758}"/>
              </a:ext>
            </a:extLst>
          </p:cNvPr>
          <p:cNvSpPr>
            <a:spLocks noGrp="1"/>
          </p:cNvSpPr>
          <p:nvPr>
            <p:ph type="title"/>
          </p:nvPr>
        </p:nvSpPr>
        <p:spPr>
          <a:xfrm>
            <a:off x="1341884" y="332656"/>
            <a:ext cx="3131838" cy="551656"/>
          </a:xfrm>
        </p:spPr>
        <p:txBody>
          <a:bodyPr>
            <a:normAutofit fontScale="90000"/>
          </a:bodyPr>
          <a:lstStyle/>
          <a:p>
            <a:r>
              <a:rPr lang="en-US" dirty="0">
                <a:latin typeface="Arial" pitchFamily="34" charset="0"/>
                <a:cs typeface="Arial" pitchFamily="34" charset="0"/>
              </a:rPr>
              <a:t>Literature Survey</a:t>
            </a:r>
            <a:endParaRPr lang="en-IN" dirty="0"/>
          </a:p>
        </p:txBody>
      </p:sp>
      <p:graphicFrame>
        <p:nvGraphicFramePr>
          <p:cNvPr id="4" name="Table 4">
            <a:extLst>
              <a:ext uri="{FF2B5EF4-FFF2-40B4-BE49-F238E27FC236}">
                <a16:creationId xmlns:a16="http://schemas.microsoft.com/office/drawing/2014/main" id="{53461288-30C0-9A1B-A7C8-6A2D4786B553}"/>
              </a:ext>
            </a:extLst>
          </p:cNvPr>
          <p:cNvGraphicFramePr>
            <a:graphicFrameLocks noGrp="1"/>
          </p:cNvGraphicFramePr>
          <p:nvPr>
            <p:ph idx="1"/>
            <p:extLst>
              <p:ext uri="{D42A27DB-BD31-4B8C-83A1-F6EECF244321}">
                <p14:modId xmlns:p14="http://schemas.microsoft.com/office/powerpoint/2010/main" val="1826013621"/>
              </p:ext>
            </p:extLst>
          </p:nvPr>
        </p:nvGraphicFramePr>
        <p:xfrm>
          <a:off x="1351837" y="886326"/>
          <a:ext cx="10105257" cy="5605667"/>
        </p:xfrm>
        <a:graphic>
          <a:graphicData uri="http://schemas.openxmlformats.org/drawingml/2006/table">
            <a:tbl>
              <a:tblPr firstRow="1" bandRow="1">
                <a:tableStyleId>{5C22544A-7EE6-4342-B048-85BDC9FD1C3A}</a:tableStyleId>
              </a:tblPr>
              <a:tblGrid>
                <a:gridCol w="3368419">
                  <a:extLst>
                    <a:ext uri="{9D8B030D-6E8A-4147-A177-3AD203B41FA5}">
                      <a16:colId xmlns:a16="http://schemas.microsoft.com/office/drawing/2014/main" val="1386262905"/>
                    </a:ext>
                  </a:extLst>
                </a:gridCol>
                <a:gridCol w="4902548">
                  <a:extLst>
                    <a:ext uri="{9D8B030D-6E8A-4147-A177-3AD203B41FA5}">
                      <a16:colId xmlns:a16="http://schemas.microsoft.com/office/drawing/2014/main" val="2085562192"/>
                    </a:ext>
                  </a:extLst>
                </a:gridCol>
                <a:gridCol w="1834290">
                  <a:extLst>
                    <a:ext uri="{9D8B030D-6E8A-4147-A177-3AD203B41FA5}">
                      <a16:colId xmlns:a16="http://schemas.microsoft.com/office/drawing/2014/main" val="2281429799"/>
                    </a:ext>
                  </a:extLst>
                </a:gridCol>
              </a:tblGrid>
              <a:tr h="346432">
                <a:tc>
                  <a:txBody>
                    <a:bodyPr/>
                    <a:lstStyle/>
                    <a:p>
                      <a:r>
                        <a:rPr lang="en-IN" dirty="0"/>
                        <a:t>Researcher</a:t>
                      </a:r>
                    </a:p>
                  </a:txBody>
                  <a:tcPr/>
                </a:tc>
                <a:tc>
                  <a:txBody>
                    <a:bodyPr/>
                    <a:lstStyle/>
                    <a:p>
                      <a:r>
                        <a:rPr lang="en-IN" dirty="0"/>
                        <a:t>Abstract</a:t>
                      </a:r>
                    </a:p>
                  </a:txBody>
                  <a:tcPr/>
                </a:tc>
                <a:tc>
                  <a:txBody>
                    <a:bodyPr/>
                    <a:lstStyle/>
                    <a:p>
                      <a:r>
                        <a:rPr lang="en-IN" dirty="0"/>
                        <a:t>Publish year</a:t>
                      </a:r>
                    </a:p>
                  </a:txBody>
                  <a:tcPr/>
                </a:tc>
                <a:extLst>
                  <a:ext uri="{0D108BD9-81ED-4DB2-BD59-A6C34878D82A}">
                    <a16:rowId xmlns:a16="http://schemas.microsoft.com/office/drawing/2014/main" val="2719492957"/>
                  </a:ext>
                </a:extLst>
              </a:tr>
              <a:tr h="2968771">
                <a:tc>
                  <a:txBody>
                    <a:bodyPr/>
                    <a:lstStyle/>
                    <a:p>
                      <a:r>
                        <a:rPr lang="de-DE" sz="1800" b="0" i="0" kern="1200" dirty="0">
                          <a:solidFill>
                            <a:schemeClr val="dk1"/>
                          </a:solidFill>
                          <a:effectLst/>
                          <a:latin typeface="+mn-lt"/>
                          <a:ea typeface="+mn-ea"/>
                          <a:cs typeface="+mn-cs"/>
                        </a:rPr>
                        <a:t>X. Wang, J. Zhang, and C. Liu</a:t>
                      </a:r>
                      <a:endParaRPr lang="en-IN" dirty="0"/>
                    </a:p>
                  </a:txBody>
                  <a:tcPr/>
                </a:tc>
                <a:tc>
                  <a:txBody>
                    <a:bodyPr/>
                    <a:lstStyle/>
                    <a:p>
                      <a:pPr algn="l"/>
                      <a:r>
                        <a:rPr lang="en-US" sz="1800" b="0" i="0" kern="1200" dirty="0">
                          <a:solidFill>
                            <a:schemeClr val="dk1"/>
                          </a:solidFill>
                          <a:effectLst/>
                          <a:latin typeface="+mn-lt"/>
                          <a:ea typeface="+mn-ea"/>
                          <a:cs typeface="+mn-cs"/>
                        </a:rPr>
                        <a:t>This paper proposes a cloud-based IoT education platform that integrates virtual simulation and physical experimentation to teach students about IoT. The platform allows students to design and test their own IoT systems and applications, providing a comprehensive and hands-on learning experience.[5]</a:t>
                      </a:r>
                      <a:endParaRPr lang="en-IN" dirty="0"/>
                    </a:p>
                  </a:txBody>
                  <a:tcPr/>
                </a:tc>
                <a:tc>
                  <a:txBody>
                    <a:bodyPr/>
                    <a:lstStyle/>
                    <a:p>
                      <a:r>
                        <a:rPr lang="en-IN" dirty="0"/>
                        <a:t>2018</a:t>
                      </a:r>
                    </a:p>
                  </a:txBody>
                  <a:tcPr/>
                </a:tc>
                <a:extLst>
                  <a:ext uri="{0D108BD9-81ED-4DB2-BD59-A6C34878D82A}">
                    <a16:rowId xmlns:a16="http://schemas.microsoft.com/office/drawing/2014/main" val="809611607"/>
                  </a:ext>
                </a:extLst>
              </a:tr>
              <a:tr h="346432">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90653377"/>
                  </a:ext>
                </a:extLst>
              </a:tr>
              <a:tr h="1905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 </a:t>
                      </a:r>
                      <a:r>
                        <a:rPr lang="en-US" sz="1800" b="0" i="0" kern="1200" dirty="0" err="1">
                          <a:solidFill>
                            <a:schemeClr val="dk1"/>
                          </a:solidFill>
                          <a:effectLst/>
                          <a:latin typeface="+mn-lt"/>
                          <a:ea typeface="+mn-ea"/>
                          <a:cs typeface="+mn-cs"/>
                        </a:rPr>
                        <a:t>Gope</a:t>
                      </a:r>
                      <a:r>
                        <a:rPr lang="en-US" sz="1800" b="0" i="0" kern="1200" dirty="0">
                          <a:solidFill>
                            <a:schemeClr val="dk1"/>
                          </a:solidFill>
                          <a:effectLst/>
                          <a:latin typeface="+mn-lt"/>
                          <a:ea typeface="+mn-ea"/>
                          <a:cs typeface="+mn-cs"/>
                        </a:rPr>
                        <a:t> and Y. H. Kim</a:t>
                      </a:r>
                      <a:endParaRPr lang="en-IN" dirty="0"/>
                    </a:p>
                  </a:txBody>
                  <a:tcPr/>
                </a:tc>
                <a:tc>
                  <a:txBody>
                    <a:bodyPr/>
                    <a:lstStyle/>
                    <a:p>
                      <a:r>
                        <a:rPr lang="en-US" sz="1800" b="0" i="0" kern="1200" dirty="0">
                          <a:solidFill>
                            <a:schemeClr val="dk1"/>
                          </a:solidFill>
                          <a:effectLst/>
                          <a:latin typeface="+mn-lt"/>
                          <a:ea typeface="+mn-ea"/>
                          <a:cs typeface="+mn-cs"/>
                        </a:rPr>
                        <a:t>This study investigates the effectiveness of using virtual reality simulations in teaching IoT to engineering students. The results suggest that virtual simulations can improve student engagement and understanding of IoT concepts.[6]</a:t>
                      </a:r>
                      <a:endParaRPr lang="en-IN" dirty="0"/>
                    </a:p>
                  </a:txBody>
                  <a:tcPr/>
                </a:tc>
                <a:tc>
                  <a:txBody>
                    <a:bodyPr/>
                    <a:lstStyle/>
                    <a:p>
                      <a:r>
                        <a:rPr lang="en-IN" dirty="0"/>
                        <a:t>2019</a:t>
                      </a:r>
                    </a:p>
                  </a:txBody>
                  <a:tcPr/>
                </a:tc>
                <a:extLst>
                  <a:ext uri="{0D108BD9-81ED-4DB2-BD59-A6C34878D82A}">
                    <a16:rowId xmlns:a16="http://schemas.microsoft.com/office/drawing/2014/main" val="2823226829"/>
                  </a:ext>
                </a:extLst>
              </a:tr>
            </a:tbl>
          </a:graphicData>
        </a:graphic>
      </p:graphicFrame>
    </p:spTree>
    <p:extLst>
      <p:ext uri="{BB962C8B-B14F-4D97-AF65-F5344CB8AC3E}">
        <p14:creationId xmlns:p14="http://schemas.microsoft.com/office/powerpoint/2010/main" val="98058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79ED-40D0-BAAB-D55C-948C68090932}"/>
              </a:ext>
            </a:extLst>
          </p:cNvPr>
          <p:cNvSpPr>
            <a:spLocks noGrp="1"/>
          </p:cNvSpPr>
          <p:nvPr>
            <p:ph type="title"/>
          </p:nvPr>
        </p:nvSpPr>
        <p:spPr/>
        <p:txBody>
          <a:bodyPr/>
          <a:lstStyle/>
          <a:p>
            <a:r>
              <a:rPr lang="en-US" dirty="0"/>
              <a:t> </a:t>
            </a:r>
            <a:endParaRPr lang="en-IN" dirty="0"/>
          </a:p>
        </p:txBody>
      </p:sp>
      <p:graphicFrame>
        <p:nvGraphicFramePr>
          <p:cNvPr id="3" name="Table 3">
            <a:extLst>
              <a:ext uri="{FF2B5EF4-FFF2-40B4-BE49-F238E27FC236}">
                <a16:creationId xmlns:a16="http://schemas.microsoft.com/office/drawing/2014/main" id="{5FEE21B0-4DBC-F1EC-9891-A535E7A65432}"/>
              </a:ext>
            </a:extLst>
          </p:cNvPr>
          <p:cNvGraphicFramePr>
            <a:graphicFrameLocks noGrp="1"/>
          </p:cNvGraphicFramePr>
          <p:nvPr>
            <p:extLst>
              <p:ext uri="{D42A27DB-BD31-4B8C-83A1-F6EECF244321}">
                <p14:modId xmlns:p14="http://schemas.microsoft.com/office/powerpoint/2010/main" val="131624440"/>
              </p:ext>
            </p:extLst>
          </p:nvPr>
        </p:nvGraphicFramePr>
        <p:xfrm>
          <a:off x="765820" y="836712"/>
          <a:ext cx="10909212" cy="5328592"/>
        </p:xfrm>
        <a:graphic>
          <a:graphicData uri="http://schemas.openxmlformats.org/drawingml/2006/table">
            <a:tbl>
              <a:tblPr firstRow="1" bandRow="1">
                <a:tableStyleId>{5C22544A-7EE6-4342-B048-85BDC9FD1C3A}</a:tableStyleId>
              </a:tblPr>
              <a:tblGrid>
                <a:gridCol w="3636404">
                  <a:extLst>
                    <a:ext uri="{9D8B030D-6E8A-4147-A177-3AD203B41FA5}">
                      <a16:colId xmlns:a16="http://schemas.microsoft.com/office/drawing/2014/main" val="2446409680"/>
                    </a:ext>
                  </a:extLst>
                </a:gridCol>
                <a:gridCol w="5148572">
                  <a:extLst>
                    <a:ext uri="{9D8B030D-6E8A-4147-A177-3AD203B41FA5}">
                      <a16:colId xmlns:a16="http://schemas.microsoft.com/office/drawing/2014/main" val="665783589"/>
                    </a:ext>
                  </a:extLst>
                </a:gridCol>
                <a:gridCol w="2124236">
                  <a:extLst>
                    <a:ext uri="{9D8B030D-6E8A-4147-A177-3AD203B41FA5}">
                      <a16:colId xmlns:a16="http://schemas.microsoft.com/office/drawing/2014/main" val="2759977901"/>
                    </a:ext>
                  </a:extLst>
                </a:gridCol>
              </a:tblGrid>
              <a:tr h="3070714">
                <a:tc>
                  <a:txBody>
                    <a:bodyPr/>
                    <a:lstStyle/>
                    <a:p>
                      <a:r>
                        <a:rPr lang="en-IN" sz="1800" b="0" i="0" kern="1200" dirty="0">
                          <a:solidFill>
                            <a:schemeClr val="lt1"/>
                          </a:solidFill>
                          <a:effectLst/>
                          <a:latin typeface="+mn-lt"/>
                          <a:ea typeface="+mn-ea"/>
                          <a:cs typeface="+mn-cs"/>
                        </a:rPr>
                        <a:t>M. A. Al-Fuqaha, et al.</a:t>
                      </a:r>
                      <a:endParaRPr lang="en-IN" dirty="0"/>
                    </a:p>
                  </a:txBody>
                  <a:tcPr/>
                </a:tc>
                <a:tc>
                  <a:txBody>
                    <a:bodyPr/>
                    <a:lstStyle/>
                    <a:p>
                      <a:r>
                        <a:rPr lang="en-US" sz="1800" b="0" i="0" kern="1200" dirty="0">
                          <a:solidFill>
                            <a:schemeClr val="lt1"/>
                          </a:solidFill>
                          <a:effectLst/>
                          <a:latin typeface="+mn-lt"/>
                          <a:ea typeface="+mn-ea"/>
                          <a:cs typeface="+mn-cs"/>
                        </a:rPr>
                        <a:t>This paper provides a comprehensive review of IoT technologies, applications, and challenges. The review covers various aspects of IoT, including architecture, protocols, security, and privacy. The paper also discusses the potential impact of IoT on various industries and society as a whole.[7]</a:t>
                      </a:r>
                      <a:endParaRPr lang="en-IN" dirty="0"/>
                    </a:p>
                  </a:txBody>
                  <a:tcPr/>
                </a:tc>
                <a:tc>
                  <a:txBody>
                    <a:bodyPr/>
                    <a:lstStyle/>
                    <a:p>
                      <a:r>
                        <a:rPr lang="en-IN" sz="1800" b="0" i="0" kern="1200" dirty="0">
                          <a:solidFill>
                            <a:schemeClr val="lt1"/>
                          </a:solidFill>
                          <a:effectLst/>
                          <a:latin typeface="+mn-lt"/>
                          <a:ea typeface="+mn-ea"/>
                          <a:cs typeface="+mn-cs"/>
                        </a:rPr>
                        <a:t>2015</a:t>
                      </a:r>
                      <a:endParaRPr lang="en-IN" dirty="0"/>
                    </a:p>
                  </a:txBody>
                  <a:tcPr/>
                </a:tc>
                <a:extLst>
                  <a:ext uri="{0D108BD9-81ED-4DB2-BD59-A6C34878D82A}">
                    <a16:rowId xmlns:a16="http://schemas.microsoft.com/office/drawing/2014/main" val="4133329126"/>
                  </a:ext>
                </a:extLst>
              </a:tr>
              <a:tr h="2257878">
                <a:tc>
                  <a:txBody>
                    <a:bodyPr/>
                    <a:lstStyle/>
                    <a:p>
                      <a:r>
                        <a:rPr lang="en-US" sz="1800" b="0" i="0" kern="1200" dirty="0">
                          <a:solidFill>
                            <a:schemeClr val="dk1"/>
                          </a:solidFill>
                          <a:effectLst/>
                          <a:latin typeface="+mn-lt"/>
                          <a:ea typeface="+mn-ea"/>
                          <a:cs typeface="+mn-cs"/>
                        </a:rPr>
                        <a:t>P. </a:t>
                      </a:r>
                      <a:r>
                        <a:rPr lang="en-US" sz="1800" b="0" i="0" kern="1200" dirty="0" err="1">
                          <a:solidFill>
                            <a:schemeClr val="dk1"/>
                          </a:solidFill>
                          <a:effectLst/>
                          <a:latin typeface="+mn-lt"/>
                          <a:ea typeface="+mn-ea"/>
                          <a:cs typeface="+mn-cs"/>
                        </a:rPr>
                        <a:t>Gope</a:t>
                      </a:r>
                      <a:r>
                        <a:rPr lang="en-US" sz="1800" b="0" i="0" kern="1200" dirty="0">
                          <a:solidFill>
                            <a:schemeClr val="dk1"/>
                          </a:solidFill>
                          <a:effectLst/>
                          <a:latin typeface="+mn-lt"/>
                          <a:ea typeface="+mn-ea"/>
                          <a:cs typeface="+mn-cs"/>
                        </a:rPr>
                        <a:t> and Y. H. Kim</a:t>
                      </a:r>
                      <a:endParaRPr lang="en-IN" dirty="0"/>
                    </a:p>
                  </a:txBody>
                  <a:tcPr/>
                </a:tc>
                <a:tc>
                  <a:txBody>
                    <a:bodyPr/>
                    <a:lstStyle/>
                    <a:p>
                      <a:r>
                        <a:rPr lang="en-US" sz="1800" b="0" i="0" kern="1200" dirty="0">
                          <a:solidFill>
                            <a:schemeClr val="dk1"/>
                          </a:solidFill>
                          <a:effectLst/>
                          <a:latin typeface="+mn-lt"/>
                          <a:ea typeface="+mn-ea"/>
                          <a:cs typeface="+mn-cs"/>
                        </a:rPr>
                        <a:t>This study investigates the effectiveness of using virtual reality simulations in teaching IoT to engineering students. The results suggest that virtual simulations can improve student engagement and understanding of IoT concepts.[8]</a:t>
                      </a:r>
                      <a:endParaRPr lang="en-IN" dirty="0"/>
                    </a:p>
                  </a:txBody>
                  <a:tcPr/>
                </a:tc>
                <a:tc>
                  <a:txBody>
                    <a:bodyPr/>
                    <a:lstStyle/>
                    <a:p>
                      <a:r>
                        <a:rPr lang="en-IN" sz="1800" b="0" i="0" kern="1200" dirty="0">
                          <a:solidFill>
                            <a:schemeClr val="dk1"/>
                          </a:solidFill>
                          <a:effectLst/>
                          <a:latin typeface="+mn-lt"/>
                          <a:ea typeface="+mn-ea"/>
                          <a:cs typeface="+mn-cs"/>
                        </a:rPr>
                        <a:t>2019</a:t>
                      </a:r>
                      <a:endParaRPr lang="en-IN" dirty="0"/>
                    </a:p>
                  </a:txBody>
                  <a:tcPr/>
                </a:tc>
                <a:extLst>
                  <a:ext uri="{0D108BD9-81ED-4DB2-BD59-A6C34878D82A}">
                    <a16:rowId xmlns:a16="http://schemas.microsoft.com/office/drawing/2014/main" val="2998195508"/>
                  </a:ext>
                </a:extLst>
              </a:tr>
            </a:tbl>
          </a:graphicData>
        </a:graphic>
      </p:graphicFrame>
    </p:spTree>
    <p:extLst>
      <p:ext uri="{BB962C8B-B14F-4D97-AF65-F5344CB8AC3E}">
        <p14:creationId xmlns:p14="http://schemas.microsoft.com/office/powerpoint/2010/main" val="402908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79ED-40D0-BAAB-D55C-948C68090932}"/>
              </a:ext>
            </a:extLst>
          </p:cNvPr>
          <p:cNvSpPr>
            <a:spLocks noGrp="1"/>
          </p:cNvSpPr>
          <p:nvPr>
            <p:ph type="title"/>
          </p:nvPr>
        </p:nvSpPr>
        <p:spPr>
          <a:xfrm>
            <a:off x="1522414" y="501316"/>
            <a:ext cx="9601200" cy="1143000"/>
          </a:xfrm>
        </p:spPr>
        <p:txBody>
          <a:bodyPr/>
          <a:lstStyle/>
          <a:p>
            <a:r>
              <a:rPr lang="en-US" dirty="0"/>
              <a:t> </a:t>
            </a:r>
            <a:endParaRPr lang="en-IN" dirty="0"/>
          </a:p>
        </p:txBody>
      </p:sp>
      <p:graphicFrame>
        <p:nvGraphicFramePr>
          <p:cNvPr id="3" name="Table 3">
            <a:extLst>
              <a:ext uri="{FF2B5EF4-FFF2-40B4-BE49-F238E27FC236}">
                <a16:creationId xmlns:a16="http://schemas.microsoft.com/office/drawing/2014/main" id="{5FEE21B0-4DBC-F1EC-9891-A535E7A65432}"/>
              </a:ext>
            </a:extLst>
          </p:cNvPr>
          <p:cNvGraphicFramePr>
            <a:graphicFrameLocks noGrp="1"/>
          </p:cNvGraphicFramePr>
          <p:nvPr>
            <p:extLst>
              <p:ext uri="{D42A27DB-BD31-4B8C-83A1-F6EECF244321}">
                <p14:modId xmlns:p14="http://schemas.microsoft.com/office/powerpoint/2010/main" val="2935912726"/>
              </p:ext>
            </p:extLst>
          </p:nvPr>
        </p:nvGraphicFramePr>
        <p:xfrm>
          <a:off x="693812" y="1340768"/>
          <a:ext cx="10981221" cy="5192488"/>
        </p:xfrm>
        <a:graphic>
          <a:graphicData uri="http://schemas.openxmlformats.org/drawingml/2006/table">
            <a:tbl>
              <a:tblPr firstRow="1" bandRow="1">
                <a:tableStyleId>{5C22544A-7EE6-4342-B048-85BDC9FD1C3A}</a:tableStyleId>
              </a:tblPr>
              <a:tblGrid>
                <a:gridCol w="3420381">
                  <a:extLst>
                    <a:ext uri="{9D8B030D-6E8A-4147-A177-3AD203B41FA5}">
                      <a16:colId xmlns:a16="http://schemas.microsoft.com/office/drawing/2014/main" val="2446409680"/>
                    </a:ext>
                  </a:extLst>
                </a:gridCol>
                <a:gridCol w="6408712">
                  <a:extLst>
                    <a:ext uri="{9D8B030D-6E8A-4147-A177-3AD203B41FA5}">
                      <a16:colId xmlns:a16="http://schemas.microsoft.com/office/drawing/2014/main" val="665783589"/>
                    </a:ext>
                  </a:extLst>
                </a:gridCol>
                <a:gridCol w="1152128">
                  <a:extLst>
                    <a:ext uri="{9D8B030D-6E8A-4147-A177-3AD203B41FA5}">
                      <a16:colId xmlns:a16="http://schemas.microsoft.com/office/drawing/2014/main" val="2759977901"/>
                    </a:ext>
                  </a:extLst>
                </a:gridCol>
              </a:tblGrid>
              <a:tr h="2614401">
                <a:tc>
                  <a:txBody>
                    <a:bodyPr/>
                    <a:lstStyle/>
                    <a:p>
                      <a:r>
                        <a:rPr lang="en-US" sz="1800" b="0" i="0" kern="1200" dirty="0">
                          <a:solidFill>
                            <a:schemeClr val="lt1"/>
                          </a:solidFill>
                          <a:effectLst/>
                          <a:latin typeface="+mn-lt"/>
                          <a:ea typeface="+mn-ea"/>
                          <a:cs typeface="+mn-cs"/>
                        </a:rPr>
                        <a:t>M. J. Mukerji and J. R. Iyer</a:t>
                      </a:r>
                      <a:r>
                        <a:rPr lang="en-IN" sz="1800" b="0" i="0" kern="1200" dirty="0">
                          <a:solidFill>
                            <a:schemeClr val="lt1"/>
                          </a:solidFill>
                          <a:effectLst/>
                          <a:latin typeface="+mn-lt"/>
                          <a:ea typeface="+mn-ea"/>
                          <a:cs typeface="+mn-cs"/>
                        </a:rPr>
                        <a:t>.</a:t>
                      </a:r>
                      <a:endParaRPr lang="en-IN" dirty="0"/>
                    </a:p>
                  </a:txBody>
                  <a:tcPr/>
                </a:tc>
                <a:tc>
                  <a:txBody>
                    <a:bodyPr/>
                    <a:lstStyle/>
                    <a:p>
                      <a:pPr algn="just"/>
                      <a:r>
                        <a:rPr lang="en-US" sz="1800" b="0" i="0" kern="1200" dirty="0">
                          <a:solidFill>
                            <a:schemeClr val="lt1"/>
                          </a:solidFill>
                          <a:effectLst/>
                          <a:latin typeface="+mn-lt"/>
                          <a:ea typeface="+mn-ea"/>
                          <a:cs typeface="+mn-cs"/>
                        </a:rPr>
                        <a:t>This paper proposes a project-based approach to teaching IoT, where students work on real-world IoT projects in teams. The approach provides students with practical experience and encourages creativity and innovation. The paper also discusses the challenges and benefits of implementing such an approach in the classroom.[9]</a:t>
                      </a:r>
                      <a:endParaRPr lang="en-IN" dirty="0"/>
                    </a:p>
                  </a:txBody>
                  <a:tcPr/>
                </a:tc>
                <a:tc>
                  <a:txBody>
                    <a:bodyPr/>
                    <a:lstStyle/>
                    <a:p>
                      <a:r>
                        <a:rPr lang="en-IN" sz="1800" b="0" i="0" kern="1200" dirty="0">
                          <a:solidFill>
                            <a:schemeClr val="lt1"/>
                          </a:solidFill>
                          <a:effectLst/>
                          <a:latin typeface="+mn-lt"/>
                          <a:ea typeface="+mn-ea"/>
                          <a:cs typeface="+mn-cs"/>
                        </a:rPr>
                        <a:t>2018</a:t>
                      </a:r>
                      <a:endParaRPr lang="en-IN" dirty="0"/>
                    </a:p>
                  </a:txBody>
                  <a:tcPr/>
                </a:tc>
                <a:extLst>
                  <a:ext uri="{0D108BD9-81ED-4DB2-BD59-A6C34878D82A}">
                    <a16:rowId xmlns:a16="http://schemas.microsoft.com/office/drawing/2014/main" val="4133329126"/>
                  </a:ext>
                </a:extLst>
              </a:tr>
              <a:tr h="2578087">
                <a:tc>
                  <a:txBody>
                    <a:bodyPr/>
                    <a:lstStyle/>
                    <a:p>
                      <a:r>
                        <a:rPr lang="da-DK" sz="1800" b="0" i="0" kern="1200" dirty="0">
                          <a:solidFill>
                            <a:schemeClr val="dk1"/>
                          </a:solidFill>
                          <a:effectLst/>
                          <a:latin typeface="+mn-lt"/>
                          <a:ea typeface="+mn-ea"/>
                          <a:cs typeface="+mn-cs"/>
                        </a:rPr>
                        <a:t>C. H. Liu, et al</a:t>
                      </a:r>
                      <a:endParaRPr lang="en-IN" dirty="0"/>
                    </a:p>
                  </a:txBody>
                  <a:tcPr/>
                </a:tc>
                <a:tc>
                  <a:txBody>
                    <a:bodyPr/>
                    <a:lstStyle/>
                    <a:p>
                      <a:pPr algn="just"/>
                      <a:r>
                        <a:rPr lang="en-US" sz="1800" b="0" i="0" kern="1200" dirty="0">
                          <a:solidFill>
                            <a:schemeClr val="dk1"/>
                          </a:solidFill>
                          <a:effectLst/>
                          <a:latin typeface="+mn-lt"/>
                          <a:ea typeface="+mn-ea"/>
                          <a:cs typeface="+mn-cs"/>
                        </a:rPr>
                        <a:t>This study investigates the use of gamification in teaching IoT to undergraduate students. The results suggest that gamification can increase student motivation and engagement, leading to better learning outcomes.[10]</a:t>
                      </a:r>
                      <a:endParaRPr lang="en-IN" dirty="0"/>
                    </a:p>
                  </a:txBody>
                  <a:tcPr/>
                </a:tc>
                <a:tc>
                  <a:txBody>
                    <a:bodyPr/>
                    <a:lstStyle/>
                    <a:p>
                      <a:r>
                        <a:rPr lang="en-IN" sz="1800" b="0" i="0" kern="1200" dirty="0">
                          <a:solidFill>
                            <a:schemeClr val="dk1"/>
                          </a:solidFill>
                          <a:effectLst/>
                          <a:latin typeface="+mn-lt"/>
                          <a:ea typeface="+mn-ea"/>
                          <a:cs typeface="+mn-cs"/>
                        </a:rPr>
                        <a:t>2017</a:t>
                      </a:r>
                      <a:endParaRPr lang="en-IN" dirty="0"/>
                    </a:p>
                  </a:txBody>
                  <a:tcPr/>
                </a:tc>
                <a:extLst>
                  <a:ext uri="{0D108BD9-81ED-4DB2-BD59-A6C34878D82A}">
                    <a16:rowId xmlns:a16="http://schemas.microsoft.com/office/drawing/2014/main" val="2998195508"/>
                  </a:ext>
                </a:extLst>
              </a:tr>
            </a:tbl>
          </a:graphicData>
        </a:graphic>
      </p:graphicFrame>
    </p:spTree>
    <p:extLst>
      <p:ext uri="{BB962C8B-B14F-4D97-AF65-F5344CB8AC3E}">
        <p14:creationId xmlns:p14="http://schemas.microsoft.com/office/powerpoint/2010/main" val="408808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79ED-40D0-BAAB-D55C-948C68090932}"/>
              </a:ext>
            </a:extLst>
          </p:cNvPr>
          <p:cNvSpPr>
            <a:spLocks noGrp="1"/>
          </p:cNvSpPr>
          <p:nvPr>
            <p:ph type="title"/>
          </p:nvPr>
        </p:nvSpPr>
        <p:spPr>
          <a:xfrm>
            <a:off x="1522414" y="501316"/>
            <a:ext cx="9601200" cy="1143000"/>
          </a:xfrm>
        </p:spPr>
        <p:txBody>
          <a:bodyPr/>
          <a:lstStyle/>
          <a:p>
            <a:r>
              <a:rPr lang="en-US" dirty="0"/>
              <a:t> </a:t>
            </a:r>
            <a:endParaRPr lang="en-IN" dirty="0"/>
          </a:p>
        </p:txBody>
      </p:sp>
      <p:graphicFrame>
        <p:nvGraphicFramePr>
          <p:cNvPr id="3" name="Table 3">
            <a:extLst>
              <a:ext uri="{FF2B5EF4-FFF2-40B4-BE49-F238E27FC236}">
                <a16:creationId xmlns:a16="http://schemas.microsoft.com/office/drawing/2014/main" id="{5FEE21B0-4DBC-F1EC-9891-A535E7A65432}"/>
              </a:ext>
            </a:extLst>
          </p:cNvPr>
          <p:cNvGraphicFramePr>
            <a:graphicFrameLocks noGrp="1"/>
          </p:cNvGraphicFramePr>
          <p:nvPr>
            <p:extLst>
              <p:ext uri="{D42A27DB-BD31-4B8C-83A1-F6EECF244321}">
                <p14:modId xmlns:p14="http://schemas.microsoft.com/office/powerpoint/2010/main" val="24813160"/>
              </p:ext>
            </p:extLst>
          </p:nvPr>
        </p:nvGraphicFramePr>
        <p:xfrm>
          <a:off x="657807" y="1104900"/>
          <a:ext cx="10981221" cy="5564460"/>
        </p:xfrm>
        <a:graphic>
          <a:graphicData uri="http://schemas.openxmlformats.org/drawingml/2006/table">
            <a:tbl>
              <a:tblPr firstRow="1" bandRow="1">
                <a:tableStyleId>{5C22544A-7EE6-4342-B048-85BDC9FD1C3A}</a:tableStyleId>
              </a:tblPr>
              <a:tblGrid>
                <a:gridCol w="3420381">
                  <a:extLst>
                    <a:ext uri="{9D8B030D-6E8A-4147-A177-3AD203B41FA5}">
                      <a16:colId xmlns:a16="http://schemas.microsoft.com/office/drawing/2014/main" val="2446409680"/>
                    </a:ext>
                  </a:extLst>
                </a:gridCol>
                <a:gridCol w="6408712">
                  <a:extLst>
                    <a:ext uri="{9D8B030D-6E8A-4147-A177-3AD203B41FA5}">
                      <a16:colId xmlns:a16="http://schemas.microsoft.com/office/drawing/2014/main" val="665783589"/>
                    </a:ext>
                  </a:extLst>
                </a:gridCol>
                <a:gridCol w="1152128">
                  <a:extLst>
                    <a:ext uri="{9D8B030D-6E8A-4147-A177-3AD203B41FA5}">
                      <a16:colId xmlns:a16="http://schemas.microsoft.com/office/drawing/2014/main" val="2759977901"/>
                    </a:ext>
                  </a:extLst>
                </a:gridCol>
              </a:tblGrid>
              <a:tr h="3282460">
                <a:tc>
                  <a:txBody>
                    <a:bodyPr/>
                    <a:lstStyle/>
                    <a:p>
                      <a:r>
                        <a:rPr lang="it-IT" sz="1800" b="0" i="0" kern="1200" dirty="0">
                          <a:solidFill>
                            <a:schemeClr val="lt1"/>
                          </a:solidFill>
                          <a:effectLst/>
                          <a:latin typeface="+mn-lt"/>
                          <a:ea typeface="+mn-ea"/>
                          <a:cs typeface="+mn-cs"/>
                        </a:rPr>
                        <a:t>S. Al-Fedaghi and H. A. Alsabah</a:t>
                      </a:r>
                      <a:r>
                        <a:rPr lang="en-IN" sz="1800" b="0" i="0" kern="1200" dirty="0">
                          <a:solidFill>
                            <a:schemeClr val="lt1"/>
                          </a:solidFill>
                          <a:effectLst/>
                          <a:latin typeface="+mn-lt"/>
                          <a:ea typeface="+mn-ea"/>
                          <a:cs typeface="+mn-cs"/>
                        </a:rPr>
                        <a:t>.</a:t>
                      </a:r>
                      <a:endParaRPr lang="en-IN" dirty="0"/>
                    </a:p>
                  </a:txBody>
                  <a:tcPr/>
                </a:tc>
                <a:tc>
                  <a:txBody>
                    <a:bodyPr/>
                    <a:lstStyle/>
                    <a:p>
                      <a:r>
                        <a:rPr lang="en-US" sz="1800" b="0" i="0" kern="1200" dirty="0">
                          <a:solidFill>
                            <a:schemeClr val="lt1"/>
                          </a:solidFill>
                          <a:effectLst/>
                          <a:latin typeface="+mn-lt"/>
                          <a:ea typeface="+mn-ea"/>
                          <a:cs typeface="+mn-cs"/>
                        </a:rPr>
                        <a:t>This paper proposes a blended learning approach to teaching IoT, where online resources and in-class activities are combined to create a comprehensive and flexible learning experience. The approach is designed to accommodate different learning styles and preferences, while also providing opportunities for collaboration and interaction.[11]</a:t>
                      </a:r>
                      <a:endParaRPr lang="en-IN" dirty="0"/>
                    </a:p>
                  </a:txBody>
                  <a:tcPr/>
                </a:tc>
                <a:tc>
                  <a:txBody>
                    <a:bodyPr/>
                    <a:lstStyle/>
                    <a:p>
                      <a:r>
                        <a:rPr lang="en-IN" sz="1800" b="0" i="0" kern="1200" dirty="0">
                          <a:solidFill>
                            <a:schemeClr val="lt1"/>
                          </a:solidFill>
                          <a:effectLst/>
                          <a:latin typeface="+mn-lt"/>
                          <a:ea typeface="+mn-ea"/>
                          <a:cs typeface="+mn-cs"/>
                        </a:rPr>
                        <a:t>2020</a:t>
                      </a:r>
                      <a:endParaRPr lang="en-IN" dirty="0"/>
                    </a:p>
                  </a:txBody>
                  <a:tcPr/>
                </a:tc>
                <a:extLst>
                  <a:ext uri="{0D108BD9-81ED-4DB2-BD59-A6C34878D82A}">
                    <a16:rowId xmlns:a16="http://schemas.microsoft.com/office/drawing/2014/main" val="4133329126"/>
                  </a:ext>
                </a:extLst>
              </a:tr>
              <a:tr h="2282000">
                <a:tc>
                  <a:txBody>
                    <a:bodyPr/>
                    <a:lstStyle/>
                    <a:p>
                      <a:r>
                        <a:rPr lang="fr-FR" sz="1800" b="0" i="0" kern="1200" dirty="0">
                          <a:solidFill>
                            <a:schemeClr val="dk1"/>
                          </a:solidFill>
                          <a:effectLst/>
                          <a:latin typeface="+mn-lt"/>
                          <a:ea typeface="+mn-ea"/>
                          <a:cs typeface="+mn-cs"/>
                        </a:rPr>
                        <a:t>N. M. </a:t>
                      </a:r>
                      <a:r>
                        <a:rPr lang="fr-FR" sz="1800" b="0" i="0" kern="1200" dirty="0" err="1">
                          <a:solidFill>
                            <a:schemeClr val="dk1"/>
                          </a:solidFill>
                          <a:effectLst/>
                          <a:latin typeface="+mn-lt"/>
                          <a:ea typeface="+mn-ea"/>
                          <a:cs typeface="+mn-cs"/>
                        </a:rPr>
                        <a:t>Zaini</a:t>
                      </a:r>
                      <a:r>
                        <a:rPr lang="fr-FR" sz="1800" b="0" i="0" kern="1200" dirty="0">
                          <a:solidFill>
                            <a:schemeClr val="dk1"/>
                          </a:solidFill>
                          <a:effectLst/>
                          <a:latin typeface="+mn-lt"/>
                          <a:ea typeface="+mn-ea"/>
                          <a:cs typeface="+mn-cs"/>
                        </a:rPr>
                        <a:t>, et al.</a:t>
                      </a:r>
                      <a:endParaRPr lang="en-IN" dirty="0"/>
                    </a:p>
                  </a:txBody>
                  <a:tcPr/>
                </a:tc>
                <a:tc>
                  <a:txBody>
                    <a:bodyPr/>
                    <a:lstStyle/>
                    <a:p>
                      <a:r>
                        <a:rPr lang="en-US" sz="1800" b="0" i="0" kern="1200" dirty="0">
                          <a:solidFill>
                            <a:schemeClr val="dk1"/>
                          </a:solidFill>
                          <a:effectLst/>
                          <a:latin typeface="+mn-lt"/>
                          <a:ea typeface="+mn-ea"/>
                          <a:cs typeface="+mn-cs"/>
                        </a:rPr>
                        <a:t>This study evaluates the use of online discussion forums in teaching IoT to undergraduate students. The results suggest that online forums can increase student engagement and interaction, leading to better learning outcomes. The study also identifies some challenges and limitations of using online forums in an educational context.[12]</a:t>
                      </a:r>
                      <a:endParaRPr lang="en-IN" dirty="0"/>
                    </a:p>
                  </a:txBody>
                  <a:tcPr/>
                </a:tc>
                <a:tc>
                  <a:txBody>
                    <a:bodyPr/>
                    <a:lstStyle/>
                    <a:p>
                      <a:r>
                        <a:rPr lang="en-IN" sz="1800" b="0" i="0" kern="1200" dirty="0">
                          <a:solidFill>
                            <a:schemeClr val="dk1"/>
                          </a:solidFill>
                          <a:effectLst/>
                          <a:latin typeface="+mn-lt"/>
                          <a:ea typeface="+mn-ea"/>
                          <a:cs typeface="+mn-cs"/>
                        </a:rPr>
                        <a:t>2020</a:t>
                      </a:r>
                      <a:endParaRPr lang="en-IN" dirty="0"/>
                    </a:p>
                  </a:txBody>
                  <a:tcPr/>
                </a:tc>
                <a:extLst>
                  <a:ext uri="{0D108BD9-81ED-4DB2-BD59-A6C34878D82A}">
                    <a16:rowId xmlns:a16="http://schemas.microsoft.com/office/drawing/2014/main" val="2998195508"/>
                  </a:ext>
                </a:extLst>
              </a:tr>
            </a:tbl>
          </a:graphicData>
        </a:graphic>
      </p:graphicFrame>
    </p:spTree>
    <p:extLst>
      <p:ext uri="{BB962C8B-B14F-4D97-AF65-F5344CB8AC3E}">
        <p14:creationId xmlns:p14="http://schemas.microsoft.com/office/powerpoint/2010/main" val="142590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2892</TotalTime>
  <Words>1413</Words>
  <Application>Microsoft Office PowerPoint</Application>
  <PresentationFormat>Custom</PresentationFormat>
  <Paragraphs>142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굴림</vt:lpstr>
      <vt:lpstr>Arial</vt:lpstr>
      <vt:lpstr>Calibri</vt:lpstr>
      <vt:lpstr>Century Gothic</vt:lpstr>
      <vt:lpstr>Century Gothic (Body)</vt:lpstr>
      <vt:lpstr>Times New Roman</vt:lpstr>
      <vt:lpstr>Wingdings</vt:lpstr>
      <vt:lpstr>Vertical and Horizontal design template</vt:lpstr>
      <vt:lpstr>EDUCATIONAL PLATFORM FOR LEARNING IoT </vt:lpstr>
      <vt:lpstr>Introduction </vt:lpstr>
      <vt:lpstr>Problem Statement</vt:lpstr>
      <vt:lpstr>Literature Survey</vt:lpstr>
      <vt:lpstr>Literature Survey</vt:lpstr>
      <vt:lpstr>Literature Survey</vt:lpstr>
      <vt:lpstr> </vt:lpstr>
      <vt:lpstr> </vt:lpstr>
      <vt:lpstr> </vt:lpstr>
      <vt:lpstr>Proposed Methodology</vt:lpstr>
      <vt:lpstr>PowerPoint Presentation</vt:lpstr>
      <vt:lpstr>Hardware /Software Requirements </vt:lpstr>
      <vt:lpstr>Live Project Progress</vt:lpstr>
      <vt:lpstr>Live Project Progress</vt:lpstr>
      <vt:lpstr>PowerPoint Presentation</vt:lpstr>
      <vt:lpstr>PowerPoint Presentation</vt:lpstr>
      <vt:lpstr>PowerPoint Presentation</vt:lpstr>
      <vt:lpstr>PowerPoint Presentation</vt:lpstr>
      <vt:lpstr>PowerPoint Presentation</vt:lpstr>
      <vt:lpstr>PowerPoint Presentation</vt:lpstr>
      <vt:lpstr>Future action plan</vt:lpstr>
      <vt:lpstr>References</vt:lpstr>
      <vt:lpstr>    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AYUSH SHARMA</cp:lastModifiedBy>
  <cp:revision>97</cp:revision>
  <dcterms:created xsi:type="dcterms:W3CDTF">2017-11-16T17:39:44Z</dcterms:created>
  <dcterms:modified xsi:type="dcterms:W3CDTF">2023-05-05T07:05:04Z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