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ileron Ultra-Bold" panose="020B0604020202020204" charset="0"/>
      <p:regular r:id="rId17"/>
    </p:embeddedFont>
    <p:embeddedFont>
      <p:font typeface="Canva Sans" panose="020B0604020202020204" charset="0"/>
      <p:regular r:id="rId18"/>
    </p:embeddedFont>
    <p:embeddedFont>
      <p:font typeface="Canva Sans Bold" panose="020B0604020202020204" charset="0"/>
      <p:regular r:id="rId19"/>
    </p:embeddedFont>
    <p:embeddedFont>
      <p:font typeface="Lato" panose="020F0502020204030203" pitchFamily="34" charset="0"/>
      <p:regular r:id="rId20"/>
      <p:bold r:id="rId21"/>
    </p:embeddedFont>
    <p:embeddedFont>
      <p:font typeface="Lato Bold" panose="020F0502020204030203" charset="0"/>
      <p:regular r:id="rId22"/>
    </p:embeddedFont>
    <p:embeddedFont>
      <p:font typeface="Raleway Heavy" panose="020B0604020202020204" charset="0"/>
      <p:regular r:id="rId23"/>
    </p:embeddedFont>
    <p:embeddedFont>
      <p:font typeface="Times New Roman Bold" panose="02020803070505020304" pitchFamily="18" charset="0"/>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4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 preparation</a:t>
            </a:r>
          </a:p>
          <a:p>
            <a:r>
              <a:rPr lang="en-US"/>
              <a:t>- DLib face detector is used in the paper</a:t>
            </a:r>
          </a:p>
          <a:p>
            <a:endParaRPr lang="en-US"/>
          </a:p>
          <a:p>
            <a:endParaRPr lang="en-US"/>
          </a:p>
          <a:p>
            <a:endParaRPr lang="en-US"/>
          </a:p>
          <a:p>
            <a:endParaRPr lang="en-US"/>
          </a:p>
          <a:p>
            <a:endParaRPr lang="en-US"/>
          </a:p>
          <a:p>
            <a:r>
              <a:rPr lang="en-US"/>
              <a:t>Callback functions </a:t>
            </a:r>
          </a:p>
          <a:p>
            <a:r>
              <a:rPr lang="en-US"/>
              <a:t>- scheduler( to check for epoch and learning rate)</a:t>
            </a:r>
          </a:p>
          <a:p>
            <a:r>
              <a:rPr lang="en-US"/>
              <a:t>- model checkpoints</a:t>
            </a:r>
          </a:p>
          <a:p>
            <a:r>
              <a:rPr lang="en-US"/>
              <a:t>- example prediction after each epoch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325638464_LCANet_End-to-End_Lipreading_with_Cascaded_Attention-CTC" TargetMode="External"/><Relationship Id="rId2" Type="http://schemas.openxmlformats.org/officeDocument/2006/relationships/hyperlink" Target="https://www.researchgate.net/publication/309738146_LipNet_Sentence-level_Lipreading" TargetMode="External"/><Relationship Id="rId1" Type="http://schemas.openxmlformats.org/officeDocument/2006/relationships/slideLayout" Target="../slideLayouts/slideLayout7.xml"/><Relationship Id="rId4" Type="http://schemas.openxmlformats.org/officeDocument/2006/relationships/hyperlink" Target="https://github.com/rizkiarm/Lip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paperswithcode.com/sota/lipreading-on-grid-corpus-mixed-speech"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1803.04988"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hyperlink" Target="https://spandh.dcs.shef.ac.uk/gridcorpus/" TargetMode="Externa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8.png"/><Relationship Id="rId5" Type="http://schemas.openxmlformats.org/officeDocument/2006/relationships/hyperlink" Target="https://github.com/rizkiarm/LipNet?tab=readme-ov-file" TargetMode="Externa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2"/>
          <p:cNvSpPr txBox="1"/>
          <p:nvPr/>
        </p:nvSpPr>
        <p:spPr>
          <a:xfrm>
            <a:off x="224807" y="3180913"/>
            <a:ext cx="17838386" cy="2557889"/>
          </a:xfrm>
          <a:prstGeom prst="rect">
            <a:avLst/>
          </a:prstGeom>
        </p:spPr>
        <p:txBody>
          <a:bodyPr lIns="0" tIns="0" rIns="0" bIns="0" rtlCol="0" anchor="t">
            <a:spAutoFit/>
          </a:bodyPr>
          <a:lstStyle/>
          <a:p>
            <a:pPr algn="ctr">
              <a:lnSpc>
                <a:spcPts val="10213"/>
              </a:lnSpc>
            </a:pPr>
            <a:r>
              <a:rPr lang="en-US" sz="7295" b="1">
                <a:solidFill>
                  <a:srgbClr val="1D1D1F"/>
                </a:solidFill>
                <a:latin typeface="Raleway Heavy"/>
                <a:ea typeface="Raleway Heavy"/>
                <a:cs typeface="Raleway Heavy"/>
                <a:sym typeface="Raleway Heavy"/>
              </a:rPr>
              <a:t>LIPNET: END-TO-END SENTENCE-LEVEL LIPREADING</a:t>
            </a:r>
          </a:p>
        </p:txBody>
      </p:sp>
      <p:sp>
        <p:nvSpPr>
          <p:cNvPr id="3" name="AutoShape 3"/>
          <p:cNvSpPr/>
          <p:nvPr/>
        </p:nvSpPr>
        <p:spPr>
          <a:xfrm>
            <a:off x="1899217" y="6157344"/>
            <a:ext cx="14395096" cy="0"/>
          </a:xfrm>
          <a:prstGeom prst="line">
            <a:avLst/>
          </a:prstGeom>
          <a:ln w="47625" cap="flat">
            <a:solidFill>
              <a:srgbClr val="A28231"/>
            </a:solidFill>
            <a:prstDash val="solid"/>
            <a:headEnd type="none" w="sm" len="sm"/>
            <a:tailEnd type="none" w="sm" len="sm"/>
          </a:ln>
        </p:spPr>
        <p:txBody>
          <a:bodyPr/>
          <a:lstStyle/>
          <a:p>
            <a:endParaRPr lang="en-US"/>
          </a:p>
        </p:txBody>
      </p:sp>
      <p:sp>
        <p:nvSpPr>
          <p:cNvPr id="4" name="TextBox 4"/>
          <p:cNvSpPr txBox="1"/>
          <p:nvPr/>
        </p:nvSpPr>
        <p:spPr>
          <a:xfrm>
            <a:off x="9852733" y="7045639"/>
            <a:ext cx="6441580" cy="457073"/>
          </a:xfrm>
          <a:prstGeom prst="rect">
            <a:avLst/>
          </a:prstGeom>
        </p:spPr>
        <p:txBody>
          <a:bodyPr lIns="0" tIns="0" rIns="0" bIns="0" rtlCol="0" anchor="t">
            <a:spAutoFit/>
          </a:bodyPr>
          <a:lstStyle/>
          <a:p>
            <a:pPr marL="567818" lvl="1" indent="-283909" algn="l">
              <a:lnSpc>
                <a:spcPts val="3682"/>
              </a:lnSpc>
              <a:spcBef>
                <a:spcPct val="0"/>
              </a:spcBef>
              <a:buFont typeface="Arial"/>
              <a:buChar char="•"/>
            </a:pPr>
            <a:r>
              <a:rPr lang="en-US" sz="2630">
                <a:solidFill>
                  <a:srgbClr val="1D1D1F"/>
                </a:solidFill>
                <a:latin typeface="Lato"/>
                <a:ea typeface="Lato"/>
                <a:cs typeface="Lato"/>
                <a:sym typeface="Lato"/>
              </a:rPr>
              <a:t>Harshith Deshalli Ravi – A-20552830</a:t>
            </a:r>
          </a:p>
        </p:txBody>
      </p:sp>
      <p:sp>
        <p:nvSpPr>
          <p:cNvPr id="5" name="TextBox 5"/>
          <p:cNvSpPr txBox="1"/>
          <p:nvPr/>
        </p:nvSpPr>
        <p:spPr>
          <a:xfrm>
            <a:off x="9852733" y="7665268"/>
            <a:ext cx="6441580" cy="457073"/>
          </a:xfrm>
          <a:prstGeom prst="rect">
            <a:avLst/>
          </a:prstGeom>
        </p:spPr>
        <p:txBody>
          <a:bodyPr lIns="0" tIns="0" rIns="0" bIns="0" rtlCol="0" anchor="t">
            <a:spAutoFit/>
          </a:bodyPr>
          <a:lstStyle/>
          <a:p>
            <a:pPr marL="567818" lvl="1" indent="-283909" algn="l">
              <a:lnSpc>
                <a:spcPts val="3682"/>
              </a:lnSpc>
              <a:spcBef>
                <a:spcPct val="0"/>
              </a:spcBef>
              <a:buFont typeface="Arial"/>
              <a:buChar char="•"/>
            </a:pPr>
            <a:r>
              <a:rPr lang="en-US" sz="2630">
                <a:solidFill>
                  <a:srgbClr val="1D1D1F"/>
                </a:solidFill>
                <a:latin typeface="Lato"/>
                <a:ea typeface="Lato"/>
                <a:cs typeface="Lato"/>
                <a:sym typeface="Lato"/>
              </a:rPr>
              <a:t>Sachin Shivanna – A-20552795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4807" y="4436055"/>
            <a:ext cx="17838386" cy="1262489"/>
          </a:xfrm>
          <a:prstGeom prst="rect">
            <a:avLst/>
          </a:prstGeom>
        </p:spPr>
        <p:txBody>
          <a:bodyPr lIns="0" tIns="0" rIns="0" bIns="0" rtlCol="0" anchor="t">
            <a:spAutoFit/>
          </a:bodyPr>
          <a:lstStyle/>
          <a:p>
            <a:pPr algn="ctr">
              <a:lnSpc>
                <a:spcPts val="10213"/>
              </a:lnSpc>
            </a:pPr>
            <a:r>
              <a:rPr lang="en-US" sz="7295" b="1">
                <a:solidFill>
                  <a:srgbClr val="1D1D1F"/>
                </a:solidFill>
                <a:latin typeface="Raleway Heavy"/>
                <a:ea typeface="Raleway Heavy"/>
                <a:cs typeface="Raleway Heavy"/>
                <a:sym typeface="Raleway Heavy"/>
              </a:rPr>
              <a:t>DEMO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87" y="2139652"/>
            <a:ext cx="15528258" cy="3723259"/>
          </a:xfrm>
          <a:prstGeom prst="rect">
            <a:avLst/>
          </a:prstGeom>
        </p:spPr>
        <p:txBody>
          <a:bodyPr lIns="0" tIns="0" rIns="0" bIns="0" rtlCol="0" anchor="t">
            <a:spAutoFit/>
          </a:bodyPr>
          <a:lstStyle/>
          <a:p>
            <a:pPr marL="656337" lvl="1" indent="-328169" algn="l">
              <a:lnSpc>
                <a:spcPts val="4256"/>
              </a:lnSpc>
              <a:buFont typeface="Arial"/>
              <a:buChar char="•"/>
            </a:pPr>
            <a:r>
              <a:rPr lang="en-US" sz="3040" b="1">
                <a:solidFill>
                  <a:srgbClr val="606060"/>
                </a:solidFill>
                <a:latin typeface="Lato Bold"/>
                <a:ea typeface="Lato Bold"/>
                <a:cs typeface="Lato Bold"/>
                <a:sym typeface="Lato Bold"/>
              </a:rPr>
              <a:t>Speech understanding for people with hearing impairments</a:t>
            </a:r>
          </a:p>
          <a:p>
            <a:pPr marL="656337" lvl="1" indent="-328169" algn="l">
              <a:lnSpc>
                <a:spcPts val="4256"/>
              </a:lnSpc>
              <a:buFont typeface="Arial"/>
              <a:buChar char="•"/>
            </a:pPr>
            <a:r>
              <a:rPr lang="en-US" sz="3040" b="1">
                <a:solidFill>
                  <a:srgbClr val="606060"/>
                </a:solidFill>
                <a:latin typeface="Lato Bold"/>
                <a:ea typeface="Lato Bold"/>
                <a:cs typeface="Lato Bold"/>
                <a:sym typeface="Lato Bold"/>
              </a:rPr>
              <a:t>Federal agencies to authenticate video evidence.</a:t>
            </a:r>
          </a:p>
          <a:p>
            <a:pPr marL="656337" lvl="1" indent="-328169" algn="l">
              <a:lnSpc>
                <a:spcPts val="4256"/>
              </a:lnSpc>
              <a:buFont typeface="Arial"/>
              <a:buChar char="•"/>
            </a:pPr>
            <a:r>
              <a:rPr lang="en-US" sz="3040" b="1">
                <a:solidFill>
                  <a:srgbClr val="606060"/>
                </a:solidFill>
                <a:latin typeface="Lato Bold"/>
                <a:ea typeface="Lato Bold"/>
                <a:cs typeface="Lato Bold"/>
                <a:sym typeface="Lato Bold"/>
              </a:rPr>
              <a:t>Used for video forensics to track down lip-syncing deepfakes.</a:t>
            </a:r>
          </a:p>
          <a:p>
            <a:pPr marL="656337" lvl="1" indent="-328169" algn="l">
              <a:lnSpc>
                <a:spcPts val="4256"/>
              </a:lnSpc>
              <a:buFont typeface="Arial"/>
              <a:buChar char="•"/>
            </a:pPr>
            <a:r>
              <a:rPr lang="en-US" sz="3040" b="1">
                <a:solidFill>
                  <a:srgbClr val="606060"/>
                </a:solidFill>
                <a:latin typeface="Lato Bold"/>
                <a:ea typeface="Lato Bold"/>
                <a:cs typeface="Lato Bold"/>
                <a:sym typeface="Lato Bold"/>
              </a:rPr>
              <a:t>Can be employed for security and surveillance to interpret conversations in situations where audio is not available or is of poor quality.</a:t>
            </a:r>
          </a:p>
          <a:p>
            <a:pPr marL="656337" lvl="1" indent="-328169" algn="l">
              <a:lnSpc>
                <a:spcPts val="4256"/>
              </a:lnSpc>
              <a:buFont typeface="Arial"/>
              <a:buChar char="•"/>
            </a:pPr>
            <a:r>
              <a:rPr lang="en-US" sz="3040" b="1">
                <a:solidFill>
                  <a:srgbClr val="606060"/>
                </a:solidFill>
                <a:latin typeface="Lato Bold"/>
                <a:ea typeface="Lato Bold"/>
                <a:cs typeface="Lato Bold"/>
                <a:sym typeface="Lato Bold"/>
              </a:rPr>
              <a:t>The model can contribute to research in speech perception, language acquisition, and the relationship between visual and auditory processing in the brain.</a:t>
            </a:r>
          </a:p>
        </p:txBody>
      </p:sp>
      <p:sp>
        <p:nvSpPr>
          <p:cNvPr id="3" name="AutoShape 3"/>
          <p:cNvSpPr/>
          <p:nvPr/>
        </p:nvSpPr>
        <p:spPr>
          <a:xfrm>
            <a:off x="1028787" y="1754505"/>
            <a:ext cx="4314475" cy="0"/>
          </a:xfrm>
          <a:prstGeom prst="line">
            <a:avLst/>
          </a:prstGeom>
          <a:ln w="47625" cap="flat">
            <a:solidFill>
              <a:srgbClr val="A28231"/>
            </a:solidFill>
            <a:prstDash val="solid"/>
            <a:headEnd type="none" w="sm" len="sm"/>
            <a:tailEnd type="none" w="sm" len="sm"/>
          </a:ln>
        </p:spPr>
        <p:txBody>
          <a:bodyPr/>
          <a:lstStyle/>
          <a:p>
            <a:endParaRPr lang="en-US"/>
          </a:p>
        </p:txBody>
      </p:sp>
      <p:sp>
        <p:nvSpPr>
          <p:cNvPr id="4" name="TextBox 4"/>
          <p:cNvSpPr txBox="1"/>
          <p:nvPr/>
        </p:nvSpPr>
        <p:spPr>
          <a:xfrm>
            <a:off x="1028787" y="933450"/>
            <a:ext cx="4491254" cy="821055"/>
          </a:xfrm>
          <a:prstGeom prst="rect">
            <a:avLst/>
          </a:prstGeom>
        </p:spPr>
        <p:txBody>
          <a:bodyPr lIns="0" tIns="0" rIns="0" bIns="0" rtlCol="0" anchor="t">
            <a:spAutoFit/>
          </a:bodyPr>
          <a:lstStyle/>
          <a:p>
            <a:pPr algn="l">
              <a:lnSpc>
                <a:spcPts val="6719"/>
              </a:lnSpc>
            </a:pPr>
            <a:r>
              <a:rPr lang="en-US" sz="4800" b="1">
                <a:solidFill>
                  <a:srgbClr val="1D1D1F"/>
                </a:solidFill>
                <a:latin typeface="Raleway Heavy"/>
                <a:ea typeface="Raleway Heavy"/>
                <a:cs typeface="Raleway Heavy"/>
                <a:sym typeface="Raleway Heavy"/>
              </a:rPr>
              <a:t>APPLICATIONS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87" y="1754505"/>
            <a:ext cx="3838282" cy="0"/>
          </a:xfrm>
          <a:prstGeom prst="line">
            <a:avLst/>
          </a:prstGeom>
          <a:ln w="47625" cap="flat">
            <a:solidFill>
              <a:srgbClr val="A28231"/>
            </a:solidFill>
            <a:prstDash val="solid"/>
            <a:headEnd type="none" w="sm" len="sm"/>
            <a:tailEnd type="none" w="sm" len="sm"/>
          </a:ln>
        </p:spPr>
        <p:txBody>
          <a:bodyPr/>
          <a:lstStyle/>
          <a:p>
            <a:endParaRPr lang="en-US"/>
          </a:p>
        </p:txBody>
      </p:sp>
      <p:sp>
        <p:nvSpPr>
          <p:cNvPr id="3" name="TextBox 3"/>
          <p:cNvSpPr txBox="1"/>
          <p:nvPr/>
        </p:nvSpPr>
        <p:spPr>
          <a:xfrm>
            <a:off x="1028787" y="933450"/>
            <a:ext cx="5345030" cy="821055"/>
          </a:xfrm>
          <a:prstGeom prst="rect">
            <a:avLst/>
          </a:prstGeom>
        </p:spPr>
        <p:txBody>
          <a:bodyPr lIns="0" tIns="0" rIns="0" bIns="0" rtlCol="0" anchor="t">
            <a:spAutoFit/>
          </a:bodyPr>
          <a:lstStyle/>
          <a:p>
            <a:pPr algn="l">
              <a:lnSpc>
                <a:spcPts val="6719"/>
              </a:lnSpc>
            </a:pPr>
            <a:r>
              <a:rPr lang="en-US" sz="4800" b="1">
                <a:solidFill>
                  <a:srgbClr val="1D1D1F"/>
                </a:solidFill>
                <a:latin typeface="Raleway Heavy"/>
                <a:ea typeface="Raleway Heavy"/>
                <a:cs typeface="Raleway Heavy"/>
                <a:sym typeface="Raleway Heavy"/>
              </a:rPr>
              <a:t>REFERENCES</a:t>
            </a:r>
          </a:p>
        </p:txBody>
      </p:sp>
      <p:sp>
        <p:nvSpPr>
          <p:cNvPr id="4" name="TextBox 4"/>
          <p:cNvSpPr txBox="1"/>
          <p:nvPr/>
        </p:nvSpPr>
        <p:spPr>
          <a:xfrm>
            <a:off x="3764756" y="2256130"/>
            <a:ext cx="7284244" cy="404919"/>
          </a:xfrm>
          <a:prstGeom prst="rect">
            <a:avLst/>
          </a:prstGeom>
        </p:spPr>
        <p:txBody>
          <a:bodyPr wrap="square" lIns="0" tIns="0" rIns="0" bIns="0" rtlCol="0" anchor="t">
            <a:spAutoFit/>
          </a:bodyPr>
          <a:lstStyle/>
          <a:p>
            <a:pPr algn="ctr">
              <a:lnSpc>
                <a:spcPts val="3499"/>
              </a:lnSpc>
            </a:pPr>
            <a:r>
              <a:rPr lang="en-US" sz="2499" u="sng" dirty="0" err="1">
                <a:solidFill>
                  <a:srgbClr val="38B6FF"/>
                </a:solidFill>
                <a:latin typeface="Lato"/>
                <a:ea typeface="Lato"/>
                <a:cs typeface="Lato"/>
                <a:sym typeface="Lato"/>
                <a:hlinkClick r:id="rId2" tooltip="https://www.researchgate.net/publication/309738146_LipNet_Sentence-level_Lipreading"/>
              </a:rPr>
              <a:t>LipNet</a:t>
            </a:r>
            <a:r>
              <a:rPr lang="en-US" sz="2499" u="sng" dirty="0">
                <a:solidFill>
                  <a:srgbClr val="38B6FF"/>
                </a:solidFill>
                <a:latin typeface="Lato"/>
                <a:ea typeface="Lato"/>
                <a:cs typeface="Lato"/>
                <a:sym typeface="Lato"/>
                <a:hlinkClick r:id="rId2" tooltip="https://www.researchgate.net/publication/309738146_LipNet_Sentence-level_Lipreading"/>
              </a:rPr>
              <a:t>: End-To-End Sentence-Level Lip Reading</a:t>
            </a:r>
          </a:p>
        </p:txBody>
      </p:sp>
      <p:sp>
        <p:nvSpPr>
          <p:cNvPr id="5" name="TextBox 5"/>
          <p:cNvSpPr txBox="1"/>
          <p:nvPr/>
        </p:nvSpPr>
        <p:spPr>
          <a:xfrm>
            <a:off x="1028700" y="2238774"/>
            <a:ext cx="2736056" cy="422275"/>
          </a:xfrm>
          <a:prstGeom prst="rect">
            <a:avLst/>
          </a:prstGeom>
        </p:spPr>
        <p:txBody>
          <a:bodyPr lIns="0" tIns="0" rIns="0" bIns="0" rtlCol="0" anchor="t">
            <a:spAutoFit/>
          </a:bodyPr>
          <a:lstStyle/>
          <a:p>
            <a:pPr algn="ctr">
              <a:lnSpc>
                <a:spcPts val="3499"/>
              </a:lnSpc>
            </a:pPr>
            <a:r>
              <a:rPr lang="en-US" sz="2499" b="1">
                <a:solidFill>
                  <a:srgbClr val="606060"/>
                </a:solidFill>
                <a:latin typeface="Lato Bold"/>
                <a:ea typeface="Lato Bold"/>
                <a:cs typeface="Lato Bold"/>
                <a:sym typeface="Lato Bold"/>
              </a:rPr>
              <a:t>Research Paper-1 : </a:t>
            </a:r>
          </a:p>
        </p:txBody>
      </p:sp>
      <p:sp>
        <p:nvSpPr>
          <p:cNvPr id="6" name="TextBox 6"/>
          <p:cNvSpPr txBox="1"/>
          <p:nvPr/>
        </p:nvSpPr>
        <p:spPr>
          <a:xfrm>
            <a:off x="1028700" y="2922611"/>
            <a:ext cx="2736056" cy="422275"/>
          </a:xfrm>
          <a:prstGeom prst="rect">
            <a:avLst/>
          </a:prstGeom>
        </p:spPr>
        <p:txBody>
          <a:bodyPr lIns="0" tIns="0" rIns="0" bIns="0" rtlCol="0" anchor="t">
            <a:spAutoFit/>
          </a:bodyPr>
          <a:lstStyle/>
          <a:p>
            <a:pPr algn="ctr">
              <a:lnSpc>
                <a:spcPts val="3499"/>
              </a:lnSpc>
            </a:pPr>
            <a:r>
              <a:rPr lang="en-US" sz="2499" b="1">
                <a:solidFill>
                  <a:srgbClr val="606060"/>
                </a:solidFill>
                <a:latin typeface="Lato Bold"/>
                <a:ea typeface="Lato Bold"/>
                <a:cs typeface="Lato Bold"/>
                <a:sym typeface="Lato Bold"/>
              </a:rPr>
              <a:t>Research Paper-2 : </a:t>
            </a:r>
          </a:p>
        </p:txBody>
      </p:sp>
      <p:sp>
        <p:nvSpPr>
          <p:cNvPr id="7" name="TextBox 7"/>
          <p:cNvSpPr txBox="1"/>
          <p:nvPr/>
        </p:nvSpPr>
        <p:spPr>
          <a:xfrm>
            <a:off x="3764756" y="2918225"/>
            <a:ext cx="9341644" cy="404919"/>
          </a:xfrm>
          <a:prstGeom prst="rect">
            <a:avLst/>
          </a:prstGeom>
        </p:spPr>
        <p:txBody>
          <a:bodyPr wrap="square" lIns="0" tIns="0" rIns="0" bIns="0" rtlCol="0" anchor="t">
            <a:spAutoFit/>
          </a:bodyPr>
          <a:lstStyle/>
          <a:p>
            <a:pPr algn="ctr">
              <a:lnSpc>
                <a:spcPts val="3499"/>
              </a:lnSpc>
            </a:pPr>
            <a:r>
              <a:rPr lang="en-US" sz="2499" u="sng" dirty="0" err="1">
                <a:solidFill>
                  <a:srgbClr val="38B6FF"/>
                </a:solidFill>
                <a:latin typeface="Lato"/>
                <a:ea typeface="Lato"/>
                <a:cs typeface="Lato"/>
                <a:sym typeface="Lato"/>
                <a:hlinkClick r:id="rId3" tooltip="https://www.researchgate.net/publication/325638464_LCANet_End-to-End_Lipreading_with_Cascaded_Attention-CTC"/>
              </a:rPr>
              <a:t>LCANet</a:t>
            </a:r>
            <a:r>
              <a:rPr lang="en-US" sz="2499" u="sng" dirty="0">
                <a:solidFill>
                  <a:srgbClr val="38B6FF"/>
                </a:solidFill>
                <a:latin typeface="Lato"/>
                <a:ea typeface="Lato"/>
                <a:cs typeface="Lato"/>
                <a:sym typeface="Lato"/>
                <a:hlinkClick r:id="rId3" tooltip="https://www.researchgate.net/publication/325638464_LCANet_End-to-End_Lipreading_with_Cascaded_Attention-CTC"/>
              </a:rPr>
              <a:t>: End-to-End Lipreading with Cascaded Attention-CTC</a:t>
            </a:r>
          </a:p>
        </p:txBody>
      </p:sp>
      <p:sp>
        <p:nvSpPr>
          <p:cNvPr id="8" name="TextBox 8"/>
          <p:cNvSpPr txBox="1"/>
          <p:nvPr/>
        </p:nvSpPr>
        <p:spPr>
          <a:xfrm>
            <a:off x="1015826" y="3602061"/>
            <a:ext cx="1779091" cy="422275"/>
          </a:xfrm>
          <a:prstGeom prst="rect">
            <a:avLst/>
          </a:prstGeom>
        </p:spPr>
        <p:txBody>
          <a:bodyPr lIns="0" tIns="0" rIns="0" bIns="0" rtlCol="0" anchor="t">
            <a:spAutoFit/>
          </a:bodyPr>
          <a:lstStyle/>
          <a:p>
            <a:pPr algn="ctr">
              <a:lnSpc>
                <a:spcPts val="3499"/>
              </a:lnSpc>
            </a:pPr>
            <a:r>
              <a:rPr lang="en-US" sz="2499" b="1">
                <a:solidFill>
                  <a:srgbClr val="606060"/>
                </a:solidFill>
                <a:latin typeface="Lato Bold"/>
                <a:ea typeface="Lato Bold"/>
                <a:cs typeface="Lato Bold"/>
                <a:sym typeface="Lato Bold"/>
              </a:rPr>
              <a:t>Repository : </a:t>
            </a:r>
          </a:p>
        </p:txBody>
      </p:sp>
      <p:sp>
        <p:nvSpPr>
          <p:cNvPr id="9" name="TextBox 9"/>
          <p:cNvSpPr txBox="1"/>
          <p:nvPr/>
        </p:nvSpPr>
        <p:spPr>
          <a:xfrm>
            <a:off x="2929642" y="3602061"/>
            <a:ext cx="4976366" cy="422275"/>
          </a:xfrm>
          <a:prstGeom prst="rect">
            <a:avLst/>
          </a:prstGeom>
        </p:spPr>
        <p:txBody>
          <a:bodyPr lIns="0" tIns="0" rIns="0" bIns="0" rtlCol="0" anchor="t">
            <a:spAutoFit/>
          </a:bodyPr>
          <a:lstStyle/>
          <a:p>
            <a:pPr algn="ctr">
              <a:lnSpc>
                <a:spcPts val="3499"/>
              </a:lnSpc>
            </a:pPr>
            <a:r>
              <a:rPr lang="en-US" sz="2499" u="sng">
                <a:solidFill>
                  <a:srgbClr val="38B6FF"/>
                </a:solidFill>
                <a:latin typeface="Lato"/>
                <a:ea typeface="Lato"/>
                <a:cs typeface="Lato"/>
                <a:sym typeface="Lato"/>
                <a:hlinkClick r:id="rId4" tooltip="https://github.com/rizkiarm/LipNet"/>
              </a:rPr>
              <a:t>https://github.com/rizkiarm/LipNet</a:t>
            </a:r>
          </a:p>
        </p:txBody>
      </p:sp>
      <p:sp>
        <p:nvSpPr>
          <p:cNvPr id="10" name="TextBox 10"/>
          <p:cNvSpPr txBox="1"/>
          <p:nvPr/>
        </p:nvSpPr>
        <p:spPr>
          <a:xfrm>
            <a:off x="1015826" y="4281511"/>
            <a:ext cx="1345109" cy="422275"/>
          </a:xfrm>
          <a:prstGeom prst="rect">
            <a:avLst/>
          </a:prstGeom>
        </p:spPr>
        <p:txBody>
          <a:bodyPr lIns="0" tIns="0" rIns="0" bIns="0" rtlCol="0" anchor="t">
            <a:spAutoFit/>
          </a:bodyPr>
          <a:lstStyle/>
          <a:p>
            <a:pPr algn="ctr">
              <a:lnSpc>
                <a:spcPts val="3499"/>
              </a:lnSpc>
            </a:pPr>
            <a:r>
              <a:rPr lang="en-US" sz="2499" b="1">
                <a:solidFill>
                  <a:srgbClr val="606060"/>
                </a:solidFill>
                <a:latin typeface="Lato Bold"/>
                <a:ea typeface="Lato Bold"/>
                <a:cs typeface="Lato Bold"/>
                <a:sym typeface="Lato Bold"/>
              </a:rPr>
              <a:t>Dataset : </a:t>
            </a:r>
          </a:p>
        </p:txBody>
      </p:sp>
      <p:sp>
        <p:nvSpPr>
          <p:cNvPr id="11" name="TextBox 11"/>
          <p:cNvSpPr txBox="1"/>
          <p:nvPr/>
        </p:nvSpPr>
        <p:spPr>
          <a:xfrm>
            <a:off x="2396728" y="4281511"/>
            <a:ext cx="5860703" cy="404919"/>
          </a:xfrm>
          <a:prstGeom prst="rect">
            <a:avLst/>
          </a:prstGeom>
        </p:spPr>
        <p:txBody>
          <a:bodyPr lIns="0" tIns="0" rIns="0" bIns="0" rtlCol="0" anchor="t">
            <a:spAutoFit/>
          </a:bodyPr>
          <a:lstStyle/>
          <a:p>
            <a:pPr algn="ctr">
              <a:lnSpc>
                <a:spcPts val="3499"/>
              </a:lnSpc>
            </a:pPr>
            <a:r>
              <a:rPr lang="en-US" sz="2499" u="sng" dirty="0">
                <a:solidFill>
                  <a:srgbClr val="4848FF"/>
                </a:solidFill>
                <a:latin typeface="Lato"/>
                <a:ea typeface="Lato"/>
                <a:cs typeface="Lato"/>
                <a:sym typeface="Lato"/>
              </a:rPr>
              <a:t>https://spandh.dcs.shef.ac.uk/gridcorpus/</a:t>
            </a:r>
          </a:p>
        </p:txBody>
      </p:sp>
      <p:sp>
        <p:nvSpPr>
          <p:cNvPr id="12" name="TextBox 12"/>
          <p:cNvSpPr txBox="1"/>
          <p:nvPr/>
        </p:nvSpPr>
        <p:spPr>
          <a:xfrm>
            <a:off x="1015826" y="4960961"/>
            <a:ext cx="2610148" cy="422275"/>
          </a:xfrm>
          <a:prstGeom prst="rect">
            <a:avLst/>
          </a:prstGeom>
        </p:spPr>
        <p:txBody>
          <a:bodyPr lIns="0" tIns="0" rIns="0" bIns="0" rtlCol="0" anchor="t">
            <a:spAutoFit/>
          </a:bodyPr>
          <a:lstStyle/>
          <a:p>
            <a:pPr algn="ctr">
              <a:lnSpc>
                <a:spcPts val="3499"/>
              </a:lnSpc>
            </a:pPr>
            <a:r>
              <a:rPr lang="en-US" sz="2499" b="1">
                <a:solidFill>
                  <a:srgbClr val="606060"/>
                </a:solidFill>
                <a:latin typeface="Lato Bold"/>
                <a:ea typeface="Lato Bold"/>
                <a:cs typeface="Lato Bold"/>
                <a:sym typeface="Lato Bold"/>
              </a:rPr>
              <a:t>Other Resources : </a:t>
            </a:r>
          </a:p>
        </p:txBody>
      </p:sp>
      <p:sp>
        <p:nvSpPr>
          <p:cNvPr id="13" name="TextBox 13"/>
          <p:cNvSpPr txBox="1"/>
          <p:nvPr/>
        </p:nvSpPr>
        <p:spPr>
          <a:xfrm>
            <a:off x="3701302" y="4960961"/>
            <a:ext cx="10465594" cy="404919"/>
          </a:xfrm>
          <a:prstGeom prst="rect">
            <a:avLst/>
          </a:prstGeom>
        </p:spPr>
        <p:txBody>
          <a:bodyPr lIns="0" tIns="0" rIns="0" bIns="0" rtlCol="0" anchor="t">
            <a:spAutoFit/>
          </a:bodyPr>
          <a:lstStyle/>
          <a:p>
            <a:pPr algn="ctr">
              <a:lnSpc>
                <a:spcPts val="3499"/>
              </a:lnSpc>
            </a:pPr>
            <a:r>
              <a:rPr lang="en-US" sz="2499" u="sng" dirty="0">
                <a:solidFill>
                  <a:srgbClr val="4848FF"/>
                </a:solidFill>
                <a:latin typeface="Lato"/>
                <a:ea typeface="Lato"/>
                <a:cs typeface="Lato"/>
                <a:sym typeface="Lato"/>
              </a:rPr>
              <a:t>https://paperswithcode.com/sota/lipreading-on-grid-corpus-mixed-speech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35737" y="3460115"/>
            <a:ext cx="13816526" cy="3195319"/>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QUESTIONS?</a:t>
            </a:r>
          </a:p>
          <a:p>
            <a:pPr algn="ctr">
              <a:lnSpc>
                <a:spcPts val="12880"/>
              </a:lnSpc>
            </a:pPr>
            <a:endParaRPr lang="en-US" sz="9200" b="1">
              <a:solidFill>
                <a:srgbClr val="000000"/>
              </a:solidFill>
              <a:latin typeface="Canva Sans Bold"/>
              <a:ea typeface="Canva Sans Bold"/>
              <a:cs typeface="Canva Sans Bold"/>
              <a:sym typeface="Canva Sans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39238" y="4945063"/>
            <a:ext cx="9525" cy="349250"/>
          </a:xfrm>
          <a:prstGeom prst="rect">
            <a:avLst/>
          </a:prstGeom>
        </p:spPr>
        <p:txBody>
          <a:bodyPr lIns="0" tIns="0" rIns="0" bIns="0" rtlCol="0" anchor="t">
            <a:spAutoFit/>
          </a:bodyPr>
          <a:lstStyle/>
          <a:p>
            <a:pPr algn="ctr">
              <a:lnSpc>
                <a:spcPts val="2800"/>
              </a:lnSpc>
              <a:spcBef>
                <a:spcPct val="0"/>
              </a:spcBef>
            </a:pPr>
            <a:endParaRPr/>
          </a:p>
        </p:txBody>
      </p:sp>
      <p:sp>
        <p:nvSpPr>
          <p:cNvPr id="3" name="TextBox 3"/>
          <p:cNvSpPr txBox="1"/>
          <p:nvPr/>
        </p:nvSpPr>
        <p:spPr>
          <a:xfrm>
            <a:off x="5497339" y="4274503"/>
            <a:ext cx="7293322"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AutoShape 2"/>
          <p:cNvSpPr/>
          <p:nvPr/>
        </p:nvSpPr>
        <p:spPr>
          <a:xfrm flipV="1">
            <a:off x="1028785" y="1754505"/>
            <a:ext cx="6657765" cy="23812"/>
          </a:xfrm>
          <a:prstGeom prst="line">
            <a:avLst/>
          </a:prstGeom>
          <a:ln w="47625" cap="flat">
            <a:solidFill>
              <a:srgbClr val="A28231"/>
            </a:solidFill>
            <a:prstDash val="solid"/>
            <a:headEnd type="none" w="sm" len="sm"/>
            <a:tailEnd type="none" w="sm" len="sm"/>
          </a:ln>
        </p:spPr>
        <p:txBody>
          <a:bodyPr/>
          <a:lstStyle/>
          <a:p>
            <a:endParaRPr lang="en-US"/>
          </a:p>
        </p:txBody>
      </p:sp>
      <p:grpSp>
        <p:nvGrpSpPr>
          <p:cNvPr id="3" name="Group 3"/>
          <p:cNvGrpSpPr/>
          <p:nvPr/>
        </p:nvGrpSpPr>
        <p:grpSpPr>
          <a:xfrm>
            <a:off x="10864841" y="-396359"/>
            <a:ext cx="11534965" cy="11534919"/>
            <a:chOff x="0" y="0"/>
            <a:chExt cx="6350000" cy="6349975"/>
          </a:xfrm>
        </p:grpSpPr>
        <p:sp>
          <p:nvSpPr>
            <p:cNvPr id="4" name="Freeform 4"/>
            <p:cNvSpPr/>
            <p:nvPr/>
          </p:nvSpPr>
          <p:spPr>
            <a:xfrm rot="6000">
              <a:off x="-3056" y="-3056"/>
              <a:ext cx="6356111" cy="6356086"/>
            </a:xfrm>
            <a:custGeom>
              <a:avLst/>
              <a:gdLst/>
              <a:ahLst/>
              <a:cxnLst/>
              <a:rect l="l" t="t" r="r" b="b"/>
              <a:pathLst>
                <a:path w="6356111" h="6356086">
                  <a:moveTo>
                    <a:pt x="6353051" y="3172540"/>
                  </a:moveTo>
                  <a:cubicBezTo>
                    <a:pt x="6356112" y="4925963"/>
                    <a:pt x="4937071" y="6349966"/>
                    <a:pt x="3183597" y="6353026"/>
                  </a:cubicBezTo>
                  <a:cubicBezTo>
                    <a:pt x="1430098" y="6356086"/>
                    <a:pt x="6121" y="4937046"/>
                    <a:pt x="3061" y="3183623"/>
                  </a:cubicBezTo>
                  <a:cubicBezTo>
                    <a:pt x="0" y="1430111"/>
                    <a:pt x="1419016" y="6121"/>
                    <a:pt x="3172515" y="3061"/>
                  </a:cubicBezTo>
                  <a:cubicBezTo>
                    <a:pt x="4926014" y="0"/>
                    <a:pt x="6349991" y="1419028"/>
                    <a:pt x="6353051" y="3172540"/>
                  </a:cubicBezTo>
                  <a:close/>
                </a:path>
              </a:pathLst>
            </a:custGeom>
            <a:blipFill>
              <a:blip r:embed="rId2"/>
              <a:stretch>
                <a:fillRect l="-39092" t="-168" r="-38428" b="-1180"/>
              </a:stretch>
            </a:blipFill>
          </p:spPr>
          <p:txBody>
            <a:bodyPr/>
            <a:lstStyle/>
            <a:p>
              <a:endParaRPr lang="en-US"/>
            </a:p>
          </p:txBody>
        </p:sp>
      </p:grpSp>
      <p:sp>
        <p:nvSpPr>
          <p:cNvPr id="5" name="TextBox 5"/>
          <p:cNvSpPr txBox="1"/>
          <p:nvPr/>
        </p:nvSpPr>
        <p:spPr>
          <a:xfrm>
            <a:off x="1028785" y="933450"/>
            <a:ext cx="7227822" cy="821055"/>
          </a:xfrm>
          <a:prstGeom prst="rect">
            <a:avLst/>
          </a:prstGeom>
        </p:spPr>
        <p:txBody>
          <a:bodyPr lIns="0" tIns="0" rIns="0" bIns="0" rtlCol="0" anchor="t">
            <a:spAutoFit/>
          </a:bodyPr>
          <a:lstStyle/>
          <a:p>
            <a:pPr algn="l">
              <a:lnSpc>
                <a:spcPts val="6719"/>
              </a:lnSpc>
            </a:pPr>
            <a:r>
              <a:rPr lang="en-US" sz="4800" b="1">
                <a:solidFill>
                  <a:srgbClr val="1D1D1F"/>
                </a:solidFill>
                <a:latin typeface="Raleway Heavy"/>
                <a:ea typeface="Raleway Heavy"/>
                <a:cs typeface="Raleway Heavy"/>
                <a:sym typeface="Raleway Heavy"/>
              </a:rPr>
              <a:t>PROBLEM STATEMENT</a:t>
            </a:r>
          </a:p>
        </p:txBody>
      </p:sp>
      <p:sp>
        <p:nvSpPr>
          <p:cNvPr id="6" name="TextBox 6"/>
          <p:cNvSpPr txBox="1"/>
          <p:nvPr/>
        </p:nvSpPr>
        <p:spPr>
          <a:xfrm>
            <a:off x="1028785" y="2177345"/>
            <a:ext cx="8346974" cy="6050661"/>
          </a:xfrm>
          <a:prstGeom prst="rect">
            <a:avLst/>
          </a:prstGeom>
        </p:spPr>
        <p:txBody>
          <a:bodyPr lIns="0" tIns="0" rIns="0" bIns="0" rtlCol="0" anchor="t">
            <a:spAutoFit/>
          </a:bodyPr>
          <a:lstStyle/>
          <a:p>
            <a:pPr algn="just">
              <a:lnSpc>
                <a:spcPts val="4409"/>
              </a:lnSpc>
            </a:pPr>
            <a:r>
              <a:rPr lang="en-US" sz="2940">
                <a:solidFill>
                  <a:srgbClr val="606060"/>
                </a:solidFill>
                <a:latin typeface="Lato"/>
                <a:ea typeface="Lato"/>
                <a:cs typeface="Lato"/>
                <a:sym typeface="Lato"/>
              </a:rPr>
              <a:t>The ﬁne distinction is the major obstacle for humans to read from lips and as reported previously only around 20% reading accuracy can be achieved.</a:t>
            </a:r>
          </a:p>
          <a:p>
            <a:pPr algn="just">
              <a:lnSpc>
                <a:spcPts val="4409"/>
              </a:lnSpc>
            </a:pPr>
            <a:r>
              <a:rPr lang="en-US" sz="2940">
                <a:solidFill>
                  <a:srgbClr val="606060"/>
                </a:solidFill>
                <a:latin typeface="Lato"/>
                <a:ea typeface="Lato"/>
                <a:cs typeface="Lato"/>
                <a:sym typeface="Lato"/>
              </a:rPr>
              <a:t>Digital editing tools enable audio manipulation in videos, leading to misinformation. Automated systems are needed to verify if lip movements match audio to detect such manipulations. Current methods often assess words individually, missing context and making it difficult to check alignment across entire sentences. </a:t>
            </a:r>
          </a:p>
        </p:txBody>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87" y="1754505"/>
            <a:ext cx="2612246" cy="0"/>
          </a:xfrm>
          <a:prstGeom prst="line">
            <a:avLst/>
          </a:prstGeom>
          <a:ln w="47625" cap="flat">
            <a:solidFill>
              <a:srgbClr val="A28231"/>
            </a:solidFill>
            <a:prstDash val="solid"/>
            <a:headEnd type="none" w="sm" len="sm"/>
            <a:tailEnd type="none" w="sm" len="sm"/>
          </a:ln>
        </p:spPr>
        <p:txBody>
          <a:bodyPr/>
          <a:lstStyle/>
          <a:p>
            <a:endParaRPr lang="en-US"/>
          </a:p>
        </p:txBody>
      </p:sp>
      <p:sp>
        <p:nvSpPr>
          <p:cNvPr id="3" name="Freeform 3"/>
          <p:cNvSpPr/>
          <p:nvPr/>
        </p:nvSpPr>
        <p:spPr>
          <a:xfrm>
            <a:off x="7909462" y="1028700"/>
            <a:ext cx="9534013" cy="5561507"/>
          </a:xfrm>
          <a:custGeom>
            <a:avLst/>
            <a:gdLst/>
            <a:ahLst/>
            <a:cxnLst/>
            <a:rect l="l" t="t" r="r" b="b"/>
            <a:pathLst>
              <a:path w="9534013" h="5561507">
                <a:moveTo>
                  <a:pt x="0" y="0"/>
                </a:moveTo>
                <a:lnTo>
                  <a:pt x="9534013" y="0"/>
                </a:lnTo>
                <a:lnTo>
                  <a:pt x="9534013" y="5561507"/>
                </a:lnTo>
                <a:lnTo>
                  <a:pt x="0" y="55615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8327005" y="7298865"/>
            <a:ext cx="9116469" cy="1525524"/>
          </a:xfrm>
          <a:prstGeom prst="rect">
            <a:avLst/>
          </a:prstGeom>
        </p:spPr>
        <p:txBody>
          <a:bodyPr lIns="0" tIns="0" rIns="0" bIns="0" rtlCol="0" anchor="t">
            <a:spAutoFit/>
          </a:bodyPr>
          <a:lstStyle/>
          <a:p>
            <a:pPr marL="634746" lvl="1" indent="-317373" algn="l">
              <a:lnSpc>
                <a:spcPts val="4116"/>
              </a:lnSpc>
              <a:buFont typeface="Arial"/>
              <a:buChar char="•"/>
            </a:pPr>
            <a:r>
              <a:rPr lang="en-US" sz="2940">
                <a:solidFill>
                  <a:srgbClr val="606060"/>
                </a:solidFill>
                <a:latin typeface="Lato"/>
                <a:ea typeface="Lato"/>
                <a:cs typeface="Lato"/>
                <a:sym typeface="Lato"/>
              </a:rPr>
              <a:t>Older approaches used word classification rather than classifying, rather than full sentence-level sequence prediction.</a:t>
            </a:r>
          </a:p>
        </p:txBody>
      </p:sp>
      <p:sp>
        <p:nvSpPr>
          <p:cNvPr id="5" name="TextBox 5"/>
          <p:cNvSpPr txBox="1"/>
          <p:nvPr/>
        </p:nvSpPr>
        <p:spPr>
          <a:xfrm>
            <a:off x="1028787" y="933450"/>
            <a:ext cx="2900544" cy="821055"/>
          </a:xfrm>
          <a:prstGeom prst="rect">
            <a:avLst/>
          </a:prstGeom>
        </p:spPr>
        <p:txBody>
          <a:bodyPr lIns="0" tIns="0" rIns="0" bIns="0" rtlCol="0" anchor="t">
            <a:spAutoFit/>
          </a:bodyPr>
          <a:lstStyle/>
          <a:p>
            <a:pPr algn="l">
              <a:lnSpc>
                <a:spcPts val="6719"/>
              </a:lnSpc>
            </a:pPr>
            <a:r>
              <a:rPr lang="en-US" sz="4800" b="1">
                <a:solidFill>
                  <a:srgbClr val="1D1D1F"/>
                </a:solidFill>
                <a:latin typeface="Raleway Heavy"/>
                <a:ea typeface="Raleway Heavy"/>
                <a:cs typeface="Raleway Heavy"/>
                <a:sym typeface="Raleway Heavy"/>
              </a:rPr>
              <a:t>HISTORY</a:t>
            </a:r>
          </a:p>
        </p:txBody>
      </p:sp>
      <p:sp>
        <p:nvSpPr>
          <p:cNvPr id="6" name="TextBox 6"/>
          <p:cNvSpPr txBox="1"/>
          <p:nvPr/>
        </p:nvSpPr>
        <p:spPr>
          <a:xfrm>
            <a:off x="461051" y="8591315"/>
            <a:ext cx="739527" cy="396239"/>
          </a:xfrm>
          <a:prstGeom prst="rect">
            <a:avLst/>
          </a:prstGeom>
        </p:spPr>
        <p:txBody>
          <a:bodyPr lIns="0" tIns="0" rIns="0" bIns="0" rtlCol="0" anchor="t">
            <a:spAutoFit/>
          </a:bodyPr>
          <a:lstStyle/>
          <a:p>
            <a:pPr algn="ctr">
              <a:lnSpc>
                <a:spcPts val="3360"/>
              </a:lnSpc>
            </a:pPr>
            <a:r>
              <a:rPr lang="en-US" sz="2400">
                <a:solidFill>
                  <a:srgbClr val="000000"/>
                </a:solidFill>
                <a:latin typeface="Canva Sans"/>
                <a:ea typeface="Canva Sans"/>
                <a:cs typeface="Canva Sans"/>
                <a:sym typeface="Canva Sans"/>
              </a:rPr>
              <a:t>2016</a:t>
            </a:r>
          </a:p>
        </p:txBody>
      </p:sp>
      <p:sp>
        <p:nvSpPr>
          <p:cNvPr id="7" name="AutoShape 7"/>
          <p:cNvSpPr/>
          <p:nvPr/>
        </p:nvSpPr>
        <p:spPr>
          <a:xfrm flipV="1">
            <a:off x="830814" y="7870983"/>
            <a:ext cx="0" cy="758432"/>
          </a:xfrm>
          <a:prstGeom prst="line">
            <a:avLst/>
          </a:prstGeom>
          <a:ln w="38100" cap="flat">
            <a:solidFill>
              <a:srgbClr val="A28231"/>
            </a:solidFill>
            <a:prstDash val="sysDot"/>
            <a:headEnd type="none" w="sm" len="sm"/>
            <a:tailEnd type="arrow" w="med" len="sm"/>
          </a:ln>
        </p:spPr>
        <p:txBody>
          <a:bodyPr/>
          <a:lstStyle/>
          <a:p>
            <a:endParaRPr lang="en-US"/>
          </a:p>
        </p:txBody>
      </p:sp>
      <p:sp>
        <p:nvSpPr>
          <p:cNvPr id="8" name="Freeform 8"/>
          <p:cNvSpPr/>
          <p:nvPr/>
        </p:nvSpPr>
        <p:spPr>
          <a:xfrm>
            <a:off x="695294" y="7599942"/>
            <a:ext cx="271040" cy="271040"/>
          </a:xfrm>
          <a:custGeom>
            <a:avLst/>
            <a:gdLst/>
            <a:ahLst/>
            <a:cxnLst/>
            <a:rect l="l" t="t" r="r" b="b"/>
            <a:pathLst>
              <a:path w="271040" h="271040">
                <a:moveTo>
                  <a:pt x="0" y="0"/>
                </a:moveTo>
                <a:lnTo>
                  <a:pt x="271041" y="0"/>
                </a:lnTo>
                <a:lnTo>
                  <a:pt x="271041" y="271041"/>
                </a:lnTo>
                <a:lnTo>
                  <a:pt x="0" y="2710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AutoShape 9"/>
          <p:cNvSpPr/>
          <p:nvPr/>
        </p:nvSpPr>
        <p:spPr>
          <a:xfrm flipV="1">
            <a:off x="830814" y="6733971"/>
            <a:ext cx="0" cy="865971"/>
          </a:xfrm>
          <a:prstGeom prst="line">
            <a:avLst/>
          </a:prstGeom>
          <a:ln w="38100" cap="flat">
            <a:solidFill>
              <a:srgbClr val="A28231"/>
            </a:solidFill>
            <a:prstDash val="sysDot"/>
            <a:headEnd type="none" w="sm" len="sm"/>
            <a:tailEnd type="arrow" w="med" len="sm"/>
          </a:ln>
        </p:spPr>
        <p:txBody>
          <a:bodyPr/>
          <a:lstStyle/>
          <a:p>
            <a:endParaRPr lang="en-US"/>
          </a:p>
        </p:txBody>
      </p:sp>
      <p:sp>
        <p:nvSpPr>
          <p:cNvPr id="10" name="TextBox 10"/>
          <p:cNvSpPr txBox="1"/>
          <p:nvPr/>
        </p:nvSpPr>
        <p:spPr>
          <a:xfrm>
            <a:off x="461051" y="6337731"/>
            <a:ext cx="739527" cy="396239"/>
          </a:xfrm>
          <a:prstGeom prst="rect">
            <a:avLst/>
          </a:prstGeom>
        </p:spPr>
        <p:txBody>
          <a:bodyPr lIns="0" tIns="0" rIns="0" bIns="0" rtlCol="0" anchor="t">
            <a:spAutoFit/>
          </a:bodyPr>
          <a:lstStyle/>
          <a:p>
            <a:pPr algn="ctr">
              <a:lnSpc>
                <a:spcPts val="3360"/>
              </a:lnSpc>
            </a:pPr>
            <a:r>
              <a:rPr lang="en-US" sz="2400">
                <a:solidFill>
                  <a:srgbClr val="000000"/>
                </a:solidFill>
                <a:latin typeface="Canva Sans"/>
                <a:ea typeface="Canva Sans"/>
                <a:cs typeface="Canva Sans"/>
                <a:sym typeface="Canva Sans"/>
              </a:rPr>
              <a:t>2016</a:t>
            </a:r>
          </a:p>
        </p:txBody>
      </p:sp>
      <p:grpSp>
        <p:nvGrpSpPr>
          <p:cNvPr id="11" name="Group 11"/>
          <p:cNvGrpSpPr/>
          <p:nvPr/>
        </p:nvGrpSpPr>
        <p:grpSpPr>
          <a:xfrm>
            <a:off x="695294" y="4876800"/>
            <a:ext cx="271040" cy="1360685"/>
            <a:chOff x="0" y="0"/>
            <a:chExt cx="361387" cy="1814247"/>
          </a:xfrm>
        </p:grpSpPr>
        <p:sp>
          <p:nvSpPr>
            <p:cNvPr id="12" name="AutoShape 12"/>
            <p:cNvSpPr/>
            <p:nvPr/>
          </p:nvSpPr>
          <p:spPr>
            <a:xfrm flipV="1">
              <a:off x="180694" y="1084923"/>
              <a:ext cx="0" cy="729323"/>
            </a:xfrm>
            <a:prstGeom prst="line">
              <a:avLst/>
            </a:prstGeom>
            <a:ln w="50800" cap="flat">
              <a:solidFill>
                <a:srgbClr val="A28231"/>
              </a:solidFill>
              <a:prstDash val="sysDot"/>
              <a:headEnd type="none" w="sm" len="sm"/>
              <a:tailEnd type="arrow" w="med" len="sm"/>
            </a:ln>
          </p:spPr>
          <p:txBody>
            <a:bodyPr/>
            <a:lstStyle/>
            <a:p>
              <a:endParaRPr lang="en-US"/>
            </a:p>
          </p:txBody>
        </p:sp>
        <p:sp>
          <p:nvSpPr>
            <p:cNvPr id="13" name="Freeform 13"/>
            <p:cNvSpPr/>
            <p:nvPr/>
          </p:nvSpPr>
          <p:spPr>
            <a:xfrm>
              <a:off x="0" y="723536"/>
              <a:ext cx="361387" cy="361387"/>
            </a:xfrm>
            <a:custGeom>
              <a:avLst/>
              <a:gdLst/>
              <a:ahLst/>
              <a:cxnLst/>
              <a:rect l="l" t="t" r="r" b="b"/>
              <a:pathLst>
                <a:path w="361387" h="361387">
                  <a:moveTo>
                    <a:pt x="0" y="0"/>
                  </a:moveTo>
                  <a:lnTo>
                    <a:pt x="361387" y="0"/>
                  </a:lnTo>
                  <a:lnTo>
                    <a:pt x="361387" y="361387"/>
                  </a:lnTo>
                  <a:lnTo>
                    <a:pt x="0" y="3613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AutoShape 14"/>
            <p:cNvSpPr/>
            <p:nvPr/>
          </p:nvSpPr>
          <p:spPr>
            <a:xfrm flipV="1">
              <a:off x="180694" y="0"/>
              <a:ext cx="0" cy="723536"/>
            </a:xfrm>
            <a:prstGeom prst="line">
              <a:avLst/>
            </a:prstGeom>
            <a:ln w="50800" cap="flat">
              <a:solidFill>
                <a:srgbClr val="A28231"/>
              </a:solidFill>
              <a:prstDash val="sysDot"/>
              <a:headEnd type="none" w="sm" len="sm"/>
              <a:tailEnd type="arrow" w="med" len="sm"/>
            </a:ln>
          </p:spPr>
          <p:txBody>
            <a:bodyPr/>
            <a:lstStyle/>
            <a:p>
              <a:endParaRPr lang="en-US"/>
            </a:p>
          </p:txBody>
        </p:sp>
      </p:grpSp>
      <p:sp>
        <p:nvSpPr>
          <p:cNvPr id="15" name="TextBox 15"/>
          <p:cNvSpPr txBox="1"/>
          <p:nvPr/>
        </p:nvSpPr>
        <p:spPr>
          <a:xfrm>
            <a:off x="467004" y="4402773"/>
            <a:ext cx="727621" cy="396239"/>
          </a:xfrm>
          <a:prstGeom prst="rect">
            <a:avLst/>
          </a:prstGeom>
        </p:spPr>
        <p:txBody>
          <a:bodyPr lIns="0" tIns="0" rIns="0" bIns="0" rtlCol="0" anchor="t">
            <a:spAutoFit/>
          </a:bodyPr>
          <a:lstStyle/>
          <a:p>
            <a:pPr algn="ctr">
              <a:lnSpc>
                <a:spcPts val="3360"/>
              </a:lnSpc>
            </a:pPr>
            <a:r>
              <a:rPr lang="en-US" sz="2400">
                <a:solidFill>
                  <a:srgbClr val="000000"/>
                </a:solidFill>
                <a:latin typeface="Canva Sans"/>
                <a:ea typeface="Canva Sans"/>
                <a:cs typeface="Canva Sans"/>
                <a:sym typeface="Canva Sans"/>
              </a:rPr>
              <a:t>2018</a:t>
            </a:r>
          </a:p>
        </p:txBody>
      </p:sp>
      <p:grpSp>
        <p:nvGrpSpPr>
          <p:cNvPr id="16" name="Group 16"/>
          <p:cNvGrpSpPr/>
          <p:nvPr/>
        </p:nvGrpSpPr>
        <p:grpSpPr>
          <a:xfrm>
            <a:off x="1747705" y="2307708"/>
            <a:ext cx="3076873" cy="6765569"/>
            <a:chOff x="0" y="0"/>
            <a:chExt cx="4102497" cy="9020759"/>
          </a:xfrm>
        </p:grpSpPr>
        <p:grpSp>
          <p:nvGrpSpPr>
            <p:cNvPr id="17" name="Group 17"/>
            <p:cNvGrpSpPr/>
            <p:nvPr/>
          </p:nvGrpSpPr>
          <p:grpSpPr>
            <a:xfrm rot="-5400000">
              <a:off x="1301223" y="6764707"/>
              <a:ext cx="1500051" cy="921233"/>
              <a:chOff x="0" y="0"/>
              <a:chExt cx="887431" cy="545002"/>
            </a:xfrm>
          </p:grpSpPr>
          <p:sp>
            <p:nvSpPr>
              <p:cNvPr id="18" name="Freeform 18"/>
              <p:cNvSpPr/>
              <p:nvPr/>
            </p:nvSpPr>
            <p:spPr>
              <a:xfrm>
                <a:off x="0" y="0"/>
                <a:ext cx="887431" cy="545002"/>
              </a:xfrm>
              <a:custGeom>
                <a:avLst/>
                <a:gdLst/>
                <a:ahLst/>
                <a:cxnLst/>
                <a:rect l="l" t="t" r="r" b="b"/>
                <a:pathLst>
                  <a:path w="887431" h="545002">
                    <a:moveTo>
                      <a:pt x="887431" y="272501"/>
                    </a:moveTo>
                    <a:lnTo>
                      <a:pt x="481031" y="0"/>
                    </a:lnTo>
                    <a:lnTo>
                      <a:pt x="481031" y="203200"/>
                    </a:lnTo>
                    <a:lnTo>
                      <a:pt x="0" y="203200"/>
                    </a:lnTo>
                    <a:lnTo>
                      <a:pt x="0" y="341801"/>
                    </a:lnTo>
                    <a:lnTo>
                      <a:pt x="481031" y="341801"/>
                    </a:lnTo>
                    <a:lnTo>
                      <a:pt x="481031" y="545002"/>
                    </a:lnTo>
                    <a:lnTo>
                      <a:pt x="887431" y="272501"/>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19" name="TextBox 19"/>
              <p:cNvSpPr txBox="1"/>
              <p:nvPr/>
            </p:nvSpPr>
            <p:spPr>
              <a:xfrm>
                <a:off x="0" y="155575"/>
                <a:ext cx="785831" cy="186227"/>
              </a:xfrm>
              <a:prstGeom prst="rect">
                <a:avLst/>
              </a:prstGeom>
            </p:spPr>
            <p:txBody>
              <a:bodyPr lIns="50800" tIns="50800" rIns="50800" bIns="50800" rtlCol="0" anchor="ctr"/>
              <a:lstStyle/>
              <a:p>
                <a:pPr algn="ctr">
                  <a:lnSpc>
                    <a:spcPts val="2800"/>
                  </a:lnSpc>
                </a:pPr>
                <a:endParaRPr/>
              </a:p>
            </p:txBody>
          </p:sp>
        </p:grpSp>
        <p:sp>
          <p:nvSpPr>
            <p:cNvPr id="20" name="TextBox 20"/>
            <p:cNvSpPr txBox="1"/>
            <p:nvPr/>
          </p:nvSpPr>
          <p:spPr>
            <a:xfrm>
              <a:off x="1101328" y="8269130"/>
              <a:ext cx="1899841" cy="751628"/>
            </a:xfrm>
            <a:prstGeom prst="rect">
              <a:avLst/>
            </a:prstGeom>
          </p:spPr>
          <p:txBody>
            <a:bodyPr lIns="0" tIns="0" rIns="0" bIns="0" rtlCol="0" anchor="t">
              <a:spAutoFit/>
            </a:bodyPr>
            <a:lstStyle/>
            <a:p>
              <a:pPr algn="ctr">
                <a:lnSpc>
                  <a:spcPts val="4759"/>
                </a:lnSpc>
              </a:pPr>
              <a:r>
                <a:rPr lang="en-US" sz="3399" b="1">
                  <a:solidFill>
                    <a:srgbClr val="0097B2"/>
                  </a:solidFill>
                  <a:latin typeface="Canva Sans Bold"/>
                  <a:ea typeface="Canva Sans Bold"/>
                  <a:cs typeface="Canva Sans Bold"/>
                  <a:sym typeface="Canva Sans Bold"/>
                </a:rPr>
                <a:t>LipNet</a:t>
              </a:r>
            </a:p>
          </p:txBody>
        </p:sp>
        <p:sp>
          <p:nvSpPr>
            <p:cNvPr id="21" name="TextBox 21"/>
            <p:cNvSpPr txBox="1"/>
            <p:nvPr/>
          </p:nvSpPr>
          <p:spPr>
            <a:xfrm>
              <a:off x="1405334" y="5368070"/>
              <a:ext cx="1291828" cy="751628"/>
            </a:xfrm>
            <a:prstGeom prst="rect">
              <a:avLst/>
            </a:prstGeom>
          </p:spPr>
          <p:txBody>
            <a:bodyPr lIns="0" tIns="0" rIns="0" bIns="0" rtlCol="0" anchor="t">
              <a:spAutoFit/>
            </a:bodyPr>
            <a:lstStyle/>
            <a:p>
              <a:pPr algn="ctr">
                <a:lnSpc>
                  <a:spcPts val="4759"/>
                </a:lnSpc>
              </a:pPr>
              <a:r>
                <a:rPr lang="en-US" sz="3399" b="1">
                  <a:solidFill>
                    <a:srgbClr val="0097B2"/>
                  </a:solidFill>
                  <a:latin typeface="Canva Sans Bold"/>
                  <a:ea typeface="Canva Sans Bold"/>
                  <a:cs typeface="Canva Sans Bold"/>
                  <a:sym typeface="Canva Sans Bold"/>
                </a:rPr>
                <a:t>WAS</a:t>
              </a:r>
            </a:p>
          </p:txBody>
        </p:sp>
        <p:sp>
          <p:nvSpPr>
            <p:cNvPr id="22" name="TextBox 22"/>
            <p:cNvSpPr txBox="1"/>
            <p:nvPr/>
          </p:nvSpPr>
          <p:spPr>
            <a:xfrm>
              <a:off x="968673" y="2788125"/>
              <a:ext cx="2165152" cy="751628"/>
            </a:xfrm>
            <a:prstGeom prst="rect">
              <a:avLst/>
            </a:prstGeom>
          </p:spPr>
          <p:txBody>
            <a:bodyPr lIns="0" tIns="0" rIns="0" bIns="0" rtlCol="0" anchor="t">
              <a:spAutoFit/>
            </a:bodyPr>
            <a:lstStyle/>
            <a:p>
              <a:pPr algn="ctr">
                <a:lnSpc>
                  <a:spcPts val="4759"/>
                </a:lnSpc>
              </a:pPr>
              <a:r>
                <a:rPr lang="en-US" sz="3399" b="1">
                  <a:solidFill>
                    <a:srgbClr val="0097B2"/>
                  </a:solidFill>
                  <a:latin typeface="Canva Sans Bold"/>
                  <a:ea typeface="Canva Sans Bold"/>
                  <a:cs typeface="Canva Sans Bold"/>
                  <a:sym typeface="Canva Sans Bold"/>
                </a:rPr>
                <a:t>LCANet</a:t>
              </a:r>
            </a:p>
          </p:txBody>
        </p:sp>
        <p:grpSp>
          <p:nvGrpSpPr>
            <p:cNvPr id="23" name="Group 23"/>
            <p:cNvGrpSpPr/>
            <p:nvPr/>
          </p:nvGrpSpPr>
          <p:grpSpPr>
            <a:xfrm rot="-5400000">
              <a:off x="1321925" y="4164060"/>
              <a:ext cx="1458647" cy="921233"/>
              <a:chOff x="0" y="0"/>
              <a:chExt cx="862936" cy="545002"/>
            </a:xfrm>
          </p:grpSpPr>
          <p:sp>
            <p:nvSpPr>
              <p:cNvPr id="24" name="Freeform 24"/>
              <p:cNvSpPr/>
              <p:nvPr/>
            </p:nvSpPr>
            <p:spPr>
              <a:xfrm>
                <a:off x="0" y="0"/>
                <a:ext cx="862936" cy="545002"/>
              </a:xfrm>
              <a:custGeom>
                <a:avLst/>
                <a:gdLst/>
                <a:ahLst/>
                <a:cxnLst/>
                <a:rect l="l" t="t" r="r" b="b"/>
                <a:pathLst>
                  <a:path w="862936" h="545002">
                    <a:moveTo>
                      <a:pt x="862936" y="272501"/>
                    </a:moveTo>
                    <a:lnTo>
                      <a:pt x="456536" y="0"/>
                    </a:lnTo>
                    <a:lnTo>
                      <a:pt x="456536" y="203200"/>
                    </a:lnTo>
                    <a:lnTo>
                      <a:pt x="0" y="203200"/>
                    </a:lnTo>
                    <a:lnTo>
                      <a:pt x="0" y="341801"/>
                    </a:lnTo>
                    <a:lnTo>
                      <a:pt x="456536" y="341801"/>
                    </a:lnTo>
                    <a:lnTo>
                      <a:pt x="456536" y="545002"/>
                    </a:lnTo>
                    <a:lnTo>
                      <a:pt x="862936" y="272501"/>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25" name="TextBox 25"/>
              <p:cNvSpPr txBox="1"/>
              <p:nvPr/>
            </p:nvSpPr>
            <p:spPr>
              <a:xfrm>
                <a:off x="0" y="155575"/>
                <a:ext cx="761336" cy="186227"/>
              </a:xfrm>
              <a:prstGeom prst="rect">
                <a:avLst/>
              </a:prstGeom>
            </p:spPr>
            <p:txBody>
              <a:bodyPr lIns="50800" tIns="50800" rIns="50800" bIns="50800" rtlCol="0" anchor="ctr"/>
              <a:lstStyle/>
              <a:p>
                <a:pPr algn="ctr">
                  <a:lnSpc>
                    <a:spcPts val="2800"/>
                  </a:lnSpc>
                </a:pPr>
                <a:endParaRPr/>
              </a:p>
            </p:txBody>
          </p:sp>
        </p:grpSp>
        <p:grpSp>
          <p:nvGrpSpPr>
            <p:cNvPr id="26" name="Group 26"/>
            <p:cNvGrpSpPr/>
            <p:nvPr/>
          </p:nvGrpSpPr>
          <p:grpSpPr>
            <a:xfrm rot="-5400000">
              <a:off x="1321925" y="1309260"/>
              <a:ext cx="1458647" cy="921233"/>
              <a:chOff x="0" y="0"/>
              <a:chExt cx="862936" cy="545002"/>
            </a:xfrm>
          </p:grpSpPr>
          <p:sp>
            <p:nvSpPr>
              <p:cNvPr id="27" name="Freeform 27"/>
              <p:cNvSpPr/>
              <p:nvPr/>
            </p:nvSpPr>
            <p:spPr>
              <a:xfrm>
                <a:off x="0" y="0"/>
                <a:ext cx="862936" cy="545002"/>
              </a:xfrm>
              <a:custGeom>
                <a:avLst/>
                <a:gdLst/>
                <a:ahLst/>
                <a:cxnLst/>
                <a:rect l="l" t="t" r="r" b="b"/>
                <a:pathLst>
                  <a:path w="862936" h="545002">
                    <a:moveTo>
                      <a:pt x="862936" y="272501"/>
                    </a:moveTo>
                    <a:lnTo>
                      <a:pt x="456536" y="0"/>
                    </a:lnTo>
                    <a:lnTo>
                      <a:pt x="456536" y="203200"/>
                    </a:lnTo>
                    <a:lnTo>
                      <a:pt x="0" y="203200"/>
                    </a:lnTo>
                    <a:lnTo>
                      <a:pt x="0" y="341801"/>
                    </a:lnTo>
                    <a:lnTo>
                      <a:pt x="456536" y="341801"/>
                    </a:lnTo>
                    <a:lnTo>
                      <a:pt x="456536" y="545002"/>
                    </a:lnTo>
                    <a:lnTo>
                      <a:pt x="862936" y="272501"/>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28" name="TextBox 28"/>
              <p:cNvSpPr txBox="1"/>
              <p:nvPr/>
            </p:nvSpPr>
            <p:spPr>
              <a:xfrm>
                <a:off x="0" y="155575"/>
                <a:ext cx="761336" cy="186227"/>
              </a:xfrm>
              <a:prstGeom prst="rect">
                <a:avLst/>
              </a:prstGeom>
            </p:spPr>
            <p:txBody>
              <a:bodyPr lIns="50800" tIns="50800" rIns="50800" bIns="50800" rtlCol="0" anchor="ctr"/>
              <a:lstStyle/>
              <a:p>
                <a:pPr algn="ctr">
                  <a:lnSpc>
                    <a:spcPts val="2800"/>
                  </a:lnSpc>
                </a:pPr>
                <a:endParaRPr/>
              </a:p>
            </p:txBody>
          </p:sp>
        </p:grpSp>
        <p:sp>
          <p:nvSpPr>
            <p:cNvPr id="29" name="TextBox 29"/>
            <p:cNvSpPr txBox="1"/>
            <p:nvPr/>
          </p:nvSpPr>
          <p:spPr>
            <a:xfrm>
              <a:off x="0" y="-66675"/>
              <a:ext cx="4102497" cy="751628"/>
            </a:xfrm>
            <a:prstGeom prst="rect">
              <a:avLst/>
            </a:prstGeom>
          </p:spPr>
          <p:txBody>
            <a:bodyPr lIns="0" tIns="0" rIns="0" bIns="0" rtlCol="0" anchor="t">
              <a:spAutoFit/>
            </a:bodyPr>
            <a:lstStyle/>
            <a:p>
              <a:pPr algn="ctr">
                <a:lnSpc>
                  <a:spcPts val="4759"/>
                </a:lnSpc>
              </a:pPr>
              <a:r>
                <a:rPr lang="en-US" sz="3399" b="1">
                  <a:solidFill>
                    <a:srgbClr val="0097B2"/>
                  </a:solidFill>
                  <a:latin typeface="Canva Sans Bold"/>
                  <a:ea typeface="Canva Sans Bold"/>
                  <a:cs typeface="Canva Sans Bold"/>
                  <a:sym typeface="Canva Sans Bold"/>
                </a:rPr>
                <a:t>CTC/Attention</a:t>
              </a:r>
            </a:p>
          </p:txBody>
        </p:sp>
      </p:grpSp>
      <p:grpSp>
        <p:nvGrpSpPr>
          <p:cNvPr id="30" name="Group 30"/>
          <p:cNvGrpSpPr/>
          <p:nvPr/>
        </p:nvGrpSpPr>
        <p:grpSpPr>
          <a:xfrm>
            <a:off x="695294" y="2937313"/>
            <a:ext cx="271040" cy="1360685"/>
            <a:chOff x="0" y="0"/>
            <a:chExt cx="361387" cy="1814247"/>
          </a:xfrm>
        </p:grpSpPr>
        <p:sp>
          <p:nvSpPr>
            <p:cNvPr id="31" name="AutoShape 31"/>
            <p:cNvSpPr/>
            <p:nvPr/>
          </p:nvSpPr>
          <p:spPr>
            <a:xfrm flipV="1">
              <a:off x="180694" y="1084923"/>
              <a:ext cx="0" cy="729323"/>
            </a:xfrm>
            <a:prstGeom prst="line">
              <a:avLst/>
            </a:prstGeom>
            <a:ln w="50800" cap="flat">
              <a:solidFill>
                <a:srgbClr val="A28231"/>
              </a:solidFill>
              <a:prstDash val="sysDot"/>
              <a:headEnd type="none" w="sm" len="sm"/>
              <a:tailEnd type="arrow" w="med" len="sm"/>
            </a:ln>
          </p:spPr>
          <p:txBody>
            <a:bodyPr/>
            <a:lstStyle/>
            <a:p>
              <a:endParaRPr lang="en-US"/>
            </a:p>
          </p:txBody>
        </p:sp>
        <p:sp>
          <p:nvSpPr>
            <p:cNvPr id="32" name="Freeform 32"/>
            <p:cNvSpPr/>
            <p:nvPr/>
          </p:nvSpPr>
          <p:spPr>
            <a:xfrm>
              <a:off x="0" y="723536"/>
              <a:ext cx="361387" cy="361387"/>
            </a:xfrm>
            <a:custGeom>
              <a:avLst/>
              <a:gdLst/>
              <a:ahLst/>
              <a:cxnLst/>
              <a:rect l="l" t="t" r="r" b="b"/>
              <a:pathLst>
                <a:path w="361387" h="361387">
                  <a:moveTo>
                    <a:pt x="0" y="0"/>
                  </a:moveTo>
                  <a:lnTo>
                    <a:pt x="361387" y="0"/>
                  </a:lnTo>
                  <a:lnTo>
                    <a:pt x="361387" y="361387"/>
                  </a:lnTo>
                  <a:lnTo>
                    <a:pt x="0" y="3613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3" name="AutoShape 33"/>
            <p:cNvSpPr/>
            <p:nvPr/>
          </p:nvSpPr>
          <p:spPr>
            <a:xfrm flipV="1">
              <a:off x="180694" y="0"/>
              <a:ext cx="0" cy="723536"/>
            </a:xfrm>
            <a:prstGeom prst="line">
              <a:avLst/>
            </a:prstGeom>
            <a:ln w="50800" cap="flat">
              <a:solidFill>
                <a:srgbClr val="A28231"/>
              </a:solidFill>
              <a:prstDash val="sysDot"/>
              <a:headEnd type="none" w="sm" len="sm"/>
              <a:tailEnd type="arrow" w="med" len="sm"/>
            </a:ln>
          </p:spPr>
          <p:txBody>
            <a:bodyPr/>
            <a:lstStyle/>
            <a:p>
              <a:endParaRPr lang="en-US"/>
            </a:p>
          </p:txBody>
        </p:sp>
      </p:grpSp>
      <p:sp>
        <p:nvSpPr>
          <p:cNvPr id="34" name="TextBox 34"/>
          <p:cNvSpPr txBox="1"/>
          <p:nvPr/>
        </p:nvSpPr>
        <p:spPr>
          <a:xfrm>
            <a:off x="478836" y="2398198"/>
            <a:ext cx="715863" cy="396239"/>
          </a:xfrm>
          <a:prstGeom prst="rect">
            <a:avLst/>
          </a:prstGeom>
        </p:spPr>
        <p:txBody>
          <a:bodyPr lIns="0" tIns="0" rIns="0" bIns="0" rtlCol="0" anchor="t">
            <a:spAutoFit/>
          </a:bodyPr>
          <a:lstStyle/>
          <a:p>
            <a:pPr algn="ctr">
              <a:lnSpc>
                <a:spcPts val="3360"/>
              </a:lnSpc>
            </a:pPr>
            <a:r>
              <a:rPr lang="en-US" sz="2400">
                <a:solidFill>
                  <a:srgbClr val="000000"/>
                </a:solidFill>
                <a:latin typeface="Canva Sans"/>
                <a:ea typeface="Canva Sans"/>
                <a:cs typeface="Canva Sans"/>
                <a:sym typeface="Canva Sans"/>
              </a:rPr>
              <a:t>2022</a:t>
            </a:r>
          </a:p>
        </p:txBody>
      </p:sp>
      <p:sp>
        <p:nvSpPr>
          <p:cNvPr id="35" name="TextBox 35"/>
          <p:cNvSpPr txBox="1"/>
          <p:nvPr/>
        </p:nvSpPr>
        <p:spPr>
          <a:xfrm>
            <a:off x="4701769" y="8591315"/>
            <a:ext cx="3145334" cy="396239"/>
          </a:xfrm>
          <a:prstGeom prst="rect">
            <a:avLst/>
          </a:prstGeom>
        </p:spPr>
        <p:txBody>
          <a:bodyPr lIns="0" tIns="0" rIns="0" bIns="0" rtlCol="0" anchor="t">
            <a:spAutoFit/>
          </a:bodyPr>
          <a:lstStyle/>
          <a:p>
            <a:pPr algn="ctr">
              <a:lnSpc>
                <a:spcPts val="3360"/>
              </a:lnSpc>
            </a:pPr>
            <a:r>
              <a:rPr lang="en-US" sz="2400">
                <a:solidFill>
                  <a:srgbClr val="FF914D"/>
                </a:solidFill>
                <a:latin typeface="Canva Sans"/>
                <a:ea typeface="Canva Sans"/>
                <a:cs typeface="Canva Sans"/>
                <a:sym typeface="Canva Sans"/>
              </a:rPr>
              <a:t>Deep Neural Network</a:t>
            </a:r>
          </a:p>
        </p:txBody>
      </p:sp>
      <p:sp>
        <p:nvSpPr>
          <p:cNvPr id="36" name="AutoShape 36"/>
          <p:cNvSpPr/>
          <p:nvPr/>
        </p:nvSpPr>
        <p:spPr>
          <a:xfrm flipV="1">
            <a:off x="6274436" y="6992586"/>
            <a:ext cx="0" cy="1815898"/>
          </a:xfrm>
          <a:prstGeom prst="line">
            <a:avLst/>
          </a:prstGeom>
          <a:ln w="38100" cap="flat">
            <a:solidFill>
              <a:srgbClr val="000000"/>
            </a:solidFill>
            <a:prstDash val="sysDot"/>
            <a:headEnd type="none" w="sm" len="sm"/>
            <a:tailEnd type="arrow" w="med" len="sm"/>
          </a:ln>
        </p:spPr>
        <p:txBody>
          <a:bodyPr/>
          <a:lstStyle/>
          <a:p>
            <a:endParaRPr lang="en-US"/>
          </a:p>
        </p:txBody>
      </p:sp>
      <p:sp>
        <p:nvSpPr>
          <p:cNvPr id="37" name="TextBox 37"/>
          <p:cNvSpPr txBox="1"/>
          <p:nvPr/>
        </p:nvSpPr>
        <p:spPr>
          <a:xfrm>
            <a:off x="4525111" y="6442998"/>
            <a:ext cx="3498652" cy="396239"/>
          </a:xfrm>
          <a:prstGeom prst="rect">
            <a:avLst/>
          </a:prstGeom>
        </p:spPr>
        <p:txBody>
          <a:bodyPr lIns="0" tIns="0" rIns="0" bIns="0" rtlCol="0" anchor="t">
            <a:spAutoFit/>
          </a:bodyPr>
          <a:lstStyle/>
          <a:p>
            <a:pPr algn="ctr">
              <a:lnSpc>
                <a:spcPts val="3360"/>
              </a:lnSpc>
            </a:pPr>
            <a:r>
              <a:rPr lang="en-US" sz="2400">
                <a:solidFill>
                  <a:srgbClr val="FF914D"/>
                </a:solidFill>
                <a:latin typeface="Canva Sans"/>
                <a:ea typeface="Canva Sans"/>
                <a:cs typeface="Canva Sans"/>
                <a:sym typeface="Canva Sans"/>
              </a:rPr>
              <a:t>CNN-RNN hybrid model</a:t>
            </a:r>
          </a:p>
        </p:txBody>
      </p:sp>
      <p:sp>
        <p:nvSpPr>
          <p:cNvPr id="38" name="AutoShape 38"/>
          <p:cNvSpPr/>
          <p:nvPr/>
        </p:nvSpPr>
        <p:spPr>
          <a:xfrm flipH="1" flipV="1">
            <a:off x="6255386" y="5295900"/>
            <a:ext cx="19050" cy="1185198"/>
          </a:xfrm>
          <a:prstGeom prst="line">
            <a:avLst/>
          </a:prstGeom>
          <a:ln w="38100" cap="flat">
            <a:solidFill>
              <a:srgbClr val="000000"/>
            </a:solidFill>
            <a:prstDash val="sysDot"/>
            <a:headEnd type="none" w="sm" len="sm"/>
            <a:tailEnd type="arrow" w="med" len="sm"/>
          </a:ln>
        </p:spPr>
        <p:txBody>
          <a:bodyPr/>
          <a:lstStyle/>
          <a:p>
            <a:endParaRPr lang="en-US"/>
          </a:p>
        </p:txBody>
      </p:sp>
      <p:sp>
        <p:nvSpPr>
          <p:cNvPr id="39" name="TextBox 39"/>
          <p:cNvSpPr txBox="1"/>
          <p:nvPr/>
        </p:nvSpPr>
        <p:spPr>
          <a:xfrm>
            <a:off x="4796275" y="4480561"/>
            <a:ext cx="2918222" cy="815339"/>
          </a:xfrm>
          <a:prstGeom prst="rect">
            <a:avLst/>
          </a:prstGeom>
        </p:spPr>
        <p:txBody>
          <a:bodyPr lIns="0" tIns="0" rIns="0" bIns="0" rtlCol="0" anchor="t">
            <a:spAutoFit/>
          </a:bodyPr>
          <a:lstStyle/>
          <a:p>
            <a:pPr algn="ctr">
              <a:lnSpc>
                <a:spcPts val="3360"/>
              </a:lnSpc>
            </a:pPr>
            <a:r>
              <a:rPr lang="en-US" sz="2400">
                <a:solidFill>
                  <a:srgbClr val="FF914D"/>
                </a:solidFill>
                <a:latin typeface="Canva Sans"/>
                <a:ea typeface="Canva Sans"/>
                <a:cs typeface="Canva Sans"/>
                <a:sym typeface="Canva Sans"/>
              </a:rPr>
              <a:t>Cascaded Attention</a:t>
            </a:r>
          </a:p>
          <a:p>
            <a:pPr algn="ctr">
              <a:lnSpc>
                <a:spcPts val="3360"/>
              </a:lnSpc>
            </a:pPr>
            <a:r>
              <a:rPr lang="en-US" sz="2400">
                <a:solidFill>
                  <a:srgbClr val="FF914D"/>
                </a:solidFill>
                <a:latin typeface="Canva Sans"/>
                <a:ea typeface="Canva Sans"/>
                <a:cs typeface="Canva Sans"/>
                <a:sym typeface="Canva Sans"/>
              </a:rPr>
              <a:t> introduced </a:t>
            </a:r>
          </a:p>
        </p:txBody>
      </p:sp>
      <p:sp>
        <p:nvSpPr>
          <p:cNvPr id="40" name="TextBox 40"/>
          <p:cNvSpPr txBox="1"/>
          <p:nvPr/>
        </p:nvSpPr>
        <p:spPr>
          <a:xfrm>
            <a:off x="5052557" y="2398198"/>
            <a:ext cx="2405658" cy="396239"/>
          </a:xfrm>
          <a:prstGeom prst="rect">
            <a:avLst/>
          </a:prstGeom>
        </p:spPr>
        <p:txBody>
          <a:bodyPr lIns="0" tIns="0" rIns="0" bIns="0" rtlCol="0" anchor="t">
            <a:spAutoFit/>
          </a:bodyPr>
          <a:lstStyle/>
          <a:p>
            <a:pPr algn="ctr">
              <a:lnSpc>
                <a:spcPts val="3360"/>
              </a:lnSpc>
            </a:pPr>
            <a:r>
              <a:rPr lang="en-US" sz="2400">
                <a:solidFill>
                  <a:srgbClr val="FF914D"/>
                </a:solidFill>
                <a:latin typeface="Canva Sans"/>
                <a:ea typeface="Canva Sans"/>
                <a:cs typeface="Canva Sans"/>
                <a:sym typeface="Canva Sans"/>
              </a:rPr>
              <a:t>Attention model</a:t>
            </a:r>
          </a:p>
        </p:txBody>
      </p:sp>
      <p:sp>
        <p:nvSpPr>
          <p:cNvPr id="41" name="AutoShape 41"/>
          <p:cNvSpPr/>
          <p:nvPr/>
        </p:nvSpPr>
        <p:spPr>
          <a:xfrm flipV="1">
            <a:off x="6255386" y="2794769"/>
            <a:ext cx="3" cy="1723891"/>
          </a:xfrm>
          <a:prstGeom prst="line">
            <a:avLst/>
          </a:prstGeom>
          <a:ln w="38100" cap="flat">
            <a:solidFill>
              <a:srgbClr val="000000"/>
            </a:solidFill>
            <a:prstDash val="sysDot"/>
            <a:headEnd type="none" w="sm" len="sm"/>
            <a:tailEnd type="arrow" w="med" len="sm"/>
          </a:ln>
        </p:spPr>
        <p:txBody>
          <a:bodyPr/>
          <a:lstStyle/>
          <a:p>
            <a:endParaRPr lang="en-US"/>
          </a:p>
        </p:txBody>
      </p:sp>
      <p:sp>
        <p:nvSpPr>
          <p:cNvPr id="42" name="TextBox 42"/>
          <p:cNvSpPr txBox="1"/>
          <p:nvPr/>
        </p:nvSpPr>
        <p:spPr>
          <a:xfrm>
            <a:off x="11831943" y="705486"/>
            <a:ext cx="5611532" cy="323214"/>
          </a:xfrm>
          <a:prstGeom prst="rect">
            <a:avLst/>
          </a:prstGeom>
        </p:spPr>
        <p:txBody>
          <a:bodyPr lIns="0" tIns="0" rIns="0" bIns="0" rtlCol="0" anchor="t">
            <a:spAutoFit/>
          </a:bodyPr>
          <a:lstStyle/>
          <a:p>
            <a:pPr algn="ctr">
              <a:lnSpc>
                <a:spcPts val="2660"/>
              </a:lnSpc>
            </a:pPr>
            <a:r>
              <a:rPr lang="en-US" sz="1900" b="1" u="sng" dirty="0">
                <a:solidFill>
                  <a:srgbClr val="606060"/>
                </a:solidFill>
                <a:latin typeface="Lato Bold"/>
                <a:ea typeface="Lato Bold"/>
                <a:cs typeface="Lato Bold"/>
                <a:sym typeface="Lato Bold"/>
                <a:hlinkClick r:id="rId6" tooltip="https://paperswithcode.com/sota/lipreading-on-grid-corpus-mixed-speech"/>
              </a:rPr>
              <a:t>Source: </a:t>
            </a:r>
            <a:r>
              <a:rPr lang="en-US" sz="1900" dirty="0">
                <a:solidFill>
                  <a:srgbClr val="606060"/>
                </a:solidFill>
                <a:latin typeface="Lato"/>
                <a:ea typeface="Lato"/>
                <a:cs typeface="Lato"/>
                <a:sym typeface="Lato"/>
              </a:rPr>
              <a:t> GRID Corpus Benchmark (</a:t>
            </a:r>
            <a:r>
              <a:rPr lang="en-US" sz="1900" dirty="0" err="1">
                <a:solidFill>
                  <a:srgbClr val="606060"/>
                </a:solidFill>
                <a:latin typeface="Lato"/>
                <a:ea typeface="Lato"/>
                <a:cs typeface="Lato"/>
                <a:sym typeface="Lato"/>
              </a:rPr>
              <a:t>LipReading</a:t>
            </a:r>
            <a:r>
              <a:rPr lang="en-US" sz="1900" dirty="0">
                <a:solidFill>
                  <a:srgbClr val="606060"/>
                </a:solidFill>
                <a:latin typeface="Lato"/>
                <a:ea typeface="Lato"/>
                <a:cs typeface="Lato"/>
                <a:sym typeface="Lato"/>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87" y="1754505"/>
            <a:ext cx="3276542" cy="0"/>
          </a:xfrm>
          <a:prstGeom prst="line">
            <a:avLst/>
          </a:prstGeom>
          <a:ln w="47625" cap="flat">
            <a:solidFill>
              <a:srgbClr val="A28231"/>
            </a:solidFill>
            <a:prstDash val="solid"/>
            <a:headEnd type="none" w="sm" len="sm"/>
            <a:tailEnd type="none" w="sm" len="sm"/>
          </a:ln>
        </p:spPr>
        <p:txBody>
          <a:bodyPr/>
          <a:lstStyle/>
          <a:p>
            <a:endParaRPr lang="en-US"/>
          </a:p>
        </p:txBody>
      </p:sp>
      <p:sp>
        <p:nvSpPr>
          <p:cNvPr id="3" name="Freeform 3"/>
          <p:cNvSpPr/>
          <p:nvPr/>
        </p:nvSpPr>
        <p:spPr>
          <a:xfrm>
            <a:off x="12112347" y="2256536"/>
            <a:ext cx="4063414" cy="6244512"/>
          </a:xfrm>
          <a:custGeom>
            <a:avLst/>
            <a:gdLst/>
            <a:ahLst/>
            <a:cxnLst/>
            <a:rect l="l" t="t" r="r" b="b"/>
            <a:pathLst>
              <a:path w="4063414" h="6244512">
                <a:moveTo>
                  <a:pt x="0" y="0"/>
                </a:moveTo>
                <a:lnTo>
                  <a:pt x="4063414" y="0"/>
                </a:lnTo>
                <a:lnTo>
                  <a:pt x="4063414" y="6244512"/>
                </a:lnTo>
                <a:lnTo>
                  <a:pt x="0" y="6244512"/>
                </a:lnTo>
                <a:lnTo>
                  <a:pt x="0" y="0"/>
                </a:lnTo>
                <a:close/>
              </a:path>
            </a:pathLst>
          </a:custGeom>
          <a:blipFill>
            <a:blip r:embed="rId2"/>
            <a:stretch>
              <a:fillRect/>
            </a:stretch>
          </a:blipFill>
          <a:ln w="38100" cap="sq">
            <a:solidFill>
              <a:srgbClr val="000000"/>
            </a:solidFill>
            <a:prstDash val="sysDot"/>
            <a:miter/>
          </a:ln>
        </p:spPr>
        <p:txBody>
          <a:bodyPr/>
          <a:lstStyle/>
          <a:p>
            <a:endParaRPr lang="en-US"/>
          </a:p>
        </p:txBody>
      </p:sp>
      <p:sp>
        <p:nvSpPr>
          <p:cNvPr id="4" name="TextBox 4"/>
          <p:cNvSpPr txBox="1"/>
          <p:nvPr/>
        </p:nvSpPr>
        <p:spPr>
          <a:xfrm>
            <a:off x="1028700" y="2170811"/>
            <a:ext cx="7917328" cy="6603111"/>
          </a:xfrm>
          <a:prstGeom prst="rect">
            <a:avLst/>
          </a:prstGeom>
        </p:spPr>
        <p:txBody>
          <a:bodyPr lIns="0" tIns="0" rIns="0" bIns="0" rtlCol="0" anchor="t">
            <a:spAutoFit/>
          </a:bodyPr>
          <a:lstStyle/>
          <a:p>
            <a:pPr algn="just">
              <a:lnSpc>
                <a:spcPts val="4410"/>
              </a:lnSpc>
            </a:pPr>
            <a:r>
              <a:rPr lang="en-US" sz="2940">
                <a:solidFill>
                  <a:srgbClr val="606060"/>
                </a:solidFill>
                <a:latin typeface="Lato"/>
                <a:ea typeface="Lato"/>
                <a:cs typeface="Lato"/>
                <a:sym typeface="Lato"/>
              </a:rPr>
              <a:t>To enhance the LipNet model, we propose integrating techniques from the LCANet paper, where we are focusing on cascaded attention on Connectionist Temporal Classification (CTC) optimization. Using this architecture will significantly improve the decoder decision and more robust for continuous speech recognition.</a:t>
            </a:r>
          </a:p>
          <a:p>
            <a:pPr algn="just">
              <a:lnSpc>
                <a:spcPts val="4410"/>
              </a:lnSpc>
            </a:pPr>
            <a:r>
              <a:rPr lang="en-US" sz="2940">
                <a:solidFill>
                  <a:srgbClr val="606060"/>
                </a:solidFill>
                <a:latin typeface="Lato"/>
                <a:ea typeface="Lato"/>
                <a:cs typeface="Lato"/>
                <a:sym typeface="Lato"/>
              </a:rPr>
              <a:t>The design has replaced GRU layer in the original LipNet and LCANet with Bi-Directional LSTM layer due to its accuracy in long-sequence understanding.</a:t>
            </a:r>
          </a:p>
          <a:p>
            <a:pPr algn="just">
              <a:lnSpc>
                <a:spcPts val="4410"/>
              </a:lnSpc>
            </a:pPr>
            <a:endParaRPr lang="en-US" sz="2940">
              <a:solidFill>
                <a:srgbClr val="606060"/>
              </a:solidFill>
              <a:latin typeface="Lato"/>
              <a:ea typeface="Lato"/>
              <a:cs typeface="Lato"/>
              <a:sym typeface="Lato"/>
            </a:endParaRPr>
          </a:p>
        </p:txBody>
      </p:sp>
      <p:sp>
        <p:nvSpPr>
          <p:cNvPr id="5" name="TextBox 5"/>
          <p:cNvSpPr txBox="1"/>
          <p:nvPr/>
        </p:nvSpPr>
        <p:spPr>
          <a:xfrm>
            <a:off x="1028787" y="933450"/>
            <a:ext cx="3276542" cy="821055"/>
          </a:xfrm>
          <a:prstGeom prst="rect">
            <a:avLst/>
          </a:prstGeom>
        </p:spPr>
        <p:txBody>
          <a:bodyPr lIns="0" tIns="0" rIns="0" bIns="0" rtlCol="0" anchor="t">
            <a:spAutoFit/>
          </a:bodyPr>
          <a:lstStyle/>
          <a:p>
            <a:pPr algn="l">
              <a:lnSpc>
                <a:spcPts val="6719"/>
              </a:lnSpc>
            </a:pPr>
            <a:r>
              <a:rPr lang="en-US" sz="4800" b="1">
                <a:solidFill>
                  <a:srgbClr val="1D1D1F"/>
                </a:solidFill>
                <a:latin typeface="Raleway Heavy"/>
                <a:ea typeface="Raleway Heavy"/>
                <a:cs typeface="Raleway Heavy"/>
                <a:sym typeface="Raleway Heavy"/>
              </a:rPr>
              <a:t>PROPOSAL</a:t>
            </a:r>
          </a:p>
        </p:txBody>
      </p:sp>
      <p:sp>
        <p:nvSpPr>
          <p:cNvPr id="6" name="TextBox 6"/>
          <p:cNvSpPr txBox="1"/>
          <p:nvPr/>
        </p:nvSpPr>
        <p:spPr>
          <a:xfrm>
            <a:off x="12947104" y="8462948"/>
            <a:ext cx="2393900" cy="323214"/>
          </a:xfrm>
          <a:prstGeom prst="rect">
            <a:avLst/>
          </a:prstGeom>
        </p:spPr>
        <p:txBody>
          <a:bodyPr lIns="0" tIns="0" rIns="0" bIns="0" rtlCol="0" anchor="t">
            <a:spAutoFit/>
          </a:bodyPr>
          <a:lstStyle/>
          <a:p>
            <a:pPr algn="ctr">
              <a:lnSpc>
                <a:spcPts val="2660"/>
              </a:lnSpc>
            </a:pPr>
            <a:r>
              <a:rPr lang="en-US" sz="1900" b="1">
                <a:solidFill>
                  <a:srgbClr val="606060"/>
                </a:solidFill>
                <a:latin typeface="Lato Bold"/>
                <a:ea typeface="Lato Bold"/>
                <a:cs typeface="Lato Bold"/>
                <a:sym typeface="Lato Bold"/>
              </a:rPr>
              <a:t>Source: </a:t>
            </a:r>
            <a:r>
              <a:rPr lang="en-US" sz="1900" b="1" u="sng">
                <a:solidFill>
                  <a:srgbClr val="606060"/>
                </a:solidFill>
                <a:latin typeface="Lato Bold"/>
                <a:ea typeface="Lato Bold"/>
                <a:cs typeface="Lato Bold"/>
                <a:sym typeface="Lato Bold"/>
                <a:hlinkClick r:id="rId3" tooltip="https://arxiv.org/pdf/1803.04988"/>
              </a:rPr>
              <a:t>LCANet paper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87" y="1754505"/>
            <a:ext cx="2688434" cy="0"/>
          </a:xfrm>
          <a:prstGeom prst="line">
            <a:avLst/>
          </a:prstGeom>
          <a:ln w="47625" cap="flat">
            <a:solidFill>
              <a:srgbClr val="A28231"/>
            </a:solidFill>
            <a:prstDash val="solid"/>
            <a:headEnd type="none" w="sm" len="sm"/>
            <a:tailEnd type="none" w="sm" len="sm"/>
          </a:ln>
        </p:spPr>
        <p:txBody>
          <a:bodyPr/>
          <a:lstStyle/>
          <a:p>
            <a:endParaRPr lang="en-US"/>
          </a:p>
        </p:txBody>
      </p:sp>
      <p:pic>
        <p:nvPicPr>
          <p:cNvPr id="3" name="Picture 3">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rcRect/>
          <a:stretch>
            <a:fillRect/>
          </a:stretch>
        </p:blipFill>
        <p:spPr>
          <a:xfrm>
            <a:off x="2792122" y="5297844"/>
            <a:ext cx="3858714" cy="3055164"/>
          </a:xfrm>
          <a:prstGeom prst="rect">
            <a:avLst/>
          </a:prstGeom>
        </p:spPr>
      </p:pic>
      <p:sp>
        <p:nvSpPr>
          <p:cNvPr id="4" name="TextBox 4"/>
          <p:cNvSpPr txBox="1"/>
          <p:nvPr/>
        </p:nvSpPr>
        <p:spPr>
          <a:xfrm>
            <a:off x="2792122" y="4765659"/>
            <a:ext cx="3858714" cy="531344"/>
          </a:xfrm>
          <a:prstGeom prst="rect">
            <a:avLst/>
          </a:prstGeom>
        </p:spPr>
        <p:txBody>
          <a:bodyPr lIns="0" tIns="0" rIns="0" bIns="0" rtlCol="0" anchor="t">
            <a:spAutoFit/>
          </a:bodyPr>
          <a:lstStyle/>
          <a:p>
            <a:pPr algn="ctr">
              <a:lnSpc>
                <a:spcPts val="4313"/>
              </a:lnSpc>
            </a:pPr>
            <a:r>
              <a:rPr lang="en-US" sz="3080" u="sng">
                <a:solidFill>
                  <a:srgbClr val="000000"/>
                </a:solidFill>
                <a:latin typeface="Lato"/>
                <a:ea typeface="Lato"/>
                <a:cs typeface="Lato"/>
                <a:sym typeface="Lato"/>
              </a:rPr>
              <a:t>Sample</a:t>
            </a:r>
          </a:p>
        </p:txBody>
      </p:sp>
      <p:sp>
        <p:nvSpPr>
          <p:cNvPr id="5" name="TextBox 5"/>
          <p:cNvSpPr txBox="1"/>
          <p:nvPr/>
        </p:nvSpPr>
        <p:spPr>
          <a:xfrm>
            <a:off x="2960899" y="8486358"/>
            <a:ext cx="3521159" cy="323215"/>
          </a:xfrm>
          <a:prstGeom prst="rect">
            <a:avLst/>
          </a:prstGeom>
        </p:spPr>
        <p:txBody>
          <a:bodyPr lIns="0" tIns="0" rIns="0" bIns="0" rtlCol="0" anchor="t">
            <a:spAutoFit/>
          </a:bodyPr>
          <a:lstStyle/>
          <a:p>
            <a:pPr algn="ctr">
              <a:lnSpc>
                <a:spcPts val="2660"/>
              </a:lnSpc>
              <a:spcBef>
                <a:spcPct val="0"/>
              </a:spcBef>
            </a:pPr>
            <a:r>
              <a:rPr lang="en-US" sz="1900" u="sng">
                <a:solidFill>
                  <a:srgbClr val="606060"/>
                </a:solidFill>
                <a:latin typeface="Lato"/>
                <a:ea typeface="Lato"/>
                <a:cs typeface="Lato"/>
                <a:sym typeface="Lato"/>
                <a:hlinkClick r:id="rId5" tooltip="https://github.com/rizkiarm/LipNet?tab=readme-ov-file"/>
              </a:rPr>
              <a:t>rizkiarm/LipNet git repo</a:t>
            </a:r>
          </a:p>
        </p:txBody>
      </p:sp>
      <p:sp>
        <p:nvSpPr>
          <p:cNvPr id="6" name="Freeform 6"/>
          <p:cNvSpPr/>
          <p:nvPr/>
        </p:nvSpPr>
        <p:spPr>
          <a:xfrm>
            <a:off x="9210866" y="5328897"/>
            <a:ext cx="6058915" cy="3338119"/>
          </a:xfrm>
          <a:custGeom>
            <a:avLst/>
            <a:gdLst/>
            <a:ahLst/>
            <a:cxnLst/>
            <a:rect l="l" t="t" r="r" b="b"/>
            <a:pathLst>
              <a:path w="6058915" h="3338119">
                <a:moveTo>
                  <a:pt x="0" y="0"/>
                </a:moveTo>
                <a:lnTo>
                  <a:pt x="6058914" y="0"/>
                </a:lnTo>
                <a:lnTo>
                  <a:pt x="6058914" y="3338119"/>
                </a:lnTo>
                <a:lnTo>
                  <a:pt x="0" y="3338119"/>
                </a:lnTo>
                <a:lnTo>
                  <a:pt x="0" y="0"/>
                </a:lnTo>
                <a:close/>
              </a:path>
            </a:pathLst>
          </a:custGeom>
          <a:blipFill>
            <a:blip r:embed="rId6"/>
            <a:stretch>
              <a:fillRect/>
            </a:stretch>
          </a:blipFill>
        </p:spPr>
        <p:txBody>
          <a:bodyPr/>
          <a:lstStyle/>
          <a:p>
            <a:endParaRPr lang="en-US"/>
          </a:p>
        </p:txBody>
      </p:sp>
      <p:sp>
        <p:nvSpPr>
          <p:cNvPr id="7" name="TextBox 7"/>
          <p:cNvSpPr txBox="1"/>
          <p:nvPr/>
        </p:nvSpPr>
        <p:spPr>
          <a:xfrm>
            <a:off x="1028787" y="933450"/>
            <a:ext cx="2840005" cy="821055"/>
          </a:xfrm>
          <a:prstGeom prst="rect">
            <a:avLst/>
          </a:prstGeom>
        </p:spPr>
        <p:txBody>
          <a:bodyPr lIns="0" tIns="0" rIns="0" bIns="0" rtlCol="0" anchor="t">
            <a:spAutoFit/>
          </a:bodyPr>
          <a:lstStyle/>
          <a:p>
            <a:pPr algn="l">
              <a:lnSpc>
                <a:spcPts val="6719"/>
              </a:lnSpc>
            </a:pPr>
            <a:r>
              <a:rPr lang="en-US" sz="4800" b="1">
                <a:solidFill>
                  <a:srgbClr val="1D1D1F"/>
                </a:solidFill>
                <a:latin typeface="Raleway Heavy"/>
                <a:ea typeface="Raleway Heavy"/>
                <a:cs typeface="Raleway Heavy"/>
                <a:sym typeface="Raleway Heavy"/>
              </a:rPr>
              <a:t>DATASET</a:t>
            </a:r>
          </a:p>
        </p:txBody>
      </p:sp>
      <p:sp>
        <p:nvSpPr>
          <p:cNvPr id="8" name="TextBox 8"/>
          <p:cNvSpPr txBox="1"/>
          <p:nvPr/>
        </p:nvSpPr>
        <p:spPr>
          <a:xfrm>
            <a:off x="1028444" y="2345503"/>
            <a:ext cx="8182421" cy="422275"/>
          </a:xfrm>
          <a:prstGeom prst="rect">
            <a:avLst/>
          </a:prstGeom>
        </p:spPr>
        <p:txBody>
          <a:bodyPr lIns="0" tIns="0" rIns="0" bIns="0" rtlCol="0" anchor="t">
            <a:spAutoFit/>
          </a:bodyPr>
          <a:lstStyle/>
          <a:p>
            <a:pPr algn="ctr">
              <a:lnSpc>
                <a:spcPts val="3499"/>
              </a:lnSpc>
            </a:pPr>
            <a:r>
              <a:rPr lang="en-US" sz="2499" b="1">
                <a:solidFill>
                  <a:srgbClr val="606060"/>
                </a:solidFill>
                <a:latin typeface="Lato Bold"/>
                <a:ea typeface="Lato Bold"/>
                <a:cs typeface="Lato Bold"/>
                <a:sym typeface="Lato Bold"/>
              </a:rPr>
              <a:t>Dataset Source:</a:t>
            </a:r>
            <a:r>
              <a:rPr lang="en-US" sz="2499" b="1">
                <a:solidFill>
                  <a:srgbClr val="1D1D1F"/>
                </a:solidFill>
                <a:latin typeface="Lato Bold"/>
                <a:ea typeface="Lato Bold"/>
                <a:cs typeface="Lato Bold"/>
                <a:sym typeface="Lato Bold"/>
              </a:rPr>
              <a:t> </a:t>
            </a:r>
            <a:r>
              <a:rPr lang="en-US" sz="2499" u="sng">
                <a:solidFill>
                  <a:srgbClr val="38B6FF"/>
                </a:solidFill>
                <a:latin typeface="Lato"/>
                <a:ea typeface="Lato"/>
                <a:cs typeface="Lato"/>
                <a:sym typeface="Lato"/>
                <a:hlinkClick r:id="rId7" tooltip="https://spandh.dcs.shef.ac.uk/gridcorpus/"/>
              </a:rPr>
              <a:t>https://spandh.dcs.shef.ac.uk/gridcorpus/</a:t>
            </a:r>
          </a:p>
        </p:txBody>
      </p:sp>
      <p:sp>
        <p:nvSpPr>
          <p:cNvPr id="9" name="TextBox 9"/>
          <p:cNvSpPr txBox="1"/>
          <p:nvPr/>
        </p:nvSpPr>
        <p:spPr>
          <a:xfrm>
            <a:off x="748844" y="3124706"/>
            <a:ext cx="4220885" cy="860425"/>
          </a:xfrm>
          <a:prstGeom prst="rect">
            <a:avLst/>
          </a:prstGeom>
        </p:spPr>
        <p:txBody>
          <a:bodyPr lIns="0" tIns="0" rIns="0" bIns="0" rtlCol="0" anchor="t">
            <a:spAutoFit/>
          </a:bodyPr>
          <a:lstStyle/>
          <a:p>
            <a:pPr marL="539749" lvl="1" indent="-269875" algn="l">
              <a:lnSpc>
                <a:spcPts val="3499"/>
              </a:lnSpc>
              <a:buFont typeface="Arial"/>
              <a:buChar char="•"/>
            </a:pPr>
            <a:r>
              <a:rPr lang="en-US" sz="2499" b="1">
                <a:solidFill>
                  <a:srgbClr val="606060"/>
                </a:solidFill>
                <a:latin typeface="Lato Bold"/>
                <a:ea typeface="Lato Bold"/>
                <a:cs typeface="Lato Bold"/>
                <a:sym typeface="Lato Bold"/>
              </a:rPr>
              <a:t>Train size:</a:t>
            </a:r>
            <a:r>
              <a:rPr lang="en-US" sz="2499" b="1">
                <a:solidFill>
                  <a:srgbClr val="000000"/>
                </a:solidFill>
                <a:latin typeface="Lato Bold"/>
                <a:ea typeface="Lato Bold"/>
                <a:cs typeface="Lato Bold"/>
                <a:sym typeface="Lato Bold"/>
              </a:rPr>
              <a:t> </a:t>
            </a:r>
            <a:r>
              <a:rPr lang="en-US" sz="2499">
                <a:solidFill>
                  <a:srgbClr val="000000"/>
                </a:solidFill>
                <a:latin typeface="Lato"/>
                <a:ea typeface="Lato"/>
                <a:cs typeface="Lato"/>
                <a:sym typeface="Lato"/>
              </a:rPr>
              <a:t>450  video clips</a:t>
            </a:r>
          </a:p>
          <a:p>
            <a:pPr marL="539749" lvl="1" indent="-269875" algn="l">
              <a:lnSpc>
                <a:spcPts val="3499"/>
              </a:lnSpc>
              <a:buFont typeface="Arial"/>
              <a:buChar char="•"/>
            </a:pPr>
            <a:r>
              <a:rPr lang="en-US" sz="2499" b="1">
                <a:solidFill>
                  <a:srgbClr val="606060"/>
                </a:solidFill>
                <a:latin typeface="Lato Bold"/>
                <a:ea typeface="Lato Bold"/>
                <a:cs typeface="Lato Bold"/>
                <a:sym typeface="Lato Bold"/>
              </a:rPr>
              <a:t>Test size:</a:t>
            </a:r>
            <a:r>
              <a:rPr lang="en-US" sz="2499" b="1">
                <a:solidFill>
                  <a:srgbClr val="000000"/>
                </a:solidFill>
                <a:latin typeface="Lato Bold"/>
                <a:ea typeface="Lato Bold"/>
                <a:cs typeface="Lato Bold"/>
                <a:sym typeface="Lato Bold"/>
              </a:rPr>
              <a:t> </a:t>
            </a:r>
            <a:r>
              <a:rPr lang="en-US" sz="2499">
                <a:solidFill>
                  <a:srgbClr val="000000"/>
                </a:solidFill>
                <a:latin typeface="Lato"/>
                <a:ea typeface="Lato"/>
                <a:cs typeface="Lato"/>
                <a:sym typeface="Lato"/>
              </a:rPr>
              <a:t>50 video clips</a:t>
            </a:r>
          </a:p>
        </p:txBody>
      </p:sp>
      <p:sp>
        <p:nvSpPr>
          <p:cNvPr id="10" name="TextBox 10"/>
          <p:cNvSpPr txBox="1"/>
          <p:nvPr/>
        </p:nvSpPr>
        <p:spPr>
          <a:xfrm>
            <a:off x="11181514" y="4775184"/>
            <a:ext cx="2522339" cy="521843"/>
          </a:xfrm>
          <a:prstGeom prst="rect">
            <a:avLst/>
          </a:prstGeom>
        </p:spPr>
        <p:txBody>
          <a:bodyPr lIns="0" tIns="0" rIns="0" bIns="0" rtlCol="0" anchor="t">
            <a:spAutoFit/>
          </a:bodyPr>
          <a:lstStyle/>
          <a:p>
            <a:pPr algn="ctr">
              <a:lnSpc>
                <a:spcPts val="4312"/>
              </a:lnSpc>
            </a:pPr>
            <a:r>
              <a:rPr lang="en-US" sz="3080" u="sng">
                <a:solidFill>
                  <a:srgbClr val="000000"/>
                </a:solidFill>
                <a:latin typeface="Canva Sans"/>
                <a:ea typeface="Canva Sans"/>
                <a:cs typeface="Canva Sans"/>
                <a:sym typeface="Canva Sans"/>
              </a:rPr>
              <a:t>File structure</a:t>
            </a:r>
          </a:p>
        </p:txBody>
      </p:sp>
    </p:spTree>
  </p:cSld>
  <p:clrMapOvr>
    <a:masterClrMapping/>
  </p:clrMapOvr>
  <p:timing>
    <p:tnLst>
      <p:par>
        <p:cTn id="1" dur="indefinite" restart="never" nodeType="tmRoot">
          <p:childTnLst>
            <p:video>
              <p:cMediaNode vol="0">
                <p:cTn id="2" fill="hold" display="0">
                  <p:stCondLst>
                    <p:cond delay="indefinite"/>
                  </p:stCondLst>
                </p:cTn>
                <p:tgtEl>
                  <p:spTgt spid="3"/>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87" y="1754505"/>
            <a:ext cx="4750642" cy="0"/>
          </a:xfrm>
          <a:prstGeom prst="line">
            <a:avLst/>
          </a:prstGeom>
          <a:ln w="47625" cap="flat">
            <a:solidFill>
              <a:srgbClr val="A28231"/>
            </a:solidFill>
            <a:prstDash val="solid"/>
            <a:headEnd type="none" w="sm" len="sm"/>
            <a:tailEnd type="none" w="sm" len="sm"/>
          </a:ln>
        </p:spPr>
        <p:txBody>
          <a:bodyPr/>
          <a:lstStyle/>
          <a:p>
            <a:endParaRPr lang="en-US"/>
          </a:p>
        </p:txBody>
      </p:sp>
      <p:sp>
        <p:nvSpPr>
          <p:cNvPr id="3" name="TextBox 3"/>
          <p:cNvSpPr txBox="1"/>
          <p:nvPr/>
        </p:nvSpPr>
        <p:spPr>
          <a:xfrm>
            <a:off x="1028787" y="933450"/>
            <a:ext cx="4750642" cy="821055"/>
          </a:xfrm>
          <a:prstGeom prst="rect">
            <a:avLst/>
          </a:prstGeom>
        </p:spPr>
        <p:txBody>
          <a:bodyPr lIns="0" tIns="0" rIns="0" bIns="0" rtlCol="0" anchor="t">
            <a:spAutoFit/>
          </a:bodyPr>
          <a:lstStyle/>
          <a:p>
            <a:pPr algn="l">
              <a:lnSpc>
                <a:spcPts val="6719"/>
              </a:lnSpc>
            </a:pPr>
            <a:r>
              <a:rPr lang="en-US" sz="4800" b="1">
                <a:solidFill>
                  <a:srgbClr val="1D1D1F"/>
                </a:solidFill>
                <a:latin typeface="Raleway Heavy"/>
                <a:ea typeface="Raleway Heavy"/>
                <a:cs typeface="Raleway Heavy"/>
                <a:sym typeface="Raleway Heavy"/>
              </a:rPr>
              <a:t>FLOW DIAGRAM</a:t>
            </a:r>
          </a:p>
        </p:txBody>
      </p:sp>
      <p:grpSp>
        <p:nvGrpSpPr>
          <p:cNvPr id="4" name="Group 4"/>
          <p:cNvGrpSpPr/>
          <p:nvPr/>
        </p:nvGrpSpPr>
        <p:grpSpPr>
          <a:xfrm>
            <a:off x="1142965" y="3344008"/>
            <a:ext cx="2964782" cy="978333"/>
            <a:chOff x="0" y="0"/>
            <a:chExt cx="780848" cy="257668"/>
          </a:xfrm>
        </p:grpSpPr>
        <p:sp>
          <p:nvSpPr>
            <p:cNvPr id="5" name="Freeform 5"/>
            <p:cNvSpPr/>
            <p:nvPr/>
          </p:nvSpPr>
          <p:spPr>
            <a:xfrm>
              <a:off x="0" y="0"/>
              <a:ext cx="780848" cy="257668"/>
            </a:xfrm>
            <a:custGeom>
              <a:avLst/>
              <a:gdLst/>
              <a:ahLst/>
              <a:cxnLst/>
              <a:rect l="l" t="t" r="r" b="b"/>
              <a:pathLst>
                <a:path w="780848" h="257668">
                  <a:moveTo>
                    <a:pt x="585636" y="0"/>
                  </a:moveTo>
                  <a:lnTo>
                    <a:pt x="0" y="0"/>
                  </a:lnTo>
                  <a:lnTo>
                    <a:pt x="0" y="257668"/>
                  </a:lnTo>
                  <a:lnTo>
                    <a:pt x="585636" y="257668"/>
                  </a:lnTo>
                  <a:lnTo>
                    <a:pt x="780848" y="128834"/>
                  </a:lnTo>
                  <a:lnTo>
                    <a:pt x="585636" y="0"/>
                  </a:lnTo>
                  <a:close/>
                </a:path>
              </a:pathLst>
            </a:custGeom>
            <a:solidFill>
              <a:srgbClr val="4FCDCC"/>
            </a:solidFill>
          </p:spPr>
          <p:txBody>
            <a:bodyPr/>
            <a:lstStyle/>
            <a:p>
              <a:endParaRPr lang="en-US"/>
            </a:p>
          </p:txBody>
        </p:sp>
        <p:sp>
          <p:nvSpPr>
            <p:cNvPr id="6" name="TextBox 6"/>
            <p:cNvSpPr txBox="1"/>
            <p:nvPr/>
          </p:nvSpPr>
          <p:spPr>
            <a:xfrm>
              <a:off x="0" y="-76200"/>
              <a:ext cx="671041" cy="333868"/>
            </a:xfrm>
            <a:prstGeom prst="rect">
              <a:avLst/>
            </a:prstGeom>
          </p:spPr>
          <p:txBody>
            <a:bodyPr lIns="50800" tIns="50800" rIns="50800" bIns="50800" rtlCol="0" anchor="ctr"/>
            <a:lstStyle/>
            <a:p>
              <a:pPr algn="ctr">
                <a:lnSpc>
                  <a:spcPts val="5599"/>
                </a:lnSpc>
              </a:pPr>
              <a:r>
                <a:rPr lang="en-US" sz="3999" b="1" spc="119">
                  <a:solidFill>
                    <a:srgbClr val="FFFFFF"/>
                  </a:solidFill>
                  <a:latin typeface="Aileron Ultra-Bold"/>
                  <a:ea typeface="Aileron Ultra-Bold"/>
                  <a:cs typeface="Aileron Ultra-Bold"/>
                  <a:sym typeface="Aileron Ultra-Bold"/>
                </a:rPr>
                <a:t>1</a:t>
              </a:r>
            </a:p>
          </p:txBody>
        </p:sp>
      </p:grpSp>
      <p:grpSp>
        <p:nvGrpSpPr>
          <p:cNvPr id="7" name="Group 7"/>
          <p:cNvGrpSpPr/>
          <p:nvPr/>
        </p:nvGrpSpPr>
        <p:grpSpPr>
          <a:xfrm>
            <a:off x="4503923" y="3344008"/>
            <a:ext cx="2964782" cy="978333"/>
            <a:chOff x="0" y="0"/>
            <a:chExt cx="780848" cy="257668"/>
          </a:xfrm>
        </p:grpSpPr>
        <p:sp>
          <p:nvSpPr>
            <p:cNvPr id="8" name="Freeform 8"/>
            <p:cNvSpPr/>
            <p:nvPr/>
          </p:nvSpPr>
          <p:spPr>
            <a:xfrm>
              <a:off x="0" y="0"/>
              <a:ext cx="780848" cy="257668"/>
            </a:xfrm>
            <a:custGeom>
              <a:avLst/>
              <a:gdLst/>
              <a:ahLst/>
              <a:cxnLst/>
              <a:rect l="l" t="t" r="r" b="b"/>
              <a:pathLst>
                <a:path w="780848" h="257668">
                  <a:moveTo>
                    <a:pt x="585636" y="0"/>
                  </a:moveTo>
                  <a:lnTo>
                    <a:pt x="0" y="0"/>
                  </a:lnTo>
                  <a:lnTo>
                    <a:pt x="0" y="257668"/>
                  </a:lnTo>
                  <a:lnTo>
                    <a:pt x="585636" y="257668"/>
                  </a:lnTo>
                  <a:lnTo>
                    <a:pt x="780848" y="128834"/>
                  </a:lnTo>
                  <a:lnTo>
                    <a:pt x="585636" y="0"/>
                  </a:lnTo>
                  <a:close/>
                </a:path>
              </a:pathLst>
            </a:custGeom>
            <a:solidFill>
              <a:srgbClr val="18B6B4"/>
            </a:solidFill>
          </p:spPr>
          <p:txBody>
            <a:bodyPr/>
            <a:lstStyle/>
            <a:p>
              <a:endParaRPr lang="en-US"/>
            </a:p>
          </p:txBody>
        </p:sp>
        <p:sp>
          <p:nvSpPr>
            <p:cNvPr id="9" name="TextBox 9"/>
            <p:cNvSpPr txBox="1"/>
            <p:nvPr/>
          </p:nvSpPr>
          <p:spPr>
            <a:xfrm>
              <a:off x="0" y="-76200"/>
              <a:ext cx="671041" cy="333868"/>
            </a:xfrm>
            <a:prstGeom prst="rect">
              <a:avLst/>
            </a:prstGeom>
          </p:spPr>
          <p:txBody>
            <a:bodyPr lIns="50800" tIns="50800" rIns="50800" bIns="50800" rtlCol="0" anchor="ctr"/>
            <a:lstStyle/>
            <a:p>
              <a:pPr algn="ctr">
                <a:lnSpc>
                  <a:spcPts val="5599"/>
                </a:lnSpc>
              </a:pPr>
              <a:r>
                <a:rPr lang="en-US" sz="3999" b="1" spc="119">
                  <a:solidFill>
                    <a:srgbClr val="FFFFFF"/>
                  </a:solidFill>
                  <a:latin typeface="Aileron Ultra-Bold"/>
                  <a:ea typeface="Aileron Ultra-Bold"/>
                  <a:cs typeface="Aileron Ultra-Bold"/>
                  <a:sym typeface="Aileron Ultra-Bold"/>
                </a:rPr>
                <a:t>2</a:t>
              </a:r>
            </a:p>
          </p:txBody>
        </p:sp>
      </p:grpSp>
      <p:grpSp>
        <p:nvGrpSpPr>
          <p:cNvPr id="10" name="Group 10"/>
          <p:cNvGrpSpPr/>
          <p:nvPr/>
        </p:nvGrpSpPr>
        <p:grpSpPr>
          <a:xfrm>
            <a:off x="7679699" y="3344008"/>
            <a:ext cx="2964782" cy="978333"/>
            <a:chOff x="0" y="0"/>
            <a:chExt cx="780848" cy="257668"/>
          </a:xfrm>
        </p:grpSpPr>
        <p:sp>
          <p:nvSpPr>
            <p:cNvPr id="11" name="Freeform 11"/>
            <p:cNvSpPr/>
            <p:nvPr/>
          </p:nvSpPr>
          <p:spPr>
            <a:xfrm>
              <a:off x="0" y="0"/>
              <a:ext cx="780848" cy="257668"/>
            </a:xfrm>
            <a:custGeom>
              <a:avLst/>
              <a:gdLst/>
              <a:ahLst/>
              <a:cxnLst/>
              <a:rect l="l" t="t" r="r" b="b"/>
              <a:pathLst>
                <a:path w="780848" h="257668">
                  <a:moveTo>
                    <a:pt x="585636" y="0"/>
                  </a:moveTo>
                  <a:lnTo>
                    <a:pt x="0" y="0"/>
                  </a:lnTo>
                  <a:lnTo>
                    <a:pt x="0" y="257668"/>
                  </a:lnTo>
                  <a:lnTo>
                    <a:pt x="585636" y="257668"/>
                  </a:lnTo>
                  <a:lnTo>
                    <a:pt x="780848" y="128834"/>
                  </a:lnTo>
                  <a:lnTo>
                    <a:pt x="585636" y="0"/>
                  </a:lnTo>
                  <a:close/>
                </a:path>
              </a:pathLst>
            </a:custGeom>
            <a:solidFill>
              <a:srgbClr val="37C9EF"/>
            </a:solidFill>
          </p:spPr>
          <p:txBody>
            <a:bodyPr/>
            <a:lstStyle/>
            <a:p>
              <a:endParaRPr lang="en-US"/>
            </a:p>
          </p:txBody>
        </p:sp>
        <p:sp>
          <p:nvSpPr>
            <p:cNvPr id="12" name="TextBox 12"/>
            <p:cNvSpPr txBox="1"/>
            <p:nvPr/>
          </p:nvSpPr>
          <p:spPr>
            <a:xfrm>
              <a:off x="0" y="-76200"/>
              <a:ext cx="671041" cy="333868"/>
            </a:xfrm>
            <a:prstGeom prst="rect">
              <a:avLst/>
            </a:prstGeom>
          </p:spPr>
          <p:txBody>
            <a:bodyPr lIns="50800" tIns="50800" rIns="50800" bIns="50800" rtlCol="0" anchor="ctr"/>
            <a:lstStyle/>
            <a:p>
              <a:pPr algn="ctr">
                <a:lnSpc>
                  <a:spcPts val="5599"/>
                </a:lnSpc>
              </a:pPr>
              <a:r>
                <a:rPr lang="en-US" sz="3999" b="1" spc="119">
                  <a:solidFill>
                    <a:srgbClr val="FFFFFF"/>
                  </a:solidFill>
                  <a:latin typeface="Aileron Ultra-Bold"/>
                  <a:ea typeface="Aileron Ultra-Bold"/>
                  <a:cs typeface="Aileron Ultra-Bold"/>
                  <a:sym typeface="Aileron Ultra-Bold"/>
                </a:rPr>
                <a:t>3</a:t>
              </a:r>
            </a:p>
          </p:txBody>
        </p:sp>
      </p:grpSp>
      <p:grpSp>
        <p:nvGrpSpPr>
          <p:cNvPr id="13" name="Group 13"/>
          <p:cNvGrpSpPr/>
          <p:nvPr/>
        </p:nvGrpSpPr>
        <p:grpSpPr>
          <a:xfrm>
            <a:off x="10968296" y="3344008"/>
            <a:ext cx="2964782" cy="978333"/>
            <a:chOff x="0" y="0"/>
            <a:chExt cx="780848" cy="257668"/>
          </a:xfrm>
        </p:grpSpPr>
        <p:sp>
          <p:nvSpPr>
            <p:cNvPr id="14" name="Freeform 14"/>
            <p:cNvSpPr/>
            <p:nvPr/>
          </p:nvSpPr>
          <p:spPr>
            <a:xfrm>
              <a:off x="0" y="0"/>
              <a:ext cx="780848" cy="257668"/>
            </a:xfrm>
            <a:custGeom>
              <a:avLst/>
              <a:gdLst/>
              <a:ahLst/>
              <a:cxnLst/>
              <a:rect l="l" t="t" r="r" b="b"/>
              <a:pathLst>
                <a:path w="780848" h="257668">
                  <a:moveTo>
                    <a:pt x="585636" y="0"/>
                  </a:moveTo>
                  <a:lnTo>
                    <a:pt x="0" y="0"/>
                  </a:lnTo>
                  <a:lnTo>
                    <a:pt x="0" y="257668"/>
                  </a:lnTo>
                  <a:lnTo>
                    <a:pt x="585636" y="257668"/>
                  </a:lnTo>
                  <a:lnTo>
                    <a:pt x="780848" y="128834"/>
                  </a:lnTo>
                  <a:lnTo>
                    <a:pt x="585636" y="0"/>
                  </a:lnTo>
                  <a:close/>
                </a:path>
              </a:pathLst>
            </a:custGeom>
            <a:solidFill>
              <a:srgbClr val="2C92D5"/>
            </a:solidFill>
          </p:spPr>
          <p:txBody>
            <a:bodyPr/>
            <a:lstStyle/>
            <a:p>
              <a:endParaRPr lang="en-US"/>
            </a:p>
          </p:txBody>
        </p:sp>
        <p:sp>
          <p:nvSpPr>
            <p:cNvPr id="15" name="TextBox 15"/>
            <p:cNvSpPr txBox="1"/>
            <p:nvPr/>
          </p:nvSpPr>
          <p:spPr>
            <a:xfrm>
              <a:off x="0" y="-76200"/>
              <a:ext cx="671041" cy="333868"/>
            </a:xfrm>
            <a:prstGeom prst="rect">
              <a:avLst/>
            </a:prstGeom>
          </p:spPr>
          <p:txBody>
            <a:bodyPr lIns="50800" tIns="50800" rIns="50800" bIns="50800" rtlCol="0" anchor="ctr"/>
            <a:lstStyle/>
            <a:p>
              <a:pPr algn="ctr">
                <a:lnSpc>
                  <a:spcPts val="5599"/>
                </a:lnSpc>
              </a:pPr>
              <a:r>
                <a:rPr lang="en-US" sz="3999" b="1" spc="119">
                  <a:solidFill>
                    <a:srgbClr val="FFFFFF"/>
                  </a:solidFill>
                  <a:latin typeface="Aileron Ultra-Bold"/>
                  <a:ea typeface="Aileron Ultra-Bold"/>
                  <a:cs typeface="Aileron Ultra-Bold"/>
                  <a:sym typeface="Aileron Ultra-Bold"/>
                </a:rPr>
                <a:t>4</a:t>
              </a:r>
            </a:p>
          </p:txBody>
        </p:sp>
      </p:grpSp>
      <p:grpSp>
        <p:nvGrpSpPr>
          <p:cNvPr id="16" name="Group 16"/>
          <p:cNvGrpSpPr/>
          <p:nvPr/>
        </p:nvGrpSpPr>
        <p:grpSpPr>
          <a:xfrm>
            <a:off x="14369714" y="3344008"/>
            <a:ext cx="2964782" cy="978333"/>
            <a:chOff x="0" y="0"/>
            <a:chExt cx="780848" cy="257668"/>
          </a:xfrm>
        </p:grpSpPr>
        <p:sp>
          <p:nvSpPr>
            <p:cNvPr id="17" name="Freeform 17"/>
            <p:cNvSpPr/>
            <p:nvPr/>
          </p:nvSpPr>
          <p:spPr>
            <a:xfrm>
              <a:off x="0" y="0"/>
              <a:ext cx="780848" cy="257668"/>
            </a:xfrm>
            <a:custGeom>
              <a:avLst/>
              <a:gdLst/>
              <a:ahLst/>
              <a:cxnLst/>
              <a:rect l="l" t="t" r="r" b="b"/>
              <a:pathLst>
                <a:path w="780848" h="257668">
                  <a:moveTo>
                    <a:pt x="585636" y="0"/>
                  </a:moveTo>
                  <a:lnTo>
                    <a:pt x="0" y="0"/>
                  </a:lnTo>
                  <a:lnTo>
                    <a:pt x="0" y="257668"/>
                  </a:lnTo>
                  <a:lnTo>
                    <a:pt x="585636" y="257668"/>
                  </a:lnTo>
                  <a:lnTo>
                    <a:pt x="780848" y="128834"/>
                  </a:lnTo>
                  <a:lnTo>
                    <a:pt x="585636" y="0"/>
                  </a:lnTo>
                  <a:close/>
                </a:path>
              </a:pathLst>
            </a:custGeom>
            <a:solidFill>
              <a:srgbClr val="13538A"/>
            </a:solidFill>
          </p:spPr>
          <p:txBody>
            <a:bodyPr/>
            <a:lstStyle/>
            <a:p>
              <a:endParaRPr lang="en-US"/>
            </a:p>
          </p:txBody>
        </p:sp>
        <p:sp>
          <p:nvSpPr>
            <p:cNvPr id="18" name="TextBox 18"/>
            <p:cNvSpPr txBox="1"/>
            <p:nvPr/>
          </p:nvSpPr>
          <p:spPr>
            <a:xfrm>
              <a:off x="0" y="-76200"/>
              <a:ext cx="671041" cy="333868"/>
            </a:xfrm>
            <a:prstGeom prst="rect">
              <a:avLst/>
            </a:prstGeom>
          </p:spPr>
          <p:txBody>
            <a:bodyPr lIns="50800" tIns="50800" rIns="50800" bIns="50800" rtlCol="0" anchor="ctr"/>
            <a:lstStyle/>
            <a:p>
              <a:pPr algn="ctr">
                <a:lnSpc>
                  <a:spcPts val="5599"/>
                </a:lnSpc>
              </a:pPr>
              <a:r>
                <a:rPr lang="en-US" sz="3999" b="1" spc="119">
                  <a:solidFill>
                    <a:srgbClr val="FFFFFF"/>
                  </a:solidFill>
                  <a:latin typeface="Aileron Ultra-Bold"/>
                  <a:ea typeface="Aileron Ultra-Bold"/>
                  <a:cs typeface="Aileron Ultra-Bold"/>
                  <a:sym typeface="Aileron Ultra-Bold"/>
                </a:rPr>
                <a:t>5</a:t>
              </a:r>
            </a:p>
          </p:txBody>
        </p:sp>
      </p:grpSp>
      <p:grpSp>
        <p:nvGrpSpPr>
          <p:cNvPr id="19" name="Group 19"/>
          <p:cNvGrpSpPr/>
          <p:nvPr/>
        </p:nvGrpSpPr>
        <p:grpSpPr>
          <a:xfrm rot="-10800000">
            <a:off x="1142965" y="4810743"/>
            <a:ext cx="2928601" cy="4082455"/>
            <a:chOff x="0" y="0"/>
            <a:chExt cx="7620000" cy="10622241"/>
          </a:xfrm>
        </p:grpSpPr>
        <p:sp>
          <p:nvSpPr>
            <p:cNvPr id="20" name="Freeform 20"/>
            <p:cNvSpPr/>
            <p:nvPr/>
          </p:nvSpPr>
          <p:spPr>
            <a:xfrm>
              <a:off x="-1270" y="-2540"/>
              <a:ext cx="7623809" cy="10624781"/>
            </a:xfrm>
            <a:custGeom>
              <a:avLst/>
              <a:gdLst/>
              <a:ahLst/>
              <a:cxnLst/>
              <a:rect l="l" t="t" r="r" b="b"/>
              <a:pathLst>
                <a:path w="7623809" h="10624781">
                  <a:moveTo>
                    <a:pt x="3810" y="0"/>
                  </a:moveTo>
                  <a:lnTo>
                    <a:pt x="0" y="9734510"/>
                  </a:lnTo>
                  <a:lnTo>
                    <a:pt x="0" y="10092650"/>
                  </a:lnTo>
                  <a:lnTo>
                    <a:pt x="3591560" y="10095191"/>
                  </a:lnTo>
                  <a:lnTo>
                    <a:pt x="3810000" y="10624781"/>
                  </a:lnTo>
                  <a:lnTo>
                    <a:pt x="4028440" y="10095191"/>
                  </a:lnTo>
                  <a:lnTo>
                    <a:pt x="7620000" y="10097731"/>
                  </a:lnTo>
                  <a:lnTo>
                    <a:pt x="7620000" y="9739591"/>
                  </a:lnTo>
                  <a:lnTo>
                    <a:pt x="7623809" y="5080"/>
                  </a:lnTo>
                  <a:lnTo>
                    <a:pt x="3810" y="0"/>
                  </a:lnTo>
                  <a:close/>
                </a:path>
              </a:pathLst>
            </a:custGeom>
            <a:solidFill>
              <a:srgbClr val="4FCDCC"/>
            </a:solidFill>
          </p:spPr>
          <p:txBody>
            <a:bodyPr/>
            <a:lstStyle/>
            <a:p>
              <a:endParaRPr lang="en-US"/>
            </a:p>
          </p:txBody>
        </p:sp>
      </p:grpSp>
      <p:grpSp>
        <p:nvGrpSpPr>
          <p:cNvPr id="21" name="Group 21"/>
          <p:cNvGrpSpPr/>
          <p:nvPr/>
        </p:nvGrpSpPr>
        <p:grpSpPr>
          <a:xfrm rot="-10800000">
            <a:off x="4503923" y="4810743"/>
            <a:ext cx="2928601" cy="4082455"/>
            <a:chOff x="0" y="0"/>
            <a:chExt cx="7620000" cy="10622241"/>
          </a:xfrm>
        </p:grpSpPr>
        <p:sp>
          <p:nvSpPr>
            <p:cNvPr id="22" name="Freeform 22"/>
            <p:cNvSpPr/>
            <p:nvPr/>
          </p:nvSpPr>
          <p:spPr>
            <a:xfrm>
              <a:off x="-1270" y="-2540"/>
              <a:ext cx="7623809" cy="10624781"/>
            </a:xfrm>
            <a:custGeom>
              <a:avLst/>
              <a:gdLst/>
              <a:ahLst/>
              <a:cxnLst/>
              <a:rect l="l" t="t" r="r" b="b"/>
              <a:pathLst>
                <a:path w="7623809" h="10624781">
                  <a:moveTo>
                    <a:pt x="3810" y="0"/>
                  </a:moveTo>
                  <a:lnTo>
                    <a:pt x="0" y="9734510"/>
                  </a:lnTo>
                  <a:lnTo>
                    <a:pt x="0" y="10092650"/>
                  </a:lnTo>
                  <a:lnTo>
                    <a:pt x="3591560" y="10095191"/>
                  </a:lnTo>
                  <a:lnTo>
                    <a:pt x="3810000" y="10624781"/>
                  </a:lnTo>
                  <a:lnTo>
                    <a:pt x="4028440" y="10095191"/>
                  </a:lnTo>
                  <a:lnTo>
                    <a:pt x="7620000" y="10097731"/>
                  </a:lnTo>
                  <a:lnTo>
                    <a:pt x="7620000" y="9739591"/>
                  </a:lnTo>
                  <a:lnTo>
                    <a:pt x="7623809" y="5080"/>
                  </a:lnTo>
                  <a:lnTo>
                    <a:pt x="3810" y="0"/>
                  </a:lnTo>
                  <a:close/>
                </a:path>
              </a:pathLst>
            </a:custGeom>
            <a:solidFill>
              <a:srgbClr val="18B6B4"/>
            </a:solidFill>
          </p:spPr>
          <p:txBody>
            <a:bodyPr/>
            <a:lstStyle/>
            <a:p>
              <a:endParaRPr lang="en-US"/>
            </a:p>
          </p:txBody>
        </p:sp>
      </p:grpSp>
      <p:grpSp>
        <p:nvGrpSpPr>
          <p:cNvPr id="23" name="Group 23"/>
          <p:cNvGrpSpPr/>
          <p:nvPr/>
        </p:nvGrpSpPr>
        <p:grpSpPr>
          <a:xfrm rot="-10800000">
            <a:off x="7679699" y="4810743"/>
            <a:ext cx="2928601" cy="4082455"/>
            <a:chOff x="0" y="0"/>
            <a:chExt cx="7620000" cy="10622241"/>
          </a:xfrm>
        </p:grpSpPr>
        <p:sp>
          <p:nvSpPr>
            <p:cNvPr id="24" name="Freeform 24"/>
            <p:cNvSpPr/>
            <p:nvPr/>
          </p:nvSpPr>
          <p:spPr>
            <a:xfrm>
              <a:off x="-1270" y="-2540"/>
              <a:ext cx="7623809" cy="10624781"/>
            </a:xfrm>
            <a:custGeom>
              <a:avLst/>
              <a:gdLst/>
              <a:ahLst/>
              <a:cxnLst/>
              <a:rect l="l" t="t" r="r" b="b"/>
              <a:pathLst>
                <a:path w="7623809" h="10624781">
                  <a:moveTo>
                    <a:pt x="3810" y="0"/>
                  </a:moveTo>
                  <a:lnTo>
                    <a:pt x="0" y="9734510"/>
                  </a:lnTo>
                  <a:lnTo>
                    <a:pt x="0" y="10092650"/>
                  </a:lnTo>
                  <a:lnTo>
                    <a:pt x="3591560" y="10095191"/>
                  </a:lnTo>
                  <a:lnTo>
                    <a:pt x="3810000" y="10624781"/>
                  </a:lnTo>
                  <a:lnTo>
                    <a:pt x="4028440" y="10095191"/>
                  </a:lnTo>
                  <a:lnTo>
                    <a:pt x="7620000" y="10097731"/>
                  </a:lnTo>
                  <a:lnTo>
                    <a:pt x="7620000" y="9739591"/>
                  </a:lnTo>
                  <a:lnTo>
                    <a:pt x="7623809" y="5080"/>
                  </a:lnTo>
                  <a:lnTo>
                    <a:pt x="3810" y="0"/>
                  </a:lnTo>
                  <a:close/>
                </a:path>
              </a:pathLst>
            </a:custGeom>
            <a:solidFill>
              <a:srgbClr val="37C9EF"/>
            </a:solidFill>
          </p:spPr>
          <p:txBody>
            <a:bodyPr/>
            <a:lstStyle/>
            <a:p>
              <a:endParaRPr lang="en-US"/>
            </a:p>
          </p:txBody>
        </p:sp>
      </p:grpSp>
      <p:grpSp>
        <p:nvGrpSpPr>
          <p:cNvPr id="25" name="Group 25"/>
          <p:cNvGrpSpPr/>
          <p:nvPr/>
        </p:nvGrpSpPr>
        <p:grpSpPr>
          <a:xfrm rot="-10800000">
            <a:off x="10968296" y="4810743"/>
            <a:ext cx="2928601" cy="4082455"/>
            <a:chOff x="0" y="0"/>
            <a:chExt cx="7620000" cy="10622241"/>
          </a:xfrm>
        </p:grpSpPr>
        <p:sp>
          <p:nvSpPr>
            <p:cNvPr id="26" name="Freeform 26"/>
            <p:cNvSpPr/>
            <p:nvPr/>
          </p:nvSpPr>
          <p:spPr>
            <a:xfrm>
              <a:off x="-1270" y="-2540"/>
              <a:ext cx="7623809" cy="10624781"/>
            </a:xfrm>
            <a:custGeom>
              <a:avLst/>
              <a:gdLst/>
              <a:ahLst/>
              <a:cxnLst/>
              <a:rect l="l" t="t" r="r" b="b"/>
              <a:pathLst>
                <a:path w="7623809" h="10624781">
                  <a:moveTo>
                    <a:pt x="3810" y="0"/>
                  </a:moveTo>
                  <a:lnTo>
                    <a:pt x="0" y="9734510"/>
                  </a:lnTo>
                  <a:lnTo>
                    <a:pt x="0" y="10092650"/>
                  </a:lnTo>
                  <a:lnTo>
                    <a:pt x="3591560" y="10095191"/>
                  </a:lnTo>
                  <a:lnTo>
                    <a:pt x="3810000" y="10624781"/>
                  </a:lnTo>
                  <a:lnTo>
                    <a:pt x="4028440" y="10095191"/>
                  </a:lnTo>
                  <a:lnTo>
                    <a:pt x="7620000" y="10097731"/>
                  </a:lnTo>
                  <a:lnTo>
                    <a:pt x="7620000" y="9739591"/>
                  </a:lnTo>
                  <a:lnTo>
                    <a:pt x="7623809" y="5080"/>
                  </a:lnTo>
                  <a:lnTo>
                    <a:pt x="3810" y="0"/>
                  </a:lnTo>
                  <a:close/>
                </a:path>
              </a:pathLst>
            </a:custGeom>
            <a:solidFill>
              <a:srgbClr val="2C92D5"/>
            </a:solidFill>
          </p:spPr>
          <p:txBody>
            <a:bodyPr/>
            <a:lstStyle/>
            <a:p>
              <a:endParaRPr lang="en-US"/>
            </a:p>
          </p:txBody>
        </p:sp>
      </p:grpSp>
      <p:grpSp>
        <p:nvGrpSpPr>
          <p:cNvPr id="27" name="Group 27"/>
          <p:cNvGrpSpPr/>
          <p:nvPr/>
        </p:nvGrpSpPr>
        <p:grpSpPr>
          <a:xfrm rot="-10800000">
            <a:off x="14369714" y="4810743"/>
            <a:ext cx="2928601" cy="4082455"/>
            <a:chOff x="0" y="0"/>
            <a:chExt cx="7620000" cy="10622241"/>
          </a:xfrm>
        </p:grpSpPr>
        <p:sp>
          <p:nvSpPr>
            <p:cNvPr id="28" name="Freeform 28"/>
            <p:cNvSpPr/>
            <p:nvPr/>
          </p:nvSpPr>
          <p:spPr>
            <a:xfrm>
              <a:off x="-1270" y="-2540"/>
              <a:ext cx="7623809" cy="10624781"/>
            </a:xfrm>
            <a:custGeom>
              <a:avLst/>
              <a:gdLst/>
              <a:ahLst/>
              <a:cxnLst/>
              <a:rect l="l" t="t" r="r" b="b"/>
              <a:pathLst>
                <a:path w="7623809" h="10624781">
                  <a:moveTo>
                    <a:pt x="3810" y="0"/>
                  </a:moveTo>
                  <a:lnTo>
                    <a:pt x="0" y="9734510"/>
                  </a:lnTo>
                  <a:lnTo>
                    <a:pt x="0" y="10092650"/>
                  </a:lnTo>
                  <a:lnTo>
                    <a:pt x="3591560" y="10095191"/>
                  </a:lnTo>
                  <a:lnTo>
                    <a:pt x="3810000" y="10624781"/>
                  </a:lnTo>
                  <a:lnTo>
                    <a:pt x="4028440" y="10095191"/>
                  </a:lnTo>
                  <a:lnTo>
                    <a:pt x="7620000" y="10097731"/>
                  </a:lnTo>
                  <a:lnTo>
                    <a:pt x="7620000" y="9739591"/>
                  </a:lnTo>
                  <a:lnTo>
                    <a:pt x="7623809" y="5080"/>
                  </a:lnTo>
                  <a:lnTo>
                    <a:pt x="3810" y="0"/>
                  </a:lnTo>
                  <a:close/>
                </a:path>
              </a:pathLst>
            </a:custGeom>
            <a:solidFill>
              <a:srgbClr val="13538A"/>
            </a:solidFill>
          </p:spPr>
          <p:txBody>
            <a:bodyPr/>
            <a:lstStyle/>
            <a:p>
              <a:endParaRPr lang="en-US"/>
            </a:p>
          </p:txBody>
        </p:sp>
      </p:grpSp>
      <p:sp>
        <p:nvSpPr>
          <p:cNvPr id="29" name="TextBox 29"/>
          <p:cNvSpPr txBox="1"/>
          <p:nvPr/>
        </p:nvSpPr>
        <p:spPr>
          <a:xfrm>
            <a:off x="1572248" y="6370641"/>
            <a:ext cx="1998225" cy="905510"/>
          </a:xfrm>
          <a:prstGeom prst="rect">
            <a:avLst/>
          </a:prstGeom>
        </p:spPr>
        <p:txBody>
          <a:bodyPr lIns="0" tIns="0" rIns="0" bIns="0" rtlCol="0" anchor="t">
            <a:spAutoFit/>
          </a:bodyPr>
          <a:lstStyle/>
          <a:p>
            <a:pPr marL="0" lvl="0" indent="0" algn="ctr">
              <a:lnSpc>
                <a:spcPts val="3640"/>
              </a:lnSpc>
            </a:pPr>
            <a:r>
              <a:rPr lang="en-US" sz="2600" spc="78">
                <a:solidFill>
                  <a:srgbClr val="FFFFFF"/>
                </a:solidFill>
                <a:latin typeface="Lato"/>
                <a:ea typeface="Lato"/>
                <a:cs typeface="Lato"/>
                <a:sym typeface="Lato"/>
              </a:rPr>
              <a:t>Data Collection</a:t>
            </a:r>
          </a:p>
        </p:txBody>
      </p:sp>
      <p:sp>
        <p:nvSpPr>
          <p:cNvPr id="30" name="TextBox 30"/>
          <p:cNvSpPr txBox="1"/>
          <p:nvPr/>
        </p:nvSpPr>
        <p:spPr>
          <a:xfrm>
            <a:off x="4718427" y="6077082"/>
            <a:ext cx="2499593" cy="1722755"/>
          </a:xfrm>
          <a:prstGeom prst="rect">
            <a:avLst/>
          </a:prstGeom>
        </p:spPr>
        <p:txBody>
          <a:bodyPr lIns="0" tIns="0" rIns="0" bIns="0" rtlCol="0" anchor="t">
            <a:spAutoFit/>
          </a:bodyPr>
          <a:lstStyle/>
          <a:p>
            <a:pPr algn="ctr">
              <a:lnSpc>
                <a:spcPts val="3640"/>
              </a:lnSpc>
            </a:pPr>
            <a:r>
              <a:rPr lang="en-US" sz="2600" b="1" spc="78">
                <a:solidFill>
                  <a:srgbClr val="FFFFFF"/>
                </a:solidFill>
                <a:latin typeface="Lato Bold"/>
                <a:ea typeface="Lato Bold"/>
                <a:cs typeface="Lato Bold"/>
                <a:sym typeface="Lato Bold"/>
              </a:rPr>
              <a:t>Data preparation</a:t>
            </a:r>
          </a:p>
          <a:p>
            <a:pPr algn="ctr">
              <a:lnSpc>
                <a:spcPts val="3640"/>
              </a:lnSpc>
            </a:pPr>
            <a:endParaRPr lang="en-US" sz="2600" b="1" spc="78">
              <a:solidFill>
                <a:srgbClr val="FFFFFF"/>
              </a:solidFill>
              <a:latin typeface="Lato Bold"/>
              <a:ea typeface="Lato Bold"/>
              <a:cs typeface="Lato Bold"/>
              <a:sym typeface="Lato Bold"/>
            </a:endParaRPr>
          </a:p>
          <a:p>
            <a:pPr marL="431804" lvl="1" indent="-215902" algn="ctr">
              <a:lnSpc>
                <a:spcPts val="2800"/>
              </a:lnSpc>
              <a:buFont typeface="Arial"/>
              <a:buChar char="•"/>
            </a:pPr>
            <a:r>
              <a:rPr lang="en-US" sz="2000" spc="60">
                <a:solidFill>
                  <a:srgbClr val="FFFFFF"/>
                </a:solidFill>
                <a:latin typeface="Lato"/>
                <a:ea typeface="Lato"/>
                <a:cs typeface="Lato"/>
                <a:sym typeface="Lato"/>
              </a:rPr>
              <a:t>Crop video frame</a:t>
            </a:r>
          </a:p>
        </p:txBody>
      </p:sp>
      <p:sp>
        <p:nvSpPr>
          <p:cNvPr id="31" name="TextBox 31"/>
          <p:cNvSpPr txBox="1"/>
          <p:nvPr/>
        </p:nvSpPr>
        <p:spPr>
          <a:xfrm>
            <a:off x="8016716" y="5825622"/>
            <a:ext cx="2290748" cy="2322830"/>
          </a:xfrm>
          <a:prstGeom prst="rect">
            <a:avLst/>
          </a:prstGeom>
        </p:spPr>
        <p:txBody>
          <a:bodyPr lIns="0" tIns="0" rIns="0" bIns="0" rtlCol="0" anchor="t">
            <a:spAutoFit/>
          </a:bodyPr>
          <a:lstStyle/>
          <a:p>
            <a:pPr algn="ctr">
              <a:lnSpc>
                <a:spcPts val="3640"/>
              </a:lnSpc>
            </a:pPr>
            <a:r>
              <a:rPr lang="en-US" sz="2600" b="1" spc="78">
                <a:solidFill>
                  <a:srgbClr val="FFFFFF"/>
                </a:solidFill>
                <a:latin typeface="Lato Bold"/>
                <a:ea typeface="Lato Bold"/>
                <a:cs typeface="Lato Bold"/>
                <a:sym typeface="Lato Bold"/>
              </a:rPr>
              <a:t>Data pipeline</a:t>
            </a:r>
          </a:p>
          <a:p>
            <a:pPr algn="ctr">
              <a:lnSpc>
                <a:spcPts val="3640"/>
              </a:lnSpc>
            </a:pPr>
            <a:endParaRPr lang="en-US" sz="2600" b="1" spc="78">
              <a:solidFill>
                <a:srgbClr val="FFFFFF"/>
              </a:solidFill>
              <a:latin typeface="Lato Bold"/>
              <a:ea typeface="Lato Bold"/>
              <a:cs typeface="Lato Bold"/>
              <a:sym typeface="Lato Bold"/>
            </a:endParaRPr>
          </a:p>
          <a:p>
            <a:pPr marL="431804" lvl="1" indent="-215902" algn="ctr">
              <a:lnSpc>
                <a:spcPts val="2800"/>
              </a:lnSpc>
              <a:buFont typeface="Arial"/>
              <a:buChar char="•"/>
            </a:pPr>
            <a:r>
              <a:rPr lang="en-US" sz="2000" spc="60">
                <a:solidFill>
                  <a:srgbClr val="FFFFFF"/>
                </a:solidFill>
                <a:latin typeface="Lato"/>
                <a:ea typeface="Lato"/>
                <a:cs typeface="Lato"/>
                <a:sym typeface="Lato"/>
              </a:rPr>
              <a:t>Convert frames to tensor</a:t>
            </a:r>
          </a:p>
          <a:p>
            <a:pPr marL="431804" lvl="1" indent="-215902" algn="ctr">
              <a:lnSpc>
                <a:spcPts val="2800"/>
              </a:lnSpc>
              <a:buFont typeface="Arial"/>
              <a:buChar char="•"/>
            </a:pPr>
            <a:r>
              <a:rPr lang="en-US" sz="2000" spc="60">
                <a:solidFill>
                  <a:srgbClr val="FFFFFF"/>
                </a:solidFill>
                <a:latin typeface="Lato"/>
                <a:ea typeface="Lato"/>
                <a:cs typeface="Lato"/>
                <a:sym typeface="Lato"/>
              </a:rPr>
              <a:t>Tensorflow pipeline</a:t>
            </a:r>
          </a:p>
        </p:txBody>
      </p:sp>
      <p:sp>
        <p:nvSpPr>
          <p:cNvPr id="32" name="TextBox 32"/>
          <p:cNvSpPr txBox="1"/>
          <p:nvPr/>
        </p:nvSpPr>
        <p:spPr>
          <a:xfrm>
            <a:off x="14852993" y="6370641"/>
            <a:ext cx="1998225" cy="905510"/>
          </a:xfrm>
          <a:prstGeom prst="rect">
            <a:avLst/>
          </a:prstGeom>
        </p:spPr>
        <p:txBody>
          <a:bodyPr lIns="0" tIns="0" rIns="0" bIns="0" rtlCol="0" anchor="t">
            <a:spAutoFit/>
          </a:bodyPr>
          <a:lstStyle/>
          <a:p>
            <a:pPr marL="0" lvl="0" indent="0" algn="ctr">
              <a:lnSpc>
                <a:spcPts val="3640"/>
              </a:lnSpc>
            </a:pPr>
            <a:r>
              <a:rPr lang="en-US" sz="2600" spc="78">
                <a:solidFill>
                  <a:srgbClr val="FFFFFF"/>
                </a:solidFill>
                <a:latin typeface="Lato"/>
                <a:ea typeface="Lato"/>
                <a:cs typeface="Lato"/>
                <a:sym typeface="Lato"/>
              </a:rPr>
              <a:t>Model Evaluation</a:t>
            </a:r>
          </a:p>
        </p:txBody>
      </p:sp>
      <p:sp>
        <p:nvSpPr>
          <p:cNvPr id="33" name="TextBox 33"/>
          <p:cNvSpPr txBox="1"/>
          <p:nvPr/>
        </p:nvSpPr>
        <p:spPr>
          <a:xfrm>
            <a:off x="11433485" y="6181857"/>
            <a:ext cx="1998225" cy="1617980"/>
          </a:xfrm>
          <a:prstGeom prst="rect">
            <a:avLst/>
          </a:prstGeom>
        </p:spPr>
        <p:txBody>
          <a:bodyPr lIns="0" tIns="0" rIns="0" bIns="0" rtlCol="0" anchor="t">
            <a:spAutoFit/>
          </a:bodyPr>
          <a:lstStyle/>
          <a:p>
            <a:pPr algn="ctr">
              <a:lnSpc>
                <a:spcPts val="3640"/>
              </a:lnSpc>
            </a:pPr>
            <a:r>
              <a:rPr lang="en-US" sz="2600" spc="78">
                <a:solidFill>
                  <a:srgbClr val="FFFFFF"/>
                </a:solidFill>
                <a:latin typeface="Lato"/>
                <a:ea typeface="Lato"/>
                <a:cs typeface="Lato"/>
                <a:sym typeface="Lato"/>
              </a:rPr>
              <a:t>Train model</a:t>
            </a:r>
          </a:p>
          <a:p>
            <a:pPr algn="ctr">
              <a:lnSpc>
                <a:spcPts val="3640"/>
              </a:lnSpc>
            </a:pPr>
            <a:endParaRPr lang="en-US" sz="2600" spc="78">
              <a:solidFill>
                <a:srgbClr val="FFFFFF"/>
              </a:solidFill>
              <a:latin typeface="Lato"/>
              <a:ea typeface="Lato"/>
              <a:cs typeface="Lato"/>
              <a:sym typeface="Lato"/>
            </a:endParaRPr>
          </a:p>
          <a:p>
            <a:pPr marL="431804" lvl="1" indent="-215902" algn="ctr">
              <a:lnSpc>
                <a:spcPts val="2800"/>
              </a:lnSpc>
              <a:buFont typeface="Arial"/>
              <a:buChar char="•"/>
            </a:pPr>
            <a:r>
              <a:rPr lang="en-US" sz="2000" spc="60">
                <a:solidFill>
                  <a:srgbClr val="FFFFFF"/>
                </a:solidFill>
                <a:latin typeface="Lato"/>
                <a:ea typeface="Lato"/>
                <a:cs typeface="Lato"/>
                <a:sym typeface="Lato"/>
              </a:rPr>
              <a:t>Callback functions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87" y="1754505"/>
            <a:ext cx="4719320" cy="0"/>
          </a:xfrm>
          <a:prstGeom prst="line">
            <a:avLst/>
          </a:prstGeom>
          <a:ln w="47625" cap="flat">
            <a:solidFill>
              <a:srgbClr val="A28231"/>
            </a:solidFill>
            <a:prstDash val="solid"/>
            <a:headEnd type="none" w="sm" len="sm"/>
            <a:tailEnd type="none" w="sm" len="sm"/>
          </a:ln>
        </p:spPr>
        <p:txBody>
          <a:bodyPr/>
          <a:lstStyle/>
          <a:p>
            <a:endParaRPr lang="en-US"/>
          </a:p>
        </p:txBody>
      </p:sp>
      <p:grpSp>
        <p:nvGrpSpPr>
          <p:cNvPr id="3" name="Group 3"/>
          <p:cNvGrpSpPr/>
          <p:nvPr/>
        </p:nvGrpSpPr>
        <p:grpSpPr>
          <a:xfrm>
            <a:off x="934897" y="3687242"/>
            <a:ext cx="16324403" cy="6756526"/>
            <a:chOff x="0" y="0"/>
            <a:chExt cx="21765870" cy="9008701"/>
          </a:xfrm>
        </p:grpSpPr>
        <p:sp>
          <p:nvSpPr>
            <p:cNvPr id="4" name="Freeform 4"/>
            <p:cNvSpPr/>
            <p:nvPr/>
          </p:nvSpPr>
          <p:spPr>
            <a:xfrm>
              <a:off x="584288" y="0"/>
              <a:ext cx="20805721" cy="5356773"/>
            </a:xfrm>
            <a:custGeom>
              <a:avLst/>
              <a:gdLst/>
              <a:ahLst/>
              <a:cxnLst/>
              <a:rect l="l" t="t" r="r" b="b"/>
              <a:pathLst>
                <a:path w="20805721" h="5356773">
                  <a:moveTo>
                    <a:pt x="0" y="0"/>
                  </a:moveTo>
                  <a:lnTo>
                    <a:pt x="20805721" y="0"/>
                  </a:lnTo>
                  <a:lnTo>
                    <a:pt x="20805721" y="5356773"/>
                  </a:lnTo>
                  <a:lnTo>
                    <a:pt x="0" y="5356773"/>
                  </a:lnTo>
                  <a:lnTo>
                    <a:pt x="0" y="0"/>
                  </a:lnTo>
                  <a:close/>
                </a:path>
              </a:pathLst>
            </a:custGeom>
            <a:blipFill>
              <a:blip r:embed="rId2"/>
              <a:stretch>
                <a:fillRect l="-237" r="-237"/>
              </a:stretch>
            </a:blipFill>
          </p:spPr>
          <p:txBody>
            <a:bodyPr/>
            <a:lstStyle/>
            <a:p>
              <a:endParaRPr lang="en-US"/>
            </a:p>
          </p:txBody>
        </p:sp>
        <p:grpSp>
          <p:nvGrpSpPr>
            <p:cNvPr id="5" name="Group 5"/>
            <p:cNvGrpSpPr/>
            <p:nvPr/>
          </p:nvGrpSpPr>
          <p:grpSpPr>
            <a:xfrm>
              <a:off x="8591119" y="4359352"/>
              <a:ext cx="4114800" cy="4114800"/>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FFFF"/>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0" y="4382832"/>
              <a:ext cx="8982367" cy="1004781"/>
              <a:chOff x="0" y="0"/>
              <a:chExt cx="1774295" cy="198475"/>
            </a:xfrm>
          </p:grpSpPr>
          <p:sp>
            <p:nvSpPr>
              <p:cNvPr id="9" name="Freeform 9"/>
              <p:cNvSpPr/>
              <p:nvPr/>
            </p:nvSpPr>
            <p:spPr>
              <a:xfrm>
                <a:off x="0" y="0"/>
                <a:ext cx="1774295" cy="198475"/>
              </a:xfrm>
              <a:custGeom>
                <a:avLst/>
                <a:gdLst/>
                <a:ahLst/>
                <a:cxnLst/>
                <a:rect l="l" t="t" r="r" b="b"/>
                <a:pathLst>
                  <a:path w="1774295" h="198475">
                    <a:moveTo>
                      <a:pt x="0" y="0"/>
                    </a:moveTo>
                    <a:lnTo>
                      <a:pt x="1774295" y="0"/>
                    </a:lnTo>
                    <a:lnTo>
                      <a:pt x="1774295" y="198475"/>
                    </a:lnTo>
                    <a:lnTo>
                      <a:pt x="0" y="198475"/>
                    </a:lnTo>
                    <a:close/>
                  </a:path>
                </a:pathLst>
              </a:custGeom>
              <a:solidFill>
                <a:srgbClr val="FFFFFF"/>
              </a:solidFill>
            </p:spPr>
            <p:txBody>
              <a:bodyPr/>
              <a:lstStyle/>
              <a:p>
                <a:endParaRPr lang="en-US"/>
              </a:p>
            </p:txBody>
          </p:sp>
          <p:sp>
            <p:nvSpPr>
              <p:cNvPr id="10" name="TextBox 10"/>
              <p:cNvSpPr txBox="1"/>
              <p:nvPr/>
            </p:nvSpPr>
            <p:spPr>
              <a:xfrm>
                <a:off x="0" y="-38100"/>
                <a:ext cx="1774295" cy="236575"/>
              </a:xfrm>
              <a:prstGeom prst="rect">
                <a:avLst/>
              </a:prstGeom>
            </p:spPr>
            <p:txBody>
              <a:bodyPr lIns="50800" tIns="50800" rIns="50800" bIns="50800" rtlCol="0" anchor="ctr"/>
              <a:lstStyle/>
              <a:p>
                <a:pPr algn="ctr">
                  <a:lnSpc>
                    <a:spcPts val="3360"/>
                  </a:lnSpc>
                </a:pPr>
                <a:endParaRPr/>
              </a:p>
            </p:txBody>
          </p:sp>
        </p:grpSp>
        <p:sp>
          <p:nvSpPr>
            <p:cNvPr id="11" name="TextBox 11"/>
            <p:cNvSpPr txBox="1"/>
            <p:nvPr/>
          </p:nvSpPr>
          <p:spPr>
            <a:xfrm>
              <a:off x="8982367" y="4420403"/>
              <a:ext cx="876618" cy="853439"/>
            </a:xfrm>
            <a:prstGeom prst="rect">
              <a:avLst/>
            </a:prstGeom>
          </p:spPr>
          <p:txBody>
            <a:bodyPr lIns="0" tIns="0" rIns="0" bIns="0" rtlCol="0" anchor="t">
              <a:spAutoFit/>
            </a:bodyPr>
            <a:lstStyle/>
            <a:p>
              <a:pPr algn="ctr">
                <a:lnSpc>
                  <a:spcPts val="2520"/>
                </a:lnSpc>
              </a:pPr>
              <a:r>
                <a:rPr lang="en-US" sz="1800">
                  <a:solidFill>
                    <a:srgbClr val="1D1D1F"/>
                  </a:solidFill>
                  <a:latin typeface="Times New Roman"/>
                  <a:ea typeface="Times New Roman"/>
                  <a:cs typeface="Times New Roman"/>
                  <a:sym typeface="Times New Roman"/>
                </a:rPr>
                <a:t>LSTM</a:t>
              </a:r>
            </a:p>
            <a:p>
              <a:pPr algn="ctr">
                <a:lnSpc>
                  <a:spcPts val="2520"/>
                </a:lnSpc>
              </a:pPr>
              <a:r>
                <a:rPr lang="en-US" sz="1800">
                  <a:solidFill>
                    <a:srgbClr val="1D1D1F"/>
                  </a:solidFill>
                  <a:latin typeface="Times New Roman"/>
                  <a:ea typeface="Times New Roman"/>
                  <a:cs typeface="Times New Roman"/>
                  <a:sym typeface="Times New Roman"/>
                </a:rPr>
                <a:t>(x2)</a:t>
              </a:r>
            </a:p>
          </p:txBody>
        </p:sp>
        <p:sp>
          <p:nvSpPr>
            <p:cNvPr id="12" name="TextBox 12"/>
            <p:cNvSpPr txBox="1"/>
            <p:nvPr/>
          </p:nvSpPr>
          <p:spPr>
            <a:xfrm>
              <a:off x="4590623" y="4420403"/>
              <a:ext cx="3438842" cy="853439"/>
            </a:xfrm>
            <a:prstGeom prst="rect">
              <a:avLst/>
            </a:prstGeom>
          </p:spPr>
          <p:txBody>
            <a:bodyPr lIns="0" tIns="0" rIns="0" bIns="0" rtlCol="0" anchor="t">
              <a:spAutoFit/>
            </a:bodyPr>
            <a:lstStyle/>
            <a:p>
              <a:pPr algn="ctr">
                <a:lnSpc>
                  <a:spcPts val="2520"/>
                </a:lnSpc>
              </a:pPr>
              <a:r>
                <a:rPr lang="en-US" sz="1800">
                  <a:solidFill>
                    <a:srgbClr val="1D1D1F"/>
                  </a:solidFill>
                  <a:latin typeface="Times New Roman"/>
                  <a:ea typeface="Times New Roman"/>
                  <a:cs typeface="Times New Roman"/>
                  <a:sym typeface="Times New Roman"/>
                </a:rPr>
                <a:t>STCNN + Spatial Pooling</a:t>
              </a:r>
            </a:p>
            <a:p>
              <a:pPr algn="ctr">
                <a:lnSpc>
                  <a:spcPts val="2520"/>
                </a:lnSpc>
              </a:pPr>
              <a:r>
                <a:rPr lang="en-US" sz="1800">
                  <a:solidFill>
                    <a:srgbClr val="1D1D1F"/>
                  </a:solidFill>
                  <a:latin typeface="Times New Roman"/>
                  <a:ea typeface="Times New Roman"/>
                  <a:cs typeface="Times New Roman"/>
                  <a:sym typeface="Times New Roman"/>
                </a:rPr>
                <a:t>(x3)</a:t>
              </a:r>
            </a:p>
          </p:txBody>
        </p:sp>
        <p:sp>
          <p:nvSpPr>
            <p:cNvPr id="13" name="TextBox 13"/>
            <p:cNvSpPr txBox="1"/>
            <p:nvPr/>
          </p:nvSpPr>
          <p:spPr>
            <a:xfrm>
              <a:off x="1712554" y="4450884"/>
              <a:ext cx="1050766" cy="434339"/>
            </a:xfrm>
            <a:prstGeom prst="rect">
              <a:avLst/>
            </a:prstGeom>
          </p:spPr>
          <p:txBody>
            <a:bodyPr lIns="0" tIns="0" rIns="0" bIns="0" rtlCol="0" anchor="t">
              <a:spAutoFit/>
            </a:bodyPr>
            <a:lstStyle/>
            <a:p>
              <a:pPr algn="ctr">
                <a:lnSpc>
                  <a:spcPts val="2520"/>
                </a:lnSpc>
              </a:pPr>
              <a:r>
                <a:rPr lang="en-US" sz="1800">
                  <a:solidFill>
                    <a:srgbClr val="1D1D1F"/>
                  </a:solidFill>
                  <a:latin typeface="Times New Roman"/>
                  <a:ea typeface="Times New Roman"/>
                  <a:cs typeface="Times New Roman"/>
                  <a:sym typeface="Times New Roman"/>
                </a:rPr>
                <a:t>t frames</a:t>
              </a:r>
            </a:p>
          </p:txBody>
        </p:sp>
        <p:sp>
          <p:nvSpPr>
            <p:cNvPr id="14" name="Freeform 14"/>
            <p:cNvSpPr/>
            <p:nvPr/>
          </p:nvSpPr>
          <p:spPr>
            <a:xfrm>
              <a:off x="10205838" y="4696868"/>
              <a:ext cx="11560032" cy="4311834"/>
            </a:xfrm>
            <a:custGeom>
              <a:avLst/>
              <a:gdLst/>
              <a:ahLst/>
              <a:cxnLst/>
              <a:rect l="l" t="t" r="r" b="b"/>
              <a:pathLst>
                <a:path w="11560032" h="4311834">
                  <a:moveTo>
                    <a:pt x="0" y="0"/>
                  </a:moveTo>
                  <a:lnTo>
                    <a:pt x="11560032" y="0"/>
                  </a:lnTo>
                  <a:lnTo>
                    <a:pt x="11560032" y="4311833"/>
                  </a:lnTo>
                  <a:lnTo>
                    <a:pt x="0" y="4311833"/>
                  </a:lnTo>
                  <a:lnTo>
                    <a:pt x="0" y="0"/>
                  </a:lnTo>
                  <a:close/>
                </a:path>
              </a:pathLst>
            </a:custGeom>
            <a:blipFill>
              <a:blip r:embed="rId3"/>
              <a:stretch>
                <a:fillRect l="-116356" t="-260528" b="-25930"/>
              </a:stretch>
            </a:blipFill>
          </p:spPr>
          <p:txBody>
            <a:bodyPr/>
            <a:lstStyle/>
            <a:p>
              <a:endParaRPr lang="en-US"/>
            </a:p>
          </p:txBody>
        </p:sp>
        <p:sp>
          <p:nvSpPr>
            <p:cNvPr id="15" name="TextBox 15"/>
            <p:cNvSpPr txBox="1"/>
            <p:nvPr/>
          </p:nvSpPr>
          <p:spPr>
            <a:xfrm>
              <a:off x="14157602" y="4611143"/>
              <a:ext cx="952659" cy="957791"/>
            </a:xfrm>
            <a:prstGeom prst="rect">
              <a:avLst/>
            </a:prstGeom>
          </p:spPr>
          <p:txBody>
            <a:bodyPr lIns="0" tIns="0" rIns="0" bIns="0" rtlCol="0" anchor="t">
              <a:spAutoFit/>
            </a:bodyPr>
            <a:lstStyle/>
            <a:p>
              <a:pPr algn="ctr">
                <a:lnSpc>
                  <a:spcPts val="2800"/>
                </a:lnSpc>
              </a:pPr>
              <a:r>
                <a:rPr lang="en-US" sz="2000">
                  <a:solidFill>
                    <a:srgbClr val="1D1D1F"/>
                  </a:solidFill>
                  <a:latin typeface="Times New Roman"/>
                  <a:ea typeface="Times New Roman"/>
                  <a:cs typeface="Times New Roman"/>
                  <a:sym typeface="Times New Roman"/>
                </a:rPr>
                <a:t>Linear</a:t>
              </a:r>
            </a:p>
            <a:p>
              <a:pPr algn="ctr">
                <a:lnSpc>
                  <a:spcPts val="2800"/>
                </a:lnSpc>
              </a:pPr>
              <a:r>
                <a:rPr lang="en-US" sz="2000">
                  <a:solidFill>
                    <a:srgbClr val="1D1D1F"/>
                  </a:solidFill>
                  <a:latin typeface="Times New Roman"/>
                  <a:ea typeface="Times New Roman"/>
                  <a:cs typeface="Times New Roman"/>
                  <a:sym typeface="Times New Roman"/>
                </a:rPr>
                <a:t>(x2)</a:t>
              </a:r>
            </a:p>
          </p:txBody>
        </p:sp>
        <p:grpSp>
          <p:nvGrpSpPr>
            <p:cNvPr id="16" name="Group 16"/>
            <p:cNvGrpSpPr/>
            <p:nvPr/>
          </p:nvGrpSpPr>
          <p:grpSpPr>
            <a:xfrm>
              <a:off x="8591119" y="4359352"/>
              <a:ext cx="4114800" cy="4114800"/>
              <a:chOff x="0" y="0"/>
              <a:chExt cx="812800" cy="812800"/>
            </a:xfrm>
          </p:grpSpPr>
          <p:sp>
            <p:nvSpPr>
              <p:cNvPr id="17" name="Freeform 1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FFFF"/>
              </a:solidFill>
            </p:spPr>
            <p:txBody>
              <a:bodyPr/>
              <a:lstStyle/>
              <a:p>
                <a:endParaRPr lang="en-US"/>
              </a:p>
            </p:txBody>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9" name="Group 19"/>
            <p:cNvGrpSpPr/>
            <p:nvPr/>
          </p:nvGrpSpPr>
          <p:grpSpPr>
            <a:xfrm>
              <a:off x="0" y="4382832"/>
              <a:ext cx="8982367" cy="1004781"/>
              <a:chOff x="0" y="0"/>
              <a:chExt cx="1774295" cy="198475"/>
            </a:xfrm>
          </p:grpSpPr>
          <p:sp>
            <p:nvSpPr>
              <p:cNvPr id="20" name="Freeform 20"/>
              <p:cNvSpPr/>
              <p:nvPr/>
            </p:nvSpPr>
            <p:spPr>
              <a:xfrm>
                <a:off x="0" y="0"/>
                <a:ext cx="1774295" cy="198475"/>
              </a:xfrm>
              <a:custGeom>
                <a:avLst/>
                <a:gdLst/>
                <a:ahLst/>
                <a:cxnLst/>
                <a:rect l="l" t="t" r="r" b="b"/>
                <a:pathLst>
                  <a:path w="1774295" h="198475">
                    <a:moveTo>
                      <a:pt x="0" y="0"/>
                    </a:moveTo>
                    <a:lnTo>
                      <a:pt x="1774295" y="0"/>
                    </a:lnTo>
                    <a:lnTo>
                      <a:pt x="1774295" y="198475"/>
                    </a:lnTo>
                    <a:lnTo>
                      <a:pt x="0" y="198475"/>
                    </a:lnTo>
                    <a:close/>
                  </a:path>
                </a:pathLst>
              </a:custGeom>
              <a:solidFill>
                <a:srgbClr val="FFFFFF"/>
              </a:solidFill>
            </p:spPr>
            <p:txBody>
              <a:bodyPr/>
              <a:lstStyle/>
              <a:p>
                <a:endParaRPr lang="en-US"/>
              </a:p>
            </p:txBody>
          </p:sp>
          <p:sp>
            <p:nvSpPr>
              <p:cNvPr id="21" name="TextBox 21"/>
              <p:cNvSpPr txBox="1"/>
              <p:nvPr/>
            </p:nvSpPr>
            <p:spPr>
              <a:xfrm>
                <a:off x="0" y="-38100"/>
                <a:ext cx="1774295" cy="236575"/>
              </a:xfrm>
              <a:prstGeom prst="rect">
                <a:avLst/>
              </a:prstGeom>
            </p:spPr>
            <p:txBody>
              <a:bodyPr lIns="50800" tIns="50800" rIns="50800" bIns="50800" rtlCol="0" anchor="ctr"/>
              <a:lstStyle/>
              <a:p>
                <a:pPr algn="ctr">
                  <a:lnSpc>
                    <a:spcPts val="3360"/>
                  </a:lnSpc>
                </a:pPr>
                <a:endParaRPr/>
              </a:p>
            </p:txBody>
          </p:sp>
        </p:grpSp>
        <p:sp>
          <p:nvSpPr>
            <p:cNvPr id="22" name="TextBox 22"/>
            <p:cNvSpPr txBox="1"/>
            <p:nvPr/>
          </p:nvSpPr>
          <p:spPr>
            <a:xfrm>
              <a:off x="8982367" y="4420403"/>
              <a:ext cx="876618" cy="853439"/>
            </a:xfrm>
            <a:prstGeom prst="rect">
              <a:avLst/>
            </a:prstGeom>
          </p:spPr>
          <p:txBody>
            <a:bodyPr lIns="0" tIns="0" rIns="0" bIns="0" rtlCol="0" anchor="t">
              <a:spAutoFit/>
            </a:bodyPr>
            <a:lstStyle/>
            <a:p>
              <a:pPr algn="ctr">
                <a:lnSpc>
                  <a:spcPts val="2520"/>
                </a:lnSpc>
              </a:pPr>
              <a:r>
                <a:rPr lang="en-US" sz="1800">
                  <a:solidFill>
                    <a:srgbClr val="1D1D1F"/>
                  </a:solidFill>
                  <a:latin typeface="Times New Roman"/>
                  <a:ea typeface="Times New Roman"/>
                  <a:cs typeface="Times New Roman"/>
                  <a:sym typeface="Times New Roman"/>
                </a:rPr>
                <a:t>LSTM</a:t>
              </a:r>
            </a:p>
            <a:p>
              <a:pPr algn="ctr">
                <a:lnSpc>
                  <a:spcPts val="2520"/>
                </a:lnSpc>
              </a:pPr>
              <a:r>
                <a:rPr lang="en-US" sz="1800">
                  <a:solidFill>
                    <a:srgbClr val="1D1D1F"/>
                  </a:solidFill>
                  <a:latin typeface="Times New Roman"/>
                  <a:ea typeface="Times New Roman"/>
                  <a:cs typeface="Times New Roman"/>
                  <a:sym typeface="Times New Roman"/>
                </a:rPr>
                <a:t>(x2)</a:t>
              </a:r>
            </a:p>
          </p:txBody>
        </p:sp>
        <p:sp>
          <p:nvSpPr>
            <p:cNvPr id="23" name="TextBox 23"/>
            <p:cNvSpPr txBox="1"/>
            <p:nvPr/>
          </p:nvSpPr>
          <p:spPr>
            <a:xfrm>
              <a:off x="4590623" y="4420403"/>
              <a:ext cx="3438842" cy="853439"/>
            </a:xfrm>
            <a:prstGeom prst="rect">
              <a:avLst/>
            </a:prstGeom>
          </p:spPr>
          <p:txBody>
            <a:bodyPr lIns="0" tIns="0" rIns="0" bIns="0" rtlCol="0" anchor="t">
              <a:spAutoFit/>
            </a:bodyPr>
            <a:lstStyle/>
            <a:p>
              <a:pPr algn="ctr">
                <a:lnSpc>
                  <a:spcPts val="2520"/>
                </a:lnSpc>
              </a:pPr>
              <a:r>
                <a:rPr lang="en-US" sz="1800">
                  <a:solidFill>
                    <a:srgbClr val="1D1D1F"/>
                  </a:solidFill>
                  <a:latin typeface="Times New Roman"/>
                  <a:ea typeface="Times New Roman"/>
                  <a:cs typeface="Times New Roman"/>
                  <a:sym typeface="Times New Roman"/>
                </a:rPr>
                <a:t>STCNN + Spatial Pooling</a:t>
              </a:r>
            </a:p>
            <a:p>
              <a:pPr algn="ctr">
                <a:lnSpc>
                  <a:spcPts val="2520"/>
                </a:lnSpc>
              </a:pPr>
              <a:r>
                <a:rPr lang="en-US" sz="1800">
                  <a:solidFill>
                    <a:srgbClr val="1D1D1F"/>
                  </a:solidFill>
                  <a:latin typeface="Times New Roman"/>
                  <a:ea typeface="Times New Roman"/>
                  <a:cs typeface="Times New Roman"/>
                  <a:sym typeface="Times New Roman"/>
                </a:rPr>
                <a:t>(x3)</a:t>
              </a:r>
            </a:p>
          </p:txBody>
        </p:sp>
        <p:sp>
          <p:nvSpPr>
            <p:cNvPr id="24" name="TextBox 24"/>
            <p:cNvSpPr txBox="1"/>
            <p:nvPr/>
          </p:nvSpPr>
          <p:spPr>
            <a:xfrm>
              <a:off x="1712554" y="4450884"/>
              <a:ext cx="1050766" cy="434339"/>
            </a:xfrm>
            <a:prstGeom prst="rect">
              <a:avLst/>
            </a:prstGeom>
          </p:spPr>
          <p:txBody>
            <a:bodyPr lIns="0" tIns="0" rIns="0" bIns="0" rtlCol="0" anchor="t">
              <a:spAutoFit/>
            </a:bodyPr>
            <a:lstStyle/>
            <a:p>
              <a:pPr algn="ctr">
                <a:lnSpc>
                  <a:spcPts val="2520"/>
                </a:lnSpc>
              </a:pPr>
              <a:r>
                <a:rPr lang="en-US" sz="1800">
                  <a:solidFill>
                    <a:srgbClr val="1D1D1F"/>
                  </a:solidFill>
                  <a:latin typeface="Times New Roman"/>
                  <a:ea typeface="Times New Roman"/>
                  <a:cs typeface="Times New Roman"/>
                  <a:sym typeface="Times New Roman"/>
                </a:rPr>
                <a:t>t frames</a:t>
              </a:r>
            </a:p>
          </p:txBody>
        </p:sp>
        <p:sp>
          <p:nvSpPr>
            <p:cNvPr id="25" name="TextBox 25"/>
            <p:cNvSpPr txBox="1"/>
            <p:nvPr/>
          </p:nvSpPr>
          <p:spPr>
            <a:xfrm>
              <a:off x="10205838" y="4611143"/>
              <a:ext cx="3158049" cy="487891"/>
            </a:xfrm>
            <a:prstGeom prst="rect">
              <a:avLst/>
            </a:prstGeom>
          </p:spPr>
          <p:txBody>
            <a:bodyPr lIns="0" tIns="0" rIns="0" bIns="0" rtlCol="0" anchor="t">
              <a:spAutoFit/>
            </a:bodyPr>
            <a:lstStyle/>
            <a:p>
              <a:pPr algn="ctr">
                <a:lnSpc>
                  <a:spcPts val="2800"/>
                </a:lnSpc>
              </a:pPr>
              <a:r>
                <a:rPr lang="en-US" sz="2000">
                  <a:solidFill>
                    <a:srgbClr val="1D1D1F"/>
                  </a:solidFill>
                  <a:latin typeface="Times New Roman"/>
                  <a:ea typeface="Times New Roman"/>
                  <a:cs typeface="Times New Roman"/>
                  <a:sym typeface="Times New Roman"/>
                </a:rPr>
                <a:t>Multihead Attention</a:t>
              </a:r>
            </a:p>
          </p:txBody>
        </p:sp>
        <p:sp>
          <p:nvSpPr>
            <p:cNvPr id="26" name="TextBox 26"/>
            <p:cNvSpPr txBox="1"/>
            <p:nvPr/>
          </p:nvSpPr>
          <p:spPr>
            <a:xfrm>
              <a:off x="17701260" y="4577275"/>
              <a:ext cx="952659" cy="487891"/>
            </a:xfrm>
            <a:prstGeom prst="rect">
              <a:avLst/>
            </a:prstGeom>
          </p:spPr>
          <p:txBody>
            <a:bodyPr lIns="0" tIns="0" rIns="0" bIns="0" rtlCol="0" anchor="t">
              <a:spAutoFit/>
            </a:bodyPr>
            <a:lstStyle/>
            <a:p>
              <a:pPr algn="ctr">
                <a:lnSpc>
                  <a:spcPts val="2800"/>
                </a:lnSpc>
              </a:pPr>
              <a:r>
                <a:rPr lang="en-US" sz="2000">
                  <a:solidFill>
                    <a:srgbClr val="1D1D1F"/>
                  </a:solidFill>
                  <a:latin typeface="Times New Roman"/>
                  <a:ea typeface="Times New Roman"/>
                  <a:cs typeface="Times New Roman"/>
                  <a:sym typeface="Times New Roman"/>
                </a:rPr>
                <a:t>CTC</a:t>
              </a:r>
            </a:p>
          </p:txBody>
        </p:sp>
        <p:sp>
          <p:nvSpPr>
            <p:cNvPr id="27" name="AutoShape 27"/>
            <p:cNvSpPr/>
            <p:nvPr/>
          </p:nvSpPr>
          <p:spPr>
            <a:xfrm flipV="1">
              <a:off x="11373306" y="2500586"/>
              <a:ext cx="398857" cy="0"/>
            </a:xfrm>
            <a:prstGeom prst="line">
              <a:avLst/>
            </a:prstGeom>
            <a:ln w="50800" cap="flat">
              <a:solidFill>
                <a:srgbClr val="000000"/>
              </a:solidFill>
              <a:prstDash val="solid"/>
              <a:headEnd type="none" w="sm" len="sm"/>
              <a:tailEnd type="triangle" w="lg" len="med"/>
            </a:ln>
          </p:spPr>
          <p:txBody>
            <a:bodyPr/>
            <a:lstStyle/>
            <a:p>
              <a:endParaRPr lang="en-US"/>
            </a:p>
          </p:txBody>
        </p:sp>
        <p:sp>
          <p:nvSpPr>
            <p:cNvPr id="28" name="AutoShape 28"/>
            <p:cNvSpPr/>
            <p:nvPr/>
          </p:nvSpPr>
          <p:spPr>
            <a:xfrm flipV="1">
              <a:off x="11005832" y="2926036"/>
              <a:ext cx="398857" cy="0"/>
            </a:xfrm>
            <a:prstGeom prst="line">
              <a:avLst/>
            </a:prstGeom>
            <a:ln w="50800" cap="flat">
              <a:solidFill>
                <a:srgbClr val="000000"/>
              </a:solidFill>
              <a:prstDash val="solid"/>
              <a:headEnd type="none" w="sm" len="sm"/>
              <a:tailEnd type="triangle" w="lg" len="med"/>
            </a:ln>
          </p:spPr>
          <p:txBody>
            <a:bodyPr/>
            <a:lstStyle/>
            <a:p>
              <a:endParaRPr lang="en-US"/>
            </a:p>
          </p:txBody>
        </p:sp>
        <p:sp>
          <p:nvSpPr>
            <p:cNvPr id="29" name="AutoShape 29"/>
            <p:cNvSpPr/>
            <p:nvPr/>
          </p:nvSpPr>
          <p:spPr>
            <a:xfrm flipV="1">
              <a:off x="10499392" y="3376886"/>
              <a:ext cx="398857" cy="0"/>
            </a:xfrm>
            <a:prstGeom prst="line">
              <a:avLst/>
            </a:prstGeom>
            <a:ln w="50800" cap="flat">
              <a:solidFill>
                <a:srgbClr val="000000"/>
              </a:solidFill>
              <a:prstDash val="solid"/>
              <a:headEnd type="none" w="sm" len="sm"/>
              <a:tailEnd type="triangle" w="lg" len="med"/>
            </a:ln>
          </p:spPr>
          <p:txBody>
            <a:bodyPr/>
            <a:lstStyle/>
            <a:p>
              <a:endParaRPr lang="en-US"/>
            </a:p>
          </p:txBody>
        </p:sp>
        <p:sp>
          <p:nvSpPr>
            <p:cNvPr id="30" name="AutoShape 30"/>
            <p:cNvSpPr/>
            <p:nvPr/>
          </p:nvSpPr>
          <p:spPr>
            <a:xfrm flipV="1">
              <a:off x="14447203" y="2900636"/>
              <a:ext cx="398857" cy="0"/>
            </a:xfrm>
            <a:prstGeom prst="line">
              <a:avLst/>
            </a:prstGeom>
            <a:ln w="50800" cap="flat">
              <a:solidFill>
                <a:srgbClr val="000000"/>
              </a:solidFill>
              <a:prstDash val="solid"/>
              <a:headEnd type="none" w="sm" len="sm"/>
              <a:tailEnd type="triangle" w="lg" len="med"/>
            </a:ln>
          </p:spPr>
          <p:txBody>
            <a:bodyPr/>
            <a:lstStyle/>
            <a:p>
              <a:endParaRPr lang="en-US"/>
            </a:p>
          </p:txBody>
        </p:sp>
        <p:sp>
          <p:nvSpPr>
            <p:cNvPr id="31" name="TextBox 31"/>
            <p:cNvSpPr txBox="1"/>
            <p:nvPr/>
          </p:nvSpPr>
          <p:spPr>
            <a:xfrm>
              <a:off x="11404688" y="2428197"/>
              <a:ext cx="224036" cy="462279"/>
            </a:xfrm>
            <a:prstGeom prst="rect">
              <a:avLst/>
            </a:prstGeom>
          </p:spPr>
          <p:txBody>
            <a:bodyPr lIns="0" tIns="0" rIns="0" bIns="0" rtlCol="0" anchor="t">
              <a:spAutoFit/>
            </a:bodyPr>
            <a:lstStyle/>
            <a:p>
              <a:pPr algn="ctr">
                <a:lnSpc>
                  <a:spcPts val="2940"/>
                </a:lnSpc>
              </a:pPr>
              <a:r>
                <a:rPr lang="en-US" sz="2100">
                  <a:solidFill>
                    <a:srgbClr val="1D1D1F"/>
                  </a:solidFill>
                  <a:latin typeface="Canva Sans"/>
                  <a:ea typeface="Canva Sans"/>
                  <a:cs typeface="Canva Sans"/>
                  <a:sym typeface="Canva Sans"/>
                </a:rPr>
                <a:t>K</a:t>
              </a:r>
            </a:p>
          </p:txBody>
        </p:sp>
        <p:sp>
          <p:nvSpPr>
            <p:cNvPr id="32" name="TextBox 32"/>
            <p:cNvSpPr txBox="1"/>
            <p:nvPr/>
          </p:nvSpPr>
          <p:spPr>
            <a:xfrm>
              <a:off x="10961749" y="2900636"/>
              <a:ext cx="278606" cy="462279"/>
            </a:xfrm>
            <a:prstGeom prst="rect">
              <a:avLst/>
            </a:prstGeom>
          </p:spPr>
          <p:txBody>
            <a:bodyPr lIns="0" tIns="0" rIns="0" bIns="0" rtlCol="0" anchor="t">
              <a:spAutoFit/>
            </a:bodyPr>
            <a:lstStyle/>
            <a:p>
              <a:pPr algn="ctr">
                <a:lnSpc>
                  <a:spcPts val="2940"/>
                </a:lnSpc>
              </a:pPr>
              <a:r>
                <a:rPr lang="en-US" sz="2100">
                  <a:solidFill>
                    <a:srgbClr val="1D1D1F"/>
                  </a:solidFill>
                  <a:latin typeface="Canva Sans"/>
                  <a:ea typeface="Canva Sans"/>
                  <a:cs typeface="Canva Sans"/>
                  <a:sym typeface="Canva Sans"/>
                </a:rPr>
                <a:t>Q</a:t>
              </a:r>
            </a:p>
          </p:txBody>
        </p:sp>
        <p:sp>
          <p:nvSpPr>
            <p:cNvPr id="33" name="TextBox 33"/>
            <p:cNvSpPr txBox="1"/>
            <p:nvPr/>
          </p:nvSpPr>
          <p:spPr>
            <a:xfrm>
              <a:off x="10520327" y="3351486"/>
              <a:ext cx="237331" cy="462279"/>
            </a:xfrm>
            <a:prstGeom prst="rect">
              <a:avLst/>
            </a:prstGeom>
          </p:spPr>
          <p:txBody>
            <a:bodyPr lIns="0" tIns="0" rIns="0" bIns="0" rtlCol="0" anchor="t">
              <a:spAutoFit/>
            </a:bodyPr>
            <a:lstStyle/>
            <a:p>
              <a:pPr algn="ctr">
                <a:lnSpc>
                  <a:spcPts val="2940"/>
                </a:lnSpc>
              </a:pPr>
              <a:r>
                <a:rPr lang="en-US" sz="2100">
                  <a:solidFill>
                    <a:srgbClr val="1D1D1F"/>
                  </a:solidFill>
                  <a:latin typeface="Canva Sans"/>
                  <a:ea typeface="Canva Sans"/>
                  <a:cs typeface="Canva Sans"/>
                  <a:sym typeface="Canva Sans"/>
                </a:rPr>
                <a:t>V</a:t>
              </a:r>
            </a:p>
          </p:txBody>
        </p:sp>
      </p:grpSp>
      <p:sp>
        <p:nvSpPr>
          <p:cNvPr id="34" name="TextBox 34"/>
          <p:cNvSpPr txBox="1"/>
          <p:nvPr/>
        </p:nvSpPr>
        <p:spPr>
          <a:xfrm>
            <a:off x="1047837" y="933450"/>
            <a:ext cx="4700270" cy="821055"/>
          </a:xfrm>
          <a:prstGeom prst="rect">
            <a:avLst/>
          </a:prstGeom>
        </p:spPr>
        <p:txBody>
          <a:bodyPr lIns="0" tIns="0" rIns="0" bIns="0" rtlCol="0" anchor="t">
            <a:spAutoFit/>
          </a:bodyPr>
          <a:lstStyle/>
          <a:p>
            <a:pPr algn="l">
              <a:lnSpc>
                <a:spcPts val="6719"/>
              </a:lnSpc>
            </a:pPr>
            <a:r>
              <a:rPr lang="en-US" sz="4800" b="1">
                <a:solidFill>
                  <a:srgbClr val="1D1D1F"/>
                </a:solidFill>
                <a:latin typeface="Raleway Heavy"/>
                <a:ea typeface="Raleway Heavy"/>
                <a:cs typeface="Raleway Heavy"/>
                <a:sym typeface="Raleway Heavy"/>
              </a:rPr>
              <a:t>ARCHITECTURE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87" y="1754505"/>
            <a:ext cx="6067594" cy="0"/>
          </a:xfrm>
          <a:prstGeom prst="line">
            <a:avLst/>
          </a:prstGeom>
          <a:ln w="47625" cap="flat">
            <a:solidFill>
              <a:srgbClr val="A28231"/>
            </a:solidFill>
            <a:prstDash val="solid"/>
            <a:headEnd type="none" w="sm" len="sm"/>
            <a:tailEnd type="none" w="sm" len="sm"/>
          </a:ln>
        </p:spPr>
        <p:txBody>
          <a:bodyPr/>
          <a:lstStyle/>
          <a:p>
            <a:endParaRPr lang="en-US"/>
          </a:p>
        </p:txBody>
      </p:sp>
      <p:sp>
        <p:nvSpPr>
          <p:cNvPr id="3" name="Freeform 3"/>
          <p:cNvSpPr/>
          <p:nvPr/>
        </p:nvSpPr>
        <p:spPr>
          <a:xfrm>
            <a:off x="1028700" y="2011363"/>
            <a:ext cx="8917234" cy="5796202"/>
          </a:xfrm>
          <a:custGeom>
            <a:avLst/>
            <a:gdLst/>
            <a:ahLst/>
            <a:cxnLst/>
            <a:rect l="l" t="t" r="r" b="b"/>
            <a:pathLst>
              <a:path w="8917234" h="5796202">
                <a:moveTo>
                  <a:pt x="0" y="0"/>
                </a:moveTo>
                <a:lnTo>
                  <a:pt x="8917234" y="0"/>
                </a:lnTo>
                <a:lnTo>
                  <a:pt x="8917234" y="5796201"/>
                </a:lnTo>
                <a:lnTo>
                  <a:pt x="0" y="5796201"/>
                </a:lnTo>
                <a:lnTo>
                  <a:pt x="0" y="0"/>
                </a:lnTo>
                <a:close/>
              </a:path>
            </a:pathLst>
          </a:custGeom>
          <a:blipFill>
            <a:blip r:embed="rId2"/>
            <a:stretch>
              <a:fillRect t="-32" b="-32"/>
            </a:stretch>
          </a:blipFill>
        </p:spPr>
        <p:txBody>
          <a:bodyPr/>
          <a:lstStyle/>
          <a:p>
            <a:endParaRPr lang="en-US"/>
          </a:p>
        </p:txBody>
      </p:sp>
      <p:sp>
        <p:nvSpPr>
          <p:cNvPr id="4" name="Freeform 4"/>
          <p:cNvSpPr/>
          <p:nvPr/>
        </p:nvSpPr>
        <p:spPr>
          <a:xfrm>
            <a:off x="4737810" y="8658613"/>
            <a:ext cx="10801343" cy="1199373"/>
          </a:xfrm>
          <a:custGeom>
            <a:avLst/>
            <a:gdLst/>
            <a:ahLst/>
            <a:cxnLst/>
            <a:rect l="l" t="t" r="r" b="b"/>
            <a:pathLst>
              <a:path w="10801343" h="1199373">
                <a:moveTo>
                  <a:pt x="0" y="0"/>
                </a:moveTo>
                <a:lnTo>
                  <a:pt x="10801343" y="0"/>
                </a:lnTo>
                <a:lnTo>
                  <a:pt x="10801343" y="1199374"/>
                </a:lnTo>
                <a:lnTo>
                  <a:pt x="0" y="1199374"/>
                </a:lnTo>
                <a:lnTo>
                  <a:pt x="0" y="0"/>
                </a:lnTo>
                <a:close/>
              </a:path>
            </a:pathLst>
          </a:custGeom>
          <a:blipFill>
            <a:blip r:embed="rId3"/>
            <a:stretch>
              <a:fillRect l="-1396"/>
            </a:stretch>
          </a:blipFill>
          <a:ln w="19050" cap="sq">
            <a:solidFill>
              <a:srgbClr val="000000"/>
            </a:solidFill>
            <a:prstDash val="solid"/>
            <a:miter/>
          </a:ln>
        </p:spPr>
        <p:txBody>
          <a:bodyPr/>
          <a:lstStyle/>
          <a:p>
            <a:endParaRPr lang="en-US"/>
          </a:p>
        </p:txBody>
      </p:sp>
      <p:graphicFrame>
        <p:nvGraphicFramePr>
          <p:cNvPr id="5" name="Table 5"/>
          <p:cNvGraphicFramePr>
            <a:graphicFrameLocks noGrp="1"/>
          </p:cNvGraphicFramePr>
          <p:nvPr/>
        </p:nvGraphicFramePr>
        <p:xfrm>
          <a:off x="10366532" y="3922063"/>
          <a:ext cx="7353159" cy="3848100"/>
        </p:xfrm>
        <a:graphic>
          <a:graphicData uri="http://schemas.openxmlformats.org/drawingml/2006/table">
            <a:tbl>
              <a:tblPr/>
              <a:tblGrid>
                <a:gridCol w="1404849">
                  <a:extLst>
                    <a:ext uri="{9D8B030D-6E8A-4147-A177-3AD203B41FA5}">
                      <a16:colId xmlns:a16="http://schemas.microsoft.com/office/drawing/2014/main" val="20000"/>
                    </a:ext>
                  </a:extLst>
                </a:gridCol>
                <a:gridCol w="1404849">
                  <a:extLst>
                    <a:ext uri="{9D8B030D-6E8A-4147-A177-3AD203B41FA5}">
                      <a16:colId xmlns:a16="http://schemas.microsoft.com/office/drawing/2014/main" val="20001"/>
                    </a:ext>
                  </a:extLst>
                </a:gridCol>
                <a:gridCol w="1404849">
                  <a:extLst>
                    <a:ext uri="{9D8B030D-6E8A-4147-A177-3AD203B41FA5}">
                      <a16:colId xmlns:a16="http://schemas.microsoft.com/office/drawing/2014/main" val="20002"/>
                    </a:ext>
                  </a:extLst>
                </a:gridCol>
                <a:gridCol w="1404849">
                  <a:extLst>
                    <a:ext uri="{9D8B030D-6E8A-4147-A177-3AD203B41FA5}">
                      <a16:colId xmlns:a16="http://schemas.microsoft.com/office/drawing/2014/main" val="20003"/>
                    </a:ext>
                  </a:extLst>
                </a:gridCol>
                <a:gridCol w="1733763">
                  <a:extLst>
                    <a:ext uri="{9D8B030D-6E8A-4147-A177-3AD203B41FA5}">
                      <a16:colId xmlns:a16="http://schemas.microsoft.com/office/drawing/2014/main" val="20004"/>
                    </a:ext>
                  </a:extLst>
                </a:gridCol>
              </a:tblGrid>
              <a:tr h="1118634">
                <a:tc>
                  <a:txBody>
                    <a:bodyPr/>
                    <a:lstStyle/>
                    <a:p>
                      <a:pPr algn="ctr">
                        <a:lnSpc>
                          <a:spcPts val="2100"/>
                        </a:lnSpc>
                        <a:defRPr/>
                      </a:pPr>
                      <a:r>
                        <a:rPr lang="en-US" sz="1500" b="1">
                          <a:solidFill>
                            <a:srgbClr val="000000"/>
                          </a:solidFill>
                          <a:latin typeface="Canva Sans Bold"/>
                          <a:ea typeface="Canva Sans Bold"/>
                          <a:cs typeface="Canva Sans Bold"/>
                          <a:sym typeface="Canva Sans Bold"/>
                        </a:rPr>
                        <a:t>Model</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tc>
                  <a:txBody>
                    <a:bodyPr/>
                    <a:lstStyle/>
                    <a:p>
                      <a:pPr algn="ctr">
                        <a:lnSpc>
                          <a:spcPts val="2100"/>
                        </a:lnSpc>
                        <a:defRPr/>
                      </a:pPr>
                      <a:r>
                        <a:rPr lang="en-US" sz="1500" b="1">
                          <a:solidFill>
                            <a:srgbClr val="000000"/>
                          </a:solidFill>
                          <a:latin typeface="Canva Sans Bold"/>
                          <a:ea typeface="Canva Sans Bold"/>
                          <a:cs typeface="Canva Sans Bold"/>
                          <a:sym typeface="Canva Sans Bold"/>
                        </a:rPr>
                        <a:t>Loss</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tc>
                  <a:txBody>
                    <a:bodyPr/>
                    <a:lstStyle/>
                    <a:p>
                      <a:pPr algn="ctr">
                        <a:lnSpc>
                          <a:spcPts val="2100"/>
                        </a:lnSpc>
                        <a:defRPr/>
                      </a:pPr>
                      <a:r>
                        <a:rPr lang="en-US" sz="1500" b="1">
                          <a:solidFill>
                            <a:srgbClr val="000000"/>
                          </a:solidFill>
                          <a:latin typeface="Canva Sans Bold"/>
                          <a:ea typeface="Canva Sans Bold"/>
                          <a:cs typeface="Canva Sans Bold"/>
                          <a:sym typeface="Canva Sans Bold"/>
                        </a:rPr>
                        <a:t>Batch-size</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tc>
                  <a:txBody>
                    <a:bodyPr/>
                    <a:lstStyle/>
                    <a:p>
                      <a:pPr algn="ctr">
                        <a:lnSpc>
                          <a:spcPts val="2100"/>
                        </a:lnSpc>
                        <a:defRPr/>
                      </a:pPr>
                      <a:r>
                        <a:rPr lang="en-US" sz="1500" b="1">
                          <a:solidFill>
                            <a:srgbClr val="000000"/>
                          </a:solidFill>
                          <a:latin typeface="Canva Sans Bold"/>
                          <a:ea typeface="Canva Sans Bold"/>
                          <a:cs typeface="Canva Sans Bold"/>
                          <a:sym typeface="Canva Sans Bold"/>
                        </a:rPr>
                        <a:t>Dataset size</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tc>
                  <a:txBody>
                    <a:bodyPr/>
                    <a:lstStyle/>
                    <a:p>
                      <a:pPr algn="ctr">
                        <a:lnSpc>
                          <a:spcPts val="2100"/>
                        </a:lnSpc>
                        <a:defRPr/>
                      </a:pPr>
                      <a:r>
                        <a:rPr lang="en-US" sz="1500" b="1">
                          <a:solidFill>
                            <a:srgbClr val="000000"/>
                          </a:solidFill>
                          <a:latin typeface="Canva Sans Bold"/>
                          <a:ea typeface="Canva Sans Bold"/>
                          <a:cs typeface="Canva Sans Bold"/>
                          <a:sym typeface="Canva Sans Bold"/>
                        </a:rPr>
                        <a:t>Epochs</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805416">
                <a:tc>
                  <a:txBody>
                    <a:bodyPr/>
                    <a:lstStyle/>
                    <a:p>
                      <a:pPr algn="ctr">
                        <a:lnSpc>
                          <a:spcPts val="2100"/>
                        </a:lnSpc>
                        <a:defRPr/>
                      </a:pPr>
                      <a:r>
                        <a:rPr lang="en-US" sz="1500">
                          <a:solidFill>
                            <a:srgbClr val="000000"/>
                          </a:solidFill>
                          <a:latin typeface="Canva Sans"/>
                          <a:ea typeface="Canva Sans"/>
                          <a:cs typeface="Canva Sans"/>
                          <a:sym typeface="Canva Sans"/>
                        </a:rPr>
                        <a:t>LipNet</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tc>
                  <a:txBody>
                    <a:bodyPr/>
                    <a:lstStyle/>
                    <a:p>
                      <a:pPr algn="ctr">
                        <a:lnSpc>
                          <a:spcPts val="2100"/>
                        </a:lnSpc>
                        <a:defRPr/>
                      </a:pPr>
                      <a:r>
                        <a:rPr lang="en-US" sz="1500">
                          <a:solidFill>
                            <a:srgbClr val="000000"/>
                          </a:solidFill>
                          <a:latin typeface="Canva Sans"/>
                          <a:ea typeface="Canva Sans"/>
                          <a:cs typeface="Canva Sans"/>
                          <a:sym typeface="Canva Sans"/>
                        </a:rPr>
                        <a:t>4.27</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tc>
                  <a:txBody>
                    <a:bodyPr/>
                    <a:lstStyle/>
                    <a:p>
                      <a:pPr algn="ctr">
                        <a:lnSpc>
                          <a:spcPts val="2100"/>
                        </a:lnSpc>
                        <a:defRPr/>
                      </a:pPr>
                      <a:r>
                        <a:rPr lang="en-US" sz="1500">
                          <a:solidFill>
                            <a:srgbClr val="000000"/>
                          </a:solidFill>
                          <a:latin typeface="Canva Sans"/>
                          <a:ea typeface="Canva Sans"/>
                          <a:cs typeface="Canva Sans"/>
                          <a:sym typeface="Canva Sans"/>
                        </a:rPr>
                        <a:t>64</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tc>
                  <a:txBody>
                    <a:bodyPr/>
                    <a:lstStyle/>
                    <a:p>
                      <a:pPr algn="ctr">
                        <a:lnSpc>
                          <a:spcPts val="2100"/>
                        </a:lnSpc>
                        <a:defRPr/>
                      </a:pPr>
                      <a:r>
                        <a:rPr lang="en-US" sz="1500">
                          <a:solidFill>
                            <a:srgbClr val="000000"/>
                          </a:solidFill>
                          <a:latin typeface="Canva Sans"/>
                          <a:ea typeface="Canva Sans"/>
                          <a:cs typeface="Canva Sans"/>
                          <a:sym typeface="Canva Sans"/>
                        </a:rPr>
                        <a:t>25,330</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tc>
                  <a:txBody>
                    <a:bodyPr/>
                    <a:lstStyle/>
                    <a:p>
                      <a:pPr algn="ctr">
                        <a:lnSpc>
                          <a:spcPts val="2100"/>
                        </a:lnSpc>
                        <a:defRPr/>
                      </a:pPr>
                      <a:r>
                        <a:rPr lang="en-US" sz="1500">
                          <a:solidFill>
                            <a:srgbClr val="000000"/>
                          </a:solidFill>
                          <a:latin typeface="Canva Sans"/>
                          <a:ea typeface="Canva Sans"/>
                          <a:cs typeface="Canva Sans"/>
                          <a:sym typeface="Canva Sans"/>
                        </a:rPr>
                        <a:t>50</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805416">
                <a:tc>
                  <a:txBody>
                    <a:bodyPr/>
                    <a:lstStyle/>
                    <a:p>
                      <a:pPr algn="ctr">
                        <a:lnSpc>
                          <a:spcPts val="2100"/>
                        </a:lnSpc>
                        <a:defRPr/>
                      </a:pPr>
                      <a:r>
                        <a:rPr lang="en-US" sz="1500">
                          <a:solidFill>
                            <a:srgbClr val="000000"/>
                          </a:solidFill>
                          <a:latin typeface="Canva Sans"/>
                          <a:ea typeface="Canva Sans"/>
                          <a:cs typeface="Canva Sans"/>
                          <a:sym typeface="Canva Sans"/>
                        </a:rPr>
                        <a:t>LCANet</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tc>
                  <a:txBody>
                    <a:bodyPr/>
                    <a:lstStyle/>
                    <a:p>
                      <a:pPr algn="ctr">
                        <a:lnSpc>
                          <a:spcPts val="2100"/>
                        </a:lnSpc>
                        <a:defRPr/>
                      </a:pPr>
                      <a:r>
                        <a:rPr lang="en-US" sz="1500">
                          <a:solidFill>
                            <a:srgbClr val="000000"/>
                          </a:solidFill>
                          <a:latin typeface="Canva Sans"/>
                          <a:ea typeface="Canva Sans"/>
                          <a:cs typeface="Canva Sans"/>
                          <a:sym typeface="Canva Sans"/>
                        </a:rPr>
                        <a:t>4.16</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tc>
                  <a:txBody>
                    <a:bodyPr/>
                    <a:lstStyle/>
                    <a:p>
                      <a:pPr algn="ctr">
                        <a:lnSpc>
                          <a:spcPts val="2100"/>
                        </a:lnSpc>
                        <a:defRPr/>
                      </a:pPr>
                      <a:r>
                        <a:rPr lang="en-US" sz="1500">
                          <a:solidFill>
                            <a:srgbClr val="000000"/>
                          </a:solidFill>
                          <a:latin typeface="Canva Sans"/>
                          <a:ea typeface="Canva Sans"/>
                          <a:cs typeface="Canva Sans"/>
                          <a:sym typeface="Canva Sans"/>
                        </a:rPr>
                        <a:t>64</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tc>
                  <a:txBody>
                    <a:bodyPr/>
                    <a:lstStyle/>
                    <a:p>
                      <a:pPr algn="ctr">
                        <a:lnSpc>
                          <a:spcPts val="2100"/>
                        </a:lnSpc>
                        <a:defRPr/>
                      </a:pPr>
                      <a:r>
                        <a:rPr lang="en-US" sz="1500">
                          <a:solidFill>
                            <a:srgbClr val="000000"/>
                          </a:solidFill>
                          <a:latin typeface="Canva Sans"/>
                          <a:ea typeface="Canva Sans"/>
                          <a:cs typeface="Canva Sans"/>
                          <a:sym typeface="Canva Sans"/>
                        </a:rPr>
                        <a:t>25,330</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tc>
                  <a:txBody>
                    <a:bodyPr/>
                    <a:lstStyle/>
                    <a:p>
                      <a:pPr algn="ctr">
                        <a:lnSpc>
                          <a:spcPts val="2100"/>
                        </a:lnSpc>
                        <a:defRPr/>
                      </a:pPr>
                      <a:r>
                        <a:rPr lang="en-US" sz="1500">
                          <a:solidFill>
                            <a:srgbClr val="000000"/>
                          </a:solidFill>
                          <a:latin typeface="Canva Sans"/>
                          <a:ea typeface="Canva Sans"/>
                          <a:cs typeface="Canva Sans"/>
                          <a:sym typeface="Canva Sans"/>
                        </a:rPr>
                        <a:t>50</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extLst>
                  <a:ext uri="{0D108BD9-81ED-4DB2-BD59-A6C34878D82A}">
                    <a16:rowId xmlns:a16="http://schemas.microsoft.com/office/drawing/2014/main" val="10002"/>
                  </a:ext>
                </a:extLst>
              </a:tr>
              <a:tr h="1118634">
                <a:tc>
                  <a:txBody>
                    <a:bodyPr/>
                    <a:lstStyle/>
                    <a:p>
                      <a:pPr algn="ctr">
                        <a:lnSpc>
                          <a:spcPts val="2100"/>
                        </a:lnSpc>
                        <a:defRPr/>
                      </a:pPr>
                      <a:r>
                        <a:rPr lang="en-US" sz="1500">
                          <a:solidFill>
                            <a:srgbClr val="000000"/>
                          </a:solidFill>
                          <a:latin typeface="Canva Sans"/>
                          <a:ea typeface="Canva Sans"/>
                          <a:cs typeface="Canva Sans"/>
                          <a:sym typeface="Canva Sans"/>
                        </a:rPr>
                        <a:t>Our Model</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tc>
                  <a:txBody>
                    <a:bodyPr/>
                    <a:lstStyle/>
                    <a:p>
                      <a:pPr algn="ctr">
                        <a:lnSpc>
                          <a:spcPts val="2100"/>
                        </a:lnSpc>
                        <a:defRPr/>
                      </a:pPr>
                      <a:r>
                        <a:rPr lang="en-US" sz="1500">
                          <a:solidFill>
                            <a:srgbClr val="000000"/>
                          </a:solidFill>
                          <a:latin typeface="Canva Sans"/>
                          <a:ea typeface="Canva Sans"/>
                          <a:cs typeface="Canva Sans"/>
                          <a:sym typeface="Canva Sans"/>
                        </a:rPr>
                        <a:t>3.90</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tc>
                  <a:txBody>
                    <a:bodyPr/>
                    <a:lstStyle/>
                    <a:p>
                      <a:pPr algn="ctr">
                        <a:lnSpc>
                          <a:spcPts val="2100"/>
                        </a:lnSpc>
                        <a:defRPr/>
                      </a:pPr>
                      <a:r>
                        <a:rPr lang="en-US" sz="1500">
                          <a:solidFill>
                            <a:srgbClr val="000000"/>
                          </a:solidFill>
                          <a:latin typeface="Canva Sans"/>
                          <a:ea typeface="Canva Sans"/>
                          <a:cs typeface="Canva Sans"/>
                          <a:sym typeface="Canva Sans"/>
                        </a:rPr>
                        <a:t>2</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tc>
                  <a:txBody>
                    <a:bodyPr/>
                    <a:lstStyle/>
                    <a:p>
                      <a:pPr algn="ctr">
                        <a:lnSpc>
                          <a:spcPts val="2100"/>
                        </a:lnSpc>
                        <a:defRPr/>
                      </a:pPr>
                      <a:r>
                        <a:rPr lang="en-US" sz="1500">
                          <a:solidFill>
                            <a:srgbClr val="000000"/>
                          </a:solidFill>
                          <a:latin typeface="Canva Sans"/>
                          <a:ea typeface="Canva Sans"/>
                          <a:cs typeface="Canva Sans"/>
                          <a:sym typeface="Canva Sans"/>
                        </a:rPr>
                        <a:t>450</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tc>
                  <a:txBody>
                    <a:bodyPr/>
                    <a:lstStyle/>
                    <a:p>
                      <a:pPr algn="ctr">
                        <a:lnSpc>
                          <a:spcPts val="2100"/>
                        </a:lnSpc>
                        <a:defRPr/>
                      </a:pPr>
                      <a:r>
                        <a:rPr lang="en-US" sz="1500">
                          <a:solidFill>
                            <a:srgbClr val="000000"/>
                          </a:solidFill>
                          <a:latin typeface="Canva Sans"/>
                          <a:ea typeface="Canva Sans"/>
                          <a:cs typeface="Canva Sans"/>
                          <a:sym typeface="Canva Sans"/>
                        </a:rPr>
                        <a:t>100</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bl>
          </a:graphicData>
        </a:graphic>
      </p:graphicFrame>
      <p:sp>
        <p:nvSpPr>
          <p:cNvPr id="6" name="TextBox 6"/>
          <p:cNvSpPr txBox="1"/>
          <p:nvPr/>
        </p:nvSpPr>
        <p:spPr>
          <a:xfrm>
            <a:off x="1028787" y="933450"/>
            <a:ext cx="6218423" cy="821055"/>
          </a:xfrm>
          <a:prstGeom prst="rect">
            <a:avLst/>
          </a:prstGeom>
        </p:spPr>
        <p:txBody>
          <a:bodyPr lIns="0" tIns="0" rIns="0" bIns="0" rtlCol="0" anchor="t">
            <a:spAutoFit/>
          </a:bodyPr>
          <a:lstStyle/>
          <a:p>
            <a:pPr algn="l">
              <a:lnSpc>
                <a:spcPts val="6719"/>
              </a:lnSpc>
            </a:pPr>
            <a:r>
              <a:rPr lang="en-US" sz="4800" b="1">
                <a:solidFill>
                  <a:srgbClr val="1D1D1F"/>
                </a:solidFill>
                <a:latin typeface="Raleway Heavy"/>
                <a:ea typeface="Raleway Heavy"/>
                <a:cs typeface="Raleway Heavy"/>
                <a:sym typeface="Raleway Heavy"/>
              </a:rPr>
              <a:t>RESULTS OVERVIEW</a:t>
            </a:r>
          </a:p>
        </p:txBody>
      </p:sp>
      <p:sp>
        <p:nvSpPr>
          <p:cNvPr id="7" name="TextBox 7"/>
          <p:cNvSpPr txBox="1"/>
          <p:nvPr/>
        </p:nvSpPr>
        <p:spPr>
          <a:xfrm>
            <a:off x="11101822" y="1430972"/>
            <a:ext cx="2941290" cy="580390"/>
          </a:xfrm>
          <a:prstGeom prst="rect">
            <a:avLst/>
          </a:prstGeom>
        </p:spPr>
        <p:txBody>
          <a:bodyPr lIns="0" tIns="0" rIns="0" bIns="0" rtlCol="0" anchor="t">
            <a:spAutoFit/>
          </a:bodyPr>
          <a:lstStyle/>
          <a:p>
            <a:pPr algn="ctr">
              <a:lnSpc>
                <a:spcPts val="4759"/>
              </a:lnSpc>
            </a:pPr>
            <a:r>
              <a:rPr lang="en-US" sz="3399" b="1">
                <a:solidFill>
                  <a:srgbClr val="1D1D1F"/>
                </a:solidFill>
                <a:latin typeface="Canva Sans Bold"/>
                <a:ea typeface="Canva Sans Bold"/>
                <a:cs typeface="Canva Sans Bold"/>
                <a:sym typeface="Canva Sans Bold"/>
              </a:rPr>
              <a:t>Observations:</a:t>
            </a:r>
          </a:p>
        </p:txBody>
      </p:sp>
      <p:sp>
        <p:nvSpPr>
          <p:cNvPr id="8" name="TextBox 8"/>
          <p:cNvSpPr txBox="1"/>
          <p:nvPr/>
        </p:nvSpPr>
        <p:spPr>
          <a:xfrm>
            <a:off x="1425339" y="7759939"/>
            <a:ext cx="8713143" cy="382269"/>
          </a:xfrm>
          <a:prstGeom prst="rect">
            <a:avLst/>
          </a:prstGeom>
        </p:spPr>
        <p:txBody>
          <a:bodyPr lIns="0" tIns="0" rIns="0" bIns="0" rtlCol="0" anchor="t">
            <a:spAutoFit/>
          </a:bodyPr>
          <a:lstStyle/>
          <a:p>
            <a:pPr algn="ctr">
              <a:lnSpc>
                <a:spcPts val="3080"/>
              </a:lnSpc>
            </a:pPr>
            <a:r>
              <a:rPr lang="en-US" sz="2200" b="1">
                <a:solidFill>
                  <a:srgbClr val="1D1D1F"/>
                </a:solidFill>
                <a:latin typeface="Lato Bold"/>
                <a:ea typeface="Lato Bold"/>
                <a:cs typeface="Lato Bold"/>
                <a:sym typeface="Lato Bold"/>
              </a:rPr>
              <a:t>Note</a:t>
            </a:r>
            <a:r>
              <a:rPr lang="en-US" sz="2200">
                <a:solidFill>
                  <a:srgbClr val="1D1D1F"/>
                </a:solidFill>
                <a:latin typeface="Lato"/>
                <a:ea typeface="Lato"/>
                <a:cs typeface="Lato"/>
                <a:sym typeface="Lato"/>
              </a:rPr>
              <a:t> : Batch size and dataset size is reduced due to memory constrains</a:t>
            </a:r>
          </a:p>
        </p:txBody>
      </p:sp>
      <p:sp>
        <p:nvSpPr>
          <p:cNvPr id="9" name="TextBox 9"/>
          <p:cNvSpPr txBox="1"/>
          <p:nvPr/>
        </p:nvSpPr>
        <p:spPr>
          <a:xfrm>
            <a:off x="10273053" y="2333674"/>
            <a:ext cx="7540119" cy="1216914"/>
          </a:xfrm>
          <a:prstGeom prst="rect">
            <a:avLst/>
          </a:prstGeom>
        </p:spPr>
        <p:txBody>
          <a:bodyPr lIns="0" tIns="0" rIns="0" bIns="0" rtlCol="0" anchor="t">
            <a:spAutoFit/>
          </a:bodyPr>
          <a:lstStyle/>
          <a:p>
            <a:pPr marL="505206" lvl="1" indent="-252603" algn="just">
              <a:lnSpc>
                <a:spcPts val="3276"/>
              </a:lnSpc>
              <a:buFont typeface="Arial"/>
              <a:buChar char="•"/>
            </a:pPr>
            <a:r>
              <a:rPr lang="en-US" sz="2340">
                <a:solidFill>
                  <a:srgbClr val="1D1D1F"/>
                </a:solidFill>
                <a:latin typeface="Lato"/>
                <a:ea typeface="Lato"/>
                <a:cs typeface="Lato"/>
                <a:sym typeface="Lato"/>
              </a:rPr>
              <a:t>By doubling the number of epochs with batch size 2 and dataset with 450 video clips, we were able to achieve better loss.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87" y="1754505"/>
            <a:ext cx="7246849" cy="0"/>
          </a:xfrm>
          <a:prstGeom prst="line">
            <a:avLst/>
          </a:prstGeom>
          <a:ln w="47625" cap="flat">
            <a:solidFill>
              <a:srgbClr val="A28231"/>
            </a:solidFill>
            <a:prstDash val="solid"/>
            <a:headEnd type="none" w="sm" len="sm"/>
            <a:tailEnd type="none" w="sm" len="sm"/>
          </a:ln>
        </p:spPr>
        <p:txBody>
          <a:bodyPr/>
          <a:lstStyle/>
          <a:p>
            <a:endParaRPr lang="en-US"/>
          </a:p>
        </p:txBody>
      </p:sp>
      <p:graphicFrame>
        <p:nvGraphicFramePr>
          <p:cNvPr id="3" name="Table 3"/>
          <p:cNvGraphicFramePr>
            <a:graphicFrameLocks noGrp="1"/>
          </p:cNvGraphicFramePr>
          <p:nvPr/>
        </p:nvGraphicFramePr>
        <p:xfrm>
          <a:off x="1049685" y="3066976"/>
          <a:ext cx="7334400" cy="5114925"/>
        </p:xfrm>
        <a:graphic>
          <a:graphicData uri="http://schemas.openxmlformats.org/drawingml/2006/table">
            <a:tbl>
              <a:tblPr/>
              <a:tblGrid>
                <a:gridCol w="1828788">
                  <a:extLst>
                    <a:ext uri="{9D8B030D-6E8A-4147-A177-3AD203B41FA5}">
                      <a16:colId xmlns:a16="http://schemas.microsoft.com/office/drawing/2014/main" val="20000"/>
                    </a:ext>
                  </a:extLst>
                </a:gridCol>
                <a:gridCol w="1848036">
                  <a:extLst>
                    <a:ext uri="{9D8B030D-6E8A-4147-A177-3AD203B41FA5}">
                      <a16:colId xmlns:a16="http://schemas.microsoft.com/office/drawing/2014/main" val="20001"/>
                    </a:ext>
                  </a:extLst>
                </a:gridCol>
                <a:gridCol w="1828788">
                  <a:extLst>
                    <a:ext uri="{9D8B030D-6E8A-4147-A177-3AD203B41FA5}">
                      <a16:colId xmlns:a16="http://schemas.microsoft.com/office/drawing/2014/main" val="20002"/>
                    </a:ext>
                  </a:extLst>
                </a:gridCol>
                <a:gridCol w="1828788">
                  <a:extLst>
                    <a:ext uri="{9D8B030D-6E8A-4147-A177-3AD203B41FA5}">
                      <a16:colId xmlns:a16="http://schemas.microsoft.com/office/drawing/2014/main" val="20003"/>
                    </a:ext>
                  </a:extLst>
                </a:gridCol>
              </a:tblGrid>
              <a:tr h="1022985">
                <a:tc>
                  <a:txBody>
                    <a:bodyPr/>
                    <a:lstStyle/>
                    <a:p>
                      <a:pPr algn="ctr">
                        <a:lnSpc>
                          <a:spcPts val="2520"/>
                        </a:lnSpc>
                        <a:defRPr/>
                      </a:pPr>
                      <a:r>
                        <a:rPr lang="en-US" sz="1800" b="1">
                          <a:solidFill>
                            <a:srgbClr val="000000"/>
                          </a:solidFill>
                          <a:latin typeface="Times New Roman Bold"/>
                          <a:ea typeface="Times New Roman Bold"/>
                          <a:cs typeface="Times New Roman Bold"/>
                          <a:sym typeface="Times New Roman Bold"/>
                        </a:rPr>
                        <a:t>#</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a:lnSpc>
                          <a:spcPts val="3080"/>
                        </a:lnSpc>
                        <a:defRPr/>
                      </a:pPr>
                      <a:r>
                        <a:rPr lang="en-US" sz="2200" b="1">
                          <a:solidFill>
                            <a:srgbClr val="000000"/>
                          </a:solidFill>
                          <a:latin typeface="Times New Roman Bold"/>
                          <a:ea typeface="Times New Roman Bold"/>
                          <a:cs typeface="Times New Roman Bold"/>
                          <a:sym typeface="Times New Roman Bold"/>
                        </a:rPr>
                        <a:t>Method</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a:lnSpc>
                          <a:spcPts val="3080"/>
                        </a:lnSpc>
                        <a:defRPr/>
                      </a:pPr>
                      <a:r>
                        <a:rPr lang="en-US" sz="2200" b="1">
                          <a:solidFill>
                            <a:srgbClr val="000000"/>
                          </a:solidFill>
                          <a:latin typeface="Times New Roman Bold"/>
                          <a:ea typeface="Times New Roman Bold"/>
                          <a:cs typeface="Times New Roman Bold"/>
                          <a:sym typeface="Times New Roman Bold"/>
                        </a:rPr>
                        <a:t>CER %</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a:lnSpc>
                          <a:spcPts val="3080"/>
                        </a:lnSpc>
                        <a:defRPr/>
                      </a:pPr>
                      <a:r>
                        <a:rPr lang="en-US" sz="2200" b="1">
                          <a:solidFill>
                            <a:srgbClr val="000000"/>
                          </a:solidFill>
                          <a:latin typeface="Times New Roman Bold"/>
                          <a:ea typeface="Times New Roman Bold"/>
                          <a:cs typeface="Times New Roman Bold"/>
                          <a:sym typeface="Times New Roman Bold"/>
                        </a:rPr>
                        <a:t>WER %</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022985">
                <a:tc>
                  <a:txBody>
                    <a:bodyPr/>
                    <a:lstStyle/>
                    <a:p>
                      <a:pPr algn="ctr">
                        <a:lnSpc>
                          <a:spcPts val="2520"/>
                        </a:lnSpc>
                        <a:defRPr/>
                      </a:pPr>
                      <a:r>
                        <a:rPr lang="en-US" sz="1800">
                          <a:solidFill>
                            <a:srgbClr val="000000"/>
                          </a:solidFill>
                          <a:latin typeface="Times New Roman"/>
                          <a:ea typeface="Times New Roman"/>
                          <a:cs typeface="Times New Roman"/>
                          <a:sym typeface="Times New Roman"/>
                        </a:rPr>
                        <a:t>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b="1">
                          <a:solidFill>
                            <a:srgbClr val="000000"/>
                          </a:solidFill>
                          <a:latin typeface="Times New Roman Bold"/>
                          <a:ea typeface="Times New Roman Bold"/>
                          <a:cs typeface="Times New Roman Bold"/>
                          <a:sym typeface="Times New Roman Bold"/>
                        </a:rPr>
                        <a:t>LipNet</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Times New Roman"/>
                          <a:ea typeface="Times New Roman"/>
                          <a:cs typeface="Times New Roman"/>
                          <a:sym typeface="Times New Roman"/>
                        </a:rPr>
                        <a:t>1.9</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Times New Roman"/>
                          <a:ea typeface="Times New Roman"/>
                          <a:cs typeface="Times New Roman"/>
                          <a:sym typeface="Times New Roman"/>
                        </a:rPr>
                        <a:t>4.8</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2985">
                <a:tc>
                  <a:txBody>
                    <a:bodyPr/>
                    <a:lstStyle/>
                    <a:p>
                      <a:pPr algn="ctr">
                        <a:lnSpc>
                          <a:spcPts val="2520"/>
                        </a:lnSpc>
                        <a:defRPr/>
                      </a:pPr>
                      <a:r>
                        <a:rPr lang="en-US" sz="1800">
                          <a:solidFill>
                            <a:srgbClr val="000000"/>
                          </a:solidFill>
                          <a:latin typeface="Times New Roman"/>
                          <a:ea typeface="Times New Roman"/>
                          <a:cs typeface="Times New Roman"/>
                          <a:sym typeface="Times New Roman"/>
                        </a:rPr>
                        <a:t>2</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b="1">
                          <a:solidFill>
                            <a:srgbClr val="000000"/>
                          </a:solidFill>
                          <a:latin typeface="Times New Roman Bold"/>
                          <a:ea typeface="Times New Roman Bold"/>
                          <a:cs typeface="Times New Roman Bold"/>
                          <a:sym typeface="Times New Roman Bold"/>
                        </a:rPr>
                        <a:t>LCANet</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Times New Roman"/>
                          <a:ea typeface="Times New Roman"/>
                          <a:cs typeface="Times New Roman"/>
                          <a:sym typeface="Times New Roman"/>
                        </a:rPr>
                        <a:t>1.3</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Times New Roman"/>
                          <a:ea typeface="Times New Roman"/>
                          <a:cs typeface="Times New Roman"/>
                          <a:sym typeface="Times New Roman"/>
                        </a:rPr>
                        <a:t>2.9</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22985">
                <a:tc>
                  <a:txBody>
                    <a:bodyPr/>
                    <a:lstStyle/>
                    <a:p>
                      <a:pPr algn="ctr">
                        <a:lnSpc>
                          <a:spcPts val="2520"/>
                        </a:lnSpc>
                        <a:defRPr/>
                      </a:pPr>
                      <a:r>
                        <a:rPr lang="en-US" sz="1800" b="1">
                          <a:solidFill>
                            <a:srgbClr val="2C92D5"/>
                          </a:solidFill>
                          <a:latin typeface="Times New Roman Bold"/>
                          <a:ea typeface="Times New Roman Bold"/>
                          <a:cs typeface="Times New Roman Bold"/>
                          <a:sym typeface="Times New Roman Bold"/>
                        </a:rPr>
                        <a:t>3</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b="1">
                          <a:solidFill>
                            <a:srgbClr val="2C92D5"/>
                          </a:solidFill>
                          <a:latin typeface="Times New Roman Bold"/>
                          <a:ea typeface="Times New Roman Bold"/>
                          <a:cs typeface="Times New Roman Bold"/>
                          <a:sym typeface="Times New Roman Bold"/>
                        </a:rPr>
                        <a:t>Our Model</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b="1">
                          <a:solidFill>
                            <a:srgbClr val="2C92D5"/>
                          </a:solidFill>
                          <a:latin typeface="Times New Roman Bold"/>
                          <a:ea typeface="Times New Roman Bold"/>
                          <a:cs typeface="Times New Roman Bold"/>
                          <a:sym typeface="Times New Roman Bold"/>
                        </a:rPr>
                        <a:t>0.29</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b="1">
                          <a:solidFill>
                            <a:srgbClr val="2C92D5"/>
                          </a:solidFill>
                          <a:latin typeface="Times New Roman Bold"/>
                          <a:ea typeface="Times New Roman Bold"/>
                          <a:cs typeface="Times New Roman Bold"/>
                          <a:sym typeface="Times New Roman Bold"/>
                        </a:rPr>
                        <a:t>1.38</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22985">
                <a:tc>
                  <a:txBody>
                    <a:bodyPr/>
                    <a:lstStyle/>
                    <a:p>
                      <a:pPr algn="ctr">
                        <a:lnSpc>
                          <a:spcPts val="2520"/>
                        </a:lnSpc>
                        <a:defRPr/>
                      </a:pPr>
                      <a:r>
                        <a:rPr lang="en-US" sz="1800">
                          <a:solidFill>
                            <a:srgbClr val="000000"/>
                          </a:solidFill>
                          <a:latin typeface="Times New Roman"/>
                          <a:ea typeface="Times New Roman"/>
                          <a:cs typeface="Times New Roman"/>
                          <a:sym typeface="Times New Roman"/>
                        </a:rPr>
                        <a:t>4</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b="1">
                          <a:solidFill>
                            <a:srgbClr val="000000"/>
                          </a:solidFill>
                          <a:latin typeface="Times New Roman Bold"/>
                          <a:ea typeface="Times New Roman Bold"/>
                          <a:cs typeface="Times New Roman Bold"/>
                          <a:sym typeface="Times New Roman Bold"/>
                        </a:rPr>
                        <a:t>CTC/Attention</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Times New Roman"/>
                          <a:ea typeface="Times New Roman"/>
                          <a:cs typeface="Times New Roman"/>
                          <a:sym typeface="Times New Roman"/>
                        </a:rPr>
                        <a:t>0.05</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Times New Roman"/>
                          <a:ea typeface="Times New Roman"/>
                          <a:cs typeface="Times New Roman"/>
                          <a:sym typeface="Times New Roman"/>
                        </a:rPr>
                        <a:t>1.2</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extBox 4"/>
          <p:cNvSpPr txBox="1"/>
          <p:nvPr/>
        </p:nvSpPr>
        <p:spPr>
          <a:xfrm>
            <a:off x="1028787" y="933450"/>
            <a:ext cx="7376195" cy="821055"/>
          </a:xfrm>
          <a:prstGeom prst="rect">
            <a:avLst/>
          </a:prstGeom>
        </p:spPr>
        <p:txBody>
          <a:bodyPr lIns="0" tIns="0" rIns="0" bIns="0" rtlCol="0" anchor="t">
            <a:spAutoFit/>
          </a:bodyPr>
          <a:lstStyle/>
          <a:p>
            <a:pPr algn="l">
              <a:lnSpc>
                <a:spcPts val="6719"/>
              </a:lnSpc>
            </a:pPr>
            <a:r>
              <a:rPr lang="en-US" sz="4800" b="1">
                <a:solidFill>
                  <a:srgbClr val="1D1D1F"/>
                </a:solidFill>
                <a:latin typeface="Raleway Heavy"/>
                <a:ea typeface="Raleway Heavy"/>
                <a:cs typeface="Raleway Heavy"/>
                <a:sym typeface="Raleway Heavy"/>
              </a:rPr>
              <a:t>PERFORMANCE METRICS</a:t>
            </a:r>
          </a:p>
        </p:txBody>
      </p:sp>
      <p:sp>
        <p:nvSpPr>
          <p:cNvPr id="5" name="TextBox 5"/>
          <p:cNvSpPr txBox="1"/>
          <p:nvPr/>
        </p:nvSpPr>
        <p:spPr>
          <a:xfrm>
            <a:off x="9997487" y="4489938"/>
            <a:ext cx="2941290" cy="580390"/>
          </a:xfrm>
          <a:prstGeom prst="rect">
            <a:avLst/>
          </a:prstGeom>
        </p:spPr>
        <p:txBody>
          <a:bodyPr lIns="0" tIns="0" rIns="0" bIns="0" rtlCol="0" anchor="t">
            <a:spAutoFit/>
          </a:bodyPr>
          <a:lstStyle/>
          <a:p>
            <a:pPr algn="ctr">
              <a:lnSpc>
                <a:spcPts val="4759"/>
              </a:lnSpc>
            </a:pPr>
            <a:r>
              <a:rPr lang="en-US" sz="3399" b="1">
                <a:solidFill>
                  <a:srgbClr val="1D1D1F"/>
                </a:solidFill>
                <a:latin typeface="Canva Sans Bold"/>
                <a:ea typeface="Canva Sans Bold"/>
                <a:cs typeface="Canva Sans Bold"/>
                <a:sym typeface="Canva Sans Bold"/>
              </a:rPr>
              <a:t>Observations:</a:t>
            </a:r>
          </a:p>
        </p:txBody>
      </p:sp>
      <p:sp>
        <p:nvSpPr>
          <p:cNvPr id="6" name="TextBox 6"/>
          <p:cNvSpPr txBox="1"/>
          <p:nvPr/>
        </p:nvSpPr>
        <p:spPr>
          <a:xfrm>
            <a:off x="9997487" y="5184617"/>
            <a:ext cx="7540119" cy="807339"/>
          </a:xfrm>
          <a:prstGeom prst="rect">
            <a:avLst/>
          </a:prstGeom>
        </p:spPr>
        <p:txBody>
          <a:bodyPr lIns="0" tIns="0" rIns="0" bIns="0" rtlCol="0" anchor="t">
            <a:spAutoFit/>
          </a:bodyPr>
          <a:lstStyle/>
          <a:p>
            <a:pPr marL="505206" lvl="1" indent="-252603" algn="just">
              <a:lnSpc>
                <a:spcPts val="3276"/>
              </a:lnSpc>
              <a:buFont typeface="Arial"/>
              <a:buChar char="•"/>
            </a:pPr>
            <a:r>
              <a:rPr lang="en-US" sz="2340">
                <a:solidFill>
                  <a:srgbClr val="1D1D1F"/>
                </a:solidFill>
                <a:latin typeface="Lato"/>
                <a:ea typeface="Lato"/>
                <a:cs typeface="Lato"/>
                <a:sym typeface="Lato"/>
              </a:rPr>
              <a:t>With this architecture both CER and WER have been drastically improved on Overlapping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601</Words>
  <Application>Microsoft Office PowerPoint</Application>
  <PresentationFormat>Custom</PresentationFormat>
  <Paragraphs>150</Paragraphs>
  <Slides>14</Slides>
  <Notes>1</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Lato</vt:lpstr>
      <vt:lpstr>Arial</vt:lpstr>
      <vt:lpstr>Calibri</vt:lpstr>
      <vt:lpstr>Canva Sans</vt:lpstr>
      <vt:lpstr>Canva Sans Bold</vt:lpstr>
      <vt:lpstr>Raleway Heavy</vt:lpstr>
      <vt:lpstr>Lato Bold</vt:lpstr>
      <vt:lpstr>Aileron Ultra-Bold</vt:lpstr>
      <vt:lpstr>Times New Roman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project presentation</dc:title>
  <cp:lastModifiedBy>Harshith Deshalli Ravi</cp:lastModifiedBy>
  <cp:revision>2</cp:revision>
  <dcterms:created xsi:type="dcterms:W3CDTF">2006-08-16T00:00:00Z</dcterms:created>
  <dcterms:modified xsi:type="dcterms:W3CDTF">2024-11-14T07:02:44Z</dcterms:modified>
  <dc:identifier>DAGWU7SdAnE</dc:identifier>
</cp:coreProperties>
</file>