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Raleway Heavy" charset="1" panose="020B0003030101060003"/>
      <p:regular r:id="rId19"/>
    </p:embeddedFont>
    <p:embeddedFont>
      <p:font typeface="Canva Sans" charset="1" panose="020B0503030501040103"/>
      <p:regular r:id="rId20"/>
    </p:embeddedFont>
    <p:embeddedFont>
      <p:font typeface="Times New Roman Condensed" charset="1" panose="02030506070405020303"/>
      <p:regular r:id="rId21"/>
    </p:embeddedFont>
    <p:embeddedFont>
      <p:font typeface="Lato" charset="1" panose="020F0502020204030203"/>
      <p:regular r:id="rId22"/>
    </p:embeddedFont>
    <p:embeddedFont>
      <p:font typeface="Canva Sans Bold" charset="1" panose="020B0803030501040103"/>
      <p:regular r:id="rId23"/>
    </p:embeddedFont>
    <p:embeddedFont>
      <p:font typeface="Lato Bold" charset="1" panose="020F0502020204030203"/>
      <p:regular r:id="rId24"/>
    </p:embeddedFont>
    <p:embeddedFont>
      <p:font typeface="Aileron Ultra-Bold" charset="1" panose="00000A00000000000000"/>
      <p:regular r:id="rId28"/>
    </p:embeddedFont>
    <p:embeddedFont>
      <p:font typeface="Times New Roman" charset="1" panose="02030502070405020303"/>
      <p:regular r:id="rId29"/>
    </p:embeddedFont>
    <p:embeddedFont>
      <p:font typeface="Times New Roman Condensed Bold" charset="1" panose="02030806070405020303"/>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notesMasters/notesMaster1.xml" Type="http://schemas.openxmlformats.org/officeDocument/2006/relationships/notesMaster"/><Relationship Id="rId26" Target="theme/theme2.xml" Type="http://schemas.openxmlformats.org/officeDocument/2006/relationships/theme"/><Relationship Id="rId27" Target="notesSlides/notesSlide1.xml" Type="http://schemas.openxmlformats.org/officeDocument/2006/relationships/notesSlide"/><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Data preparation</a:t>
            </a:r>
          </a:p>
          <a:p>
            <a:r>
              <a:rPr lang="en-US"/>
              <a:t>- DLib face detector is used in the paper</a:t>
            </a:r>
          </a:p>
          <a:p>
            <a:r>
              <a:rPr lang="en-US"/>
              <a:t/>
            </a:r>
          </a:p>
          <a:p>
            <a:r>
              <a:rPr lang="en-US"/>
              <a:t/>
            </a:r>
          </a:p>
          <a:p>
            <a:r>
              <a:rPr lang="en-US"/>
              <a:t/>
            </a:r>
          </a:p>
          <a:p>
            <a:r>
              <a:rPr lang="en-US"/>
              <a:t/>
            </a:r>
          </a:p>
          <a:p>
            <a:r>
              <a:rPr lang="en-US"/>
              <a:t/>
            </a:r>
          </a:p>
          <a:p>
            <a:r>
              <a:rPr lang="en-US"/>
              <a:t>Callback functions </a:t>
            </a:r>
          </a:p>
          <a:p>
            <a:r>
              <a:rPr lang="en-US"/>
              <a:t>- scheduler( to check for epoch and learning rate)</a:t>
            </a:r>
          </a:p>
          <a:p>
            <a:r>
              <a:rPr lang="en-US"/>
              <a:t>- model checkpoints</a:t>
            </a:r>
          </a:p>
          <a:p>
            <a:r>
              <a:rPr lang="en-US"/>
              <a:t>- example prediction after each epoch</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researchgate.net/publication/309738146_LipNet_Sentence-level_Lipreading" TargetMode="External" Type="http://schemas.openxmlformats.org/officeDocument/2006/relationships/hyperlink"/><Relationship Id="rId3" Target="https://www.researchgate.net/publication/325638464_LCANet_End-to-End_Lipreading_with_Cascaded_Attention-CTC" TargetMode="External" Type="http://schemas.openxmlformats.org/officeDocument/2006/relationships/hyperlink"/><Relationship Id="rId4" Target="https://github.com/rizkiarm/LipNet" TargetMode="External" Type="http://schemas.openxmlformats.org/officeDocument/2006/relationships/hyperlink"/></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https://paperswithcode.com/sota/lipreading-on-grid-corpus-mixed-speech" TargetMode="External" Type="http://schemas.openxmlformats.org/officeDocument/2006/relationships/hyperlink"/></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https://arxiv.org/pdf/1803.04988" TargetMode="External" Type="http://schemas.openxmlformats.org/officeDocument/2006/relationships/hyperlink"/></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VAGWaFrfDrE.mp4" Type="http://schemas.openxmlformats.org/officeDocument/2006/relationships/video"/><Relationship Id="rId4" Target="../media/VAGWaFrfDrE.mp4" Type="http://schemas.microsoft.com/office/2007/relationships/media"/><Relationship Id="rId5" Target="https://github.com/rizkiarm/LipNet?tab=readme-ov-file" TargetMode="External" Type="http://schemas.openxmlformats.org/officeDocument/2006/relationships/hyperlink"/><Relationship Id="rId6" Target="../media/image8.png" Type="http://schemas.openxmlformats.org/officeDocument/2006/relationships/image"/><Relationship Id="rId7" Target="https://spandh.dcs.shef.ac.uk/gridcorpus/" TargetMode="External" Type="http://schemas.openxmlformats.org/officeDocument/2006/relationships/hyperlink"/></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image10.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F7F7F7"/>
        </a:solidFill>
      </p:bgPr>
    </p:bg>
    <p:spTree>
      <p:nvGrpSpPr>
        <p:cNvPr id="1" name=""/>
        <p:cNvGrpSpPr/>
        <p:nvPr/>
      </p:nvGrpSpPr>
      <p:grpSpPr>
        <a:xfrm>
          <a:off x="0" y="0"/>
          <a:ext cx="0" cy="0"/>
          <a:chOff x="0" y="0"/>
          <a:chExt cx="0" cy="0"/>
        </a:xfrm>
      </p:grpSpPr>
      <p:sp>
        <p:nvSpPr>
          <p:cNvPr name="TextBox 2" id="2"/>
          <p:cNvSpPr txBox="true"/>
          <p:nvPr/>
        </p:nvSpPr>
        <p:spPr>
          <a:xfrm rot="0">
            <a:off x="262907" y="1030480"/>
            <a:ext cx="17838386" cy="2557889"/>
          </a:xfrm>
          <a:prstGeom prst="rect">
            <a:avLst/>
          </a:prstGeom>
        </p:spPr>
        <p:txBody>
          <a:bodyPr anchor="t" rtlCol="false" tIns="0" lIns="0" bIns="0" rIns="0">
            <a:spAutoFit/>
          </a:bodyPr>
          <a:lstStyle/>
          <a:p>
            <a:pPr algn="ctr">
              <a:lnSpc>
                <a:spcPts val="10213"/>
              </a:lnSpc>
            </a:pPr>
            <a:r>
              <a:rPr lang="en-US" b="true" sz="7295">
                <a:solidFill>
                  <a:srgbClr val="1D1D1F"/>
                </a:solidFill>
                <a:latin typeface="Raleway Heavy"/>
                <a:ea typeface="Raleway Heavy"/>
                <a:cs typeface="Raleway Heavy"/>
                <a:sym typeface="Raleway Heavy"/>
              </a:rPr>
              <a:t>LIPNET: END-TO-END SENTENCE-LEVEL LIPREADING</a:t>
            </a:r>
          </a:p>
        </p:txBody>
      </p:sp>
      <p:sp>
        <p:nvSpPr>
          <p:cNvPr name="AutoShape 3" id="3"/>
          <p:cNvSpPr/>
          <p:nvPr/>
        </p:nvSpPr>
        <p:spPr>
          <a:xfrm>
            <a:off x="1937317" y="4006911"/>
            <a:ext cx="14395096" cy="0"/>
          </a:xfrm>
          <a:prstGeom prst="line">
            <a:avLst/>
          </a:prstGeom>
          <a:ln cap="flat" w="47625">
            <a:solidFill>
              <a:srgbClr val="A28231"/>
            </a:solidFill>
            <a:prstDash val="solid"/>
            <a:headEnd type="none" len="sm" w="sm"/>
            <a:tailEnd type="none" len="sm" w="sm"/>
          </a:ln>
        </p:spPr>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1D1D1F"/>
                </a:solidFill>
                <a:latin typeface="Canva Sans"/>
                <a:ea typeface="Canva Sans"/>
                <a:cs typeface="Canva Sans"/>
                <a:sym typeface="Canva Sans"/>
              </a:rPr>
              <a:t>1</a:t>
            </a:r>
          </a:p>
        </p:txBody>
      </p:sp>
      <p:sp>
        <p:nvSpPr>
          <p:cNvPr name="TextBox 5" id="5"/>
          <p:cNvSpPr txBox="true"/>
          <p:nvPr/>
        </p:nvSpPr>
        <p:spPr>
          <a:xfrm rot="0">
            <a:off x="9890833" y="4847581"/>
            <a:ext cx="6441580" cy="504698"/>
          </a:xfrm>
          <a:prstGeom prst="rect">
            <a:avLst/>
          </a:prstGeom>
        </p:spPr>
        <p:txBody>
          <a:bodyPr anchor="t" rtlCol="false" tIns="0" lIns="0" bIns="0" rIns="0">
            <a:spAutoFit/>
          </a:bodyPr>
          <a:lstStyle/>
          <a:p>
            <a:pPr algn="l" marL="567818" indent="-283909" lvl="1">
              <a:lnSpc>
                <a:spcPts val="3682"/>
              </a:lnSpc>
              <a:spcBef>
                <a:spcPct val="0"/>
              </a:spcBef>
              <a:buFont typeface="Arial"/>
              <a:buChar char="•"/>
            </a:pPr>
            <a:r>
              <a:rPr lang="en-US" sz="2630">
                <a:solidFill>
                  <a:srgbClr val="1D1D1F"/>
                </a:solidFill>
                <a:latin typeface="Times New Roman Condensed"/>
                <a:ea typeface="Times New Roman Condensed"/>
                <a:cs typeface="Times New Roman Condensed"/>
                <a:sym typeface="Times New Roman Condensed"/>
              </a:rPr>
              <a:t>Harshith Deshalli Ravi – A-20552830</a:t>
            </a:r>
          </a:p>
        </p:txBody>
      </p:sp>
      <p:sp>
        <p:nvSpPr>
          <p:cNvPr name="TextBox 6" id="6"/>
          <p:cNvSpPr txBox="true"/>
          <p:nvPr/>
        </p:nvSpPr>
        <p:spPr>
          <a:xfrm rot="0">
            <a:off x="9890833" y="5467210"/>
            <a:ext cx="6441580" cy="504698"/>
          </a:xfrm>
          <a:prstGeom prst="rect">
            <a:avLst/>
          </a:prstGeom>
        </p:spPr>
        <p:txBody>
          <a:bodyPr anchor="t" rtlCol="false" tIns="0" lIns="0" bIns="0" rIns="0">
            <a:spAutoFit/>
          </a:bodyPr>
          <a:lstStyle/>
          <a:p>
            <a:pPr algn="l" marL="567818" indent="-283909" lvl="1">
              <a:lnSpc>
                <a:spcPts val="3682"/>
              </a:lnSpc>
              <a:spcBef>
                <a:spcPct val="0"/>
              </a:spcBef>
              <a:buFont typeface="Arial"/>
              <a:buChar char="•"/>
            </a:pPr>
            <a:r>
              <a:rPr lang="en-US" sz="2630">
                <a:solidFill>
                  <a:srgbClr val="1D1D1F"/>
                </a:solidFill>
                <a:latin typeface="Times New Roman Condensed"/>
                <a:ea typeface="Times New Roman Condensed"/>
                <a:cs typeface="Times New Roman Condensed"/>
                <a:sym typeface="Times New Roman Condensed"/>
              </a:rPr>
              <a:t>Sachin Shivanna – A-20552795</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87" y="2072977"/>
            <a:ext cx="16230513" cy="4182364"/>
          </a:xfrm>
          <a:prstGeom prst="rect">
            <a:avLst/>
          </a:prstGeom>
        </p:spPr>
        <p:txBody>
          <a:bodyPr anchor="t" rtlCol="false" tIns="0" lIns="0" bIns="0" rIns="0">
            <a:spAutoFit/>
          </a:bodyPr>
          <a:lstStyle/>
          <a:p>
            <a:pPr algn="l" marL="721105" indent="-360553" lvl="1">
              <a:lnSpc>
                <a:spcPts val="4675"/>
              </a:lnSpc>
              <a:buFont typeface="Arial"/>
              <a:buChar char="•"/>
            </a:pPr>
            <a:r>
              <a:rPr lang="en-US" b="true" sz="3339">
                <a:solidFill>
                  <a:srgbClr val="606060"/>
                </a:solidFill>
                <a:latin typeface="Times New Roman Condensed Bold"/>
                <a:ea typeface="Times New Roman Condensed Bold"/>
                <a:cs typeface="Times New Roman Condensed Bold"/>
                <a:sym typeface="Times New Roman Condensed Bold"/>
              </a:rPr>
              <a:t>Speech understanding for people with hearing impairments</a:t>
            </a:r>
          </a:p>
          <a:p>
            <a:pPr algn="l" marL="721105" indent="-360553" lvl="1">
              <a:lnSpc>
                <a:spcPts val="4675"/>
              </a:lnSpc>
              <a:buFont typeface="Arial"/>
              <a:buChar char="•"/>
            </a:pPr>
            <a:r>
              <a:rPr lang="en-US" b="true" sz="3339">
                <a:solidFill>
                  <a:srgbClr val="606060"/>
                </a:solidFill>
                <a:latin typeface="Times New Roman Condensed Bold"/>
                <a:ea typeface="Times New Roman Condensed Bold"/>
                <a:cs typeface="Times New Roman Condensed Bold"/>
                <a:sym typeface="Times New Roman Condensed Bold"/>
              </a:rPr>
              <a:t>Federal agencies to authenticate video evidence.</a:t>
            </a:r>
          </a:p>
          <a:p>
            <a:pPr algn="l" marL="721105" indent="-360553" lvl="1">
              <a:lnSpc>
                <a:spcPts val="4675"/>
              </a:lnSpc>
              <a:buFont typeface="Arial"/>
              <a:buChar char="•"/>
            </a:pPr>
            <a:r>
              <a:rPr lang="en-US" b="true" sz="3339">
                <a:solidFill>
                  <a:srgbClr val="606060"/>
                </a:solidFill>
                <a:latin typeface="Times New Roman Condensed Bold"/>
                <a:ea typeface="Times New Roman Condensed Bold"/>
                <a:cs typeface="Times New Roman Condensed Bold"/>
                <a:sym typeface="Times New Roman Condensed Bold"/>
              </a:rPr>
              <a:t>Used for video forensics to track down lip-syncing deepfakes.</a:t>
            </a:r>
          </a:p>
          <a:p>
            <a:pPr algn="l" marL="721105" indent="-360553" lvl="1">
              <a:lnSpc>
                <a:spcPts val="4675"/>
              </a:lnSpc>
              <a:buFont typeface="Arial"/>
              <a:buChar char="•"/>
            </a:pPr>
            <a:r>
              <a:rPr lang="en-US" b="true" sz="3339">
                <a:solidFill>
                  <a:srgbClr val="606060"/>
                </a:solidFill>
                <a:latin typeface="Times New Roman Condensed Bold"/>
                <a:ea typeface="Times New Roman Condensed Bold"/>
                <a:cs typeface="Times New Roman Condensed Bold"/>
                <a:sym typeface="Times New Roman Condensed Bold"/>
              </a:rPr>
              <a:t>Can be employed for security and surveillance to interpret conversations in situations where audio is not available or is of poor quality.</a:t>
            </a:r>
          </a:p>
          <a:p>
            <a:pPr algn="l" marL="721105" indent="-360553" lvl="1">
              <a:lnSpc>
                <a:spcPts val="4675"/>
              </a:lnSpc>
              <a:buFont typeface="Arial"/>
              <a:buChar char="•"/>
            </a:pPr>
            <a:r>
              <a:rPr lang="en-US" b="true" sz="3339">
                <a:solidFill>
                  <a:srgbClr val="606060"/>
                </a:solidFill>
                <a:latin typeface="Times New Roman Condensed Bold"/>
                <a:ea typeface="Times New Roman Condensed Bold"/>
                <a:cs typeface="Times New Roman Condensed Bold"/>
                <a:sym typeface="Times New Roman Condensed Bold"/>
              </a:rPr>
              <a:t>The model can contribute to research in speech perception, language acquisition, and the relationship between visual and auditory processing in the brain.</a:t>
            </a:r>
          </a:p>
        </p:txBody>
      </p:sp>
      <p:sp>
        <p:nvSpPr>
          <p:cNvPr name="AutoShape 3" id="3"/>
          <p:cNvSpPr/>
          <p:nvPr/>
        </p:nvSpPr>
        <p:spPr>
          <a:xfrm>
            <a:off x="1028787" y="1754505"/>
            <a:ext cx="4314475" cy="0"/>
          </a:xfrm>
          <a:prstGeom prst="line">
            <a:avLst/>
          </a:prstGeom>
          <a:ln cap="flat" w="47625">
            <a:solidFill>
              <a:srgbClr val="A28231"/>
            </a:solidFill>
            <a:prstDash val="solid"/>
            <a:headEnd type="none" len="sm" w="sm"/>
            <a:tailEnd type="none" len="sm" w="sm"/>
          </a:ln>
        </p:spPr>
      </p:sp>
      <p:sp>
        <p:nvSpPr>
          <p:cNvPr name="TextBox 4" id="4"/>
          <p:cNvSpPr txBox="true"/>
          <p:nvPr/>
        </p:nvSpPr>
        <p:spPr>
          <a:xfrm rot="0">
            <a:off x="1028787" y="933450"/>
            <a:ext cx="4491254" cy="821055"/>
          </a:xfrm>
          <a:prstGeom prst="rect">
            <a:avLst/>
          </a:prstGeom>
        </p:spPr>
        <p:txBody>
          <a:bodyPr anchor="t" rtlCol="false" tIns="0" lIns="0" bIns="0" rIns="0">
            <a:spAutoFit/>
          </a:bodyPr>
          <a:lstStyle/>
          <a:p>
            <a:pPr algn="l">
              <a:lnSpc>
                <a:spcPts val="6719"/>
              </a:lnSpc>
            </a:pPr>
            <a:r>
              <a:rPr lang="en-US" b="true" sz="4800">
                <a:solidFill>
                  <a:srgbClr val="1D1D1F"/>
                </a:solidFill>
                <a:latin typeface="Raleway Heavy"/>
                <a:ea typeface="Raleway Heavy"/>
                <a:cs typeface="Raleway Heavy"/>
                <a:sym typeface="Raleway Heavy"/>
              </a:rPr>
              <a:t>APPLICATIONS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028787" y="1754505"/>
            <a:ext cx="3838282" cy="0"/>
          </a:xfrm>
          <a:prstGeom prst="line">
            <a:avLst/>
          </a:prstGeom>
          <a:ln cap="flat" w="47625">
            <a:solidFill>
              <a:srgbClr val="A28231"/>
            </a:solidFill>
            <a:prstDash val="solid"/>
            <a:headEnd type="none" len="sm" w="sm"/>
            <a:tailEnd type="none" len="sm" w="sm"/>
          </a:ln>
        </p:spPr>
      </p:sp>
      <p:sp>
        <p:nvSpPr>
          <p:cNvPr name="TextBox 3" id="3"/>
          <p:cNvSpPr txBox="true"/>
          <p:nvPr/>
        </p:nvSpPr>
        <p:spPr>
          <a:xfrm rot="0">
            <a:off x="1028787" y="933450"/>
            <a:ext cx="5345030" cy="821055"/>
          </a:xfrm>
          <a:prstGeom prst="rect">
            <a:avLst/>
          </a:prstGeom>
        </p:spPr>
        <p:txBody>
          <a:bodyPr anchor="t" rtlCol="false" tIns="0" lIns="0" bIns="0" rIns="0">
            <a:spAutoFit/>
          </a:bodyPr>
          <a:lstStyle/>
          <a:p>
            <a:pPr algn="l">
              <a:lnSpc>
                <a:spcPts val="6719"/>
              </a:lnSpc>
            </a:pPr>
            <a:r>
              <a:rPr lang="en-US" b="true" sz="4800">
                <a:solidFill>
                  <a:srgbClr val="1D1D1F"/>
                </a:solidFill>
                <a:latin typeface="Raleway Heavy"/>
                <a:ea typeface="Raleway Heavy"/>
                <a:cs typeface="Raleway Heavy"/>
                <a:sym typeface="Raleway Heavy"/>
              </a:rPr>
              <a:t>REFERENCES</a:t>
            </a:r>
          </a:p>
        </p:txBody>
      </p:sp>
      <p:sp>
        <p:nvSpPr>
          <p:cNvPr name="TextBox 4" id="4"/>
          <p:cNvSpPr txBox="true"/>
          <p:nvPr/>
        </p:nvSpPr>
        <p:spPr>
          <a:xfrm rot="0">
            <a:off x="3764756" y="2238774"/>
            <a:ext cx="6712744" cy="422275"/>
          </a:xfrm>
          <a:prstGeom prst="rect">
            <a:avLst/>
          </a:prstGeom>
        </p:spPr>
        <p:txBody>
          <a:bodyPr anchor="t" rtlCol="false" tIns="0" lIns="0" bIns="0" rIns="0">
            <a:spAutoFit/>
          </a:bodyPr>
          <a:lstStyle/>
          <a:p>
            <a:pPr algn="ctr">
              <a:lnSpc>
                <a:spcPts val="3499"/>
              </a:lnSpc>
            </a:pPr>
            <a:r>
              <a:rPr lang="en-US" sz="2499" u="sng">
                <a:solidFill>
                  <a:srgbClr val="38B6FF"/>
                </a:solidFill>
                <a:latin typeface="Lato"/>
                <a:ea typeface="Lato"/>
                <a:cs typeface="Lato"/>
                <a:sym typeface="Lato"/>
                <a:hlinkClick r:id="rId2" tooltip="https://www.researchgate.net/publication/309738146_LipNet_Sentence-level_Lipreading"/>
              </a:rPr>
              <a:t>LipNet: End-To-End Sentence-Level Lip Reading</a:t>
            </a:r>
          </a:p>
        </p:txBody>
      </p:sp>
      <p:sp>
        <p:nvSpPr>
          <p:cNvPr name="TextBox 5" id="5"/>
          <p:cNvSpPr txBox="true"/>
          <p:nvPr/>
        </p:nvSpPr>
        <p:spPr>
          <a:xfrm rot="0">
            <a:off x="1028700" y="2238774"/>
            <a:ext cx="2736056" cy="422275"/>
          </a:xfrm>
          <a:prstGeom prst="rect">
            <a:avLst/>
          </a:prstGeom>
        </p:spPr>
        <p:txBody>
          <a:bodyPr anchor="t" rtlCol="false" tIns="0" lIns="0" bIns="0" rIns="0">
            <a:spAutoFit/>
          </a:bodyPr>
          <a:lstStyle/>
          <a:p>
            <a:pPr algn="ctr">
              <a:lnSpc>
                <a:spcPts val="3499"/>
              </a:lnSpc>
            </a:pPr>
            <a:r>
              <a:rPr lang="en-US" sz="2499" b="true">
                <a:solidFill>
                  <a:srgbClr val="606060"/>
                </a:solidFill>
                <a:latin typeface="Lato Bold"/>
                <a:ea typeface="Lato Bold"/>
                <a:cs typeface="Lato Bold"/>
                <a:sym typeface="Lato Bold"/>
              </a:rPr>
              <a:t>Research Paper-1 : </a:t>
            </a:r>
          </a:p>
        </p:txBody>
      </p:sp>
      <p:sp>
        <p:nvSpPr>
          <p:cNvPr name="TextBox 6" id="6"/>
          <p:cNvSpPr txBox="true"/>
          <p:nvPr/>
        </p:nvSpPr>
        <p:spPr>
          <a:xfrm rot="0">
            <a:off x="1028700" y="2922611"/>
            <a:ext cx="2736056" cy="422275"/>
          </a:xfrm>
          <a:prstGeom prst="rect">
            <a:avLst/>
          </a:prstGeom>
        </p:spPr>
        <p:txBody>
          <a:bodyPr anchor="t" rtlCol="false" tIns="0" lIns="0" bIns="0" rIns="0">
            <a:spAutoFit/>
          </a:bodyPr>
          <a:lstStyle/>
          <a:p>
            <a:pPr algn="ctr">
              <a:lnSpc>
                <a:spcPts val="3499"/>
              </a:lnSpc>
            </a:pPr>
            <a:r>
              <a:rPr lang="en-US" sz="2499" b="true">
                <a:solidFill>
                  <a:srgbClr val="606060"/>
                </a:solidFill>
                <a:latin typeface="Lato Bold"/>
                <a:ea typeface="Lato Bold"/>
                <a:cs typeface="Lato Bold"/>
                <a:sym typeface="Lato Bold"/>
              </a:rPr>
              <a:t>Research Paper-2 : </a:t>
            </a:r>
          </a:p>
        </p:txBody>
      </p:sp>
      <p:sp>
        <p:nvSpPr>
          <p:cNvPr name="TextBox 7" id="7"/>
          <p:cNvSpPr txBox="true"/>
          <p:nvPr/>
        </p:nvSpPr>
        <p:spPr>
          <a:xfrm rot="0">
            <a:off x="3764756" y="2922611"/>
            <a:ext cx="8680549" cy="422275"/>
          </a:xfrm>
          <a:prstGeom prst="rect">
            <a:avLst/>
          </a:prstGeom>
        </p:spPr>
        <p:txBody>
          <a:bodyPr anchor="t" rtlCol="false" tIns="0" lIns="0" bIns="0" rIns="0">
            <a:spAutoFit/>
          </a:bodyPr>
          <a:lstStyle/>
          <a:p>
            <a:pPr algn="ctr">
              <a:lnSpc>
                <a:spcPts val="3499"/>
              </a:lnSpc>
            </a:pPr>
            <a:r>
              <a:rPr lang="en-US" sz="2499" u="sng">
                <a:solidFill>
                  <a:srgbClr val="38B6FF"/>
                </a:solidFill>
                <a:latin typeface="Lato"/>
                <a:ea typeface="Lato"/>
                <a:cs typeface="Lato"/>
                <a:sym typeface="Lato"/>
                <a:hlinkClick r:id="rId3" tooltip="https://www.researchgate.net/publication/325638464_LCANet_End-to-End_Lipreading_with_Cascaded_Attention-CTC"/>
              </a:rPr>
              <a:t>LCANet: End-to-End Lipreading with Cascaded Attention-CTC</a:t>
            </a:r>
          </a:p>
        </p:txBody>
      </p:sp>
      <p:sp>
        <p:nvSpPr>
          <p:cNvPr name="TextBox 8" id="8"/>
          <p:cNvSpPr txBox="true"/>
          <p:nvPr/>
        </p:nvSpPr>
        <p:spPr>
          <a:xfrm rot="0">
            <a:off x="1015826" y="3602061"/>
            <a:ext cx="1779091" cy="422275"/>
          </a:xfrm>
          <a:prstGeom prst="rect">
            <a:avLst/>
          </a:prstGeom>
        </p:spPr>
        <p:txBody>
          <a:bodyPr anchor="t" rtlCol="false" tIns="0" lIns="0" bIns="0" rIns="0">
            <a:spAutoFit/>
          </a:bodyPr>
          <a:lstStyle/>
          <a:p>
            <a:pPr algn="ctr">
              <a:lnSpc>
                <a:spcPts val="3499"/>
              </a:lnSpc>
            </a:pPr>
            <a:r>
              <a:rPr lang="en-US" sz="2499" b="true">
                <a:solidFill>
                  <a:srgbClr val="606060"/>
                </a:solidFill>
                <a:latin typeface="Lato Bold"/>
                <a:ea typeface="Lato Bold"/>
                <a:cs typeface="Lato Bold"/>
                <a:sym typeface="Lato Bold"/>
              </a:rPr>
              <a:t>Repository : </a:t>
            </a:r>
          </a:p>
        </p:txBody>
      </p:sp>
      <p:sp>
        <p:nvSpPr>
          <p:cNvPr name="TextBox 9" id="9"/>
          <p:cNvSpPr txBox="true"/>
          <p:nvPr/>
        </p:nvSpPr>
        <p:spPr>
          <a:xfrm rot="0">
            <a:off x="2929642" y="3602061"/>
            <a:ext cx="4976366" cy="422275"/>
          </a:xfrm>
          <a:prstGeom prst="rect">
            <a:avLst/>
          </a:prstGeom>
        </p:spPr>
        <p:txBody>
          <a:bodyPr anchor="t" rtlCol="false" tIns="0" lIns="0" bIns="0" rIns="0">
            <a:spAutoFit/>
          </a:bodyPr>
          <a:lstStyle/>
          <a:p>
            <a:pPr algn="ctr">
              <a:lnSpc>
                <a:spcPts val="3499"/>
              </a:lnSpc>
            </a:pPr>
            <a:r>
              <a:rPr lang="en-US" sz="2499" u="sng">
                <a:solidFill>
                  <a:srgbClr val="38B6FF"/>
                </a:solidFill>
                <a:latin typeface="Lato"/>
                <a:ea typeface="Lato"/>
                <a:cs typeface="Lato"/>
                <a:sym typeface="Lato"/>
                <a:hlinkClick r:id="rId4" tooltip="https://github.com/rizkiarm/LipNet"/>
              </a:rPr>
              <a:t>https://github.com/rizkiarm/LipNet</a:t>
            </a:r>
          </a:p>
        </p:txBody>
      </p:sp>
      <p:sp>
        <p:nvSpPr>
          <p:cNvPr name="TextBox 10" id="10"/>
          <p:cNvSpPr txBox="true"/>
          <p:nvPr/>
        </p:nvSpPr>
        <p:spPr>
          <a:xfrm rot="0">
            <a:off x="1015826" y="4281511"/>
            <a:ext cx="1345109" cy="422275"/>
          </a:xfrm>
          <a:prstGeom prst="rect">
            <a:avLst/>
          </a:prstGeom>
        </p:spPr>
        <p:txBody>
          <a:bodyPr anchor="t" rtlCol="false" tIns="0" lIns="0" bIns="0" rIns="0">
            <a:spAutoFit/>
          </a:bodyPr>
          <a:lstStyle/>
          <a:p>
            <a:pPr algn="ctr">
              <a:lnSpc>
                <a:spcPts val="3499"/>
              </a:lnSpc>
            </a:pPr>
            <a:r>
              <a:rPr lang="en-US" sz="2499" b="true">
                <a:solidFill>
                  <a:srgbClr val="606060"/>
                </a:solidFill>
                <a:latin typeface="Lato Bold"/>
                <a:ea typeface="Lato Bold"/>
                <a:cs typeface="Lato Bold"/>
                <a:sym typeface="Lato Bold"/>
              </a:rPr>
              <a:t>Dataset : </a:t>
            </a:r>
          </a:p>
        </p:txBody>
      </p:sp>
      <p:sp>
        <p:nvSpPr>
          <p:cNvPr name="TextBox 11" id="11"/>
          <p:cNvSpPr txBox="true"/>
          <p:nvPr/>
        </p:nvSpPr>
        <p:spPr>
          <a:xfrm rot="0">
            <a:off x="2396728" y="4281511"/>
            <a:ext cx="5860703" cy="422275"/>
          </a:xfrm>
          <a:prstGeom prst="rect">
            <a:avLst/>
          </a:prstGeom>
        </p:spPr>
        <p:txBody>
          <a:bodyPr anchor="t" rtlCol="false" tIns="0" lIns="0" bIns="0" rIns="0">
            <a:spAutoFit/>
          </a:bodyPr>
          <a:lstStyle/>
          <a:p>
            <a:pPr algn="ctr">
              <a:lnSpc>
                <a:spcPts val="3499"/>
              </a:lnSpc>
            </a:pPr>
            <a:r>
              <a:rPr lang="en-US" sz="2499" u="sng">
                <a:solidFill>
                  <a:srgbClr val="38B6FF"/>
                </a:solidFill>
                <a:latin typeface="Lato"/>
                <a:ea typeface="Lato"/>
                <a:cs typeface="Lato"/>
                <a:sym typeface="Lato"/>
              </a:rPr>
              <a:t>https://spandh.dcs.shef.ac.uk/gridcorpus/</a:t>
            </a:r>
          </a:p>
        </p:txBody>
      </p:sp>
      <p:sp>
        <p:nvSpPr>
          <p:cNvPr name="TextBox 12" id="12"/>
          <p:cNvSpPr txBox="true"/>
          <p:nvPr/>
        </p:nvSpPr>
        <p:spPr>
          <a:xfrm rot="0">
            <a:off x="1015826" y="4960961"/>
            <a:ext cx="2610148" cy="422275"/>
          </a:xfrm>
          <a:prstGeom prst="rect">
            <a:avLst/>
          </a:prstGeom>
        </p:spPr>
        <p:txBody>
          <a:bodyPr anchor="t" rtlCol="false" tIns="0" lIns="0" bIns="0" rIns="0">
            <a:spAutoFit/>
          </a:bodyPr>
          <a:lstStyle/>
          <a:p>
            <a:pPr algn="ctr">
              <a:lnSpc>
                <a:spcPts val="3499"/>
              </a:lnSpc>
            </a:pPr>
            <a:r>
              <a:rPr lang="en-US" sz="2499" b="true">
                <a:solidFill>
                  <a:srgbClr val="606060"/>
                </a:solidFill>
                <a:latin typeface="Lato Bold"/>
                <a:ea typeface="Lato Bold"/>
                <a:cs typeface="Lato Bold"/>
                <a:sym typeface="Lato Bold"/>
              </a:rPr>
              <a:t>Other Resources : </a:t>
            </a:r>
          </a:p>
        </p:txBody>
      </p:sp>
      <p:sp>
        <p:nvSpPr>
          <p:cNvPr name="TextBox 13" id="13"/>
          <p:cNvSpPr txBox="true"/>
          <p:nvPr/>
        </p:nvSpPr>
        <p:spPr>
          <a:xfrm rot="0">
            <a:off x="3701302" y="4960961"/>
            <a:ext cx="10465594" cy="422275"/>
          </a:xfrm>
          <a:prstGeom prst="rect">
            <a:avLst/>
          </a:prstGeom>
        </p:spPr>
        <p:txBody>
          <a:bodyPr anchor="t" rtlCol="false" tIns="0" lIns="0" bIns="0" rIns="0">
            <a:spAutoFit/>
          </a:bodyPr>
          <a:lstStyle/>
          <a:p>
            <a:pPr algn="ctr">
              <a:lnSpc>
                <a:spcPts val="3499"/>
              </a:lnSpc>
            </a:pPr>
            <a:r>
              <a:rPr lang="en-US" sz="2499" u="sng">
                <a:solidFill>
                  <a:srgbClr val="38B6FF"/>
                </a:solidFill>
                <a:latin typeface="Lato"/>
                <a:ea typeface="Lato"/>
                <a:cs typeface="Lato"/>
                <a:sym typeface="Lato"/>
              </a:rPr>
              <a:t>https://paperswithcode.com/sota/lipreading-on-grid-corpus-mixed-speech</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235737" y="3460115"/>
            <a:ext cx="13816526" cy="3195319"/>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QUESTIONS?</a:t>
            </a:r>
          </a:p>
          <a:p>
            <a:pPr algn="ctr">
              <a:lnSpc>
                <a:spcPts val="12880"/>
              </a:lnSpc>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9139238" y="4945063"/>
            <a:ext cx="9525" cy="349250"/>
          </a:xfrm>
          <a:prstGeom prst="rect">
            <a:avLst/>
          </a:prstGeom>
        </p:spPr>
        <p:txBody>
          <a:bodyPr anchor="t" rtlCol="false" tIns="0" lIns="0" bIns="0" rIns="0">
            <a:spAutoFit/>
          </a:bodyPr>
          <a:lstStyle/>
          <a:p>
            <a:pPr algn="ctr">
              <a:lnSpc>
                <a:spcPts val="2800"/>
              </a:lnSpc>
              <a:spcBef>
                <a:spcPct val="0"/>
              </a:spcBef>
            </a:pPr>
          </a:p>
        </p:txBody>
      </p:sp>
      <p:sp>
        <p:nvSpPr>
          <p:cNvPr name="TextBox 3" id="3"/>
          <p:cNvSpPr txBox="true"/>
          <p:nvPr/>
        </p:nvSpPr>
        <p:spPr>
          <a:xfrm rot="0">
            <a:off x="5497339" y="4274503"/>
            <a:ext cx="7293322"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AutoShape 2" id="2"/>
          <p:cNvSpPr/>
          <p:nvPr/>
        </p:nvSpPr>
        <p:spPr>
          <a:xfrm flipV="true">
            <a:off x="1028785" y="1754505"/>
            <a:ext cx="6657765" cy="23812"/>
          </a:xfrm>
          <a:prstGeom prst="line">
            <a:avLst/>
          </a:prstGeom>
          <a:ln cap="flat" w="47625">
            <a:solidFill>
              <a:srgbClr val="A28231"/>
            </a:solidFill>
            <a:prstDash val="solid"/>
            <a:headEnd type="none" len="sm" w="sm"/>
            <a:tailEnd type="none" len="sm" w="sm"/>
          </a:ln>
        </p:spPr>
      </p:sp>
      <p:grpSp>
        <p:nvGrpSpPr>
          <p:cNvPr name="Group 3" id="3"/>
          <p:cNvGrpSpPr/>
          <p:nvPr/>
        </p:nvGrpSpPr>
        <p:grpSpPr>
          <a:xfrm rot="0">
            <a:off x="10864841" y="-396359"/>
            <a:ext cx="11534965" cy="11534919"/>
            <a:chOff x="0" y="0"/>
            <a:chExt cx="6350000" cy="6349975"/>
          </a:xfrm>
        </p:grpSpPr>
        <p:sp>
          <p:nvSpPr>
            <p:cNvPr name="Freeform 4" id="4"/>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2">
                <a:alphaModFix amt="91000"/>
              </a:blip>
              <a:stretch>
                <a:fillRect l="-23757" t="0" r="-51400" b="0"/>
              </a:stretch>
            </a:blipFill>
          </p:spPr>
        </p:sp>
      </p:grpSp>
      <p:sp>
        <p:nvSpPr>
          <p:cNvPr name="TextBox 5" id="5"/>
          <p:cNvSpPr txBox="true"/>
          <p:nvPr/>
        </p:nvSpPr>
        <p:spPr>
          <a:xfrm rot="0">
            <a:off x="1028785" y="933450"/>
            <a:ext cx="7227822" cy="821055"/>
          </a:xfrm>
          <a:prstGeom prst="rect">
            <a:avLst/>
          </a:prstGeom>
        </p:spPr>
        <p:txBody>
          <a:bodyPr anchor="t" rtlCol="false" tIns="0" lIns="0" bIns="0" rIns="0">
            <a:spAutoFit/>
          </a:bodyPr>
          <a:lstStyle/>
          <a:p>
            <a:pPr algn="l">
              <a:lnSpc>
                <a:spcPts val="6719"/>
              </a:lnSpc>
            </a:pPr>
            <a:r>
              <a:rPr lang="en-US" b="true" sz="4800">
                <a:solidFill>
                  <a:srgbClr val="1D1D1F"/>
                </a:solidFill>
                <a:latin typeface="Raleway Heavy"/>
                <a:ea typeface="Raleway Heavy"/>
                <a:cs typeface="Raleway Heavy"/>
                <a:sym typeface="Raleway Heavy"/>
              </a:rPr>
              <a:t>PROBLEM STATEMENT</a:t>
            </a:r>
          </a:p>
        </p:txBody>
      </p:sp>
      <p:sp>
        <p:nvSpPr>
          <p:cNvPr name="TextBox 6" id="6"/>
          <p:cNvSpPr txBox="true"/>
          <p:nvPr/>
        </p:nvSpPr>
        <p:spPr>
          <a:xfrm rot="0">
            <a:off x="1028785" y="2177345"/>
            <a:ext cx="8346974" cy="6050661"/>
          </a:xfrm>
          <a:prstGeom prst="rect">
            <a:avLst/>
          </a:prstGeom>
        </p:spPr>
        <p:txBody>
          <a:bodyPr anchor="t" rtlCol="false" tIns="0" lIns="0" bIns="0" rIns="0">
            <a:spAutoFit/>
          </a:bodyPr>
          <a:lstStyle/>
          <a:p>
            <a:pPr algn="just">
              <a:lnSpc>
                <a:spcPts val="4409"/>
              </a:lnSpc>
            </a:pPr>
            <a:r>
              <a:rPr lang="en-US" sz="2940">
                <a:solidFill>
                  <a:srgbClr val="606060"/>
                </a:solidFill>
                <a:latin typeface="Lato"/>
                <a:ea typeface="Lato"/>
                <a:cs typeface="Lato"/>
                <a:sym typeface="Lato"/>
              </a:rPr>
              <a:t>The ﬁne distinction is the major obstacle for humans to read from lips and as reported previously only around 20% reading accuracy can be achieved.</a:t>
            </a:r>
          </a:p>
          <a:p>
            <a:pPr algn="just">
              <a:lnSpc>
                <a:spcPts val="4409"/>
              </a:lnSpc>
            </a:pPr>
            <a:r>
              <a:rPr lang="en-US" sz="2940">
                <a:solidFill>
                  <a:srgbClr val="606060"/>
                </a:solidFill>
                <a:latin typeface="Lato"/>
                <a:ea typeface="Lato"/>
                <a:cs typeface="Lato"/>
                <a:sym typeface="Lato"/>
              </a:rPr>
              <a:t>Digital editing tools enable audio manipulation in videos, leading to misinformation. Automated systems are needed to verify if lip movements match audio to detect such manipulations. Current methods often assess words individually, missing context and making it difficult to check alignment across entire sentences. </a:t>
            </a:r>
          </a:p>
        </p:txBody>
      </p:sp>
      <p:sp>
        <p:nvSpPr>
          <p:cNvPr name="TextBox 7" id="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028787" y="1754505"/>
            <a:ext cx="2612246" cy="0"/>
          </a:xfrm>
          <a:prstGeom prst="line">
            <a:avLst/>
          </a:prstGeom>
          <a:ln cap="flat" w="47625">
            <a:solidFill>
              <a:srgbClr val="A28231"/>
            </a:solidFill>
            <a:prstDash val="solid"/>
            <a:headEnd type="none" len="sm" w="sm"/>
            <a:tailEnd type="none" len="sm" w="sm"/>
          </a:ln>
        </p:spPr>
      </p:sp>
      <p:sp>
        <p:nvSpPr>
          <p:cNvPr name="Freeform 3" id="3"/>
          <p:cNvSpPr/>
          <p:nvPr/>
        </p:nvSpPr>
        <p:spPr>
          <a:xfrm flipH="false" flipV="false" rot="0">
            <a:off x="7909462" y="1028700"/>
            <a:ext cx="9534013" cy="5561507"/>
          </a:xfrm>
          <a:custGeom>
            <a:avLst/>
            <a:gdLst/>
            <a:ahLst/>
            <a:cxnLst/>
            <a:rect r="r" b="b" t="t" l="l"/>
            <a:pathLst>
              <a:path h="5561507" w="9534013">
                <a:moveTo>
                  <a:pt x="0" y="0"/>
                </a:moveTo>
                <a:lnTo>
                  <a:pt x="9534013" y="0"/>
                </a:lnTo>
                <a:lnTo>
                  <a:pt x="9534013" y="5561507"/>
                </a:lnTo>
                <a:lnTo>
                  <a:pt x="0" y="55615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8327005" y="7298865"/>
            <a:ext cx="9116469" cy="1525524"/>
          </a:xfrm>
          <a:prstGeom prst="rect">
            <a:avLst/>
          </a:prstGeom>
        </p:spPr>
        <p:txBody>
          <a:bodyPr anchor="t" rtlCol="false" tIns="0" lIns="0" bIns="0" rIns="0">
            <a:spAutoFit/>
          </a:bodyPr>
          <a:lstStyle/>
          <a:p>
            <a:pPr algn="l" marL="634746" indent="-317373" lvl="1">
              <a:lnSpc>
                <a:spcPts val="4116"/>
              </a:lnSpc>
              <a:buFont typeface="Arial"/>
              <a:buChar char="•"/>
            </a:pPr>
            <a:r>
              <a:rPr lang="en-US" sz="2940">
                <a:solidFill>
                  <a:srgbClr val="606060"/>
                </a:solidFill>
                <a:latin typeface="Lato"/>
                <a:ea typeface="Lato"/>
                <a:cs typeface="Lato"/>
                <a:sym typeface="Lato"/>
              </a:rPr>
              <a:t>Older approaches used word classification rather than classifying</a:t>
            </a:r>
            <a:r>
              <a:rPr lang="en-US" sz="2940">
                <a:solidFill>
                  <a:srgbClr val="606060"/>
                </a:solidFill>
                <a:latin typeface="Lato"/>
                <a:ea typeface="Lato"/>
                <a:cs typeface="Lato"/>
                <a:sym typeface="Lato"/>
              </a:rPr>
              <a:t>, rather than full sentence-level sequence prediction.</a:t>
            </a:r>
          </a:p>
        </p:txBody>
      </p:sp>
      <p:sp>
        <p:nvSpPr>
          <p:cNvPr name="TextBox 5" id="5"/>
          <p:cNvSpPr txBox="true"/>
          <p:nvPr/>
        </p:nvSpPr>
        <p:spPr>
          <a:xfrm rot="0">
            <a:off x="1028787" y="933450"/>
            <a:ext cx="2900544" cy="821055"/>
          </a:xfrm>
          <a:prstGeom prst="rect">
            <a:avLst/>
          </a:prstGeom>
        </p:spPr>
        <p:txBody>
          <a:bodyPr anchor="t" rtlCol="false" tIns="0" lIns="0" bIns="0" rIns="0">
            <a:spAutoFit/>
          </a:bodyPr>
          <a:lstStyle/>
          <a:p>
            <a:pPr algn="l">
              <a:lnSpc>
                <a:spcPts val="6719"/>
              </a:lnSpc>
            </a:pPr>
            <a:r>
              <a:rPr lang="en-US" b="true" sz="4800">
                <a:solidFill>
                  <a:srgbClr val="1D1D1F"/>
                </a:solidFill>
                <a:latin typeface="Raleway Heavy"/>
                <a:ea typeface="Raleway Heavy"/>
                <a:cs typeface="Raleway Heavy"/>
                <a:sym typeface="Raleway Heavy"/>
              </a:rPr>
              <a:t>HISTORY</a:t>
            </a:r>
          </a:p>
        </p:txBody>
      </p:sp>
      <p:sp>
        <p:nvSpPr>
          <p:cNvPr name="TextBox 6" id="6"/>
          <p:cNvSpPr txBox="true"/>
          <p:nvPr/>
        </p:nvSpPr>
        <p:spPr>
          <a:xfrm rot="0">
            <a:off x="461051" y="8591315"/>
            <a:ext cx="739527" cy="396239"/>
          </a:xfrm>
          <a:prstGeom prst="rect">
            <a:avLst/>
          </a:prstGeom>
        </p:spPr>
        <p:txBody>
          <a:bodyPr anchor="t" rtlCol="false" tIns="0" lIns="0" bIns="0" rIns="0">
            <a:spAutoFit/>
          </a:bodyPr>
          <a:lstStyle/>
          <a:p>
            <a:pPr algn="ctr">
              <a:lnSpc>
                <a:spcPts val="3360"/>
              </a:lnSpc>
            </a:pPr>
            <a:r>
              <a:rPr lang="en-US" sz="2400">
                <a:solidFill>
                  <a:srgbClr val="000000"/>
                </a:solidFill>
                <a:latin typeface="Canva Sans"/>
                <a:ea typeface="Canva Sans"/>
                <a:cs typeface="Canva Sans"/>
                <a:sym typeface="Canva Sans"/>
              </a:rPr>
              <a:t>2016</a:t>
            </a:r>
          </a:p>
        </p:txBody>
      </p:sp>
      <p:sp>
        <p:nvSpPr>
          <p:cNvPr name="AutoShape 7" id="7"/>
          <p:cNvSpPr/>
          <p:nvPr/>
        </p:nvSpPr>
        <p:spPr>
          <a:xfrm flipV="true">
            <a:off x="830814" y="7870983"/>
            <a:ext cx="0" cy="758432"/>
          </a:xfrm>
          <a:prstGeom prst="line">
            <a:avLst/>
          </a:prstGeom>
          <a:ln cap="flat" w="38100">
            <a:solidFill>
              <a:srgbClr val="A28231"/>
            </a:solidFill>
            <a:prstDash val="sysDot"/>
            <a:headEnd type="none" len="sm" w="sm"/>
            <a:tailEnd type="arrow" len="sm" w="med"/>
          </a:ln>
        </p:spPr>
      </p:sp>
      <p:sp>
        <p:nvSpPr>
          <p:cNvPr name="Freeform 8" id="8"/>
          <p:cNvSpPr/>
          <p:nvPr/>
        </p:nvSpPr>
        <p:spPr>
          <a:xfrm flipH="false" flipV="false" rot="0">
            <a:off x="695294" y="7599942"/>
            <a:ext cx="271040" cy="271040"/>
          </a:xfrm>
          <a:custGeom>
            <a:avLst/>
            <a:gdLst/>
            <a:ahLst/>
            <a:cxnLst/>
            <a:rect r="r" b="b" t="t" l="l"/>
            <a:pathLst>
              <a:path h="271040" w="271040">
                <a:moveTo>
                  <a:pt x="0" y="0"/>
                </a:moveTo>
                <a:lnTo>
                  <a:pt x="271041" y="0"/>
                </a:lnTo>
                <a:lnTo>
                  <a:pt x="271041" y="271041"/>
                </a:lnTo>
                <a:lnTo>
                  <a:pt x="0" y="2710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9" id="9"/>
          <p:cNvSpPr/>
          <p:nvPr/>
        </p:nvSpPr>
        <p:spPr>
          <a:xfrm flipV="true">
            <a:off x="830814" y="6733971"/>
            <a:ext cx="0" cy="865971"/>
          </a:xfrm>
          <a:prstGeom prst="line">
            <a:avLst/>
          </a:prstGeom>
          <a:ln cap="flat" w="38100">
            <a:solidFill>
              <a:srgbClr val="A28231"/>
            </a:solidFill>
            <a:prstDash val="sysDot"/>
            <a:headEnd type="none" len="sm" w="sm"/>
            <a:tailEnd type="arrow" len="sm" w="med"/>
          </a:ln>
        </p:spPr>
      </p:sp>
      <p:sp>
        <p:nvSpPr>
          <p:cNvPr name="TextBox 10" id="10"/>
          <p:cNvSpPr txBox="true"/>
          <p:nvPr/>
        </p:nvSpPr>
        <p:spPr>
          <a:xfrm rot="0">
            <a:off x="461051" y="6337731"/>
            <a:ext cx="739527" cy="396239"/>
          </a:xfrm>
          <a:prstGeom prst="rect">
            <a:avLst/>
          </a:prstGeom>
        </p:spPr>
        <p:txBody>
          <a:bodyPr anchor="t" rtlCol="false" tIns="0" lIns="0" bIns="0" rIns="0">
            <a:spAutoFit/>
          </a:bodyPr>
          <a:lstStyle/>
          <a:p>
            <a:pPr algn="ctr">
              <a:lnSpc>
                <a:spcPts val="3360"/>
              </a:lnSpc>
            </a:pPr>
            <a:r>
              <a:rPr lang="en-US" sz="2400">
                <a:solidFill>
                  <a:srgbClr val="000000"/>
                </a:solidFill>
                <a:latin typeface="Canva Sans"/>
                <a:ea typeface="Canva Sans"/>
                <a:cs typeface="Canva Sans"/>
                <a:sym typeface="Canva Sans"/>
              </a:rPr>
              <a:t>2016</a:t>
            </a:r>
          </a:p>
        </p:txBody>
      </p:sp>
      <p:grpSp>
        <p:nvGrpSpPr>
          <p:cNvPr name="Group 11" id="11"/>
          <p:cNvGrpSpPr/>
          <p:nvPr/>
        </p:nvGrpSpPr>
        <p:grpSpPr>
          <a:xfrm rot="0">
            <a:off x="695294" y="4876800"/>
            <a:ext cx="271040" cy="1360685"/>
            <a:chOff x="0" y="0"/>
            <a:chExt cx="361387" cy="1814247"/>
          </a:xfrm>
        </p:grpSpPr>
        <p:sp>
          <p:nvSpPr>
            <p:cNvPr name="AutoShape 12" id="12"/>
            <p:cNvSpPr/>
            <p:nvPr/>
          </p:nvSpPr>
          <p:spPr>
            <a:xfrm flipV="true">
              <a:off x="180694" y="1084923"/>
              <a:ext cx="0" cy="729323"/>
            </a:xfrm>
            <a:prstGeom prst="line">
              <a:avLst/>
            </a:prstGeom>
            <a:ln cap="flat" w="50800">
              <a:solidFill>
                <a:srgbClr val="A28231"/>
              </a:solidFill>
              <a:prstDash val="sysDot"/>
              <a:headEnd type="none" len="sm" w="sm"/>
              <a:tailEnd type="arrow" len="sm" w="med"/>
            </a:ln>
          </p:spPr>
        </p:sp>
        <p:sp>
          <p:nvSpPr>
            <p:cNvPr name="Freeform 13" id="13"/>
            <p:cNvSpPr/>
            <p:nvPr/>
          </p:nvSpPr>
          <p:spPr>
            <a:xfrm flipH="false" flipV="false" rot="0">
              <a:off x="0" y="723536"/>
              <a:ext cx="361387" cy="361387"/>
            </a:xfrm>
            <a:custGeom>
              <a:avLst/>
              <a:gdLst/>
              <a:ahLst/>
              <a:cxnLst/>
              <a:rect r="r" b="b" t="t" l="l"/>
              <a:pathLst>
                <a:path h="361387" w="361387">
                  <a:moveTo>
                    <a:pt x="0" y="0"/>
                  </a:moveTo>
                  <a:lnTo>
                    <a:pt x="361387" y="0"/>
                  </a:lnTo>
                  <a:lnTo>
                    <a:pt x="361387" y="361387"/>
                  </a:lnTo>
                  <a:lnTo>
                    <a:pt x="0" y="3613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4" id="14"/>
            <p:cNvSpPr/>
            <p:nvPr/>
          </p:nvSpPr>
          <p:spPr>
            <a:xfrm flipV="true">
              <a:off x="180694" y="0"/>
              <a:ext cx="0" cy="723536"/>
            </a:xfrm>
            <a:prstGeom prst="line">
              <a:avLst/>
            </a:prstGeom>
            <a:ln cap="flat" w="50800">
              <a:solidFill>
                <a:srgbClr val="A28231"/>
              </a:solidFill>
              <a:prstDash val="sysDot"/>
              <a:headEnd type="none" len="sm" w="sm"/>
              <a:tailEnd type="arrow" len="sm" w="med"/>
            </a:ln>
          </p:spPr>
        </p:sp>
      </p:grpSp>
      <p:sp>
        <p:nvSpPr>
          <p:cNvPr name="TextBox 15" id="15"/>
          <p:cNvSpPr txBox="true"/>
          <p:nvPr/>
        </p:nvSpPr>
        <p:spPr>
          <a:xfrm rot="0">
            <a:off x="467004" y="4402773"/>
            <a:ext cx="727621" cy="396239"/>
          </a:xfrm>
          <a:prstGeom prst="rect">
            <a:avLst/>
          </a:prstGeom>
        </p:spPr>
        <p:txBody>
          <a:bodyPr anchor="t" rtlCol="false" tIns="0" lIns="0" bIns="0" rIns="0">
            <a:spAutoFit/>
          </a:bodyPr>
          <a:lstStyle/>
          <a:p>
            <a:pPr algn="ctr">
              <a:lnSpc>
                <a:spcPts val="3360"/>
              </a:lnSpc>
            </a:pPr>
            <a:r>
              <a:rPr lang="en-US" sz="2400">
                <a:solidFill>
                  <a:srgbClr val="000000"/>
                </a:solidFill>
                <a:latin typeface="Canva Sans"/>
                <a:ea typeface="Canva Sans"/>
                <a:cs typeface="Canva Sans"/>
                <a:sym typeface="Canva Sans"/>
              </a:rPr>
              <a:t>2018</a:t>
            </a:r>
          </a:p>
        </p:txBody>
      </p:sp>
      <p:grpSp>
        <p:nvGrpSpPr>
          <p:cNvPr name="Group 16" id="16"/>
          <p:cNvGrpSpPr/>
          <p:nvPr/>
        </p:nvGrpSpPr>
        <p:grpSpPr>
          <a:xfrm rot="0">
            <a:off x="1747705" y="2307708"/>
            <a:ext cx="3076873" cy="6765569"/>
            <a:chOff x="0" y="0"/>
            <a:chExt cx="4102497" cy="9020759"/>
          </a:xfrm>
        </p:grpSpPr>
        <p:grpSp>
          <p:nvGrpSpPr>
            <p:cNvPr name="Group 17" id="17"/>
            <p:cNvGrpSpPr/>
            <p:nvPr/>
          </p:nvGrpSpPr>
          <p:grpSpPr>
            <a:xfrm rot="-5400000">
              <a:off x="1301223" y="6764707"/>
              <a:ext cx="1500051" cy="921233"/>
              <a:chOff x="0" y="0"/>
              <a:chExt cx="887431" cy="545002"/>
            </a:xfrm>
          </p:grpSpPr>
          <p:sp>
            <p:nvSpPr>
              <p:cNvPr name="Freeform 18" id="18"/>
              <p:cNvSpPr/>
              <p:nvPr/>
            </p:nvSpPr>
            <p:spPr>
              <a:xfrm flipH="false" flipV="false" rot="0">
                <a:off x="0" y="0"/>
                <a:ext cx="887431" cy="545002"/>
              </a:xfrm>
              <a:custGeom>
                <a:avLst/>
                <a:gdLst/>
                <a:ahLst/>
                <a:cxnLst/>
                <a:rect r="r" b="b" t="t" l="l"/>
                <a:pathLst>
                  <a:path h="545002" w="887431">
                    <a:moveTo>
                      <a:pt x="887431" y="272501"/>
                    </a:moveTo>
                    <a:lnTo>
                      <a:pt x="481031" y="0"/>
                    </a:lnTo>
                    <a:lnTo>
                      <a:pt x="481031" y="203200"/>
                    </a:lnTo>
                    <a:lnTo>
                      <a:pt x="0" y="203200"/>
                    </a:lnTo>
                    <a:lnTo>
                      <a:pt x="0" y="341801"/>
                    </a:lnTo>
                    <a:lnTo>
                      <a:pt x="481031" y="341801"/>
                    </a:lnTo>
                    <a:lnTo>
                      <a:pt x="481031" y="545002"/>
                    </a:lnTo>
                    <a:lnTo>
                      <a:pt x="887431" y="272501"/>
                    </a:lnTo>
                    <a:close/>
                  </a:path>
                </a:pathLst>
              </a:custGeom>
              <a:gradFill rotWithShape="true">
                <a:gsLst>
                  <a:gs pos="0">
                    <a:srgbClr val="000000">
                      <a:alpha val="100000"/>
                    </a:srgbClr>
                  </a:gs>
                  <a:gs pos="100000">
                    <a:srgbClr val="3533CD">
                      <a:alpha val="100000"/>
                    </a:srgbClr>
                  </a:gs>
                </a:gsLst>
                <a:lin ang="0"/>
              </a:gradFill>
            </p:spPr>
          </p:sp>
          <p:sp>
            <p:nvSpPr>
              <p:cNvPr name="TextBox 19" id="19"/>
              <p:cNvSpPr txBox="true"/>
              <p:nvPr/>
            </p:nvSpPr>
            <p:spPr>
              <a:xfrm>
                <a:off x="0" y="155575"/>
                <a:ext cx="785831" cy="186227"/>
              </a:xfrm>
              <a:prstGeom prst="rect">
                <a:avLst/>
              </a:prstGeom>
            </p:spPr>
            <p:txBody>
              <a:bodyPr anchor="ctr" rtlCol="false" tIns="50800" lIns="50800" bIns="50800" rIns="50800"/>
              <a:lstStyle/>
              <a:p>
                <a:pPr algn="ctr">
                  <a:lnSpc>
                    <a:spcPts val="2800"/>
                  </a:lnSpc>
                </a:pPr>
              </a:p>
            </p:txBody>
          </p:sp>
        </p:grpSp>
        <p:sp>
          <p:nvSpPr>
            <p:cNvPr name="TextBox 20" id="20"/>
            <p:cNvSpPr txBox="true"/>
            <p:nvPr/>
          </p:nvSpPr>
          <p:spPr>
            <a:xfrm rot="0">
              <a:off x="1101328" y="8269130"/>
              <a:ext cx="1899841" cy="751628"/>
            </a:xfrm>
            <a:prstGeom prst="rect">
              <a:avLst/>
            </a:prstGeom>
          </p:spPr>
          <p:txBody>
            <a:bodyPr anchor="t" rtlCol="false" tIns="0" lIns="0" bIns="0" rIns="0">
              <a:spAutoFit/>
            </a:bodyPr>
            <a:lstStyle/>
            <a:p>
              <a:pPr algn="ctr">
                <a:lnSpc>
                  <a:spcPts val="4759"/>
                </a:lnSpc>
              </a:pPr>
              <a:r>
                <a:rPr lang="en-US" sz="3399" b="true">
                  <a:solidFill>
                    <a:srgbClr val="0097B2"/>
                  </a:solidFill>
                  <a:latin typeface="Canva Sans Bold"/>
                  <a:ea typeface="Canva Sans Bold"/>
                  <a:cs typeface="Canva Sans Bold"/>
                  <a:sym typeface="Canva Sans Bold"/>
                </a:rPr>
                <a:t>LipNet</a:t>
              </a:r>
            </a:p>
          </p:txBody>
        </p:sp>
        <p:sp>
          <p:nvSpPr>
            <p:cNvPr name="TextBox 21" id="21"/>
            <p:cNvSpPr txBox="true"/>
            <p:nvPr/>
          </p:nvSpPr>
          <p:spPr>
            <a:xfrm rot="0">
              <a:off x="1405334" y="5368070"/>
              <a:ext cx="1291828" cy="751628"/>
            </a:xfrm>
            <a:prstGeom prst="rect">
              <a:avLst/>
            </a:prstGeom>
          </p:spPr>
          <p:txBody>
            <a:bodyPr anchor="t" rtlCol="false" tIns="0" lIns="0" bIns="0" rIns="0">
              <a:spAutoFit/>
            </a:bodyPr>
            <a:lstStyle/>
            <a:p>
              <a:pPr algn="ctr">
                <a:lnSpc>
                  <a:spcPts val="4759"/>
                </a:lnSpc>
              </a:pPr>
              <a:r>
                <a:rPr lang="en-US" sz="3399" b="true">
                  <a:solidFill>
                    <a:srgbClr val="0097B2"/>
                  </a:solidFill>
                  <a:latin typeface="Canva Sans Bold"/>
                  <a:ea typeface="Canva Sans Bold"/>
                  <a:cs typeface="Canva Sans Bold"/>
                  <a:sym typeface="Canva Sans Bold"/>
                </a:rPr>
                <a:t>WAS</a:t>
              </a:r>
            </a:p>
          </p:txBody>
        </p:sp>
        <p:sp>
          <p:nvSpPr>
            <p:cNvPr name="TextBox 22" id="22"/>
            <p:cNvSpPr txBox="true"/>
            <p:nvPr/>
          </p:nvSpPr>
          <p:spPr>
            <a:xfrm rot="0">
              <a:off x="968673" y="2788125"/>
              <a:ext cx="2165152" cy="751628"/>
            </a:xfrm>
            <a:prstGeom prst="rect">
              <a:avLst/>
            </a:prstGeom>
          </p:spPr>
          <p:txBody>
            <a:bodyPr anchor="t" rtlCol="false" tIns="0" lIns="0" bIns="0" rIns="0">
              <a:spAutoFit/>
            </a:bodyPr>
            <a:lstStyle/>
            <a:p>
              <a:pPr algn="ctr">
                <a:lnSpc>
                  <a:spcPts val="4759"/>
                </a:lnSpc>
              </a:pPr>
              <a:r>
                <a:rPr lang="en-US" sz="3399" b="true">
                  <a:solidFill>
                    <a:srgbClr val="0097B2"/>
                  </a:solidFill>
                  <a:latin typeface="Canva Sans Bold"/>
                  <a:ea typeface="Canva Sans Bold"/>
                  <a:cs typeface="Canva Sans Bold"/>
                  <a:sym typeface="Canva Sans Bold"/>
                </a:rPr>
                <a:t>LCANet</a:t>
              </a:r>
            </a:p>
          </p:txBody>
        </p:sp>
        <p:grpSp>
          <p:nvGrpSpPr>
            <p:cNvPr name="Group 23" id="23"/>
            <p:cNvGrpSpPr/>
            <p:nvPr/>
          </p:nvGrpSpPr>
          <p:grpSpPr>
            <a:xfrm rot="-5400000">
              <a:off x="1321925" y="4164060"/>
              <a:ext cx="1458647" cy="921233"/>
              <a:chOff x="0" y="0"/>
              <a:chExt cx="862936" cy="545002"/>
            </a:xfrm>
          </p:grpSpPr>
          <p:sp>
            <p:nvSpPr>
              <p:cNvPr name="Freeform 24" id="24"/>
              <p:cNvSpPr/>
              <p:nvPr/>
            </p:nvSpPr>
            <p:spPr>
              <a:xfrm flipH="false" flipV="false" rot="0">
                <a:off x="0" y="0"/>
                <a:ext cx="862936" cy="545002"/>
              </a:xfrm>
              <a:custGeom>
                <a:avLst/>
                <a:gdLst/>
                <a:ahLst/>
                <a:cxnLst/>
                <a:rect r="r" b="b" t="t" l="l"/>
                <a:pathLst>
                  <a:path h="545002" w="862936">
                    <a:moveTo>
                      <a:pt x="862936" y="272501"/>
                    </a:moveTo>
                    <a:lnTo>
                      <a:pt x="456536" y="0"/>
                    </a:lnTo>
                    <a:lnTo>
                      <a:pt x="456536" y="203200"/>
                    </a:lnTo>
                    <a:lnTo>
                      <a:pt x="0" y="203200"/>
                    </a:lnTo>
                    <a:lnTo>
                      <a:pt x="0" y="341801"/>
                    </a:lnTo>
                    <a:lnTo>
                      <a:pt x="456536" y="341801"/>
                    </a:lnTo>
                    <a:lnTo>
                      <a:pt x="456536" y="545002"/>
                    </a:lnTo>
                    <a:lnTo>
                      <a:pt x="862936" y="272501"/>
                    </a:lnTo>
                    <a:close/>
                  </a:path>
                </a:pathLst>
              </a:custGeom>
              <a:gradFill rotWithShape="true">
                <a:gsLst>
                  <a:gs pos="0">
                    <a:srgbClr val="000000">
                      <a:alpha val="100000"/>
                    </a:srgbClr>
                  </a:gs>
                  <a:gs pos="100000">
                    <a:srgbClr val="3533CD">
                      <a:alpha val="100000"/>
                    </a:srgbClr>
                  </a:gs>
                </a:gsLst>
                <a:lin ang="0"/>
              </a:gradFill>
            </p:spPr>
          </p:sp>
          <p:sp>
            <p:nvSpPr>
              <p:cNvPr name="TextBox 25" id="25"/>
              <p:cNvSpPr txBox="true"/>
              <p:nvPr/>
            </p:nvSpPr>
            <p:spPr>
              <a:xfrm>
                <a:off x="0" y="155575"/>
                <a:ext cx="761336" cy="186227"/>
              </a:xfrm>
              <a:prstGeom prst="rect">
                <a:avLst/>
              </a:prstGeom>
            </p:spPr>
            <p:txBody>
              <a:bodyPr anchor="ctr" rtlCol="false" tIns="50800" lIns="50800" bIns="50800" rIns="50800"/>
              <a:lstStyle/>
              <a:p>
                <a:pPr algn="ctr">
                  <a:lnSpc>
                    <a:spcPts val="2800"/>
                  </a:lnSpc>
                </a:pPr>
              </a:p>
            </p:txBody>
          </p:sp>
        </p:grpSp>
        <p:grpSp>
          <p:nvGrpSpPr>
            <p:cNvPr name="Group 26" id="26"/>
            <p:cNvGrpSpPr/>
            <p:nvPr/>
          </p:nvGrpSpPr>
          <p:grpSpPr>
            <a:xfrm rot="-5400000">
              <a:off x="1321925" y="1309260"/>
              <a:ext cx="1458647" cy="921233"/>
              <a:chOff x="0" y="0"/>
              <a:chExt cx="862936" cy="545002"/>
            </a:xfrm>
          </p:grpSpPr>
          <p:sp>
            <p:nvSpPr>
              <p:cNvPr name="Freeform 27" id="27"/>
              <p:cNvSpPr/>
              <p:nvPr/>
            </p:nvSpPr>
            <p:spPr>
              <a:xfrm flipH="false" flipV="false" rot="0">
                <a:off x="0" y="0"/>
                <a:ext cx="862936" cy="545002"/>
              </a:xfrm>
              <a:custGeom>
                <a:avLst/>
                <a:gdLst/>
                <a:ahLst/>
                <a:cxnLst/>
                <a:rect r="r" b="b" t="t" l="l"/>
                <a:pathLst>
                  <a:path h="545002" w="862936">
                    <a:moveTo>
                      <a:pt x="862936" y="272501"/>
                    </a:moveTo>
                    <a:lnTo>
                      <a:pt x="456536" y="0"/>
                    </a:lnTo>
                    <a:lnTo>
                      <a:pt x="456536" y="203200"/>
                    </a:lnTo>
                    <a:lnTo>
                      <a:pt x="0" y="203200"/>
                    </a:lnTo>
                    <a:lnTo>
                      <a:pt x="0" y="341801"/>
                    </a:lnTo>
                    <a:lnTo>
                      <a:pt x="456536" y="341801"/>
                    </a:lnTo>
                    <a:lnTo>
                      <a:pt x="456536" y="545002"/>
                    </a:lnTo>
                    <a:lnTo>
                      <a:pt x="862936" y="272501"/>
                    </a:lnTo>
                    <a:close/>
                  </a:path>
                </a:pathLst>
              </a:custGeom>
              <a:gradFill rotWithShape="true">
                <a:gsLst>
                  <a:gs pos="0">
                    <a:srgbClr val="000000">
                      <a:alpha val="100000"/>
                    </a:srgbClr>
                  </a:gs>
                  <a:gs pos="100000">
                    <a:srgbClr val="3533CD">
                      <a:alpha val="100000"/>
                    </a:srgbClr>
                  </a:gs>
                </a:gsLst>
                <a:lin ang="0"/>
              </a:gradFill>
            </p:spPr>
          </p:sp>
          <p:sp>
            <p:nvSpPr>
              <p:cNvPr name="TextBox 28" id="28"/>
              <p:cNvSpPr txBox="true"/>
              <p:nvPr/>
            </p:nvSpPr>
            <p:spPr>
              <a:xfrm>
                <a:off x="0" y="155575"/>
                <a:ext cx="761336" cy="186227"/>
              </a:xfrm>
              <a:prstGeom prst="rect">
                <a:avLst/>
              </a:prstGeom>
            </p:spPr>
            <p:txBody>
              <a:bodyPr anchor="ctr" rtlCol="false" tIns="50800" lIns="50800" bIns="50800" rIns="50800"/>
              <a:lstStyle/>
              <a:p>
                <a:pPr algn="ctr">
                  <a:lnSpc>
                    <a:spcPts val="2800"/>
                  </a:lnSpc>
                </a:pPr>
              </a:p>
            </p:txBody>
          </p:sp>
        </p:grpSp>
        <p:sp>
          <p:nvSpPr>
            <p:cNvPr name="TextBox 29" id="29"/>
            <p:cNvSpPr txBox="true"/>
            <p:nvPr/>
          </p:nvSpPr>
          <p:spPr>
            <a:xfrm rot="0">
              <a:off x="0" y="-66675"/>
              <a:ext cx="4102497" cy="751628"/>
            </a:xfrm>
            <a:prstGeom prst="rect">
              <a:avLst/>
            </a:prstGeom>
          </p:spPr>
          <p:txBody>
            <a:bodyPr anchor="t" rtlCol="false" tIns="0" lIns="0" bIns="0" rIns="0">
              <a:spAutoFit/>
            </a:bodyPr>
            <a:lstStyle/>
            <a:p>
              <a:pPr algn="ctr">
                <a:lnSpc>
                  <a:spcPts val="4759"/>
                </a:lnSpc>
              </a:pPr>
              <a:r>
                <a:rPr lang="en-US" sz="3399" b="true">
                  <a:solidFill>
                    <a:srgbClr val="0097B2"/>
                  </a:solidFill>
                  <a:latin typeface="Canva Sans Bold"/>
                  <a:ea typeface="Canva Sans Bold"/>
                  <a:cs typeface="Canva Sans Bold"/>
                  <a:sym typeface="Canva Sans Bold"/>
                </a:rPr>
                <a:t>CTC/Attention</a:t>
              </a:r>
            </a:p>
          </p:txBody>
        </p:sp>
      </p:grpSp>
      <p:grpSp>
        <p:nvGrpSpPr>
          <p:cNvPr name="Group 30" id="30"/>
          <p:cNvGrpSpPr/>
          <p:nvPr/>
        </p:nvGrpSpPr>
        <p:grpSpPr>
          <a:xfrm rot="0">
            <a:off x="695294" y="2937313"/>
            <a:ext cx="271040" cy="1360685"/>
            <a:chOff x="0" y="0"/>
            <a:chExt cx="361387" cy="1814247"/>
          </a:xfrm>
        </p:grpSpPr>
        <p:sp>
          <p:nvSpPr>
            <p:cNvPr name="AutoShape 31" id="31"/>
            <p:cNvSpPr/>
            <p:nvPr/>
          </p:nvSpPr>
          <p:spPr>
            <a:xfrm flipV="true">
              <a:off x="180694" y="1084923"/>
              <a:ext cx="0" cy="729323"/>
            </a:xfrm>
            <a:prstGeom prst="line">
              <a:avLst/>
            </a:prstGeom>
            <a:ln cap="flat" w="50800">
              <a:solidFill>
                <a:srgbClr val="A28231"/>
              </a:solidFill>
              <a:prstDash val="sysDot"/>
              <a:headEnd type="none" len="sm" w="sm"/>
              <a:tailEnd type="arrow" len="sm" w="med"/>
            </a:ln>
          </p:spPr>
        </p:sp>
        <p:sp>
          <p:nvSpPr>
            <p:cNvPr name="Freeform 32" id="32"/>
            <p:cNvSpPr/>
            <p:nvPr/>
          </p:nvSpPr>
          <p:spPr>
            <a:xfrm flipH="false" flipV="false" rot="0">
              <a:off x="0" y="723536"/>
              <a:ext cx="361387" cy="361387"/>
            </a:xfrm>
            <a:custGeom>
              <a:avLst/>
              <a:gdLst/>
              <a:ahLst/>
              <a:cxnLst/>
              <a:rect r="r" b="b" t="t" l="l"/>
              <a:pathLst>
                <a:path h="361387" w="361387">
                  <a:moveTo>
                    <a:pt x="0" y="0"/>
                  </a:moveTo>
                  <a:lnTo>
                    <a:pt x="361387" y="0"/>
                  </a:lnTo>
                  <a:lnTo>
                    <a:pt x="361387" y="361387"/>
                  </a:lnTo>
                  <a:lnTo>
                    <a:pt x="0" y="3613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33" id="33"/>
            <p:cNvSpPr/>
            <p:nvPr/>
          </p:nvSpPr>
          <p:spPr>
            <a:xfrm flipV="true">
              <a:off x="180694" y="0"/>
              <a:ext cx="0" cy="723536"/>
            </a:xfrm>
            <a:prstGeom prst="line">
              <a:avLst/>
            </a:prstGeom>
            <a:ln cap="flat" w="50800">
              <a:solidFill>
                <a:srgbClr val="A28231"/>
              </a:solidFill>
              <a:prstDash val="sysDot"/>
              <a:headEnd type="none" len="sm" w="sm"/>
              <a:tailEnd type="arrow" len="sm" w="med"/>
            </a:ln>
          </p:spPr>
        </p:sp>
      </p:grpSp>
      <p:sp>
        <p:nvSpPr>
          <p:cNvPr name="TextBox 34" id="34"/>
          <p:cNvSpPr txBox="true"/>
          <p:nvPr/>
        </p:nvSpPr>
        <p:spPr>
          <a:xfrm rot="0">
            <a:off x="478836" y="2398198"/>
            <a:ext cx="715863" cy="396239"/>
          </a:xfrm>
          <a:prstGeom prst="rect">
            <a:avLst/>
          </a:prstGeom>
        </p:spPr>
        <p:txBody>
          <a:bodyPr anchor="t" rtlCol="false" tIns="0" lIns="0" bIns="0" rIns="0">
            <a:spAutoFit/>
          </a:bodyPr>
          <a:lstStyle/>
          <a:p>
            <a:pPr algn="ctr">
              <a:lnSpc>
                <a:spcPts val="3360"/>
              </a:lnSpc>
            </a:pPr>
            <a:r>
              <a:rPr lang="en-US" sz="2400">
                <a:solidFill>
                  <a:srgbClr val="000000"/>
                </a:solidFill>
                <a:latin typeface="Canva Sans"/>
                <a:ea typeface="Canva Sans"/>
                <a:cs typeface="Canva Sans"/>
                <a:sym typeface="Canva Sans"/>
              </a:rPr>
              <a:t>2022</a:t>
            </a:r>
          </a:p>
        </p:txBody>
      </p:sp>
      <p:sp>
        <p:nvSpPr>
          <p:cNvPr name="TextBox 35" id="35"/>
          <p:cNvSpPr txBox="true"/>
          <p:nvPr/>
        </p:nvSpPr>
        <p:spPr>
          <a:xfrm rot="0">
            <a:off x="4701769" y="8591315"/>
            <a:ext cx="3145334" cy="396239"/>
          </a:xfrm>
          <a:prstGeom prst="rect">
            <a:avLst/>
          </a:prstGeom>
        </p:spPr>
        <p:txBody>
          <a:bodyPr anchor="t" rtlCol="false" tIns="0" lIns="0" bIns="0" rIns="0">
            <a:spAutoFit/>
          </a:bodyPr>
          <a:lstStyle/>
          <a:p>
            <a:pPr algn="ctr">
              <a:lnSpc>
                <a:spcPts val="3360"/>
              </a:lnSpc>
            </a:pPr>
            <a:r>
              <a:rPr lang="en-US" sz="2400">
                <a:solidFill>
                  <a:srgbClr val="FF914D"/>
                </a:solidFill>
                <a:latin typeface="Canva Sans"/>
                <a:ea typeface="Canva Sans"/>
                <a:cs typeface="Canva Sans"/>
                <a:sym typeface="Canva Sans"/>
              </a:rPr>
              <a:t>Deep Neural Network</a:t>
            </a:r>
          </a:p>
        </p:txBody>
      </p:sp>
      <p:sp>
        <p:nvSpPr>
          <p:cNvPr name="AutoShape 36" id="36"/>
          <p:cNvSpPr/>
          <p:nvPr/>
        </p:nvSpPr>
        <p:spPr>
          <a:xfrm flipV="true">
            <a:off x="6274436" y="6992586"/>
            <a:ext cx="0" cy="1815898"/>
          </a:xfrm>
          <a:prstGeom prst="line">
            <a:avLst/>
          </a:prstGeom>
          <a:ln cap="flat" w="38100">
            <a:solidFill>
              <a:srgbClr val="000000"/>
            </a:solidFill>
            <a:prstDash val="sysDot"/>
            <a:headEnd type="none" len="sm" w="sm"/>
            <a:tailEnd type="arrow" len="sm" w="med"/>
          </a:ln>
        </p:spPr>
      </p:sp>
      <p:sp>
        <p:nvSpPr>
          <p:cNvPr name="TextBox 37" id="37"/>
          <p:cNvSpPr txBox="true"/>
          <p:nvPr/>
        </p:nvSpPr>
        <p:spPr>
          <a:xfrm rot="0">
            <a:off x="4525111" y="6442998"/>
            <a:ext cx="3498652" cy="396239"/>
          </a:xfrm>
          <a:prstGeom prst="rect">
            <a:avLst/>
          </a:prstGeom>
        </p:spPr>
        <p:txBody>
          <a:bodyPr anchor="t" rtlCol="false" tIns="0" lIns="0" bIns="0" rIns="0">
            <a:spAutoFit/>
          </a:bodyPr>
          <a:lstStyle/>
          <a:p>
            <a:pPr algn="ctr">
              <a:lnSpc>
                <a:spcPts val="3360"/>
              </a:lnSpc>
            </a:pPr>
            <a:r>
              <a:rPr lang="en-US" sz="2400">
                <a:solidFill>
                  <a:srgbClr val="FF914D"/>
                </a:solidFill>
                <a:latin typeface="Canva Sans"/>
                <a:ea typeface="Canva Sans"/>
                <a:cs typeface="Canva Sans"/>
                <a:sym typeface="Canva Sans"/>
              </a:rPr>
              <a:t>CNN-RNN hybrid model</a:t>
            </a:r>
          </a:p>
        </p:txBody>
      </p:sp>
      <p:sp>
        <p:nvSpPr>
          <p:cNvPr name="AutoShape 38" id="38"/>
          <p:cNvSpPr/>
          <p:nvPr/>
        </p:nvSpPr>
        <p:spPr>
          <a:xfrm flipH="true" flipV="true">
            <a:off x="6255386" y="5295900"/>
            <a:ext cx="19050" cy="1185198"/>
          </a:xfrm>
          <a:prstGeom prst="line">
            <a:avLst/>
          </a:prstGeom>
          <a:ln cap="flat" w="38100">
            <a:solidFill>
              <a:srgbClr val="000000"/>
            </a:solidFill>
            <a:prstDash val="sysDot"/>
            <a:headEnd type="none" len="sm" w="sm"/>
            <a:tailEnd type="arrow" len="sm" w="med"/>
          </a:ln>
        </p:spPr>
      </p:sp>
      <p:sp>
        <p:nvSpPr>
          <p:cNvPr name="TextBox 39" id="39"/>
          <p:cNvSpPr txBox="true"/>
          <p:nvPr/>
        </p:nvSpPr>
        <p:spPr>
          <a:xfrm rot="0">
            <a:off x="4796275" y="4480561"/>
            <a:ext cx="2918222" cy="815339"/>
          </a:xfrm>
          <a:prstGeom prst="rect">
            <a:avLst/>
          </a:prstGeom>
        </p:spPr>
        <p:txBody>
          <a:bodyPr anchor="t" rtlCol="false" tIns="0" lIns="0" bIns="0" rIns="0">
            <a:spAutoFit/>
          </a:bodyPr>
          <a:lstStyle/>
          <a:p>
            <a:pPr algn="ctr">
              <a:lnSpc>
                <a:spcPts val="3360"/>
              </a:lnSpc>
            </a:pPr>
            <a:r>
              <a:rPr lang="en-US" sz="2400">
                <a:solidFill>
                  <a:srgbClr val="FF914D"/>
                </a:solidFill>
                <a:latin typeface="Canva Sans"/>
                <a:ea typeface="Canva Sans"/>
                <a:cs typeface="Canva Sans"/>
                <a:sym typeface="Canva Sans"/>
              </a:rPr>
              <a:t>Cascaded Attention</a:t>
            </a:r>
          </a:p>
          <a:p>
            <a:pPr algn="ctr">
              <a:lnSpc>
                <a:spcPts val="3360"/>
              </a:lnSpc>
            </a:pPr>
            <a:r>
              <a:rPr lang="en-US" sz="2400">
                <a:solidFill>
                  <a:srgbClr val="FF914D"/>
                </a:solidFill>
                <a:latin typeface="Canva Sans"/>
                <a:ea typeface="Canva Sans"/>
                <a:cs typeface="Canva Sans"/>
                <a:sym typeface="Canva Sans"/>
              </a:rPr>
              <a:t> introduced </a:t>
            </a:r>
          </a:p>
        </p:txBody>
      </p:sp>
      <p:sp>
        <p:nvSpPr>
          <p:cNvPr name="TextBox 40" id="40"/>
          <p:cNvSpPr txBox="true"/>
          <p:nvPr/>
        </p:nvSpPr>
        <p:spPr>
          <a:xfrm rot="0">
            <a:off x="5052557" y="2398198"/>
            <a:ext cx="2405658" cy="396239"/>
          </a:xfrm>
          <a:prstGeom prst="rect">
            <a:avLst/>
          </a:prstGeom>
        </p:spPr>
        <p:txBody>
          <a:bodyPr anchor="t" rtlCol="false" tIns="0" lIns="0" bIns="0" rIns="0">
            <a:spAutoFit/>
          </a:bodyPr>
          <a:lstStyle/>
          <a:p>
            <a:pPr algn="ctr">
              <a:lnSpc>
                <a:spcPts val="3360"/>
              </a:lnSpc>
            </a:pPr>
            <a:r>
              <a:rPr lang="en-US" sz="2400">
                <a:solidFill>
                  <a:srgbClr val="FF914D"/>
                </a:solidFill>
                <a:latin typeface="Canva Sans"/>
                <a:ea typeface="Canva Sans"/>
                <a:cs typeface="Canva Sans"/>
                <a:sym typeface="Canva Sans"/>
              </a:rPr>
              <a:t>Attention model</a:t>
            </a:r>
          </a:p>
        </p:txBody>
      </p:sp>
      <p:sp>
        <p:nvSpPr>
          <p:cNvPr name="AutoShape 41" id="41"/>
          <p:cNvSpPr/>
          <p:nvPr/>
        </p:nvSpPr>
        <p:spPr>
          <a:xfrm flipV="true">
            <a:off x="6255386" y="2794769"/>
            <a:ext cx="3" cy="1723891"/>
          </a:xfrm>
          <a:prstGeom prst="line">
            <a:avLst/>
          </a:prstGeom>
          <a:ln cap="flat" w="38100">
            <a:solidFill>
              <a:srgbClr val="000000"/>
            </a:solidFill>
            <a:prstDash val="sysDot"/>
            <a:headEnd type="none" len="sm" w="sm"/>
            <a:tailEnd type="arrow" len="sm" w="med"/>
          </a:ln>
        </p:spPr>
      </p:sp>
      <p:sp>
        <p:nvSpPr>
          <p:cNvPr name="TextBox 42" id="42"/>
          <p:cNvSpPr txBox="true"/>
          <p:nvPr/>
        </p:nvSpPr>
        <p:spPr>
          <a:xfrm rot="0">
            <a:off x="11831943" y="705486"/>
            <a:ext cx="5611532" cy="323214"/>
          </a:xfrm>
          <a:prstGeom prst="rect">
            <a:avLst/>
          </a:prstGeom>
        </p:spPr>
        <p:txBody>
          <a:bodyPr anchor="t" rtlCol="false" tIns="0" lIns="0" bIns="0" rIns="0">
            <a:spAutoFit/>
          </a:bodyPr>
          <a:lstStyle/>
          <a:p>
            <a:pPr algn="ctr">
              <a:lnSpc>
                <a:spcPts val="2660"/>
              </a:lnSpc>
            </a:pPr>
            <a:r>
              <a:rPr lang="en-US" b="true" sz="1900" u="sng">
                <a:solidFill>
                  <a:srgbClr val="606060"/>
                </a:solidFill>
                <a:latin typeface="Lato Bold"/>
                <a:ea typeface="Lato Bold"/>
                <a:cs typeface="Lato Bold"/>
                <a:sym typeface="Lato Bold"/>
                <a:hlinkClick r:id="rId6" tooltip="https://paperswithcode.com/sota/lipreading-on-grid-corpus-mixed-speech"/>
              </a:rPr>
              <a:t>Source: </a:t>
            </a:r>
            <a:r>
              <a:rPr lang="en-US" sz="1900">
                <a:solidFill>
                  <a:srgbClr val="606060"/>
                </a:solidFill>
                <a:latin typeface="Lato"/>
                <a:ea typeface="Lato"/>
                <a:cs typeface="Lato"/>
                <a:sym typeface="Lato"/>
              </a:rPr>
              <a:t> GRID Corpus Benchmark (LipReading)</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V="true">
            <a:off x="1028787" y="1754505"/>
            <a:ext cx="3276542" cy="0"/>
          </a:xfrm>
          <a:prstGeom prst="line">
            <a:avLst/>
          </a:prstGeom>
          <a:ln cap="flat" w="47625">
            <a:solidFill>
              <a:srgbClr val="A28231"/>
            </a:solidFill>
            <a:prstDash val="solid"/>
            <a:headEnd type="none" len="sm" w="sm"/>
            <a:tailEnd type="none" len="sm" w="sm"/>
          </a:ln>
        </p:spPr>
      </p:sp>
      <p:sp>
        <p:nvSpPr>
          <p:cNvPr name="Freeform 3" id="3"/>
          <p:cNvSpPr/>
          <p:nvPr/>
        </p:nvSpPr>
        <p:spPr>
          <a:xfrm flipH="false" flipV="false" rot="0">
            <a:off x="12112347" y="2256536"/>
            <a:ext cx="4063414" cy="6244512"/>
          </a:xfrm>
          <a:custGeom>
            <a:avLst/>
            <a:gdLst/>
            <a:ahLst/>
            <a:cxnLst/>
            <a:rect r="r" b="b" t="t" l="l"/>
            <a:pathLst>
              <a:path h="6244512" w="4063414">
                <a:moveTo>
                  <a:pt x="0" y="0"/>
                </a:moveTo>
                <a:lnTo>
                  <a:pt x="4063414" y="0"/>
                </a:lnTo>
                <a:lnTo>
                  <a:pt x="4063414" y="6244512"/>
                </a:lnTo>
                <a:lnTo>
                  <a:pt x="0" y="6244512"/>
                </a:lnTo>
                <a:lnTo>
                  <a:pt x="0" y="0"/>
                </a:lnTo>
                <a:close/>
              </a:path>
            </a:pathLst>
          </a:custGeom>
          <a:blipFill>
            <a:blip r:embed="rId2"/>
            <a:stretch>
              <a:fillRect l="0" t="0" r="0" b="0"/>
            </a:stretch>
          </a:blipFill>
          <a:ln w="38100" cap="sq">
            <a:solidFill>
              <a:srgbClr val="000000"/>
            </a:solidFill>
            <a:prstDash val="sysDot"/>
            <a:miter/>
          </a:ln>
        </p:spPr>
      </p:sp>
      <p:sp>
        <p:nvSpPr>
          <p:cNvPr name="TextBox 4" id="4"/>
          <p:cNvSpPr txBox="true"/>
          <p:nvPr/>
        </p:nvSpPr>
        <p:spPr>
          <a:xfrm rot="0">
            <a:off x="1028700" y="2170811"/>
            <a:ext cx="7917328" cy="6603111"/>
          </a:xfrm>
          <a:prstGeom prst="rect">
            <a:avLst/>
          </a:prstGeom>
        </p:spPr>
        <p:txBody>
          <a:bodyPr anchor="t" rtlCol="false" tIns="0" lIns="0" bIns="0" rIns="0">
            <a:spAutoFit/>
          </a:bodyPr>
          <a:lstStyle/>
          <a:p>
            <a:pPr algn="just">
              <a:lnSpc>
                <a:spcPts val="4410"/>
              </a:lnSpc>
            </a:pPr>
            <a:r>
              <a:rPr lang="en-US" sz="2940">
                <a:solidFill>
                  <a:srgbClr val="606060"/>
                </a:solidFill>
                <a:latin typeface="Lato"/>
                <a:ea typeface="Lato"/>
                <a:cs typeface="Lato"/>
                <a:sym typeface="Lato"/>
              </a:rPr>
              <a:t>To enhance the LipNet model, we propose integrating techniques from the LCANet paper, where we are focusing on cascaded attention on Connectionist Temporal Classification (CTC) optimization. Using this architecture will significantly improve the decoder decision and more robust for continuous speech recognition.</a:t>
            </a:r>
          </a:p>
          <a:p>
            <a:pPr algn="just">
              <a:lnSpc>
                <a:spcPts val="4410"/>
              </a:lnSpc>
            </a:pPr>
            <a:r>
              <a:rPr lang="en-US" sz="2940">
                <a:solidFill>
                  <a:srgbClr val="606060"/>
                </a:solidFill>
                <a:latin typeface="Lato"/>
                <a:ea typeface="Lato"/>
                <a:cs typeface="Lato"/>
                <a:sym typeface="Lato"/>
              </a:rPr>
              <a:t>The design has replaced GRU layer in the original LipNet and LCANet with Bi-Directional LSTM layer due to its accuracy in long-sequence understanding.</a:t>
            </a:r>
          </a:p>
          <a:p>
            <a:pPr algn="just">
              <a:lnSpc>
                <a:spcPts val="4410"/>
              </a:lnSpc>
            </a:pPr>
          </a:p>
        </p:txBody>
      </p:sp>
      <p:sp>
        <p:nvSpPr>
          <p:cNvPr name="TextBox 5" id="5"/>
          <p:cNvSpPr txBox="true"/>
          <p:nvPr/>
        </p:nvSpPr>
        <p:spPr>
          <a:xfrm rot="0">
            <a:off x="1028787" y="933450"/>
            <a:ext cx="3276542" cy="821055"/>
          </a:xfrm>
          <a:prstGeom prst="rect">
            <a:avLst/>
          </a:prstGeom>
        </p:spPr>
        <p:txBody>
          <a:bodyPr anchor="t" rtlCol="false" tIns="0" lIns="0" bIns="0" rIns="0">
            <a:spAutoFit/>
          </a:bodyPr>
          <a:lstStyle/>
          <a:p>
            <a:pPr algn="l">
              <a:lnSpc>
                <a:spcPts val="6719"/>
              </a:lnSpc>
            </a:pPr>
            <a:r>
              <a:rPr lang="en-US" b="true" sz="4800">
                <a:solidFill>
                  <a:srgbClr val="1D1D1F"/>
                </a:solidFill>
                <a:latin typeface="Raleway Heavy"/>
                <a:ea typeface="Raleway Heavy"/>
                <a:cs typeface="Raleway Heavy"/>
                <a:sym typeface="Raleway Heavy"/>
              </a:rPr>
              <a:t>PROPOSAL</a:t>
            </a:r>
          </a:p>
        </p:txBody>
      </p:sp>
      <p:sp>
        <p:nvSpPr>
          <p:cNvPr name="TextBox 6" id="6"/>
          <p:cNvSpPr txBox="true"/>
          <p:nvPr/>
        </p:nvSpPr>
        <p:spPr>
          <a:xfrm rot="0">
            <a:off x="12947104" y="8462948"/>
            <a:ext cx="2393900" cy="323214"/>
          </a:xfrm>
          <a:prstGeom prst="rect">
            <a:avLst/>
          </a:prstGeom>
        </p:spPr>
        <p:txBody>
          <a:bodyPr anchor="t" rtlCol="false" tIns="0" lIns="0" bIns="0" rIns="0">
            <a:spAutoFit/>
          </a:bodyPr>
          <a:lstStyle/>
          <a:p>
            <a:pPr algn="ctr">
              <a:lnSpc>
                <a:spcPts val="2660"/>
              </a:lnSpc>
            </a:pPr>
            <a:r>
              <a:rPr lang="en-US" sz="1900" b="true">
                <a:solidFill>
                  <a:srgbClr val="606060"/>
                </a:solidFill>
                <a:latin typeface="Lato Bold"/>
                <a:ea typeface="Lato Bold"/>
                <a:cs typeface="Lato Bold"/>
                <a:sym typeface="Lato Bold"/>
              </a:rPr>
              <a:t>Source: </a:t>
            </a:r>
            <a:r>
              <a:rPr lang="en-US" b="true" sz="1900" u="sng">
                <a:solidFill>
                  <a:srgbClr val="606060"/>
                </a:solidFill>
                <a:latin typeface="Lato Bold"/>
                <a:ea typeface="Lato Bold"/>
                <a:cs typeface="Lato Bold"/>
                <a:sym typeface="Lato Bold"/>
                <a:hlinkClick r:id="rId3" tooltip="https://arxiv.org/pdf/1803.04988"/>
              </a:rPr>
              <a:t>LCANet paper</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028787" y="1754505"/>
            <a:ext cx="2688434" cy="0"/>
          </a:xfrm>
          <a:prstGeom prst="line">
            <a:avLst/>
          </a:prstGeom>
          <a:ln cap="flat" w="47625">
            <a:solidFill>
              <a:srgbClr val="A28231"/>
            </a:solidFill>
            <a:prstDash val="solid"/>
            <a:headEnd type="none" len="sm" w="sm"/>
            <a:tailEnd type="none" len="sm" w="sm"/>
          </a:ln>
        </p:spPr>
      </p:sp>
      <p:pic>
        <p:nvPicPr>
          <p:cNvPr name="Picture 3" id="3">
            <a:hlinkClick action="ppaction://media"/>
          </p:cNvPr>
          <p:cNvPicPr>
            <a:picLocks noChangeAspect="true"/>
          </p:cNvPicPr>
          <p:nvPr>
            <a:videoFile r:link="rId3"/>
            <p:extLst>
              <p:ext uri="{DAA4B4D4-6D71-4841-9C94-3DE7FCFB9230}">
                <p14:media xmlns:p14="http://schemas.microsoft.com/office/powerpoint/2010/main" r:embed="rId4"/>
              </p:ext>
            </p:extLst>
          </p:nvPr>
        </p:nvPicPr>
        <p:blipFill>
          <a:blip r:embed="rId2"/>
          <a:srcRect l="0" t="0" r="0" b="0"/>
          <a:stretch>
            <a:fillRect/>
          </a:stretch>
        </p:blipFill>
        <p:spPr>
          <a:xfrm flipH="false" flipV="false" rot="0">
            <a:off x="2792122" y="5297844"/>
            <a:ext cx="3858714" cy="3055164"/>
          </a:xfrm>
          <a:prstGeom prst="rect">
            <a:avLst/>
          </a:prstGeom>
        </p:spPr>
      </p:pic>
      <p:sp>
        <p:nvSpPr>
          <p:cNvPr name="TextBox 4" id="4"/>
          <p:cNvSpPr txBox="true"/>
          <p:nvPr/>
        </p:nvSpPr>
        <p:spPr>
          <a:xfrm rot="0">
            <a:off x="2792122" y="4765659"/>
            <a:ext cx="3858714" cy="531344"/>
          </a:xfrm>
          <a:prstGeom prst="rect">
            <a:avLst/>
          </a:prstGeom>
        </p:spPr>
        <p:txBody>
          <a:bodyPr anchor="t" rtlCol="false" tIns="0" lIns="0" bIns="0" rIns="0">
            <a:spAutoFit/>
          </a:bodyPr>
          <a:lstStyle/>
          <a:p>
            <a:pPr algn="ctr">
              <a:lnSpc>
                <a:spcPts val="4313"/>
              </a:lnSpc>
            </a:pPr>
            <a:r>
              <a:rPr lang="en-US" sz="3080" u="sng">
                <a:solidFill>
                  <a:srgbClr val="000000"/>
                </a:solidFill>
                <a:latin typeface="Lato"/>
                <a:ea typeface="Lato"/>
                <a:cs typeface="Lato"/>
                <a:sym typeface="Lato"/>
              </a:rPr>
              <a:t>Sample</a:t>
            </a:r>
          </a:p>
        </p:txBody>
      </p:sp>
      <p:sp>
        <p:nvSpPr>
          <p:cNvPr name="TextBox 5" id="5"/>
          <p:cNvSpPr txBox="true"/>
          <p:nvPr/>
        </p:nvSpPr>
        <p:spPr>
          <a:xfrm rot="0">
            <a:off x="2960899" y="8486358"/>
            <a:ext cx="3521159" cy="323215"/>
          </a:xfrm>
          <a:prstGeom prst="rect">
            <a:avLst/>
          </a:prstGeom>
        </p:spPr>
        <p:txBody>
          <a:bodyPr anchor="t" rtlCol="false" tIns="0" lIns="0" bIns="0" rIns="0">
            <a:spAutoFit/>
          </a:bodyPr>
          <a:lstStyle/>
          <a:p>
            <a:pPr algn="ctr">
              <a:lnSpc>
                <a:spcPts val="2660"/>
              </a:lnSpc>
              <a:spcBef>
                <a:spcPct val="0"/>
              </a:spcBef>
            </a:pPr>
            <a:r>
              <a:rPr lang="en-US" sz="1900" u="sng">
                <a:solidFill>
                  <a:srgbClr val="606060"/>
                </a:solidFill>
                <a:latin typeface="Lato"/>
                <a:ea typeface="Lato"/>
                <a:cs typeface="Lato"/>
                <a:sym typeface="Lato"/>
                <a:hlinkClick r:id="rId5" tooltip="https://github.com/rizkiarm/LipNet?tab=readme-ov-file"/>
              </a:rPr>
              <a:t>rizkiarm/LipNet git repo</a:t>
            </a:r>
          </a:p>
        </p:txBody>
      </p:sp>
      <p:sp>
        <p:nvSpPr>
          <p:cNvPr name="Freeform 6" id="6"/>
          <p:cNvSpPr/>
          <p:nvPr/>
        </p:nvSpPr>
        <p:spPr>
          <a:xfrm flipH="false" flipV="false" rot="0">
            <a:off x="9210524" y="5346049"/>
            <a:ext cx="6058915" cy="3338119"/>
          </a:xfrm>
          <a:custGeom>
            <a:avLst/>
            <a:gdLst/>
            <a:ahLst/>
            <a:cxnLst/>
            <a:rect r="r" b="b" t="t" l="l"/>
            <a:pathLst>
              <a:path h="3338119" w="6058915">
                <a:moveTo>
                  <a:pt x="0" y="0"/>
                </a:moveTo>
                <a:lnTo>
                  <a:pt x="6058914" y="0"/>
                </a:lnTo>
                <a:lnTo>
                  <a:pt x="6058914" y="3338119"/>
                </a:lnTo>
                <a:lnTo>
                  <a:pt x="0" y="3338119"/>
                </a:lnTo>
                <a:lnTo>
                  <a:pt x="0" y="0"/>
                </a:lnTo>
                <a:close/>
              </a:path>
            </a:pathLst>
          </a:custGeom>
          <a:blipFill>
            <a:blip r:embed="rId6"/>
            <a:stretch>
              <a:fillRect l="0" t="0" r="0" b="0"/>
            </a:stretch>
          </a:blipFill>
        </p:spPr>
      </p:sp>
      <p:sp>
        <p:nvSpPr>
          <p:cNvPr name="TextBox 7" id="7"/>
          <p:cNvSpPr txBox="true"/>
          <p:nvPr/>
        </p:nvSpPr>
        <p:spPr>
          <a:xfrm rot="0">
            <a:off x="1028787" y="933450"/>
            <a:ext cx="2840005" cy="821055"/>
          </a:xfrm>
          <a:prstGeom prst="rect">
            <a:avLst/>
          </a:prstGeom>
        </p:spPr>
        <p:txBody>
          <a:bodyPr anchor="t" rtlCol="false" tIns="0" lIns="0" bIns="0" rIns="0">
            <a:spAutoFit/>
          </a:bodyPr>
          <a:lstStyle/>
          <a:p>
            <a:pPr algn="l">
              <a:lnSpc>
                <a:spcPts val="6719"/>
              </a:lnSpc>
            </a:pPr>
            <a:r>
              <a:rPr lang="en-US" b="true" sz="4800">
                <a:solidFill>
                  <a:srgbClr val="1D1D1F"/>
                </a:solidFill>
                <a:latin typeface="Raleway Heavy"/>
                <a:ea typeface="Raleway Heavy"/>
                <a:cs typeface="Raleway Heavy"/>
                <a:sym typeface="Raleway Heavy"/>
              </a:rPr>
              <a:t>DATASET</a:t>
            </a:r>
          </a:p>
        </p:txBody>
      </p:sp>
      <p:sp>
        <p:nvSpPr>
          <p:cNvPr name="TextBox 8" id="8"/>
          <p:cNvSpPr txBox="true"/>
          <p:nvPr/>
        </p:nvSpPr>
        <p:spPr>
          <a:xfrm rot="0">
            <a:off x="1028444" y="2345503"/>
            <a:ext cx="8182421" cy="422275"/>
          </a:xfrm>
          <a:prstGeom prst="rect">
            <a:avLst/>
          </a:prstGeom>
        </p:spPr>
        <p:txBody>
          <a:bodyPr anchor="t" rtlCol="false" tIns="0" lIns="0" bIns="0" rIns="0">
            <a:spAutoFit/>
          </a:bodyPr>
          <a:lstStyle/>
          <a:p>
            <a:pPr algn="ctr">
              <a:lnSpc>
                <a:spcPts val="3499"/>
              </a:lnSpc>
            </a:pPr>
            <a:r>
              <a:rPr lang="en-US" sz="2499" b="true">
                <a:solidFill>
                  <a:srgbClr val="606060"/>
                </a:solidFill>
                <a:latin typeface="Lato Bold"/>
                <a:ea typeface="Lato Bold"/>
                <a:cs typeface="Lato Bold"/>
                <a:sym typeface="Lato Bold"/>
              </a:rPr>
              <a:t>Dataset Source:</a:t>
            </a:r>
            <a:r>
              <a:rPr lang="en-US" sz="2499" b="true">
                <a:solidFill>
                  <a:srgbClr val="1D1D1F"/>
                </a:solidFill>
                <a:latin typeface="Lato Bold"/>
                <a:ea typeface="Lato Bold"/>
                <a:cs typeface="Lato Bold"/>
                <a:sym typeface="Lato Bold"/>
              </a:rPr>
              <a:t> </a:t>
            </a:r>
            <a:r>
              <a:rPr lang="en-US" sz="2499" u="sng">
                <a:solidFill>
                  <a:srgbClr val="38B6FF"/>
                </a:solidFill>
                <a:latin typeface="Lato"/>
                <a:ea typeface="Lato"/>
                <a:cs typeface="Lato"/>
                <a:sym typeface="Lato"/>
                <a:hlinkClick r:id="rId7" tooltip="https://spandh.dcs.shef.ac.uk/gridcorpus/"/>
              </a:rPr>
              <a:t>https://spandh.dcs.shef.ac.uk/gridcorpus/</a:t>
            </a:r>
          </a:p>
        </p:txBody>
      </p:sp>
      <p:sp>
        <p:nvSpPr>
          <p:cNvPr name="TextBox 9" id="9"/>
          <p:cNvSpPr txBox="true"/>
          <p:nvPr/>
        </p:nvSpPr>
        <p:spPr>
          <a:xfrm rot="0">
            <a:off x="748844" y="3124706"/>
            <a:ext cx="4221212" cy="860425"/>
          </a:xfrm>
          <a:prstGeom prst="rect">
            <a:avLst/>
          </a:prstGeom>
        </p:spPr>
        <p:txBody>
          <a:bodyPr anchor="t" rtlCol="false" tIns="0" lIns="0" bIns="0" rIns="0">
            <a:spAutoFit/>
          </a:bodyPr>
          <a:lstStyle/>
          <a:p>
            <a:pPr algn="l" marL="539749" indent="-269875" lvl="1">
              <a:lnSpc>
                <a:spcPts val="3499"/>
              </a:lnSpc>
              <a:buFont typeface="Arial"/>
              <a:buChar char="•"/>
            </a:pPr>
            <a:r>
              <a:rPr lang="en-US" b="true" sz="2499">
                <a:solidFill>
                  <a:srgbClr val="606060"/>
                </a:solidFill>
                <a:latin typeface="Lato Bold"/>
                <a:ea typeface="Lato Bold"/>
                <a:cs typeface="Lato Bold"/>
                <a:sym typeface="Lato Bold"/>
              </a:rPr>
              <a:t>Train size:</a:t>
            </a:r>
            <a:r>
              <a:rPr lang="en-US" b="true" sz="2499">
                <a:solidFill>
                  <a:srgbClr val="000000"/>
                </a:solidFill>
                <a:latin typeface="Lato Bold"/>
                <a:ea typeface="Lato Bold"/>
                <a:cs typeface="Lato Bold"/>
                <a:sym typeface="Lato Bold"/>
              </a:rPr>
              <a:t> </a:t>
            </a:r>
            <a:r>
              <a:rPr lang="en-US" sz="2499">
                <a:solidFill>
                  <a:srgbClr val="000000"/>
                </a:solidFill>
                <a:latin typeface="Lato"/>
                <a:ea typeface="Lato"/>
                <a:cs typeface="Lato"/>
                <a:sym typeface="Lato"/>
              </a:rPr>
              <a:t>450  video clips</a:t>
            </a:r>
          </a:p>
          <a:p>
            <a:pPr algn="l" marL="539749" indent="-269875" lvl="1">
              <a:lnSpc>
                <a:spcPts val="3499"/>
              </a:lnSpc>
              <a:buFont typeface="Arial"/>
              <a:buChar char="•"/>
            </a:pPr>
            <a:r>
              <a:rPr lang="en-US" b="true" sz="2499">
                <a:solidFill>
                  <a:srgbClr val="606060"/>
                </a:solidFill>
                <a:latin typeface="Lato Bold"/>
                <a:ea typeface="Lato Bold"/>
                <a:cs typeface="Lato Bold"/>
                <a:sym typeface="Lato Bold"/>
              </a:rPr>
              <a:t>Test size:</a:t>
            </a:r>
            <a:r>
              <a:rPr lang="en-US" b="true" sz="2499">
                <a:solidFill>
                  <a:srgbClr val="000000"/>
                </a:solidFill>
                <a:latin typeface="Lato Bold"/>
                <a:ea typeface="Lato Bold"/>
                <a:cs typeface="Lato Bold"/>
                <a:sym typeface="Lato Bold"/>
              </a:rPr>
              <a:t> </a:t>
            </a:r>
            <a:r>
              <a:rPr lang="en-US" sz="2499">
                <a:solidFill>
                  <a:srgbClr val="000000"/>
                </a:solidFill>
                <a:latin typeface="Lato"/>
                <a:ea typeface="Lato"/>
                <a:cs typeface="Lato"/>
                <a:sym typeface="Lato"/>
              </a:rPr>
              <a:t>50 video clips</a:t>
            </a:r>
          </a:p>
        </p:txBody>
      </p:sp>
      <p:sp>
        <p:nvSpPr>
          <p:cNvPr name="TextBox 10" id="10"/>
          <p:cNvSpPr txBox="true"/>
          <p:nvPr/>
        </p:nvSpPr>
        <p:spPr>
          <a:xfrm rot="0">
            <a:off x="11181514" y="4775184"/>
            <a:ext cx="2522339" cy="521843"/>
          </a:xfrm>
          <a:prstGeom prst="rect">
            <a:avLst/>
          </a:prstGeom>
        </p:spPr>
        <p:txBody>
          <a:bodyPr anchor="t" rtlCol="false" tIns="0" lIns="0" bIns="0" rIns="0">
            <a:spAutoFit/>
          </a:bodyPr>
          <a:lstStyle/>
          <a:p>
            <a:pPr algn="ctr">
              <a:lnSpc>
                <a:spcPts val="4312"/>
              </a:lnSpc>
            </a:pPr>
            <a:r>
              <a:rPr lang="en-US" sz="3080" u="sng">
                <a:solidFill>
                  <a:srgbClr val="000000"/>
                </a:solidFill>
                <a:latin typeface="Canva Sans"/>
                <a:ea typeface="Canva Sans"/>
                <a:cs typeface="Canva Sans"/>
                <a:sym typeface="Canva Sans"/>
              </a:rPr>
              <a:t>File structure</a:t>
            </a:r>
          </a:p>
        </p:txBody>
      </p:sp>
    </p:spTree>
  </p:cSld>
  <p:clrMapOvr>
    <a:masterClrMapping/>
  </p:clrMapOvr>
  <p:timing>
    <p:tnLst>
      <p:par>
        <p:cTn dur="indefinite" restart="never" nodeType="tmRoot">
          <p:childTnLst>
            <p:video>
              <p:cMediaNode vol="0">
                <p:cTn fill="hold" display="false">
                  <p:stCondLst>
                    <p:cond delay="indefinite"/>
                  </p:stCondLst>
                </p:cTn>
                <p:tgtEl>
                  <p:spTgt spid="3"/>
                </p:tgtEl>
              </p:cMediaNode>
            </p:video>
          </p:childTnLst>
        </p:cTn>
      </p:par>
    </p:tnLst>
  </p:timing>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a:off x="1028787" y="1754505"/>
            <a:ext cx="4750642" cy="0"/>
          </a:xfrm>
          <a:prstGeom prst="line">
            <a:avLst/>
          </a:prstGeom>
          <a:ln cap="flat" w="47625">
            <a:solidFill>
              <a:srgbClr val="A28231"/>
            </a:solidFill>
            <a:prstDash val="solid"/>
            <a:headEnd type="none" len="sm" w="sm"/>
            <a:tailEnd type="none" len="sm" w="sm"/>
          </a:ln>
        </p:spPr>
      </p:sp>
      <p:sp>
        <p:nvSpPr>
          <p:cNvPr name="TextBox 3" id="3"/>
          <p:cNvSpPr txBox="true"/>
          <p:nvPr/>
        </p:nvSpPr>
        <p:spPr>
          <a:xfrm rot="0">
            <a:off x="1028787" y="933450"/>
            <a:ext cx="4750642" cy="821055"/>
          </a:xfrm>
          <a:prstGeom prst="rect">
            <a:avLst/>
          </a:prstGeom>
        </p:spPr>
        <p:txBody>
          <a:bodyPr anchor="t" rtlCol="false" tIns="0" lIns="0" bIns="0" rIns="0">
            <a:spAutoFit/>
          </a:bodyPr>
          <a:lstStyle/>
          <a:p>
            <a:pPr algn="l">
              <a:lnSpc>
                <a:spcPts val="6719"/>
              </a:lnSpc>
            </a:pPr>
            <a:r>
              <a:rPr lang="en-US" b="true" sz="4800">
                <a:solidFill>
                  <a:srgbClr val="1D1D1F"/>
                </a:solidFill>
                <a:latin typeface="Raleway Heavy"/>
                <a:ea typeface="Raleway Heavy"/>
                <a:cs typeface="Raleway Heavy"/>
                <a:sym typeface="Raleway Heavy"/>
              </a:rPr>
              <a:t>FLOW DIAGRAM</a:t>
            </a:r>
          </a:p>
        </p:txBody>
      </p:sp>
      <p:grpSp>
        <p:nvGrpSpPr>
          <p:cNvPr name="Group 4" id="4"/>
          <p:cNvGrpSpPr/>
          <p:nvPr/>
        </p:nvGrpSpPr>
        <p:grpSpPr>
          <a:xfrm rot="0">
            <a:off x="1142965" y="3344008"/>
            <a:ext cx="2964782" cy="978333"/>
            <a:chOff x="0" y="0"/>
            <a:chExt cx="780848" cy="257668"/>
          </a:xfrm>
        </p:grpSpPr>
        <p:sp>
          <p:nvSpPr>
            <p:cNvPr name="Freeform 5" id="5"/>
            <p:cNvSpPr/>
            <p:nvPr/>
          </p:nvSpPr>
          <p:spPr>
            <a:xfrm flipH="false" flipV="false" rot="0">
              <a:off x="0" y="0"/>
              <a:ext cx="780848" cy="257668"/>
            </a:xfrm>
            <a:custGeom>
              <a:avLst/>
              <a:gdLst/>
              <a:ahLst/>
              <a:cxnLst/>
              <a:rect r="r" b="b" t="t" l="l"/>
              <a:pathLst>
                <a:path h="257668" w="780848">
                  <a:moveTo>
                    <a:pt x="585636" y="0"/>
                  </a:moveTo>
                  <a:lnTo>
                    <a:pt x="0" y="0"/>
                  </a:lnTo>
                  <a:lnTo>
                    <a:pt x="0" y="257668"/>
                  </a:lnTo>
                  <a:lnTo>
                    <a:pt x="585636" y="257668"/>
                  </a:lnTo>
                  <a:lnTo>
                    <a:pt x="780848" y="128834"/>
                  </a:lnTo>
                  <a:lnTo>
                    <a:pt x="585636" y="0"/>
                  </a:lnTo>
                  <a:close/>
                </a:path>
              </a:pathLst>
            </a:custGeom>
            <a:solidFill>
              <a:srgbClr val="4FCDCC"/>
            </a:solidFill>
          </p:spPr>
        </p:sp>
        <p:sp>
          <p:nvSpPr>
            <p:cNvPr name="TextBox 6" id="6"/>
            <p:cNvSpPr txBox="true"/>
            <p:nvPr/>
          </p:nvSpPr>
          <p:spPr>
            <a:xfrm>
              <a:off x="0" y="-76200"/>
              <a:ext cx="671041" cy="333868"/>
            </a:xfrm>
            <a:prstGeom prst="rect">
              <a:avLst/>
            </a:prstGeom>
          </p:spPr>
          <p:txBody>
            <a:bodyPr anchor="ctr" rtlCol="false" tIns="50800" lIns="50800" bIns="50800" rIns="50800"/>
            <a:lstStyle/>
            <a:p>
              <a:pPr algn="ctr">
                <a:lnSpc>
                  <a:spcPts val="5599"/>
                </a:lnSpc>
              </a:pPr>
              <a:r>
                <a:rPr lang="en-US" b="true" sz="3999" spc="119">
                  <a:solidFill>
                    <a:srgbClr val="FFFFFF"/>
                  </a:solidFill>
                  <a:latin typeface="Aileron Ultra-Bold"/>
                  <a:ea typeface="Aileron Ultra-Bold"/>
                  <a:cs typeface="Aileron Ultra-Bold"/>
                  <a:sym typeface="Aileron Ultra-Bold"/>
                </a:rPr>
                <a:t>1</a:t>
              </a:r>
            </a:p>
          </p:txBody>
        </p:sp>
      </p:grpSp>
      <p:grpSp>
        <p:nvGrpSpPr>
          <p:cNvPr name="Group 7" id="7"/>
          <p:cNvGrpSpPr/>
          <p:nvPr/>
        </p:nvGrpSpPr>
        <p:grpSpPr>
          <a:xfrm rot="0">
            <a:off x="4503923" y="3344008"/>
            <a:ext cx="2964782" cy="978333"/>
            <a:chOff x="0" y="0"/>
            <a:chExt cx="780848" cy="257668"/>
          </a:xfrm>
        </p:grpSpPr>
        <p:sp>
          <p:nvSpPr>
            <p:cNvPr name="Freeform 8" id="8"/>
            <p:cNvSpPr/>
            <p:nvPr/>
          </p:nvSpPr>
          <p:spPr>
            <a:xfrm flipH="false" flipV="false" rot="0">
              <a:off x="0" y="0"/>
              <a:ext cx="780848" cy="257668"/>
            </a:xfrm>
            <a:custGeom>
              <a:avLst/>
              <a:gdLst/>
              <a:ahLst/>
              <a:cxnLst/>
              <a:rect r="r" b="b" t="t" l="l"/>
              <a:pathLst>
                <a:path h="257668" w="780848">
                  <a:moveTo>
                    <a:pt x="585636" y="0"/>
                  </a:moveTo>
                  <a:lnTo>
                    <a:pt x="0" y="0"/>
                  </a:lnTo>
                  <a:lnTo>
                    <a:pt x="0" y="257668"/>
                  </a:lnTo>
                  <a:lnTo>
                    <a:pt x="585636" y="257668"/>
                  </a:lnTo>
                  <a:lnTo>
                    <a:pt x="780848" y="128834"/>
                  </a:lnTo>
                  <a:lnTo>
                    <a:pt x="585636" y="0"/>
                  </a:lnTo>
                  <a:close/>
                </a:path>
              </a:pathLst>
            </a:custGeom>
            <a:solidFill>
              <a:srgbClr val="18B6B4"/>
            </a:solidFill>
          </p:spPr>
        </p:sp>
        <p:sp>
          <p:nvSpPr>
            <p:cNvPr name="TextBox 9" id="9"/>
            <p:cNvSpPr txBox="true"/>
            <p:nvPr/>
          </p:nvSpPr>
          <p:spPr>
            <a:xfrm>
              <a:off x="0" y="-76200"/>
              <a:ext cx="671041" cy="333868"/>
            </a:xfrm>
            <a:prstGeom prst="rect">
              <a:avLst/>
            </a:prstGeom>
          </p:spPr>
          <p:txBody>
            <a:bodyPr anchor="ctr" rtlCol="false" tIns="50800" lIns="50800" bIns="50800" rIns="50800"/>
            <a:lstStyle/>
            <a:p>
              <a:pPr algn="ctr">
                <a:lnSpc>
                  <a:spcPts val="5599"/>
                </a:lnSpc>
              </a:pPr>
              <a:r>
                <a:rPr lang="en-US" b="true" sz="3999" spc="119">
                  <a:solidFill>
                    <a:srgbClr val="FFFFFF"/>
                  </a:solidFill>
                  <a:latin typeface="Aileron Ultra-Bold"/>
                  <a:ea typeface="Aileron Ultra-Bold"/>
                  <a:cs typeface="Aileron Ultra-Bold"/>
                  <a:sym typeface="Aileron Ultra-Bold"/>
                </a:rPr>
                <a:t>2</a:t>
              </a:r>
            </a:p>
          </p:txBody>
        </p:sp>
      </p:grpSp>
      <p:grpSp>
        <p:nvGrpSpPr>
          <p:cNvPr name="Group 10" id="10"/>
          <p:cNvGrpSpPr/>
          <p:nvPr/>
        </p:nvGrpSpPr>
        <p:grpSpPr>
          <a:xfrm rot="0">
            <a:off x="7679699" y="3344008"/>
            <a:ext cx="2964782" cy="978333"/>
            <a:chOff x="0" y="0"/>
            <a:chExt cx="780848" cy="257668"/>
          </a:xfrm>
        </p:grpSpPr>
        <p:sp>
          <p:nvSpPr>
            <p:cNvPr name="Freeform 11" id="11"/>
            <p:cNvSpPr/>
            <p:nvPr/>
          </p:nvSpPr>
          <p:spPr>
            <a:xfrm flipH="false" flipV="false" rot="0">
              <a:off x="0" y="0"/>
              <a:ext cx="780848" cy="257668"/>
            </a:xfrm>
            <a:custGeom>
              <a:avLst/>
              <a:gdLst/>
              <a:ahLst/>
              <a:cxnLst/>
              <a:rect r="r" b="b" t="t" l="l"/>
              <a:pathLst>
                <a:path h="257668" w="780848">
                  <a:moveTo>
                    <a:pt x="585636" y="0"/>
                  </a:moveTo>
                  <a:lnTo>
                    <a:pt x="0" y="0"/>
                  </a:lnTo>
                  <a:lnTo>
                    <a:pt x="0" y="257668"/>
                  </a:lnTo>
                  <a:lnTo>
                    <a:pt x="585636" y="257668"/>
                  </a:lnTo>
                  <a:lnTo>
                    <a:pt x="780848" y="128834"/>
                  </a:lnTo>
                  <a:lnTo>
                    <a:pt x="585636" y="0"/>
                  </a:lnTo>
                  <a:close/>
                </a:path>
              </a:pathLst>
            </a:custGeom>
            <a:solidFill>
              <a:srgbClr val="37C9EF"/>
            </a:solidFill>
          </p:spPr>
        </p:sp>
        <p:sp>
          <p:nvSpPr>
            <p:cNvPr name="TextBox 12" id="12"/>
            <p:cNvSpPr txBox="true"/>
            <p:nvPr/>
          </p:nvSpPr>
          <p:spPr>
            <a:xfrm>
              <a:off x="0" y="-76200"/>
              <a:ext cx="671041" cy="333868"/>
            </a:xfrm>
            <a:prstGeom prst="rect">
              <a:avLst/>
            </a:prstGeom>
          </p:spPr>
          <p:txBody>
            <a:bodyPr anchor="ctr" rtlCol="false" tIns="50800" lIns="50800" bIns="50800" rIns="50800"/>
            <a:lstStyle/>
            <a:p>
              <a:pPr algn="ctr">
                <a:lnSpc>
                  <a:spcPts val="5599"/>
                </a:lnSpc>
              </a:pPr>
              <a:r>
                <a:rPr lang="en-US" b="true" sz="3999" spc="119">
                  <a:solidFill>
                    <a:srgbClr val="FFFFFF"/>
                  </a:solidFill>
                  <a:latin typeface="Aileron Ultra-Bold"/>
                  <a:ea typeface="Aileron Ultra-Bold"/>
                  <a:cs typeface="Aileron Ultra-Bold"/>
                  <a:sym typeface="Aileron Ultra-Bold"/>
                </a:rPr>
                <a:t>3</a:t>
              </a:r>
            </a:p>
          </p:txBody>
        </p:sp>
      </p:grpSp>
      <p:grpSp>
        <p:nvGrpSpPr>
          <p:cNvPr name="Group 13" id="13"/>
          <p:cNvGrpSpPr/>
          <p:nvPr/>
        </p:nvGrpSpPr>
        <p:grpSpPr>
          <a:xfrm rot="0">
            <a:off x="10968296" y="3344008"/>
            <a:ext cx="2964782" cy="978333"/>
            <a:chOff x="0" y="0"/>
            <a:chExt cx="780848" cy="257668"/>
          </a:xfrm>
        </p:grpSpPr>
        <p:sp>
          <p:nvSpPr>
            <p:cNvPr name="Freeform 14" id="14"/>
            <p:cNvSpPr/>
            <p:nvPr/>
          </p:nvSpPr>
          <p:spPr>
            <a:xfrm flipH="false" flipV="false" rot="0">
              <a:off x="0" y="0"/>
              <a:ext cx="780848" cy="257668"/>
            </a:xfrm>
            <a:custGeom>
              <a:avLst/>
              <a:gdLst/>
              <a:ahLst/>
              <a:cxnLst/>
              <a:rect r="r" b="b" t="t" l="l"/>
              <a:pathLst>
                <a:path h="257668" w="780848">
                  <a:moveTo>
                    <a:pt x="585636" y="0"/>
                  </a:moveTo>
                  <a:lnTo>
                    <a:pt x="0" y="0"/>
                  </a:lnTo>
                  <a:lnTo>
                    <a:pt x="0" y="257668"/>
                  </a:lnTo>
                  <a:lnTo>
                    <a:pt x="585636" y="257668"/>
                  </a:lnTo>
                  <a:lnTo>
                    <a:pt x="780848" y="128834"/>
                  </a:lnTo>
                  <a:lnTo>
                    <a:pt x="585636" y="0"/>
                  </a:lnTo>
                  <a:close/>
                </a:path>
              </a:pathLst>
            </a:custGeom>
            <a:solidFill>
              <a:srgbClr val="2C92D5"/>
            </a:solidFill>
          </p:spPr>
        </p:sp>
        <p:sp>
          <p:nvSpPr>
            <p:cNvPr name="TextBox 15" id="15"/>
            <p:cNvSpPr txBox="true"/>
            <p:nvPr/>
          </p:nvSpPr>
          <p:spPr>
            <a:xfrm>
              <a:off x="0" y="-76200"/>
              <a:ext cx="671041" cy="333868"/>
            </a:xfrm>
            <a:prstGeom prst="rect">
              <a:avLst/>
            </a:prstGeom>
          </p:spPr>
          <p:txBody>
            <a:bodyPr anchor="ctr" rtlCol="false" tIns="50800" lIns="50800" bIns="50800" rIns="50800"/>
            <a:lstStyle/>
            <a:p>
              <a:pPr algn="ctr">
                <a:lnSpc>
                  <a:spcPts val="5599"/>
                </a:lnSpc>
              </a:pPr>
              <a:r>
                <a:rPr lang="en-US" b="true" sz="3999" spc="119">
                  <a:solidFill>
                    <a:srgbClr val="FFFFFF"/>
                  </a:solidFill>
                  <a:latin typeface="Aileron Ultra-Bold"/>
                  <a:ea typeface="Aileron Ultra-Bold"/>
                  <a:cs typeface="Aileron Ultra-Bold"/>
                  <a:sym typeface="Aileron Ultra-Bold"/>
                </a:rPr>
                <a:t>4</a:t>
              </a:r>
            </a:p>
          </p:txBody>
        </p:sp>
      </p:grpSp>
      <p:grpSp>
        <p:nvGrpSpPr>
          <p:cNvPr name="Group 16" id="16"/>
          <p:cNvGrpSpPr/>
          <p:nvPr/>
        </p:nvGrpSpPr>
        <p:grpSpPr>
          <a:xfrm rot="0">
            <a:off x="14369714" y="3344008"/>
            <a:ext cx="2964782" cy="978333"/>
            <a:chOff x="0" y="0"/>
            <a:chExt cx="780848" cy="257668"/>
          </a:xfrm>
        </p:grpSpPr>
        <p:sp>
          <p:nvSpPr>
            <p:cNvPr name="Freeform 17" id="17"/>
            <p:cNvSpPr/>
            <p:nvPr/>
          </p:nvSpPr>
          <p:spPr>
            <a:xfrm flipH="false" flipV="false" rot="0">
              <a:off x="0" y="0"/>
              <a:ext cx="780848" cy="257668"/>
            </a:xfrm>
            <a:custGeom>
              <a:avLst/>
              <a:gdLst/>
              <a:ahLst/>
              <a:cxnLst/>
              <a:rect r="r" b="b" t="t" l="l"/>
              <a:pathLst>
                <a:path h="257668" w="780848">
                  <a:moveTo>
                    <a:pt x="585636" y="0"/>
                  </a:moveTo>
                  <a:lnTo>
                    <a:pt x="0" y="0"/>
                  </a:lnTo>
                  <a:lnTo>
                    <a:pt x="0" y="257668"/>
                  </a:lnTo>
                  <a:lnTo>
                    <a:pt x="585636" y="257668"/>
                  </a:lnTo>
                  <a:lnTo>
                    <a:pt x="780848" y="128834"/>
                  </a:lnTo>
                  <a:lnTo>
                    <a:pt x="585636" y="0"/>
                  </a:lnTo>
                  <a:close/>
                </a:path>
              </a:pathLst>
            </a:custGeom>
            <a:solidFill>
              <a:srgbClr val="13538A"/>
            </a:solidFill>
          </p:spPr>
        </p:sp>
        <p:sp>
          <p:nvSpPr>
            <p:cNvPr name="TextBox 18" id="18"/>
            <p:cNvSpPr txBox="true"/>
            <p:nvPr/>
          </p:nvSpPr>
          <p:spPr>
            <a:xfrm>
              <a:off x="0" y="-76200"/>
              <a:ext cx="671041" cy="333868"/>
            </a:xfrm>
            <a:prstGeom prst="rect">
              <a:avLst/>
            </a:prstGeom>
          </p:spPr>
          <p:txBody>
            <a:bodyPr anchor="ctr" rtlCol="false" tIns="50800" lIns="50800" bIns="50800" rIns="50800"/>
            <a:lstStyle/>
            <a:p>
              <a:pPr algn="ctr">
                <a:lnSpc>
                  <a:spcPts val="5599"/>
                </a:lnSpc>
              </a:pPr>
              <a:r>
                <a:rPr lang="en-US" b="true" sz="3999" spc="119">
                  <a:solidFill>
                    <a:srgbClr val="FFFFFF"/>
                  </a:solidFill>
                  <a:latin typeface="Aileron Ultra-Bold"/>
                  <a:ea typeface="Aileron Ultra-Bold"/>
                  <a:cs typeface="Aileron Ultra-Bold"/>
                  <a:sym typeface="Aileron Ultra-Bold"/>
                </a:rPr>
                <a:t>5</a:t>
              </a:r>
            </a:p>
          </p:txBody>
        </p:sp>
      </p:grpSp>
      <p:grpSp>
        <p:nvGrpSpPr>
          <p:cNvPr name="Group 19" id="19"/>
          <p:cNvGrpSpPr/>
          <p:nvPr/>
        </p:nvGrpSpPr>
        <p:grpSpPr>
          <a:xfrm rot="-10800000">
            <a:off x="1142965" y="4810743"/>
            <a:ext cx="2928601" cy="4082455"/>
            <a:chOff x="0" y="0"/>
            <a:chExt cx="7620000" cy="10622241"/>
          </a:xfrm>
        </p:grpSpPr>
        <p:sp>
          <p:nvSpPr>
            <p:cNvPr name="Freeform 20" id="20"/>
            <p:cNvSpPr/>
            <p:nvPr/>
          </p:nvSpPr>
          <p:spPr>
            <a:xfrm flipH="false" flipV="false" rot="0">
              <a:off x="-1270" y="-2540"/>
              <a:ext cx="7623809" cy="10624781"/>
            </a:xfrm>
            <a:custGeom>
              <a:avLst/>
              <a:gdLst/>
              <a:ahLst/>
              <a:cxnLst/>
              <a:rect r="r" b="b" t="t" l="l"/>
              <a:pathLst>
                <a:path h="10624781" w="7623809">
                  <a:moveTo>
                    <a:pt x="3810" y="0"/>
                  </a:moveTo>
                  <a:lnTo>
                    <a:pt x="0" y="9734510"/>
                  </a:lnTo>
                  <a:lnTo>
                    <a:pt x="0" y="10092650"/>
                  </a:lnTo>
                  <a:lnTo>
                    <a:pt x="3591560" y="10095191"/>
                  </a:lnTo>
                  <a:lnTo>
                    <a:pt x="3810000" y="10624781"/>
                  </a:lnTo>
                  <a:lnTo>
                    <a:pt x="4028440" y="10095191"/>
                  </a:lnTo>
                  <a:lnTo>
                    <a:pt x="7620000" y="10097731"/>
                  </a:lnTo>
                  <a:lnTo>
                    <a:pt x="7620000" y="9739591"/>
                  </a:lnTo>
                  <a:lnTo>
                    <a:pt x="7623809" y="5080"/>
                  </a:lnTo>
                  <a:lnTo>
                    <a:pt x="3810" y="0"/>
                  </a:lnTo>
                  <a:close/>
                </a:path>
              </a:pathLst>
            </a:custGeom>
            <a:solidFill>
              <a:srgbClr val="4FCDCC"/>
            </a:solidFill>
          </p:spPr>
        </p:sp>
      </p:grpSp>
      <p:grpSp>
        <p:nvGrpSpPr>
          <p:cNvPr name="Group 21" id="21"/>
          <p:cNvGrpSpPr/>
          <p:nvPr/>
        </p:nvGrpSpPr>
        <p:grpSpPr>
          <a:xfrm rot="-10800000">
            <a:off x="4503923" y="4810743"/>
            <a:ext cx="2928601" cy="4082455"/>
            <a:chOff x="0" y="0"/>
            <a:chExt cx="7620000" cy="10622241"/>
          </a:xfrm>
        </p:grpSpPr>
        <p:sp>
          <p:nvSpPr>
            <p:cNvPr name="Freeform 22" id="22"/>
            <p:cNvSpPr/>
            <p:nvPr/>
          </p:nvSpPr>
          <p:spPr>
            <a:xfrm flipH="false" flipV="false" rot="0">
              <a:off x="-1270" y="-2540"/>
              <a:ext cx="7623809" cy="10624781"/>
            </a:xfrm>
            <a:custGeom>
              <a:avLst/>
              <a:gdLst/>
              <a:ahLst/>
              <a:cxnLst/>
              <a:rect r="r" b="b" t="t" l="l"/>
              <a:pathLst>
                <a:path h="10624781" w="7623809">
                  <a:moveTo>
                    <a:pt x="3810" y="0"/>
                  </a:moveTo>
                  <a:lnTo>
                    <a:pt x="0" y="9734510"/>
                  </a:lnTo>
                  <a:lnTo>
                    <a:pt x="0" y="10092650"/>
                  </a:lnTo>
                  <a:lnTo>
                    <a:pt x="3591560" y="10095191"/>
                  </a:lnTo>
                  <a:lnTo>
                    <a:pt x="3810000" y="10624781"/>
                  </a:lnTo>
                  <a:lnTo>
                    <a:pt x="4028440" y="10095191"/>
                  </a:lnTo>
                  <a:lnTo>
                    <a:pt x="7620000" y="10097731"/>
                  </a:lnTo>
                  <a:lnTo>
                    <a:pt x="7620000" y="9739591"/>
                  </a:lnTo>
                  <a:lnTo>
                    <a:pt x="7623809" y="5080"/>
                  </a:lnTo>
                  <a:lnTo>
                    <a:pt x="3810" y="0"/>
                  </a:lnTo>
                  <a:close/>
                </a:path>
              </a:pathLst>
            </a:custGeom>
            <a:solidFill>
              <a:srgbClr val="18B6B4"/>
            </a:solidFill>
          </p:spPr>
        </p:sp>
      </p:grpSp>
      <p:grpSp>
        <p:nvGrpSpPr>
          <p:cNvPr name="Group 23" id="23"/>
          <p:cNvGrpSpPr/>
          <p:nvPr/>
        </p:nvGrpSpPr>
        <p:grpSpPr>
          <a:xfrm rot="-10800000">
            <a:off x="7679699" y="4810743"/>
            <a:ext cx="2928601" cy="4082455"/>
            <a:chOff x="0" y="0"/>
            <a:chExt cx="7620000" cy="10622241"/>
          </a:xfrm>
        </p:grpSpPr>
        <p:sp>
          <p:nvSpPr>
            <p:cNvPr name="Freeform 24" id="24"/>
            <p:cNvSpPr/>
            <p:nvPr/>
          </p:nvSpPr>
          <p:spPr>
            <a:xfrm flipH="false" flipV="false" rot="0">
              <a:off x="-1270" y="-2540"/>
              <a:ext cx="7623809" cy="10624781"/>
            </a:xfrm>
            <a:custGeom>
              <a:avLst/>
              <a:gdLst/>
              <a:ahLst/>
              <a:cxnLst/>
              <a:rect r="r" b="b" t="t" l="l"/>
              <a:pathLst>
                <a:path h="10624781" w="7623809">
                  <a:moveTo>
                    <a:pt x="3810" y="0"/>
                  </a:moveTo>
                  <a:lnTo>
                    <a:pt x="0" y="9734510"/>
                  </a:lnTo>
                  <a:lnTo>
                    <a:pt x="0" y="10092650"/>
                  </a:lnTo>
                  <a:lnTo>
                    <a:pt x="3591560" y="10095191"/>
                  </a:lnTo>
                  <a:lnTo>
                    <a:pt x="3810000" y="10624781"/>
                  </a:lnTo>
                  <a:lnTo>
                    <a:pt x="4028440" y="10095191"/>
                  </a:lnTo>
                  <a:lnTo>
                    <a:pt x="7620000" y="10097731"/>
                  </a:lnTo>
                  <a:lnTo>
                    <a:pt x="7620000" y="9739591"/>
                  </a:lnTo>
                  <a:lnTo>
                    <a:pt x="7623809" y="5080"/>
                  </a:lnTo>
                  <a:lnTo>
                    <a:pt x="3810" y="0"/>
                  </a:lnTo>
                  <a:close/>
                </a:path>
              </a:pathLst>
            </a:custGeom>
            <a:solidFill>
              <a:srgbClr val="37C9EF"/>
            </a:solidFill>
          </p:spPr>
        </p:sp>
      </p:grpSp>
      <p:grpSp>
        <p:nvGrpSpPr>
          <p:cNvPr name="Group 25" id="25"/>
          <p:cNvGrpSpPr/>
          <p:nvPr/>
        </p:nvGrpSpPr>
        <p:grpSpPr>
          <a:xfrm rot="-10800000">
            <a:off x="10968296" y="4810743"/>
            <a:ext cx="2928601" cy="4082455"/>
            <a:chOff x="0" y="0"/>
            <a:chExt cx="7620000" cy="10622241"/>
          </a:xfrm>
        </p:grpSpPr>
        <p:sp>
          <p:nvSpPr>
            <p:cNvPr name="Freeform 26" id="26"/>
            <p:cNvSpPr/>
            <p:nvPr/>
          </p:nvSpPr>
          <p:spPr>
            <a:xfrm flipH="false" flipV="false" rot="0">
              <a:off x="-1270" y="-2540"/>
              <a:ext cx="7623809" cy="10624781"/>
            </a:xfrm>
            <a:custGeom>
              <a:avLst/>
              <a:gdLst/>
              <a:ahLst/>
              <a:cxnLst/>
              <a:rect r="r" b="b" t="t" l="l"/>
              <a:pathLst>
                <a:path h="10624781" w="7623809">
                  <a:moveTo>
                    <a:pt x="3810" y="0"/>
                  </a:moveTo>
                  <a:lnTo>
                    <a:pt x="0" y="9734510"/>
                  </a:lnTo>
                  <a:lnTo>
                    <a:pt x="0" y="10092650"/>
                  </a:lnTo>
                  <a:lnTo>
                    <a:pt x="3591560" y="10095191"/>
                  </a:lnTo>
                  <a:lnTo>
                    <a:pt x="3810000" y="10624781"/>
                  </a:lnTo>
                  <a:lnTo>
                    <a:pt x="4028440" y="10095191"/>
                  </a:lnTo>
                  <a:lnTo>
                    <a:pt x="7620000" y="10097731"/>
                  </a:lnTo>
                  <a:lnTo>
                    <a:pt x="7620000" y="9739591"/>
                  </a:lnTo>
                  <a:lnTo>
                    <a:pt x="7623809" y="5080"/>
                  </a:lnTo>
                  <a:lnTo>
                    <a:pt x="3810" y="0"/>
                  </a:lnTo>
                  <a:close/>
                </a:path>
              </a:pathLst>
            </a:custGeom>
            <a:solidFill>
              <a:srgbClr val="2C92D5"/>
            </a:solidFill>
          </p:spPr>
        </p:sp>
      </p:grpSp>
      <p:grpSp>
        <p:nvGrpSpPr>
          <p:cNvPr name="Group 27" id="27"/>
          <p:cNvGrpSpPr/>
          <p:nvPr/>
        </p:nvGrpSpPr>
        <p:grpSpPr>
          <a:xfrm rot="-10800000">
            <a:off x="14369714" y="4810743"/>
            <a:ext cx="2928601" cy="4082455"/>
            <a:chOff x="0" y="0"/>
            <a:chExt cx="7620000" cy="10622241"/>
          </a:xfrm>
        </p:grpSpPr>
        <p:sp>
          <p:nvSpPr>
            <p:cNvPr name="Freeform 28" id="28"/>
            <p:cNvSpPr/>
            <p:nvPr/>
          </p:nvSpPr>
          <p:spPr>
            <a:xfrm flipH="false" flipV="false" rot="0">
              <a:off x="-1270" y="-2540"/>
              <a:ext cx="7623809" cy="10624781"/>
            </a:xfrm>
            <a:custGeom>
              <a:avLst/>
              <a:gdLst/>
              <a:ahLst/>
              <a:cxnLst/>
              <a:rect r="r" b="b" t="t" l="l"/>
              <a:pathLst>
                <a:path h="10624781" w="7623809">
                  <a:moveTo>
                    <a:pt x="3810" y="0"/>
                  </a:moveTo>
                  <a:lnTo>
                    <a:pt x="0" y="9734510"/>
                  </a:lnTo>
                  <a:lnTo>
                    <a:pt x="0" y="10092650"/>
                  </a:lnTo>
                  <a:lnTo>
                    <a:pt x="3591560" y="10095191"/>
                  </a:lnTo>
                  <a:lnTo>
                    <a:pt x="3810000" y="10624781"/>
                  </a:lnTo>
                  <a:lnTo>
                    <a:pt x="4028440" y="10095191"/>
                  </a:lnTo>
                  <a:lnTo>
                    <a:pt x="7620000" y="10097731"/>
                  </a:lnTo>
                  <a:lnTo>
                    <a:pt x="7620000" y="9739591"/>
                  </a:lnTo>
                  <a:lnTo>
                    <a:pt x="7623809" y="5080"/>
                  </a:lnTo>
                  <a:lnTo>
                    <a:pt x="3810" y="0"/>
                  </a:lnTo>
                  <a:close/>
                </a:path>
              </a:pathLst>
            </a:custGeom>
            <a:solidFill>
              <a:srgbClr val="13538A"/>
            </a:solidFill>
          </p:spPr>
        </p:sp>
      </p:grpSp>
      <p:sp>
        <p:nvSpPr>
          <p:cNvPr name="TextBox 29" id="29"/>
          <p:cNvSpPr txBox="true"/>
          <p:nvPr/>
        </p:nvSpPr>
        <p:spPr>
          <a:xfrm rot="0">
            <a:off x="1572248" y="6370641"/>
            <a:ext cx="1998225" cy="905510"/>
          </a:xfrm>
          <a:prstGeom prst="rect">
            <a:avLst/>
          </a:prstGeom>
        </p:spPr>
        <p:txBody>
          <a:bodyPr anchor="t" rtlCol="false" tIns="0" lIns="0" bIns="0" rIns="0">
            <a:spAutoFit/>
          </a:bodyPr>
          <a:lstStyle/>
          <a:p>
            <a:pPr algn="ctr" marL="0" indent="0" lvl="0">
              <a:lnSpc>
                <a:spcPts val="3640"/>
              </a:lnSpc>
            </a:pPr>
            <a:r>
              <a:rPr lang="en-US" sz="2600" spc="78">
                <a:solidFill>
                  <a:srgbClr val="FFFFFF"/>
                </a:solidFill>
                <a:latin typeface="Lato"/>
                <a:ea typeface="Lato"/>
                <a:cs typeface="Lato"/>
                <a:sym typeface="Lato"/>
              </a:rPr>
              <a:t>Data Collection</a:t>
            </a:r>
          </a:p>
        </p:txBody>
      </p:sp>
      <p:sp>
        <p:nvSpPr>
          <p:cNvPr name="TextBox 30" id="30"/>
          <p:cNvSpPr txBox="true"/>
          <p:nvPr/>
        </p:nvSpPr>
        <p:spPr>
          <a:xfrm rot="0">
            <a:off x="4718427" y="6077082"/>
            <a:ext cx="2499593" cy="1722755"/>
          </a:xfrm>
          <a:prstGeom prst="rect">
            <a:avLst/>
          </a:prstGeom>
        </p:spPr>
        <p:txBody>
          <a:bodyPr anchor="t" rtlCol="false" tIns="0" lIns="0" bIns="0" rIns="0">
            <a:spAutoFit/>
          </a:bodyPr>
          <a:lstStyle/>
          <a:p>
            <a:pPr algn="ctr">
              <a:lnSpc>
                <a:spcPts val="3640"/>
              </a:lnSpc>
            </a:pPr>
            <a:r>
              <a:rPr lang="en-US" b="true" sz="2600" spc="78">
                <a:solidFill>
                  <a:srgbClr val="FFFFFF"/>
                </a:solidFill>
                <a:latin typeface="Lato Bold"/>
                <a:ea typeface="Lato Bold"/>
                <a:cs typeface="Lato Bold"/>
                <a:sym typeface="Lato Bold"/>
              </a:rPr>
              <a:t>Data preparation</a:t>
            </a:r>
          </a:p>
          <a:p>
            <a:pPr algn="ctr">
              <a:lnSpc>
                <a:spcPts val="3640"/>
              </a:lnSpc>
            </a:pPr>
          </a:p>
          <a:p>
            <a:pPr algn="ctr" marL="431804" indent="-215902" lvl="1">
              <a:lnSpc>
                <a:spcPts val="2800"/>
              </a:lnSpc>
              <a:buFont typeface="Arial"/>
              <a:buChar char="•"/>
            </a:pPr>
            <a:r>
              <a:rPr lang="en-US" sz="2000" spc="60">
                <a:solidFill>
                  <a:srgbClr val="FFFFFF"/>
                </a:solidFill>
                <a:latin typeface="Lato"/>
                <a:ea typeface="Lato"/>
                <a:cs typeface="Lato"/>
                <a:sym typeface="Lato"/>
              </a:rPr>
              <a:t>Crop video frame</a:t>
            </a:r>
          </a:p>
        </p:txBody>
      </p:sp>
      <p:sp>
        <p:nvSpPr>
          <p:cNvPr name="TextBox 31" id="31"/>
          <p:cNvSpPr txBox="true"/>
          <p:nvPr/>
        </p:nvSpPr>
        <p:spPr>
          <a:xfrm rot="0">
            <a:off x="8016716" y="5825622"/>
            <a:ext cx="2290748" cy="2322830"/>
          </a:xfrm>
          <a:prstGeom prst="rect">
            <a:avLst/>
          </a:prstGeom>
        </p:spPr>
        <p:txBody>
          <a:bodyPr anchor="t" rtlCol="false" tIns="0" lIns="0" bIns="0" rIns="0">
            <a:spAutoFit/>
          </a:bodyPr>
          <a:lstStyle/>
          <a:p>
            <a:pPr algn="ctr">
              <a:lnSpc>
                <a:spcPts val="3640"/>
              </a:lnSpc>
            </a:pPr>
            <a:r>
              <a:rPr lang="en-US" b="true" sz="2600" spc="78">
                <a:solidFill>
                  <a:srgbClr val="FFFFFF"/>
                </a:solidFill>
                <a:latin typeface="Lato Bold"/>
                <a:ea typeface="Lato Bold"/>
                <a:cs typeface="Lato Bold"/>
                <a:sym typeface="Lato Bold"/>
              </a:rPr>
              <a:t>Data pipeline</a:t>
            </a:r>
          </a:p>
          <a:p>
            <a:pPr algn="ctr">
              <a:lnSpc>
                <a:spcPts val="3640"/>
              </a:lnSpc>
            </a:pPr>
          </a:p>
          <a:p>
            <a:pPr algn="ctr" marL="431804" indent="-215902" lvl="1">
              <a:lnSpc>
                <a:spcPts val="2800"/>
              </a:lnSpc>
              <a:buFont typeface="Arial"/>
              <a:buChar char="•"/>
            </a:pPr>
            <a:r>
              <a:rPr lang="en-US" sz="2000" spc="60">
                <a:solidFill>
                  <a:srgbClr val="FFFFFF"/>
                </a:solidFill>
                <a:latin typeface="Lato"/>
                <a:ea typeface="Lato"/>
                <a:cs typeface="Lato"/>
                <a:sym typeface="Lato"/>
              </a:rPr>
              <a:t>Convert frames to tensor</a:t>
            </a:r>
          </a:p>
          <a:p>
            <a:pPr algn="ctr" marL="431804" indent="-215902" lvl="1">
              <a:lnSpc>
                <a:spcPts val="2800"/>
              </a:lnSpc>
              <a:buFont typeface="Arial"/>
              <a:buChar char="•"/>
            </a:pPr>
            <a:r>
              <a:rPr lang="en-US" sz="2000" spc="60">
                <a:solidFill>
                  <a:srgbClr val="FFFFFF"/>
                </a:solidFill>
                <a:latin typeface="Lato"/>
                <a:ea typeface="Lato"/>
                <a:cs typeface="Lato"/>
                <a:sym typeface="Lato"/>
              </a:rPr>
              <a:t>Tensorflow pipeline</a:t>
            </a:r>
          </a:p>
        </p:txBody>
      </p:sp>
      <p:sp>
        <p:nvSpPr>
          <p:cNvPr name="TextBox 32" id="32"/>
          <p:cNvSpPr txBox="true"/>
          <p:nvPr/>
        </p:nvSpPr>
        <p:spPr>
          <a:xfrm rot="0">
            <a:off x="14852993" y="6370641"/>
            <a:ext cx="1998225" cy="905510"/>
          </a:xfrm>
          <a:prstGeom prst="rect">
            <a:avLst/>
          </a:prstGeom>
        </p:spPr>
        <p:txBody>
          <a:bodyPr anchor="t" rtlCol="false" tIns="0" lIns="0" bIns="0" rIns="0">
            <a:spAutoFit/>
          </a:bodyPr>
          <a:lstStyle/>
          <a:p>
            <a:pPr algn="ctr" marL="0" indent="0" lvl="0">
              <a:lnSpc>
                <a:spcPts val="3640"/>
              </a:lnSpc>
            </a:pPr>
            <a:r>
              <a:rPr lang="en-US" sz="2600" spc="78">
                <a:solidFill>
                  <a:srgbClr val="FFFFFF"/>
                </a:solidFill>
                <a:latin typeface="Lato"/>
                <a:ea typeface="Lato"/>
                <a:cs typeface="Lato"/>
                <a:sym typeface="Lato"/>
              </a:rPr>
              <a:t>Model Evaluation</a:t>
            </a:r>
          </a:p>
        </p:txBody>
      </p:sp>
      <p:sp>
        <p:nvSpPr>
          <p:cNvPr name="TextBox 33" id="33"/>
          <p:cNvSpPr txBox="true"/>
          <p:nvPr/>
        </p:nvSpPr>
        <p:spPr>
          <a:xfrm rot="0">
            <a:off x="11433485" y="6181857"/>
            <a:ext cx="1998225" cy="1617980"/>
          </a:xfrm>
          <a:prstGeom prst="rect">
            <a:avLst/>
          </a:prstGeom>
        </p:spPr>
        <p:txBody>
          <a:bodyPr anchor="t" rtlCol="false" tIns="0" lIns="0" bIns="0" rIns="0">
            <a:spAutoFit/>
          </a:bodyPr>
          <a:lstStyle/>
          <a:p>
            <a:pPr algn="ctr">
              <a:lnSpc>
                <a:spcPts val="3640"/>
              </a:lnSpc>
            </a:pPr>
            <a:r>
              <a:rPr lang="en-US" sz="2600" spc="78">
                <a:solidFill>
                  <a:srgbClr val="FFFFFF"/>
                </a:solidFill>
                <a:latin typeface="Lato"/>
                <a:ea typeface="Lato"/>
                <a:cs typeface="Lato"/>
                <a:sym typeface="Lato"/>
              </a:rPr>
              <a:t>Train model</a:t>
            </a:r>
          </a:p>
          <a:p>
            <a:pPr algn="ctr">
              <a:lnSpc>
                <a:spcPts val="3640"/>
              </a:lnSpc>
            </a:pPr>
          </a:p>
          <a:p>
            <a:pPr algn="ctr" marL="431804" indent="-215902" lvl="1">
              <a:lnSpc>
                <a:spcPts val="2800"/>
              </a:lnSpc>
              <a:buFont typeface="Arial"/>
              <a:buChar char="•"/>
            </a:pPr>
            <a:r>
              <a:rPr lang="en-US" sz="2000" spc="60">
                <a:solidFill>
                  <a:srgbClr val="FFFFFF"/>
                </a:solidFill>
                <a:latin typeface="Lato"/>
                <a:ea typeface="Lato"/>
                <a:cs typeface="Lato"/>
                <a:sym typeface="Lato"/>
              </a:rPr>
              <a:t>Callback functions</a:t>
            </a:r>
            <a:r>
              <a:rPr lang="en-US" sz="2000" spc="60">
                <a:solidFill>
                  <a:srgbClr val="FFFFFF"/>
                </a:solidFill>
                <a:latin typeface="Lato"/>
                <a:ea typeface="Lato"/>
                <a:cs typeface="Lato"/>
                <a:sym typeface="Lato"/>
              </a:rPr>
              <a:t>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028787" y="1754505"/>
            <a:ext cx="4719320" cy="0"/>
          </a:xfrm>
          <a:prstGeom prst="line">
            <a:avLst/>
          </a:prstGeom>
          <a:ln cap="flat" w="47625">
            <a:solidFill>
              <a:srgbClr val="A28231"/>
            </a:solidFill>
            <a:prstDash val="solid"/>
            <a:headEnd type="none" len="sm" w="sm"/>
            <a:tailEnd type="none" len="sm" w="sm"/>
          </a:ln>
        </p:spPr>
      </p:sp>
      <p:grpSp>
        <p:nvGrpSpPr>
          <p:cNvPr name="Group 3" id="3"/>
          <p:cNvGrpSpPr/>
          <p:nvPr/>
        </p:nvGrpSpPr>
        <p:grpSpPr>
          <a:xfrm rot="0">
            <a:off x="934897" y="3687242"/>
            <a:ext cx="16324403" cy="6756526"/>
            <a:chOff x="0" y="0"/>
            <a:chExt cx="21765870" cy="9008701"/>
          </a:xfrm>
        </p:grpSpPr>
        <p:sp>
          <p:nvSpPr>
            <p:cNvPr name="Freeform 4" id="4"/>
            <p:cNvSpPr/>
            <p:nvPr/>
          </p:nvSpPr>
          <p:spPr>
            <a:xfrm flipH="false" flipV="false" rot="0">
              <a:off x="584288" y="0"/>
              <a:ext cx="20805721" cy="5356773"/>
            </a:xfrm>
            <a:custGeom>
              <a:avLst/>
              <a:gdLst/>
              <a:ahLst/>
              <a:cxnLst/>
              <a:rect r="r" b="b" t="t" l="l"/>
              <a:pathLst>
                <a:path h="5356773" w="20805721">
                  <a:moveTo>
                    <a:pt x="0" y="0"/>
                  </a:moveTo>
                  <a:lnTo>
                    <a:pt x="20805721" y="0"/>
                  </a:lnTo>
                  <a:lnTo>
                    <a:pt x="20805721" y="5356773"/>
                  </a:lnTo>
                  <a:lnTo>
                    <a:pt x="0" y="5356773"/>
                  </a:lnTo>
                  <a:lnTo>
                    <a:pt x="0" y="0"/>
                  </a:lnTo>
                  <a:close/>
                </a:path>
              </a:pathLst>
            </a:custGeom>
            <a:blipFill>
              <a:blip r:embed="rId2"/>
              <a:stretch>
                <a:fillRect l="-237" t="0" r="-237" b="0"/>
              </a:stretch>
            </a:blipFill>
          </p:spPr>
        </p:sp>
        <p:grpSp>
          <p:nvGrpSpPr>
            <p:cNvPr name="Group 5" id="5"/>
            <p:cNvGrpSpPr/>
            <p:nvPr/>
          </p:nvGrpSpPr>
          <p:grpSpPr>
            <a:xfrm rot="0">
              <a:off x="8591119" y="4359352"/>
              <a:ext cx="4114800" cy="41148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FFFF"/>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0" y="4382832"/>
              <a:ext cx="8982367" cy="1004781"/>
              <a:chOff x="0" y="0"/>
              <a:chExt cx="1774295" cy="198475"/>
            </a:xfrm>
          </p:grpSpPr>
          <p:sp>
            <p:nvSpPr>
              <p:cNvPr name="Freeform 9" id="9"/>
              <p:cNvSpPr/>
              <p:nvPr/>
            </p:nvSpPr>
            <p:spPr>
              <a:xfrm flipH="false" flipV="false" rot="0">
                <a:off x="0" y="0"/>
                <a:ext cx="1774295" cy="198475"/>
              </a:xfrm>
              <a:custGeom>
                <a:avLst/>
                <a:gdLst/>
                <a:ahLst/>
                <a:cxnLst/>
                <a:rect r="r" b="b" t="t" l="l"/>
                <a:pathLst>
                  <a:path h="198475" w="1774295">
                    <a:moveTo>
                      <a:pt x="0" y="0"/>
                    </a:moveTo>
                    <a:lnTo>
                      <a:pt x="1774295" y="0"/>
                    </a:lnTo>
                    <a:lnTo>
                      <a:pt x="1774295" y="198475"/>
                    </a:lnTo>
                    <a:lnTo>
                      <a:pt x="0" y="198475"/>
                    </a:lnTo>
                    <a:close/>
                  </a:path>
                </a:pathLst>
              </a:custGeom>
              <a:solidFill>
                <a:srgbClr val="FFFFFF"/>
              </a:solidFill>
            </p:spPr>
          </p:sp>
          <p:sp>
            <p:nvSpPr>
              <p:cNvPr name="TextBox 10" id="10"/>
              <p:cNvSpPr txBox="true"/>
              <p:nvPr/>
            </p:nvSpPr>
            <p:spPr>
              <a:xfrm>
                <a:off x="0" y="-38100"/>
                <a:ext cx="1774295" cy="236575"/>
              </a:xfrm>
              <a:prstGeom prst="rect">
                <a:avLst/>
              </a:prstGeom>
            </p:spPr>
            <p:txBody>
              <a:bodyPr anchor="ctr" rtlCol="false" tIns="50800" lIns="50800" bIns="50800" rIns="50800"/>
              <a:lstStyle/>
              <a:p>
                <a:pPr algn="ctr">
                  <a:lnSpc>
                    <a:spcPts val="3360"/>
                  </a:lnSpc>
                </a:pPr>
              </a:p>
            </p:txBody>
          </p:sp>
        </p:grpSp>
        <p:sp>
          <p:nvSpPr>
            <p:cNvPr name="TextBox 11" id="11"/>
            <p:cNvSpPr txBox="true"/>
            <p:nvPr/>
          </p:nvSpPr>
          <p:spPr>
            <a:xfrm rot="0">
              <a:off x="8982367" y="4420403"/>
              <a:ext cx="876618" cy="853439"/>
            </a:xfrm>
            <a:prstGeom prst="rect">
              <a:avLst/>
            </a:prstGeom>
          </p:spPr>
          <p:txBody>
            <a:bodyPr anchor="t" rtlCol="false" tIns="0" lIns="0" bIns="0" rIns="0">
              <a:spAutoFit/>
            </a:bodyPr>
            <a:lstStyle/>
            <a:p>
              <a:pPr algn="ctr">
                <a:lnSpc>
                  <a:spcPts val="2520"/>
                </a:lnSpc>
              </a:pPr>
              <a:r>
                <a:rPr lang="en-US" sz="1800">
                  <a:solidFill>
                    <a:srgbClr val="1D1D1F"/>
                  </a:solidFill>
                  <a:latin typeface="Times New Roman"/>
                  <a:ea typeface="Times New Roman"/>
                  <a:cs typeface="Times New Roman"/>
                  <a:sym typeface="Times New Roman"/>
                </a:rPr>
                <a:t>LSTM</a:t>
              </a:r>
            </a:p>
            <a:p>
              <a:pPr algn="ctr">
                <a:lnSpc>
                  <a:spcPts val="2520"/>
                </a:lnSpc>
              </a:pPr>
              <a:r>
                <a:rPr lang="en-US" sz="1800">
                  <a:solidFill>
                    <a:srgbClr val="1D1D1F"/>
                  </a:solidFill>
                  <a:latin typeface="Times New Roman"/>
                  <a:ea typeface="Times New Roman"/>
                  <a:cs typeface="Times New Roman"/>
                  <a:sym typeface="Times New Roman"/>
                </a:rPr>
                <a:t>(x2)</a:t>
              </a:r>
            </a:p>
          </p:txBody>
        </p:sp>
        <p:sp>
          <p:nvSpPr>
            <p:cNvPr name="TextBox 12" id="12"/>
            <p:cNvSpPr txBox="true"/>
            <p:nvPr/>
          </p:nvSpPr>
          <p:spPr>
            <a:xfrm rot="0">
              <a:off x="4590623" y="4420403"/>
              <a:ext cx="3438842" cy="853439"/>
            </a:xfrm>
            <a:prstGeom prst="rect">
              <a:avLst/>
            </a:prstGeom>
          </p:spPr>
          <p:txBody>
            <a:bodyPr anchor="t" rtlCol="false" tIns="0" lIns="0" bIns="0" rIns="0">
              <a:spAutoFit/>
            </a:bodyPr>
            <a:lstStyle/>
            <a:p>
              <a:pPr algn="ctr">
                <a:lnSpc>
                  <a:spcPts val="2520"/>
                </a:lnSpc>
              </a:pPr>
              <a:r>
                <a:rPr lang="en-US" sz="1800">
                  <a:solidFill>
                    <a:srgbClr val="1D1D1F"/>
                  </a:solidFill>
                  <a:latin typeface="Times New Roman"/>
                  <a:ea typeface="Times New Roman"/>
                  <a:cs typeface="Times New Roman"/>
                  <a:sym typeface="Times New Roman"/>
                </a:rPr>
                <a:t>STCNN + Spatial Pooling</a:t>
              </a:r>
            </a:p>
            <a:p>
              <a:pPr algn="ctr">
                <a:lnSpc>
                  <a:spcPts val="2520"/>
                </a:lnSpc>
              </a:pPr>
              <a:r>
                <a:rPr lang="en-US" sz="1800">
                  <a:solidFill>
                    <a:srgbClr val="1D1D1F"/>
                  </a:solidFill>
                  <a:latin typeface="Times New Roman"/>
                  <a:ea typeface="Times New Roman"/>
                  <a:cs typeface="Times New Roman"/>
                  <a:sym typeface="Times New Roman"/>
                </a:rPr>
                <a:t>(x3)</a:t>
              </a:r>
            </a:p>
          </p:txBody>
        </p:sp>
        <p:sp>
          <p:nvSpPr>
            <p:cNvPr name="TextBox 13" id="13"/>
            <p:cNvSpPr txBox="true"/>
            <p:nvPr/>
          </p:nvSpPr>
          <p:spPr>
            <a:xfrm rot="0">
              <a:off x="1712554" y="4450884"/>
              <a:ext cx="1050766" cy="434339"/>
            </a:xfrm>
            <a:prstGeom prst="rect">
              <a:avLst/>
            </a:prstGeom>
          </p:spPr>
          <p:txBody>
            <a:bodyPr anchor="t" rtlCol="false" tIns="0" lIns="0" bIns="0" rIns="0">
              <a:spAutoFit/>
            </a:bodyPr>
            <a:lstStyle/>
            <a:p>
              <a:pPr algn="ctr">
                <a:lnSpc>
                  <a:spcPts val="2520"/>
                </a:lnSpc>
              </a:pPr>
              <a:r>
                <a:rPr lang="en-US" sz="1800">
                  <a:solidFill>
                    <a:srgbClr val="1D1D1F"/>
                  </a:solidFill>
                  <a:latin typeface="Times New Roman"/>
                  <a:ea typeface="Times New Roman"/>
                  <a:cs typeface="Times New Roman"/>
                  <a:sym typeface="Times New Roman"/>
                </a:rPr>
                <a:t>t frames</a:t>
              </a:r>
            </a:p>
          </p:txBody>
        </p:sp>
        <p:sp>
          <p:nvSpPr>
            <p:cNvPr name="Freeform 14" id="14"/>
            <p:cNvSpPr/>
            <p:nvPr/>
          </p:nvSpPr>
          <p:spPr>
            <a:xfrm flipH="false" flipV="false" rot="0">
              <a:off x="10205838" y="4696868"/>
              <a:ext cx="11560032" cy="4311834"/>
            </a:xfrm>
            <a:custGeom>
              <a:avLst/>
              <a:gdLst/>
              <a:ahLst/>
              <a:cxnLst/>
              <a:rect r="r" b="b" t="t" l="l"/>
              <a:pathLst>
                <a:path h="4311834" w="11560032">
                  <a:moveTo>
                    <a:pt x="0" y="0"/>
                  </a:moveTo>
                  <a:lnTo>
                    <a:pt x="11560032" y="0"/>
                  </a:lnTo>
                  <a:lnTo>
                    <a:pt x="11560032" y="4311833"/>
                  </a:lnTo>
                  <a:lnTo>
                    <a:pt x="0" y="4311833"/>
                  </a:lnTo>
                  <a:lnTo>
                    <a:pt x="0" y="0"/>
                  </a:lnTo>
                  <a:close/>
                </a:path>
              </a:pathLst>
            </a:custGeom>
            <a:blipFill>
              <a:blip r:embed="rId3"/>
              <a:stretch>
                <a:fillRect l="-116356" t="-260528" r="0" b="-25930"/>
              </a:stretch>
            </a:blipFill>
          </p:spPr>
        </p:sp>
        <p:sp>
          <p:nvSpPr>
            <p:cNvPr name="TextBox 15" id="15"/>
            <p:cNvSpPr txBox="true"/>
            <p:nvPr/>
          </p:nvSpPr>
          <p:spPr>
            <a:xfrm rot="0">
              <a:off x="14157602" y="4611143"/>
              <a:ext cx="952659" cy="957791"/>
            </a:xfrm>
            <a:prstGeom prst="rect">
              <a:avLst/>
            </a:prstGeom>
          </p:spPr>
          <p:txBody>
            <a:bodyPr anchor="t" rtlCol="false" tIns="0" lIns="0" bIns="0" rIns="0">
              <a:spAutoFit/>
            </a:bodyPr>
            <a:lstStyle/>
            <a:p>
              <a:pPr algn="ctr">
                <a:lnSpc>
                  <a:spcPts val="2800"/>
                </a:lnSpc>
              </a:pPr>
              <a:r>
                <a:rPr lang="en-US" sz="2000">
                  <a:solidFill>
                    <a:srgbClr val="1D1D1F"/>
                  </a:solidFill>
                  <a:latin typeface="Times New Roman"/>
                  <a:ea typeface="Times New Roman"/>
                  <a:cs typeface="Times New Roman"/>
                  <a:sym typeface="Times New Roman"/>
                </a:rPr>
                <a:t>Linear</a:t>
              </a:r>
            </a:p>
            <a:p>
              <a:pPr algn="ctr">
                <a:lnSpc>
                  <a:spcPts val="2800"/>
                </a:lnSpc>
              </a:pPr>
              <a:r>
                <a:rPr lang="en-US" sz="2000">
                  <a:solidFill>
                    <a:srgbClr val="1D1D1F"/>
                  </a:solidFill>
                  <a:latin typeface="Times New Roman"/>
                  <a:ea typeface="Times New Roman"/>
                  <a:cs typeface="Times New Roman"/>
                  <a:sym typeface="Times New Roman"/>
                </a:rPr>
                <a:t>(x2)</a:t>
              </a:r>
            </a:p>
          </p:txBody>
        </p:sp>
        <p:grpSp>
          <p:nvGrpSpPr>
            <p:cNvPr name="Group 16" id="16"/>
            <p:cNvGrpSpPr/>
            <p:nvPr/>
          </p:nvGrpSpPr>
          <p:grpSpPr>
            <a:xfrm rot="0">
              <a:off x="8591119" y="4359352"/>
              <a:ext cx="4114800" cy="4114800"/>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FFFF"/>
              </a:solidFill>
            </p:spPr>
          </p:sp>
          <p:sp>
            <p:nvSpPr>
              <p:cNvPr name="TextBox 18" id="18"/>
              <p:cNvSpPr txBox="true"/>
              <p:nvPr/>
            </p:nvSpPr>
            <p:spPr>
              <a:xfrm>
                <a:off x="0" y="-38100"/>
                <a:ext cx="812800" cy="850900"/>
              </a:xfrm>
              <a:prstGeom prst="rect">
                <a:avLst/>
              </a:prstGeom>
            </p:spPr>
            <p:txBody>
              <a:bodyPr anchor="ctr" rtlCol="false" tIns="50800" lIns="50800" bIns="50800" rIns="50800"/>
              <a:lstStyle/>
              <a:p>
                <a:pPr algn="ctr">
                  <a:lnSpc>
                    <a:spcPts val="3360"/>
                  </a:lnSpc>
                </a:pPr>
              </a:p>
            </p:txBody>
          </p:sp>
        </p:grpSp>
        <p:grpSp>
          <p:nvGrpSpPr>
            <p:cNvPr name="Group 19" id="19"/>
            <p:cNvGrpSpPr/>
            <p:nvPr/>
          </p:nvGrpSpPr>
          <p:grpSpPr>
            <a:xfrm rot="0">
              <a:off x="0" y="4382832"/>
              <a:ext cx="8982367" cy="1004781"/>
              <a:chOff x="0" y="0"/>
              <a:chExt cx="1774295" cy="198475"/>
            </a:xfrm>
          </p:grpSpPr>
          <p:sp>
            <p:nvSpPr>
              <p:cNvPr name="Freeform 20" id="20"/>
              <p:cNvSpPr/>
              <p:nvPr/>
            </p:nvSpPr>
            <p:spPr>
              <a:xfrm flipH="false" flipV="false" rot="0">
                <a:off x="0" y="0"/>
                <a:ext cx="1774295" cy="198475"/>
              </a:xfrm>
              <a:custGeom>
                <a:avLst/>
                <a:gdLst/>
                <a:ahLst/>
                <a:cxnLst/>
                <a:rect r="r" b="b" t="t" l="l"/>
                <a:pathLst>
                  <a:path h="198475" w="1774295">
                    <a:moveTo>
                      <a:pt x="0" y="0"/>
                    </a:moveTo>
                    <a:lnTo>
                      <a:pt x="1774295" y="0"/>
                    </a:lnTo>
                    <a:lnTo>
                      <a:pt x="1774295" y="198475"/>
                    </a:lnTo>
                    <a:lnTo>
                      <a:pt x="0" y="198475"/>
                    </a:lnTo>
                    <a:close/>
                  </a:path>
                </a:pathLst>
              </a:custGeom>
              <a:solidFill>
                <a:srgbClr val="FFFFFF"/>
              </a:solidFill>
            </p:spPr>
          </p:sp>
          <p:sp>
            <p:nvSpPr>
              <p:cNvPr name="TextBox 21" id="21"/>
              <p:cNvSpPr txBox="true"/>
              <p:nvPr/>
            </p:nvSpPr>
            <p:spPr>
              <a:xfrm>
                <a:off x="0" y="-38100"/>
                <a:ext cx="1774295" cy="236575"/>
              </a:xfrm>
              <a:prstGeom prst="rect">
                <a:avLst/>
              </a:prstGeom>
            </p:spPr>
            <p:txBody>
              <a:bodyPr anchor="ctr" rtlCol="false" tIns="50800" lIns="50800" bIns="50800" rIns="50800"/>
              <a:lstStyle/>
              <a:p>
                <a:pPr algn="ctr">
                  <a:lnSpc>
                    <a:spcPts val="3360"/>
                  </a:lnSpc>
                </a:pPr>
              </a:p>
            </p:txBody>
          </p:sp>
        </p:grpSp>
        <p:sp>
          <p:nvSpPr>
            <p:cNvPr name="TextBox 22" id="22"/>
            <p:cNvSpPr txBox="true"/>
            <p:nvPr/>
          </p:nvSpPr>
          <p:spPr>
            <a:xfrm rot="0">
              <a:off x="8982367" y="4420403"/>
              <a:ext cx="876618" cy="853439"/>
            </a:xfrm>
            <a:prstGeom prst="rect">
              <a:avLst/>
            </a:prstGeom>
          </p:spPr>
          <p:txBody>
            <a:bodyPr anchor="t" rtlCol="false" tIns="0" lIns="0" bIns="0" rIns="0">
              <a:spAutoFit/>
            </a:bodyPr>
            <a:lstStyle/>
            <a:p>
              <a:pPr algn="ctr">
                <a:lnSpc>
                  <a:spcPts val="2520"/>
                </a:lnSpc>
              </a:pPr>
              <a:r>
                <a:rPr lang="en-US" sz="1800">
                  <a:solidFill>
                    <a:srgbClr val="1D1D1F"/>
                  </a:solidFill>
                  <a:latin typeface="Times New Roman"/>
                  <a:ea typeface="Times New Roman"/>
                  <a:cs typeface="Times New Roman"/>
                  <a:sym typeface="Times New Roman"/>
                </a:rPr>
                <a:t>LSTM</a:t>
              </a:r>
            </a:p>
            <a:p>
              <a:pPr algn="ctr">
                <a:lnSpc>
                  <a:spcPts val="2520"/>
                </a:lnSpc>
              </a:pPr>
              <a:r>
                <a:rPr lang="en-US" sz="1800">
                  <a:solidFill>
                    <a:srgbClr val="1D1D1F"/>
                  </a:solidFill>
                  <a:latin typeface="Times New Roman"/>
                  <a:ea typeface="Times New Roman"/>
                  <a:cs typeface="Times New Roman"/>
                  <a:sym typeface="Times New Roman"/>
                </a:rPr>
                <a:t>(x2)</a:t>
              </a:r>
            </a:p>
          </p:txBody>
        </p:sp>
        <p:sp>
          <p:nvSpPr>
            <p:cNvPr name="TextBox 23" id="23"/>
            <p:cNvSpPr txBox="true"/>
            <p:nvPr/>
          </p:nvSpPr>
          <p:spPr>
            <a:xfrm rot="0">
              <a:off x="4590623" y="4420403"/>
              <a:ext cx="3438842" cy="853439"/>
            </a:xfrm>
            <a:prstGeom prst="rect">
              <a:avLst/>
            </a:prstGeom>
          </p:spPr>
          <p:txBody>
            <a:bodyPr anchor="t" rtlCol="false" tIns="0" lIns="0" bIns="0" rIns="0">
              <a:spAutoFit/>
            </a:bodyPr>
            <a:lstStyle/>
            <a:p>
              <a:pPr algn="ctr">
                <a:lnSpc>
                  <a:spcPts val="2520"/>
                </a:lnSpc>
              </a:pPr>
              <a:r>
                <a:rPr lang="en-US" sz="1800">
                  <a:solidFill>
                    <a:srgbClr val="1D1D1F"/>
                  </a:solidFill>
                  <a:latin typeface="Times New Roman"/>
                  <a:ea typeface="Times New Roman"/>
                  <a:cs typeface="Times New Roman"/>
                  <a:sym typeface="Times New Roman"/>
                </a:rPr>
                <a:t>STCNN + Spatial Pooling</a:t>
              </a:r>
            </a:p>
            <a:p>
              <a:pPr algn="ctr">
                <a:lnSpc>
                  <a:spcPts val="2520"/>
                </a:lnSpc>
              </a:pPr>
              <a:r>
                <a:rPr lang="en-US" sz="1800">
                  <a:solidFill>
                    <a:srgbClr val="1D1D1F"/>
                  </a:solidFill>
                  <a:latin typeface="Times New Roman"/>
                  <a:ea typeface="Times New Roman"/>
                  <a:cs typeface="Times New Roman"/>
                  <a:sym typeface="Times New Roman"/>
                </a:rPr>
                <a:t>(x3)</a:t>
              </a:r>
            </a:p>
          </p:txBody>
        </p:sp>
        <p:sp>
          <p:nvSpPr>
            <p:cNvPr name="TextBox 24" id="24"/>
            <p:cNvSpPr txBox="true"/>
            <p:nvPr/>
          </p:nvSpPr>
          <p:spPr>
            <a:xfrm rot="0">
              <a:off x="1712554" y="4450884"/>
              <a:ext cx="1050766" cy="434339"/>
            </a:xfrm>
            <a:prstGeom prst="rect">
              <a:avLst/>
            </a:prstGeom>
          </p:spPr>
          <p:txBody>
            <a:bodyPr anchor="t" rtlCol="false" tIns="0" lIns="0" bIns="0" rIns="0">
              <a:spAutoFit/>
            </a:bodyPr>
            <a:lstStyle/>
            <a:p>
              <a:pPr algn="ctr">
                <a:lnSpc>
                  <a:spcPts val="2520"/>
                </a:lnSpc>
              </a:pPr>
              <a:r>
                <a:rPr lang="en-US" sz="1800">
                  <a:solidFill>
                    <a:srgbClr val="1D1D1F"/>
                  </a:solidFill>
                  <a:latin typeface="Times New Roman"/>
                  <a:ea typeface="Times New Roman"/>
                  <a:cs typeface="Times New Roman"/>
                  <a:sym typeface="Times New Roman"/>
                </a:rPr>
                <a:t>t frames</a:t>
              </a:r>
            </a:p>
          </p:txBody>
        </p:sp>
        <p:sp>
          <p:nvSpPr>
            <p:cNvPr name="TextBox 25" id="25"/>
            <p:cNvSpPr txBox="true"/>
            <p:nvPr/>
          </p:nvSpPr>
          <p:spPr>
            <a:xfrm rot="0">
              <a:off x="10205838" y="4611143"/>
              <a:ext cx="3158049" cy="487891"/>
            </a:xfrm>
            <a:prstGeom prst="rect">
              <a:avLst/>
            </a:prstGeom>
          </p:spPr>
          <p:txBody>
            <a:bodyPr anchor="t" rtlCol="false" tIns="0" lIns="0" bIns="0" rIns="0">
              <a:spAutoFit/>
            </a:bodyPr>
            <a:lstStyle/>
            <a:p>
              <a:pPr algn="ctr">
                <a:lnSpc>
                  <a:spcPts val="2800"/>
                </a:lnSpc>
              </a:pPr>
              <a:r>
                <a:rPr lang="en-US" sz="2000">
                  <a:solidFill>
                    <a:srgbClr val="1D1D1F"/>
                  </a:solidFill>
                  <a:latin typeface="Times New Roman"/>
                  <a:ea typeface="Times New Roman"/>
                  <a:cs typeface="Times New Roman"/>
                  <a:sym typeface="Times New Roman"/>
                </a:rPr>
                <a:t>Multihead Attention</a:t>
              </a:r>
            </a:p>
          </p:txBody>
        </p:sp>
        <p:sp>
          <p:nvSpPr>
            <p:cNvPr name="TextBox 26" id="26"/>
            <p:cNvSpPr txBox="true"/>
            <p:nvPr/>
          </p:nvSpPr>
          <p:spPr>
            <a:xfrm rot="0">
              <a:off x="17701260" y="4577275"/>
              <a:ext cx="952659" cy="487891"/>
            </a:xfrm>
            <a:prstGeom prst="rect">
              <a:avLst/>
            </a:prstGeom>
          </p:spPr>
          <p:txBody>
            <a:bodyPr anchor="t" rtlCol="false" tIns="0" lIns="0" bIns="0" rIns="0">
              <a:spAutoFit/>
            </a:bodyPr>
            <a:lstStyle/>
            <a:p>
              <a:pPr algn="ctr">
                <a:lnSpc>
                  <a:spcPts val="2800"/>
                </a:lnSpc>
              </a:pPr>
              <a:r>
                <a:rPr lang="en-US" sz="2000">
                  <a:solidFill>
                    <a:srgbClr val="1D1D1F"/>
                  </a:solidFill>
                  <a:latin typeface="Times New Roman"/>
                  <a:ea typeface="Times New Roman"/>
                  <a:cs typeface="Times New Roman"/>
                  <a:sym typeface="Times New Roman"/>
                </a:rPr>
                <a:t>CTC</a:t>
              </a:r>
            </a:p>
          </p:txBody>
        </p:sp>
        <p:sp>
          <p:nvSpPr>
            <p:cNvPr name="AutoShape 27" id="27"/>
            <p:cNvSpPr/>
            <p:nvPr/>
          </p:nvSpPr>
          <p:spPr>
            <a:xfrm flipV="true">
              <a:off x="11373306" y="2500586"/>
              <a:ext cx="398857" cy="0"/>
            </a:xfrm>
            <a:prstGeom prst="line">
              <a:avLst/>
            </a:prstGeom>
            <a:ln cap="flat" w="50800">
              <a:solidFill>
                <a:srgbClr val="000000"/>
              </a:solidFill>
              <a:prstDash val="solid"/>
              <a:headEnd type="none" len="sm" w="sm"/>
              <a:tailEnd type="triangle" len="med" w="lg"/>
            </a:ln>
          </p:spPr>
        </p:sp>
        <p:sp>
          <p:nvSpPr>
            <p:cNvPr name="AutoShape 28" id="28"/>
            <p:cNvSpPr/>
            <p:nvPr/>
          </p:nvSpPr>
          <p:spPr>
            <a:xfrm flipV="true">
              <a:off x="11005832" y="2926036"/>
              <a:ext cx="398857" cy="0"/>
            </a:xfrm>
            <a:prstGeom prst="line">
              <a:avLst/>
            </a:prstGeom>
            <a:ln cap="flat" w="50800">
              <a:solidFill>
                <a:srgbClr val="000000"/>
              </a:solidFill>
              <a:prstDash val="solid"/>
              <a:headEnd type="none" len="sm" w="sm"/>
              <a:tailEnd type="triangle" len="med" w="lg"/>
            </a:ln>
          </p:spPr>
        </p:sp>
        <p:sp>
          <p:nvSpPr>
            <p:cNvPr name="AutoShape 29" id="29"/>
            <p:cNvSpPr/>
            <p:nvPr/>
          </p:nvSpPr>
          <p:spPr>
            <a:xfrm flipV="true">
              <a:off x="10499392" y="3376886"/>
              <a:ext cx="398857" cy="0"/>
            </a:xfrm>
            <a:prstGeom prst="line">
              <a:avLst/>
            </a:prstGeom>
            <a:ln cap="flat" w="50800">
              <a:solidFill>
                <a:srgbClr val="000000"/>
              </a:solidFill>
              <a:prstDash val="solid"/>
              <a:headEnd type="none" len="sm" w="sm"/>
              <a:tailEnd type="triangle" len="med" w="lg"/>
            </a:ln>
          </p:spPr>
        </p:sp>
        <p:sp>
          <p:nvSpPr>
            <p:cNvPr name="AutoShape 30" id="30"/>
            <p:cNvSpPr/>
            <p:nvPr/>
          </p:nvSpPr>
          <p:spPr>
            <a:xfrm flipV="true">
              <a:off x="14447203" y="2900636"/>
              <a:ext cx="398857" cy="0"/>
            </a:xfrm>
            <a:prstGeom prst="line">
              <a:avLst/>
            </a:prstGeom>
            <a:ln cap="flat" w="50800">
              <a:solidFill>
                <a:srgbClr val="000000"/>
              </a:solidFill>
              <a:prstDash val="solid"/>
              <a:headEnd type="none" len="sm" w="sm"/>
              <a:tailEnd type="triangle" len="med" w="lg"/>
            </a:ln>
          </p:spPr>
        </p:sp>
        <p:sp>
          <p:nvSpPr>
            <p:cNvPr name="TextBox 31" id="31"/>
            <p:cNvSpPr txBox="true"/>
            <p:nvPr/>
          </p:nvSpPr>
          <p:spPr>
            <a:xfrm rot="0">
              <a:off x="11404688" y="2428197"/>
              <a:ext cx="224036" cy="462279"/>
            </a:xfrm>
            <a:prstGeom prst="rect">
              <a:avLst/>
            </a:prstGeom>
          </p:spPr>
          <p:txBody>
            <a:bodyPr anchor="t" rtlCol="false" tIns="0" lIns="0" bIns="0" rIns="0">
              <a:spAutoFit/>
            </a:bodyPr>
            <a:lstStyle/>
            <a:p>
              <a:pPr algn="ctr">
                <a:lnSpc>
                  <a:spcPts val="2940"/>
                </a:lnSpc>
              </a:pPr>
              <a:r>
                <a:rPr lang="en-US" sz="2100">
                  <a:solidFill>
                    <a:srgbClr val="1D1D1F"/>
                  </a:solidFill>
                  <a:latin typeface="Canva Sans"/>
                  <a:ea typeface="Canva Sans"/>
                  <a:cs typeface="Canva Sans"/>
                  <a:sym typeface="Canva Sans"/>
                </a:rPr>
                <a:t>K</a:t>
              </a:r>
            </a:p>
          </p:txBody>
        </p:sp>
        <p:sp>
          <p:nvSpPr>
            <p:cNvPr name="TextBox 32" id="32"/>
            <p:cNvSpPr txBox="true"/>
            <p:nvPr/>
          </p:nvSpPr>
          <p:spPr>
            <a:xfrm rot="0">
              <a:off x="10961749" y="2900636"/>
              <a:ext cx="278606" cy="462279"/>
            </a:xfrm>
            <a:prstGeom prst="rect">
              <a:avLst/>
            </a:prstGeom>
          </p:spPr>
          <p:txBody>
            <a:bodyPr anchor="t" rtlCol="false" tIns="0" lIns="0" bIns="0" rIns="0">
              <a:spAutoFit/>
            </a:bodyPr>
            <a:lstStyle/>
            <a:p>
              <a:pPr algn="ctr">
                <a:lnSpc>
                  <a:spcPts val="2940"/>
                </a:lnSpc>
              </a:pPr>
              <a:r>
                <a:rPr lang="en-US" sz="2100">
                  <a:solidFill>
                    <a:srgbClr val="1D1D1F"/>
                  </a:solidFill>
                  <a:latin typeface="Canva Sans"/>
                  <a:ea typeface="Canva Sans"/>
                  <a:cs typeface="Canva Sans"/>
                  <a:sym typeface="Canva Sans"/>
                </a:rPr>
                <a:t>Q</a:t>
              </a:r>
            </a:p>
          </p:txBody>
        </p:sp>
        <p:sp>
          <p:nvSpPr>
            <p:cNvPr name="TextBox 33" id="33"/>
            <p:cNvSpPr txBox="true"/>
            <p:nvPr/>
          </p:nvSpPr>
          <p:spPr>
            <a:xfrm rot="0">
              <a:off x="10520327" y="3351486"/>
              <a:ext cx="237331" cy="462279"/>
            </a:xfrm>
            <a:prstGeom prst="rect">
              <a:avLst/>
            </a:prstGeom>
          </p:spPr>
          <p:txBody>
            <a:bodyPr anchor="t" rtlCol="false" tIns="0" lIns="0" bIns="0" rIns="0">
              <a:spAutoFit/>
            </a:bodyPr>
            <a:lstStyle/>
            <a:p>
              <a:pPr algn="ctr">
                <a:lnSpc>
                  <a:spcPts val="2940"/>
                </a:lnSpc>
              </a:pPr>
              <a:r>
                <a:rPr lang="en-US" sz="2100">
                  <a:solidFill>
                    <a:srgbClr val="1D1D1F"/>
                  </a:solidFill>
                  <a:latin typeface="Canva Sans"/>
                  <a:ea typeface="Canva Sans"/>
                  <a:cs typeface="Canva Sans"/>
                  <a:sym typeface="Canva Sans"/>
                </a:rPr>
                <a:t>V</a:t>
              </a:r>
            </a:p>
          </p:txBody>
        </p:sp>
      </p:grpSp>
      <p:sp>
        <p:nvSpPr>
          <p:cNvPr name="TextBox 34" id="34"/>
          <p:cNvSpPr txBox="true"/>
          <p:nvPr/>
        </p:nvSpPr>
        <p:spPr>
          <a:xfrm rot="0">
            <a:off x="1047837" y="933450"/>
            <a:ext cx="4700270" cy="821055"/>
          </a:xfrm>
          <a:prstGeom prst="rect">
            <a:avLst/>
          </a:prstGeom>
        </p:spPr>
        <p:txBody>
          <a:bodyPr anchor="t" rtlCol="false" tIns="0" lIns="0" bIns="0" rIns="0">
            <a:spAutoFit/>
          </a:bodyPr>
          <a:lstStyle/>
          <a:p>
            <a:pPr algn="l">
              <a:lnSpc>
                <a:spcPts val="6719"/>
              </a:lnSpc>
            </a:pPr>
            <a:r>
              <a:rPr lang="en-US" b="true" sz="4800">
                <a:solidFill>
                  <a:srgbClr val="1D1D1F"/>
                </a:solidFill>
                <a:latin typeface="Raleway Heavy"/>
                <a:ea typeface="Raleway Heavy"/>
                <a:cs typeface="Raleway Heavy"/>
                <a:sym typeface="Raleway Heavy"/>
              </a:rPr>
              <a:t>ARCHITECTURE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028787" y="1754505"/>
            <a:ext cx="6067594" cy="0"/>
          </a:xfrm>
          <a:prstGeom prst="line">
            <a:avLst/>
          </a:prstGeom>
          <a:ln cap="flat" w="47625">
            <a:solidFill>
              <a:srgbClr val="A28231"/>
            </a:solidFill>
            <a:prstDash val="solid"/>
            <a:headEnd type="none" len="sm" w="sm"/>
            <a:tailEnd type="none" len="sm" w="sm"/>
          </a:ln>
        </p:spPr>
      </p:sp>
      <p:sp>
        <p:nvSpPr>
          <p:cNvPr name="Freeform 3" id="3"/>
          <p:cNvSpPr/>
          <p:nvPr/>
        </p:nvSpPr>
        <p:spPr>
          <a:xfrm flipH="false" flipV="false" rot="0">
            <a:off x="1028700" y="2011363"/>
            <a:ext cx="8917234" cy="5796202"/>
          </a:xfrm>
          <a:custGeom>
            <a:avLst/>
            <a:gdLst/>
            <a:ahLst/>
            <a:cxnLst/>
            <a:rect r="r" b="b" t="t" l="l"/>
            <a:pathLst>
              <a:path h="5796202" w="8917234">
                <a:moveTo>
                  <a:pt x="0" y="0"/>
                </a:moveTo>
                <a:lnTo>
                  <a:pt x="8917234" y="0"/>
                </a:lnTo>
                <a:lnTo>
                  <a:pt x="8917234" y="5796201"/>
                </a:lnTo>
                <a:lnTo>
                  <a:pt x="0" y="5796201"/>
                </a:lnTo>
                <a:lnTo>
                  <a:pt x="0" y="0"/>
                </a:lnTo>
                <a:close/>
              </a:path>
            </a:pathLst>
          </a:custGeom>
          <a:blipFill>
            <a:blip r:embed="rId2"/>
            <a:stretch>
              <a:fillRect l="0" t="-32" r="0" b="-32"/>
            </a:stretch>
          </a:blipFill>
        </p:spPr>
      </p:sp>
      <p:sp>
        <p:nvSpPr>
          <p:cNvPr name="Freeform 4" id="4"/>
          <p:cNvSpPr/>
          <p:nvPr/>
        </p:nvSpPr>
        <p:spPr>
          <a:xfrm flipH="false" flipV="false" rot="0">
            <a:off x="4737810" y="8658613"/>
            <a:ext cx="10801343" cy="1199373"/>
          </a:xfrm>
          <a:custGeom>
            <a:avLst/>
            <a:gdLst/>
            <a:ahLst/>
            <a:cxnLst/>
            <a:rect r="r" b="b" t="t" l="l"/>
            <a:pathLst>
              <a:path h="1199373" w="10801343">
                <a:moveTo>
                  <a:pt x="0" y="0"/>
                </a:moveTo>
                <a:lnTo>
                  <a:pt x="10801343" y="0"/>
                </a:lnTo>
                <a:lnTo>
                  <a:pt x="10801343" y="1199374"/>
                </a:lnTo>
                <a:lnTo>
                  <a:pt x="0" y="1199374"/>
                </a:lnTo>
                <a:lnTo>
                  <a:pt x="0" y="0"/>
                </a:lnTo>
                <a:close/>
              </a:path>
            </a:pathLst>
          </a:custGeom>
          <a:blipFill>
            <a:blip r:embed="rId3"/>
            <a:stretch>
              <a:fillRect l="-1396" t="0" r="0" b="0"/>
            </a:stretch>
          </a:blipFill>
          <a:ln w="19050" cap="sq">
            <a:solidFill>
              <a:srgbClr val="000000"/>
            </a:solidFill>
            <a:prstDash val="solid"/>
            <a:miter/>
          </a:ln>
        </p:spPr>
      </p:sp>
      <p:graphicFrame>
        <p:nvGraphicFramePr>
          <p:cNvPr name="Table 5" id="5"/>
          <p:cNvGraphicFramePr>
            <a:graphicFrameLocks noGrp="true"/>
          </p:cNvGraphicFramePr>
          <p:nvPr/>
        </p:nvGraphicFramePr>
        <p:xfrm>
          <a:off x="10366532" y="3922063"/>
          <a:ext cx="7353160" cy="3848100"/>
        </p:xfrm>
        <a:graphic>
          <a:graphicData uri="http://schemas.openxmlformats.org/drawingml/2006/table">
            <a:tbl>
              <a:tblPr/>
              <a:tblGrid>
                <a:gridCol w="1404849"/>
                <a:gridCol w="1404849"/>
                <a:gridCol w="1404849"/>
                <a:gridCol w="1404849"/>
                <a:gridCol w="1733763"/>
              </a:tblGrid>
              <a:tr h="1118634">
                <a:tc>
                  <a:txBody>
                    <a:bodyPr anchor="t" rtlCol="false"/>
                    <a:lstStyle/>
                    <a:p>
                      <a:pPr algn="ctr">
                        <a:lnSpc>
                          <a:spcPts val="2100"/>
                        </a:lnSpc>
                        <a:defRPr/>
                      </a:pPr>
                      <a:r>
                        <a:rPr lang="en-US" sz="1500" b="true">
                          <a:solidFill>
                            <a:srgbClr val="000000"/>
                          </a:solidFill>
                          <a:latin typeface="Canva Sans Bold"/>
                          <a:ea typeface="Canva Sans Bold"/>
                          <a:cs typeface="Canva Sans Bold"/>
                          <a:sym typeface="Canva Sans Bold"/>
                        </a:rPr>
                        <a:t>Model</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D9D9D9"/>
                    </a:solidFill>
                  </a:tcPr>
                </a:tc>
                <a:tc>
                  <a:txBody>
                    <a:bodyPr anchor="t" rtlCol="false"/>
                    <a:lstStyle/>
                    <a:p>
                      <a:pPr algn="ctr">
                        <a:lnSpc>
                          <a:spcPts val="2100"/>
                        </a:lnSpc>
                        <a:defRPr/>
                      </a:pPr>
                      <a:r>
                        <a:rPr lang="en-US" sz="1500" b="true">
                          <a:solidFill>
                            <a:srgbClr val="000000"/>
                          </a:solidFill>
                          <a:latin typeface="Canva Sans Bold"/>
                          <a:ea typeface="Canva Sans Bold"/>
                          <a:cs typeface="Canva Sans Bold"/>
                          <a:sym typeface="Canva Sans Bold"/>
                        </a:rPr>
                        <a:t>Loss</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D9D9D9"/>
                    </a:solidFill>
                  </a:tcPr>
                </a:tc>
                <a:tc>
                  <a:txBody>
                    <a:bodyPr anchor="t" rtlCol="false"/>
                    <a:lstStyle/>
                    <a:p>
                      <a:pPr algn="ctr">
                        <a:lnSpc>
                          <a:spcPts val="2100"/>
                        </a:lnSpc>
                        <a:defRPr/>
                      </a:pPr>
                      <a:r>
                        <a:rPr lang="en-US" sz="1500" b="true">
                          <a:solidFill>
                            <a:srgbClr val="000000"/>
                          </a:solidFill>
                          <a:latin typeface="Canva Sans Bold"/>
                          <a:ea typeface="Canva Sans Bold"/>
                          <a:cs typeface="Canva Sans Bold"/>
                          <a:sym typeface="Canva Sans Bold"/>
                        </a:rPr>
                        <a:t>Batch-size</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D9D9D9"/>
                    </a:solidFill>
                  </a:tcPr>
                </a:tc>
                <a:tc>
                  <a:txBody>
                    <a:bodyPr anchor="t" rtlCol="false"/>
                    <a:lstStyle/>
                    <a:p>
                      <a:pPr algn="ctr">
                        <a:lnSpc>
                          <a:spcPts val="2100"/>
                        </a:lnSpc>
                        <a:defRPr/>
                      </a:pPr>
                      <a:r>
                        <a:rPr lang="en-US" sz="1500" b="true">
                          <a:solidFill>
                            <a:srgbClr val="000000"/>
                          </a:solidFill>
                          <a:latin typeface="Canva Sans Bold"/>
                          <a:ea typeface="Canva Sans Bold"/>
                          <a:cs typeface="Canva Sans Bold"/>
                          <a:sym typeface="Canva Sans Bold"/>
                        </a:rPr>
                        <a:t>Dataset size</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D9D9D9"/>
                    </a:solidFill>
                  </a:tcPr>
                </a:tc>
                <a:tc>
                  <a:txBody>
                    <a:bodyPr anchor="t" rtlCol="false"/>
                    <a:lstStyle/>
                    <a:p>
                      <a:pPr algn="ctr">
                        <a:lnSpc>
                          <a:spcPts val="2100"/>
                        </a:lnSpc>
                        <a:defRPr/>
                      </a:pPr>
                      <a:r>
                        <a:rPr lang="en-US" sz="1500" b="true">
                          <a:solidFill>
                            <a:srgbClr val="000000"/>
                          </a:solidFill>
                          <a:latin typeface="Canva Sans Bold"/>
                          <a:ea typeface="Canva Sans Bold"/>
                          <a:cs typeface="Canva Sans Bold"/>
                          <a:sym typeface="Canva Sans Bold"/>
                        </a:rPr>
                        <a:t>Epochs</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D9D9D9"/>
                    </a:solidFill>
                  </a:tcPr>
                </a:tc>
              </a:tr>
              <a:tr h="805416">
                <a:tc>
                  <a:txBody>
                    <a:bodyPr anchor="t" rtlCol="false"/>
                    <a:lstStyle/>
                    <a:p>
                      <a:pPr algn="ctr">
                        <a:lnSpc>
                          <a:spcPts val="2100"/>
                        </a:lnSpc>
                        <a:defRPr/>
                      </a:pPr>
                      <a:r>
                        <a:rPr lang="en-US" sz="1500">
                          <a:solidFill>
                            <a:srgbClr val="000000"/>
                          </a:solidFill>
                          <a:latin typeface="Canva Sans"/>
                          <a:ea typeface="Canva Sans"/>
                          <a:cs typeface="Canva Sans"/>
                          <a:sym typeface="Canva Sans"/>
                        </a:rPr>
                        <a:t>LipNet</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D9D9D9"/>
                    </a:solidFill>
                  </a:tcPr>
                </a:tc>
                <a:tc>
                  <a:txBody>
                    <a:bodyPr anchor="t" rtlCol="false"/>
                    <a:lstStyle/>
                    <a:p>
                      <a:pPr algn="ctr">
                        <a:lnSpc>
                          <a:spcPts val="2100"/>
                        </a:lnSpc>
                        <a:defRPr/>
                      </a:pPr>
                      <a:r>
                        <a:rPr lang="en-US" sz="1500">
                          <a:solidFill>
                            <a:srgbClr val="000000"/>
                          </a:solidFill>
                          <a:latin typeface="Canva Sans"/>
                          <a:ea typeface="Canva Sans"/>
                          <a:cs typeface="Canva Sans"/>
                          <a:sym typeface="Canva Sans"/>
                        </a:rPr>
                        <a:t>4.27</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D9D9D9"/>
                    </a:solidFill>
                  </a:tcPr>
                </a:tc>
                <a:tc>
                  <a:txBody>
                    <a:bodyPr anchor="t" rtlCol="false"/>
                    <a:lstStyle/>
                    <a:p>
                      <a:pPr algn="ctr">
                        <a:lnSpc>
                          <a:spcPts val="2100"/>
                        </a:lnSpc>
                        <a:defRPr/>
                      </a:pPr>
                      <a:r>
                        <a:rPr lang="en-US" sz="1500">
                          <a:solidFill>
                            <a:srgbClr val="000000"/>
                          </a:solidFill>
                          <a:latin typeface="Canva Sans"/>
                          <a:ea typeface="Canva Sans"/>
                          <a:cs typeface="Canva Sans"/>
                          <a:sym typeface="Canva Sans"/>
                        </a:rPr>
                        <a:t>64</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D9D9D9"/>
                    </a:solidFill>
                  </a:tcPr>
                </a:tc>
                <a:tc>
                  <a:txBody>
                    <a:bodyPr anchor="t" rtlCol="false"/>
                    <a:lstStyle/>
                    <a:p>
                      <a:pPr algn="ctr">
                        <a:lnSpc>
                          <a:spcPts val="2100"/>
                        </a:lnSpc>
                        <a:defRPr/>
                      </a:pPr>
                      <a:r>
                        <a:rPr lang="en-US" sz="1500">
                          <a:solidFill>
                            <a:srgbClr val="000000"/>
                          </a:solidFill>
                          <a:latin typeface="Canva Sans"/>
                          <a:ea typeface="Canva Sans"/>
                          <a:cs typeface="Canva Sans"/>
                          <a:sym typeface="Canva Sans"/>
                        </a:rPr>
                        <a:t>25,330</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D9D9D9"/>
                    </a:solidFill>
                  </a:tcPr>
                </a:tc>
                <a:tc>
                  <a:txBody>
                    <a:bodyPr anchor="t" rtlCol="false"/>
                    <a:lstStyle/>
                    <a:p>
                      <a:pPr algn="ctr">
                        <a:lnSpc>
                          <a:spcPts val="2100"/>
                        </a:lnSpc>
                        <a:defRPr/>
                      </a:pPr>
                      <a:r>
                        <a:rPr lang="en-US" sz="1500">
                          <a:solidFill>
                            <a:srgbClr val="000000"/>
                          </a:solidFill>
                          <a:latin typeface="Canva Sans"/>
                          <a:ea typeface="Canva Sans"/>
                          <a:cs typeface="Canva Sans"/>
                          <a:sym typeface="Canva Sans"/>
                        </a:rPr>
                        <a:t>50</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D9D9D9"/>
                    </a:solidFill>
                  </a:tcPr>
                </a:tc>
              </a:tr>
              <a:tr h="805416">
                <a:tc>
                  <a:txBody>
                    <a:bodyPr anchor="t" rtlCol="false"/>
                    <a:lstStyle/>
                    <a:p>
                      <a:pPr algn="ctr">
                        <a:lnSpc>
                          <a:spcPts val="2100"/>
                        </a:lnSpc>
                        <a:defRPr/>
                      </a:pPr>
                      <a:r>
                        <a:rPr lang="en-US" sz="1500">
                          <a:solidFill>
                            <a:srgbClr val="000000"/>
                          </a:solidFill>
                          <a:latin typeface="Canva Sans"/>
                          <a:ea typeface="Canva Sans"/>
                          <a:cs typeface="Canva Sans"/>
                          <a:sym typeface="Canva Sans"/>
                        </a:rPr>
                        <a:t>LCANet</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D9D9D9"/>
                    </a:solidFill>
                  </a:tcPr>
                </a:tc>
                <a:tc>
                  <a:txBody>
                    <a:bodyPr anchor="t" rtlCol="false"/>
                    <a:lstStyle/>
                    <a:p>
                      <a:pPr algn="ctr">
                        <a:lnSpc>
                          <a:spcPts val="2100"/>
                        </a:lnSpc>
                        <a:defRPr/>
                      </a:pPr>
                      <a:r>
                        <a:rPr lang="en-US" sz="1500">
                          <a:solidFill>
                            <a:srgbClr val="000000"/>
                          </a:solidFill>
                          <a:latin typeface="Canva Sans"/>
                          <a:ea typeface="Canva Sans"/>
                          <a:cs typeface="Canva Sans"/>
                          <a:sym typeface="Canva Sans"/>
                        </a:rPr>
                        <a:t>4.16</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D9D9D9"/>
                    </a:solidFill>
                  </a:tcPr>
                </a:tc>
                <a:tc>
                  <a:txBody>
                    <a:bodyPr anchor="t" rtlCol="false"/>
                    <a:lstStyle/>
                    <a:p>
                      <a:pPr algn="ctr">
                        <a:lnSpc>
                          <a:spcPts val="2100"/>
                        </a:lnSpc>
                        <a:defRPr/>
                      </a:pPr>
                      <a:r>
                        <a:rPr lang="en-US" sz="1500">
                          <a:solidFill>
                            <a:srgbClr val="000000"/>
                          </a:solidFill>
                          <a:latin typeface="Canva Sans"/>
                          <a:ea typeface="Canva Sans"/>
                          <a:cs typeface="Canva Sans"/>
                          <a:sym typeface="Canva Sans"/>
                        </a:rPr>
                        <a:t>64</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D9D9D9"/>
                    </a:solidFill>
                  </a:tcPr>
                </a:tc>
                <a:tc>
                  <a:txBody>
                    <a:bodyPr anchor="t" rtlCol="false"/>
                    <a:lstStyle/>
                    <a:p>
                      <a:pPr algn="ctr">
                        <a:lnSpc>
                          <a:spcPts val="2100"/>
                        </a:lnSpc>
                        <a:defRPr/>
                      </a:pPr>
                      <a:r>
                        <a:rPr lang="en-US" sz="1500">
                          <a:solidFill>
                            <a:srgbClr val="000000"/>
                          </a:solidFill>
                          <a:latin typeface="Canva Sans"/>
                          <a:ea typeface="Canva Sans"/>
                          <a:cs typeface="Canva Sans"/>
                          <a:sym typeface="Canva Sans"/>
                        </a:rPr>
                        <a:t>25,330</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D9D9D9"/>
                    </a:solidFill>
                  </a:tcPr>
                </a:tc>
                <a:tc>
                  <a:txBody>
                    <a:bodyPr anchor="t" rtlCol="false"/>
                    <a:lstStyle/>
                    <a:p>
                      <a:pPr algn="ctr">
                        <a:lnSpc>
                          <a:spcPts val="2100"/>
                        </a:lnSpc>
                        <a:defRPr/>
                      </a:pPr>
                      <a:r>
                        <a:rPr lang="en-US" sz="1500">
                          <a:solidFill>
                            <a:srgbClr val="000000"/>
                          </a:solidFill>
                          <a:latin typeface="Canva Sans"/>
                          <a:ea typeface="Canva Sans"/>
                          <a:cs typeface="Canva Sans"/>
                          <a:sym typeface="Canva Sans"/>
                        </a:rPr>
                        <a:t>50</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D9D9D9"/>
                    </a:solidFill>
                  </a:tcPr>
                </a:tc>
              </a:tr>
              <a:tr h="1118634">
                <a:tc>
                  <a:txBody>
                    <a:bodyPr anchor="t" rtlCol="false"/>
                    <a:lstStyle/>
                    <a:p>
                      <a:pPr algn="ctr">
                        <a:lnSpc>
                          <a:spcPts val="2100"/>
                        </a:lnSpc>
                        <a:defRPr/>
                      </a:pPr>
                      <a:r>
                        <a:rPr lang="en-US" sz="1500">
                          <a:solidFill>
                            <a:srgbClr val="000000"/>
                          </a:solidFill>
                          <a:latin typeface="Canva Sans"/>
                          <a:ea typeface="Canva Sans"/>
                          <a:cs typeface="Canva Sans"/>
                          <a:sym typeface="Canva Sans"/>
                        </a:rPr>
                        <a:t>Our Model</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D9D9D9"/>
                    </a:solidFill>
                  </a:tcPr>
                </a:tc>
                <a:tc>
                  <a:txBody>
                    <a:bodyPr anchor="t" rtlCol="false"/>
                    <a:lstStyle/>
                    <a:p>
                      <a:pPr algn="ctr">
                        <a:lnSpc>
                          <a:spcPts val="2100"/>
                        </a:lnSpc>
                        <a:defRPr/>
                      </a:pPr>
                      <a:r>
                        <a:rPr lang="en-US" sz="1500">
                          <a:solidFill>
                            <a:srgbClr val="000000"/>
                          </a:solidFill>
                          <a:latin typeface="Canva Sans"/>
                          <a:ea typeface="Canva Sans"/>
                          <a:cs typeface="Canva Sans"/>
                          <a:sym typeface="Canva Sans"/>
                        </a:rPr>
                        <a:t>3.90</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D9D9D9"/>
                    </a:solidFill>
                  </a:tcPr>
                </a:tc>
                <a:tc>
                  <a:txBody>
                    <a:bodyPr anchor="t" rtlCol="false"/>
                    <a:lstStyle/>
                    <a:p>
                      <a:pPr algn="ctr">
                        <a:lnSpc>
                          <a:spcPts val="2100"/>
                        </a:lnSpc>
                        <a:defRPr/>
                      </a:pPr>
                      <a:r>
                        <a:rPr lang="en-US" sz="1500">
                          <a:solidFill>
                            <a:srgbClr val="000000"/>
                          </a:solidFill>
                          <a:latin typeface="Canva Sans"/>
                          <a:ea typeface="Canva Sans"/>
                          <a:cs typeface="Canva Sans"/>
                          <a:sym typeface="Canva Sans"/>
                        </a:rPr>
                        <a:t>2</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D9D9D9"/>
                    </a:solidFill>
                  </a:tcPr>
                </a:tc>
                <a:tc>
                  <a:txBody>
                    <a:bodyPr anchor="t" rtlCol="false"/>
                    <a:lstStyle/>
                    <a:p>
                      <a:pPr algn="ctr">
                        <a:lnSpc>
                          <a:spcPts val="2100"/>
                        </a:lnSpc>
                        <a:defRPr/>
                      </a:pPr>
                      <a:r>
                        <a:rPr lang="en-US" sz="1500">
                          <a:solidFill>
                            <a:srgbClr val="000000"/>
                          </a:solidFill>
                          <a:latin typeface="Canva Sans"/>
                          <a:ea typeface="Canva Sans"/>
                          <a:cs typeface="Canva Sans"/>
                          <a:sym typeface="Canva Sans"/>
                        </a:rPr>
                        <a:t>450</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D9D9D9"/>
                    </a:solidFill>
                  </a:tcPr>
                </a:tc>
                <a:tc>
                  <a:txBody>
                    <a:bodyPr anchor="t" rtlCol="false"/>
                    <a:lstStyle/>
                    <a:p>
                      <a:pPr algn="ctr">
                        <a:lnSpc>
                          <a:spcPts val="2100"/>
                        </a:lnSpc>
                        <a:defRPr/>
                      </a:pPr>
                      <a:r>
                        <a:rPr lang="en-US" sz="1500">
                          <a:solidFill>
                            <a:srgbClr val="000000"/>
                          </a:solidFill>
                          <a:latin typeface="Canva Sans"/>
                          <a:ea typeface="Canva Sans"/>
                          <a:cs typeface="Canva Sans"/>
                          <a:sym typeface="Canva Sans"/>
                        </a:rPr>
                        <a:t>100</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D9D9D9"/>
                    </a:solidFill>
                  </a:tcPr>
                </a:tc>
              </a:tr>
            </a:tbl>
          </a:graphicData>
        </a:graphic>
      </p:graphicFrame>
      <p:sp>
        <p:nvSpPr>
          <p:cNvPr name="TextBox 6" id="6"/>
          <p:cNvSpPr txBox="true"/>
          <p:nvPr/>
        </p:nvSpPr>
        <p:spPr>
          <a:xfrm rot="0">
            <a:off x="1028787" y="933450"/>
            <a:ext cx="6218423" cy="821055"/>
          </a:xfrm>
          <a:prstGeom prst="rect">
            <a:avLst/>
          </a:prstGeom>
        </p:spPr>
        <p:txBody>
          <a:bodyPr anchor="t" rtlCol="false" tIns="0" lIns="0" bIns="0" rIns="0">
            <a:spAutoFit/>
          </a:bodyPr>
          <a:lstStyle/>
          <a:p>
            <a:pPr algn="l">
              <a:lnSpc>
                <a:spcPts val="6719"/>
              </a:lnSpc>
            </a:pPr>
            <a:r>
              <a:rPr lang="en-US" b="true" sz="4800">
                <a:solidFill>
                  <a:srgbClr val="1D1D1F"/>
                </a:solidFill>
                <a:latin typeface="Raleway Heavy"/>
                <a:ea typeface="Raleway Heavy"/>
                <a:cs typeface="Raleway Heavy"/>
                <a:sym typeface="Raleway Heavy"/>
              </a:rPr>
              <a:t>RESULTS OVERVIEW</a:t>
            </a:r>
          </a:p>
        </p:txBody>
      </p:sp>
      <p:sp>
        <p:nvSpPr>
          <p:cNvPr name="TextBox 7" id="7"/>
          <p:cNvSpPr txBox="true"/>
          <p:nvPr/>
        </p:nvSpPr>
        <p:spPr>
          <a:xfrm rot="0">
            <a:off x="11101822" y="1430972"/>
            <a:ext cx="2941290" cy="580390"/>
          </a:xfrm>
          <a:prstGeom prst="rect">
            <a:avLst/>
          </a:prstGeom>
        </p:spPr>
        <p:txBody>
          <a:bodyPr anchor="t" rtlCol="false" tIns="0" lIns="0" bIns="0" rIns="0">
            <a:spAutoFit/>
          </a:bodyPr>
          <a:lstStyle/>
          <a:p>
            <a:pPr algn="ctr">
              <a:lnSpc>
                <a:spcPts val="4759"/>
              </a:lnSpc>
            </a:pPr>
            <a:r>
              <a:rPr lang="en-US" sz="3399" b="true">
                <a:solidFill>
                  <a:srgbClr val="1D1D1F"/>
                </a:solidFill>
                <a:latin typeface="Canva Sans Bold"/>
                <a:ea typeface="Canva Sans Bold"/>
                <a:cs typeface="Canva Sans Bold"/>
                <a:sym typeface="Canva Sans Bold"/>
              </a:rPr>
              <a:t>Observations:</a:t>
            </a:r>
          </a:p>
        </p:txBody>
      </p:sp>
      <p:sp>
        <p:nvSpPr>
          <p:cNvPr name="TextBox 8" id="8"/>
          <p:cNvSpPr txBox="true"/>
          <p:nvPr/>
        </p:nvSpPr>
        <p:spPr>
          <a:xfrm rot="0">
            <a:off x="1425339" y="7759939"/>
            <a:ext cx="8713143" cy="382269"/>
          </a:xfrm>
          <a:prstGeom prst="rect">
            <a:avLst/>
          </a:prstGeom>
        </p:spPr>
        <p:txBody>
          <a:bodyPr anchor="t" rtlCol="false" tIns="0" lIns="0" bIns="0" rIns="0">
            <a:spAutoFit/>
          </a:bodyPr>
          <a:lstStyle/>
          <a:p>
            <a:pPr algn="ctr">
              <a:lnSpc>
                <a:spcPts val="3080"/>
              </a:lnSpc>
            </a:pPr>
            <a:r>
              <a:rPr lang="en-US" sz="2200" b="true">
                <a:solidFill>
                  <a:srgbClr val="1D1D1F"/>
                </a:solidFill>
                <a:latin typeface="Lato Bold"/>
                <a:ea typeface="Lato Bold"/>
                <a:cs typeface="Lato Bold"/>
                <a:sym typeface="Lato Bold"/>
              </a:rPr>
              <a:t>Note</a:t>
            </a:r>
            <a:r>
              <a:rPr lang="en-US" sz="2200">
                <a:solidFill>
                  <a:srgbClr val="1D1D1F"/>
                </a:solidFill>
                <a:latin typeface="Lato"/>
                <a:ea typeface="Lato"/>
                <a:cs typeface="Lato"/>
                <a:sym typeface="Lato"/>
              </a:rPr>
              <a:t> : Batch size and dataset size is reduced due to memory constrains</a:t>
            </a:r>
          </a:p>
        </p:txBody>
      </p:sp>
      <p:sp>
        <p:nvSpPr>
          <p:cNvPr name="TextBox 9" id="9"/>
          <p:cNvSpPr txBox="true"/>
          <p:nvPr/>
        </p:nvSpPr>
        <p:spPr>
          <a:xfrm rot="0">
            <a:off x="10273053" y="2333674"/>
            <a:ext cx="7540119" cy="1216914"/>
          </a:xfrm>
          <a:prstGeom prst="rect">
            <a:avLst/>
          </a:prstGeom>
        </p:spPr>
        <p:txBody>
          <a:bodyPr anchor="t" rtlCol="false" tIns="0" lIns="0" bIns="0" rIns="0">
            <a:spAutoFit/>
          </a:bodyPr>
          <a:lstStyle/>
          <a:p>
            <a:pPr algn="just" marL="505206" indent="-252603" lvl="1">
              <a:lnSpc>
                <a:spcPts val="3276"/>
              </a:lnSpc>
              <a:buFont typeface="Arial"/>
              <a:buChar char="•"/>
            </a:pPr>
            <a:r>
              <a:rPr lang="en-US" sz="2340">
                <a:solidFill>
                  <a:srgbClr val="1D1D1F"/>
                </a:solidFill>
                <a:latin typeface="Lato"/>
                <a:ea typeface="Lato"/>
                <a:cs typeface="Lato"/>
                <a:sym typeface="Lato"/>
              </a:rPr>
              <a:t>By doubling the number of epochs with batch size 2 and dataset with 450 video clips, we were able to achieve better loss.</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24807" y="4436055"/>
            <a:ext cx="17838386" cy="1262489"/>
          </a:xfrm>
          <a:prstGeom prst="rect">
            <a:avLst/>
          </a:prstGeom>
        </p:spPr>
        <p:txBody>
          <a:bodyPr anchor="t" rtlCol="false" tIns="0" lIns="0" bIns="0" rIns="0">
            <a:spAutoFit/>
          </a:bodyPr>
          <a:lstStyle/>
          <a:p>
            <a:pPr algn="ctr">
              <a:lnSpc>
                <a:spcPts val="10213"/>
              </a:lnSpc>
            </a:pPr>
            <a:r>
              <a:rPr lang="en-US" b="true" sz="7295">
                <a:solidFill>
                  <a:srgbClr val="1D1D1F"/>
                </a:solidFill>
                <a:latin typeface="Raleway Heavy"/>
                <a:ea typeface="Raleway Heavy"/>
                <a:cs typeface="Raleway Heavy"/>
                <a:sym typeface="Raleway Heavy"/>
              </a:rPr>
              <a:t>DEMO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DAGWU7SdAnE</dc:identifier>
  <dcterms:modified xsi:type="dcterms:W3CDTF">2011-08-01T06:04:30Z</dcterms:modified>
  <cp:revision>1</cp:revision>
  <dc:title>Computer vision project presentation</dc:title>
</cp:coreProperties>
</file>