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R\Desktop\Sachin\UTD\Job%20interview\Zuri%20Furniture\Sales_Organiz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/>
              <a:t>All</a:t>
            </a:r>
            <a:r>
              <a:rPr lang="en-US" sz="1500" baseline="0" dirty="0"/>
              <a:t> class of products offered and their average cost</a:t>
            </a:r>
            <a:endParaRPr lang="en-US" sz="1500" dirty="0"/>
          </a:p>
        </c:rich>
      </c:tx>
      <c:layout>
        <c:manualLayout>
          <c:xMode val="edge"/>
          <c:yMode val="edge"/>
          <c:x val="0.13180560575872791"/>
          <c:y val="3.24074740391776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3"/>
              <c:pt idx="0">
                <c:v>Vases</c:v>
              </c:pt>
              <c:pt idx="1">
                <c:v>Pillows</c:v>
              </c:pt>
              <c:pt idx="2">
                <c:v>Chairs</c:v>
              </c:pt>
              <c:pt idx="3">
                <c:v>Decorative Objects</c:v>
              </c:pt>
              <c:pt idx="4">
                <c:v>Bar Stools</c:v>
              </c:pt>
              <c:pt idx="5">
                <c:v>Ottomans</c:v>
              </c:pt>
              <c:pt idx="6">
                <c:v>End Tables</c:v>
              </c:pt>
              <c:pt idx="7">
                <c:v>Sculptures</c:v>
              </c:pt>
              <c:pt idx="8">
                <c:v>Night Stands</c:v>
              </c:pt>
              <c:pt idx="9">
                <c:v>Lighting</c:v>
              </c:pt>
              <c:pt idx="10">
                <c:v>Mirrors</c:v>
              </c:pt>
              <c:pt idx="11">
                <c:v>Swing Chairs</c:v>
              </c:pt>
              <c:pt idx="12">
                <c:v>(blank)</c:v>
              </c:pt>
              <c:pt idx="13">
                <c:v>Conference Tables</c:v>
              </c:pt>
              <c:pt idx="14">
                <c:v>Benches</c:v>
              </c:pt>
              <c:pt idx="15">
                <c:v>Lounge Chairs</c:v>
              </c:pt>
              <c:pt idx="16">
                <c:v>Console Tables</c:v>
              </c:pt>
              <c:pt idx="17">
                <c:v>Office | Task Chairs</c:v>
              </c:pt>
              <c:pt idx="18">
                <c:v>Bars</c:v>
              </c:pt>
              <c:pt idx="19">
                <c:v>Dressers | Chests</c:v>
              </c:pt>
              <c:pt idx="20">
                <c:v>Coffee Tables</c:v>
              </c:pt>
              <c:pt idx="21">
                <c:v>Media | Shelving</c:v>
              </c:pt>
              <c:pt idx="22">
                <c:v>Tables</c:v>
              </c:pt>
              <c:pt idx="23">
                <c:v>Filing | Shelving</c:v>
              </c:pt>
              <c:pt idx="24">
                <c:v>Art</c:v>
              </c:pt>
              <c:pt idx="25">
                <c:v>Desks</c:v>
              </c:pt>
              <c:pt idx="26">
                <c:v>Sofas</c:v>
              </c:pt>
              <c:pt idx="27">
                <c:v>Beds</c:v>
              </c:pt>
              <c:pt idx="28">
                <c:v>Buffets | Storage</c:v>
              </c:pt>
              <c:pt idx="29">
                <c:v>Outdoor Furniture</c:v>
              </c:pt>
              <c:pt idx="30">
                <c:v>Rugs</c:v>
              </c:pt>
              <c:pt idx="31">
                <c:v>Sleepers</c:v>
              </c:pt>
              <c:pt idx="32">
                <c:v>Sectionals</c:v>
              </c:pt>
            </c:strLit>
          </c:cat>
          <c:val>
            <c:numLit>
              <c:formatCode>General</c:formatCode>
              <c:ptCount val="33"/>
              <c:pt idx="0">
                <c:v>30.5</c:v>
              </c:pt>
              <c:pt idx="1">
                <c:v>33.166666666666664</c:v>
              </c:pt>
              <c:pt idx="2">
                <c:v>37.233750000000001</c:v>
              </c:pt>
              <c:pt idx="3">
                <c:v>41.569607843137256</c:v>
              </c:pt>
              <c:pt idx="4">
                <c:v>53.306930693069305</c:v>
              </c:pt>
              <c:pt idx="5">
                <c:v>63.3125</c:v>
              </c:pt>
              <c:pt idx="6">
                <c:v>75.769696969696966</c:v>
              </c:pt>
              <c:pt idx="7">
                <c:v>80.5</c:v>
              </c:pt>
              <c:pt idx="8">
                <c:v>84.6</c:v>
              </c:pt>
              <c:pt idx="9">
                <c:v>86.638636363636365</c:v>
              </c:pt>
              <c:pt idx="10">
                <c:v>107.43</c:v>
              </c:pt>
              <c:pt idx="11">
                <c:v>127</c:v>
              </c:pt>
              <c:pt idx="12">
                <c:v>139.75793650793645</c:v>
              </c:pt>
              <c:pt idx="13">
                <c:v>142</c:v>
              </c:pt>
              <c:pt idx="14">
                <c:v>142.75</c:v>
              </c:pt>
              <c:pt idx="15">
                <c:v>146.48839285714286</c:v>
              </c:pt>
              <c:pt idx="16">
                <c:v>147.5</c:v>
              </c:pt>
              <c:pt idx="17">
                <c:v>165.22222222222223</c:v>
              </c:pt>
              <c:pt idx="18">
                <c:v>170</c:v>
              </c:pt>
              <c:pt idx="19">
                <c:v>176</c:v>
              </c:pt>
              <c:pt idx="20">
                <c:v>181.55192307692309</c:v>
              </c:pt>
              <c:pt idx="21">
                <c:v>212.875</c:v>
              </c:pt>
              <c:pt idx="22">
                <c:v>247</c:v>
              </c:pt>
              <c:pt idx="23">
                <c:v>250.71428571428572</c:v>
              </c:pt>
              <c:pt idx="24">
                <c:v>295.11500000000001</c:v>
              </c:pt>
              <c:pt idx="25">
                <c:v>370.08076923076925</c:v>
              </c:pt>
              <c:pt idx="26">
                <c:v>393.96428571428572</c:v>
              </c:pt>
              <c:pt idx="27">
                <c:v>411.32142857142856</c:v>
              </c:pt>
              <c:pt idx="28">
                <c:v>424</c:v>
              </c:pt>
              <c:pt idx="29">
                <c:v>438.68421052631578</c:v>
              </c:pt>
              <c:pt idx="30">
                <c:v>468.25</c:v>
              </c:pt>
              <c:pt idx="31">
                <c:v>678.33333333333337</c:v>
              </c:pt>
              <c:pt idx="32">
                <c:v>894.58823529411768</c:v>
              </c:pt>
            </c:numLit>
          </c:val>
          <c:extLst>
            <c:ext xmlns:c16="http://schemas.microsoft.com/office/drawing/2014/chart" uri="{C3380CC4-5D6E-409C-BE32-E72D297353CC}">
              <c16:uniqueId val="{00000000-7D1B-4EAF-834E-4FFBAF4595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311554032"/>
        <c:axId val="1311547144"/>
      </c:barChart>
      <c:catAx>
        <c:axId val="1311554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547144"/>
        <c:crosses val="autoZero"/>
        <c:auto val="1"/>
        <c:lblAlgn val="ctr"/>
        <c:lblOffset val="100"/>
        <c:noMultiLvlLbl val="0"/>
      </c:catAx>
      <c:valAx>
        <c:axId val="1311547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1155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Products offered</a:t>
            </a:r>
          </a:p>
        </c:rich>
      </c:tx>
      <c:layout>
        <c:manualLayout>
          <c:xMode val="edge"/>
          <c:yMode val="edge"/>
          <c:x val="0.30491396908719742"/>
          <c:y val="2.7210884353741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Desks</c:v>
              </c:pt>
              <c:pt idx="1">
                <c:v>Coffee Tables</c:v>
              </c:pt>
              <c:pt idx="2">
                <c:v>Beds</c:v>
              </c:pt>
              <c:pt idx="3">
                <c:v>Sofas</c:v>
              </c:pt>
              <c:pt idx="4">
                <c:v>Chairs</c:v>
              </c:pt>
              <c:pt idx="5">
                <c:v>End Tables</c:v>
              </c:pt>
              <c:pt idx="6">
                <c:v>Sectionals</c:v>
              </c:pt>
              <c:pt idx="7">
                <c:v>Decorative Objects</c:v>
              </c:pt>
              <c:pt idx="8">
                <c:v>Lounge Chairs</c:v>
              </c:pt>
              <c:pt idx="9">
                <c:v>Bar Stools</c:v>
              </c:pt>
            </c:strLit>
          </c:cat>
          <c:val>
            <c:numLit>
              <c:formatCode>General</c:formatCode>
              <c:ptCount val="10"/>
              <c:pt idx="0">
                <c:v>26</c:v>
              </c:pt>
              <c:pt idx="1">
                <c:v>26</c:v>
              </c:pt>
              <c:pt idx="2">
                <c:v>28</c:v>
              </c:pt>
              <c:pt idx="3">
                <c:v>28</c:v>
              </c:pt>
              <c:pt idx="4">
                <c:v>32</c:v>
              </c:pt>
              <c:pt idx="5">
                <c:v>33</c:v>
              </c:pt>
              <c:pt idx="6">
                <c:v>51</c:v>
              </c:pt>
              <c:pt idx="7">
                <c:v>51</c:v>
              </c:pt>
              <c:pt idx="8">
                <c:v>56</c:v>
              </c:pt>
              <c:pt idx="9">
                <c:v>101</c:v>
              </c:pt>
            </c:numLit>
          </c:val>
          <c:extLst>
            <c:ext xmlns:c16="http://schemas.microsoft.com/office/drawing/2014/chart" uri="{C3380CC4-5D6E-409C-BE32-E72D297353CC}">
              <c16:uniqueId val="{00000000-3ECF-42BE-A7BF-11D96A0D6F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80111440"/>
        <c:axId val="1180115048"/>
      </c:barChart>
      <c:catAx>
        <c:axId val="118011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115048"/>
        <c:crosses val="autoZero"/>
        <c:auto val="1"/>
        <c:lblAlgn val="ctr"/>
        <c:lblOffset val="100"/>
        <c:noMultiLvlLbl val="0"/>
      </c:catAx>
      <c:valAx>
        <c:axId val="1180115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011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colors used in the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1"/>
              <c:pt idx="0">
                <c:v>Blue</c:v>
              </c:pt>
              <c:pt idx="1">
                <c:v>Beige</c:v>
              </c:pt>
              <c:pt idx="2">
                <c:v>Gray</c:v>
              </c:pt>
              <c:pt idx="3">
                <c:v>Orange</c:v>
              </c:pt>
              <c:pt idx="4">
                <c:v>Cream</c:v>
              </c:pt>
              <c:pt idx="5">
                <c:v>Grey</c:v>
              </c:pt>
              <c:pt idx="6">
                <c:v>Clear</c:v>
              </c:pt>
              <c:pt idx="7">
                <c:v>Red</c:v>
              </c:pt>
              <c:pt idx="8">
                <c:v>White</c:v>
              </c:pt>
              <c:pt idx="9">
                <c:v>Brown</c:v>
              </c:pt>
              <c:pt idx="10">
                <c:v>Black</c:v>
              </c:pt>
            </c:strLit>
          </c:cat>
          <c:val>
            <c:numLit>
              <c:formatCode>General</c:formatCode>
              <c:ptCount val="11"/>
              <c:pt idx="0">
                <c:v>9</c:v>
              </c:pt>
              <c:pt idx="1">
                <c:v>9</c:v>
              </c:pt>
              <c:pt idx="2">
                <c:v>9</c:v>
              </c:pt>
              <c:pt idx="3">
                <c:v>10</c:v>
              </c:pt>
              <c:pt idx="4">
                <c:v>13</c:v>
              </c:pt>
              <c:pt idx="5">
                <c:v>16</c:v>
              </c:pt>
              <c:pt idx="6">
                <c:v>21</c:v>
              </c:pt>
              <c:pt idx="7">
                <c:v>29</c:v>
              </c:pt>
              <c:pt idx="8">
                <c:v>76</c:v>
              </c:pt>
              <c:pt idx="9">
                <c:v>81</c:v>
              </c:pt>
              <c:pt idx="10">
                <c:v>107</c:v>
              </c:pt>
            </c:numLit>
          </c:val>
          <c:extLst>
            <c:ext xmlns:c16="http://schemas.microsoft.com/office/drawing/2014/chart" uri="{C3380CC4-5D6E-409C-BE32-E72D297353CC}">
              <c16:uniqueId val="{00000000-0F01-4482-B103-8CEDA9D957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80373392"/>
        <c:axId val="1080374376"/>
      </c:barChart>
      <c:catAx>
        <c:axId val="1080373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374376"/>
        <c:crosses val="autoZero"/>
        <c:auto val="1"/>
        <c:lblAlgn val="ctr"/>
        <c:lblOffset val="100"/>
        <c:noMultiLvlLbl val="0"/>
      </c:catAx>
      <c:valAx>
        <c:axId val="1080374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037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profit by product Class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3"/>
              <c:pt idx="0">
                <c:v>Vases</c:v>
              </c:pt>
              <c:pt idx="1">
                <c:v>Benches</c:v>
              </c:pt>
              <c:pt idx="2">
                <c:v>Pillows</c:v>
              </c:pt>
              <c:pt idx="3">
                <c:v>Sculptures</c:v>
              </c:pt>
              <c:pt idx="4">
                <c:v>Conference Tables</c:v>
              </c:pt>
              <c:pt idx="5">
                <c:v>Lighting</c:v>
              </c:pt>
              <c:pt idx="6">
                <c:v>Art</c:v>
              </c:pt>
              <c:pt idx="7">
                <c:v>Bars</c:v>
              </c:pt>
              <c:pt idx="8">
                <c:v>Buffets | Storage</c:v>
              </c:pt>
              <c:pt idx="9">
                <c:v>Decorative Objects</c:v>
              </c:pt>
              <c:pt idx="10">
                <c:v>Sleepers</c:v>
              </c:pt>
              <c:pt idx="11">
                <c:v>Mirrors</c:v>
              </c:pt>
              <c:pt idx="12">
                <c:v>Office | Task Chairs</c:v>
              </c:pt>
              <c:pt idx="13">
                <c:v>Ottomans</c:v>
              </c:pt>
              <c:pt idx="14">
                <c:v>Console Tables</c:v>
              </c:pt>
              <c:pt idx="15">
                <c:v>Rugs</c:v>
              </c:pt>
              <c:pt idx="16">
                <c:v>Outdoor Furniture</c:v>
              </c:pt>
              <c:pt idx="17">
                <c:v>Dressers | Chests</c:v>
              </c:pt>
              <c:pt idx="18">
                <c:v>End Tables</c:v>
              </c:pt>
              <c:pt idx="19">
                <c:v>Night Stands</c:v>
              </c:pt>
              <c:pt idx="20">
                <c:v>Media | Shelving</c:v>
              </c:pt>
              <c:pt idx="21">
                <c:v>Filing | Shelving</c:v>
              </c:pt>
              <c:pt idx="22">
                <c:v>Swing Chairs</c:v>
              </c:pt>
              <c:pt idx="23">
                <c:v>Coffee Tables</c:v>
              </c:pt>
              <c:pt idx="24">
                <c:v>Chairs</c:v>
              </c:pt>
              <c:pt idx="25">
                <c:v>(blank)</c:v>
              </c:pt>
              <c:pt idx="26">
                <c:v>Lounge Chairs</c:v>
              </c:pt>
              <c:pt idx="27">
                <c:v>Tables</c:v>
              </c:pt>
              <c:pt idx="28">
                <c:v>Beds</c:v>
              </c:pt>
              <c:pt idx="29">
                <c:v>Sofas</c:v>
              </c:pt>
              <c:pt idx="30">
                <c:v>Desks</c:v>
              </c:pt>
              <c:pt idx="31">
                <c:v>Bar Stools</c:v>
              </c:pt>
              <c:pt idx="32">
                <c:v>Sectionals</c:v>
              </c:pt>
            </c:strLit>
          </c:cat>
          <c:val>
            <c:numLit>
              <c:formatCode>General</c:formatCode>
              <c:ptCount val="33"/>
              <c:pt idx="0">
                <c:v>99.050000000000011</c:v>
              </c:pt>
              <c:pt idx="1">
                <c:v>581.54000000000008</c:v>
              </c:pt>
              <c:pt idx="2">
                <c:v>645.00000000000011</c:v>
              </c:pt>
              <c:pt idx="3">
                <c:v>768.83999999999992</c:v>
              </c:pt>
              <c:pt idx="4">
                <c:v>913</c:v>
              </c:pt>
              <c:pt idx="5">
                <c:v>945.80333333333328</c:v>
              </c:pt>
              <c:pt idx="6">
                <c:v>2349.0800000000004</c:v>
              </c:pt>
              <c:pt idx="7">
                <c:v>3022.7000000000003</c:v>
              </c:pt>
              <c:pt idx="8">
                <c:v>3151.38</c:v>
              </c:pt>
              <c:pt idx="9">
                <c:v>3217.5299999999997</c:v>
              </c:pt>
              <c:pt idx="10">
                <c:v>3357.69</c:v>
              </c:pt>
              <c:pt idx="11">
                <c:v>4433.0666666666666</c:v>
              </c:pt>
              <c:pt idx="12">
                <c:v>4532.17</c:v>
              </c:pt>
              <c:pt idx="13">
                <c:v>5551.5900000000011</c:v>
              </c:pt>
              <c:pt idx="14">
                <c:v>5569.8300000000008</c:v>
              </c:pt>
              <c:pt idx="15">
                <c:v>6345.4399999999987</c:v>
              </c:pt>
              <c:pt idx="16">
                <c:v>7477.6399999999994</c:v>
              </c:pt>
              <c:pt idx="17">
                <c:v>7726.92</c:v>
              </c:pt>
              <c:pt idx="18">
                <c:v>7849.7299999999987</c:v>
              </c:pt>
              <c:pt idx="19">
                <c:v>12273.630000000001</c:v>
              </c:pt>
              <c:pt idx="20">
                <c:v>14968.09</c:v>
              </c:pt>
              <c:pt idx="21">
                <c:v>19015.319999999996</c:v>
              </c:pt>
              <c:pt idx="22">
                <c:v>20754.57</c:v>
              </c:pt>
              <c:pt idx="23">
                <c:v>21000.760000000002</c:v>
              </c:pt>
              <c:pt idx="24">
                <c:v>25750.55</c:v>
              </c:pt>
              <c:pt idx="25">
                <c:v>27674.63</c:v>
              </c:pt>
              <c:pt idx="26">
                <c:v>31346.713333333333</c:v>
              </c:pt>
              <c:pt idx="27">
                <c:v>34320.839999999997</c:v>
              </c:pt>
              <c:pt idx="28">
                <c:v>42962.42</c:v>
              </c:pt>
              <c:pt idx="29">
                <c:v>45815.259999999995</c:v>
              </c:pt>
              <c:pt idx="30">
                <c:v>50851.483333333323</c:v>
              </c:pt>
              <c:pt idx="31">
                <c:v>76117.47</c:v>
              </c:pt>
              <c:pt idx="32">
                <c:v>87641.836666666641</c:v>
              </c:pt>
            </c:numLit>
          </c:val>
          <c:extLst>
            <c:ext xmlns:c16="http://schemas.microsoft.com/office/drawing/2014/chart" uri="{C3380CC4-5D6E-409C-BE32-E72D297353CC}">
              <c16:uniqueId val="{00000000-BDB2-41E1-AEEF-EB8718E6BE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343830656"/>
        <c:axId val="1343826392"/>
      </c:barChart>
      <c:catAx>
        <c:axId val="1343830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826392"/>
        <c:crosses val="autoZero"/>
        <c:auto val="1"/>
        <c:lblAlgn val="ctr"/>
        <c:lblOffset val="100"/>
        <c:noMultiLvlLbl val="0"/>
      </c:catAx>
      <c:valAx>
        <c:axId val="1343826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4383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Products Sold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9"/>
              <c:pt idx="0">
                <c:v>Beds</c:v>
              </c:pt>
              <c:pt idx="1">
                <c:v>Decorative Objects</c:v>
              </c:pt>
              <c:pt idx="2">
                <c:v>Tables</c:v>
              </c:pt>
              <c:pt idx="3">
                <c:v>Desks</c:v>
              </c:pt>
              <c:pt idx="4">
                <c:v>Sectionals</c:v>
              </c:pt>
              <c:pt idx="5">
                <c:v>Chairs</c:v>
              </c:pt>
              <c:pt idx="6">
                <c:v>Lounge Chairs</c:v>
              </c:pt>
              <c:pt idx="7">
                <c:v>Coffee Tables</c:v>
              </c:pt>
              <c:pt idx="8">
                <c:v>Bar Stools</c:v>
              </c:pt>
            </c:strLit>
          </c:cat>
          <c:val>
            <c:numLit>
              <c:formatCode>General</c:formatCode>
              <c:ptCount val="9"/>
              <c:pt idx="0">
                <c:v>49</c:v>
              </c:pt>
              <c:pt idx="1">
                <c:v>55</c:v>
              </c:pt>
              <c:pt idx="2">
                <c:v>55</c:v>
              </c:pt>
              <c:pt idx="3">
                <c:v>60</c:v>
              </c:pt>
              <c:pt idx="4">
                <c:v>61</c:v>
              </c:pt>
              <c:pt idx="5">
                <c:v>66</c:v>
              </c:pt>
              <c:pt idx="6">
                <c:v>68</c:v>
              </c:pt>
              <c:pt idx="7">
                <c:v>71</c:v>
              </c:pt>
              <c:pt idx="8">
                <c:v>233</c:v>
              </c:pt>
            </c:numLit>
          </c:val>
          <c:extLst>
            <c:ext xmlns:c16="http://schemas.microsoft.com/office/drawing/2014/chart" uri="{C3380CC4-5D6E-409C-BE32-E72D297353CC}">
              <c16:uniqueId val="{00000000-647F-447B-B9FB-57B2E4F5AA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80142272"/>
        <c:axId val="1180137680"/>
      </c:barChart>
      <c:catAx>
        <c:axId val="1180142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137680"/>
        <c:crosses val="autoZero"/>
        <c:auto val="1"/>
        <c:lblAlgn val="ctr"/>
        <c:lblOffset val="100"/>
        <c:noMultiLvlLbl val="0"/>
      </c:catAx>
      <c:valAx>
        <c:axId val="1180137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014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Channel</a:t>
            </a:r>
            <a:r>
              <a:rPr lang="en-US" baseline="0"/>
              <a:t> wise Products in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CHANNEL A</c:v>
              </c:pt>
              <c:pt idx="1">
                <c:v>CHANNEL W</c:v>
              </c:pt>
              <c:pt idx="2">
                <c:v>CHANNEL F</c:v>
              </c:pt>
              <c:pt idx="3">
                <c:v>CHANNEL E</c:v>
              </c:pt>
              <c:pt idx="4">
                <c:v>CHANNEL Z</c:v>
              </c:pt>
            </c:strLit>
          </c:cat>
          <c:val>
            <c:numLit>
              <c:formatCode>General</c:formatCode>
              <c:ptCount val="5"/>
              <c:pt idx="0">
                <c:v>543</c:v>
              </c:pt>
              <c:pt idx="1">
                <c:v>313</c:v>
              </c:pt>
              <c:pt idx="2">
                <c:v>291</c:v>
              </c:pt>
              <c:pt idx="3">
                <c:v>52</c:v>
              </c:pt>
              <c:pt idx="4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0-F64A-47AD-BC92-01FF49F320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5055144"/>
        <c:axId val="935055472"/>
      </c:barChart>
      <c:catAx>
        <c:axId val="935055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055472"/>
        <c:crosses val="autoZero"/>
        <c:auto val="1"/>
        <c:lblAlgn val="ctr"/>
        <c:lblOffset val="100"/>
        <c:noMultiLvlLbl val="0"/>
      </c:catAx>
      <c:valAx>
        <c:axId val="935055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5055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Channel</a:t>
            </a:r>
            <a:r>
              <a:rPr lang="en-US" baseline="0"/>
              <a:t> Wise Average Profits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CHANNEL E</c:v>
              </c:pt>
              <c:pt idx="1">
                <c:v>CHANNEL W</c:v>
              </c:pt>
              <c:pt idx="2">
                <c:v>CHANNEL F</c:v>
              </c:pt>
              <c:pt idx="3">
                <c:v>CHANNEL A</c:v>
              </c:pt>
              <c:pt idx="4">
                <c:v>CHANNEL Z</c:v>
              </c:pt>
            </c:strLit>
          </c:cat>
          <c:val>
            <c:numLit>
              <c:formatCode>General</c:formatCode>
              <c:ptCount val="5"/>
              <c:pt idx="0">
                <c:v>656.60180555555553</c:v>
              </c:pt>
              <c:pt idx="1">
                <c:v>532.5333386752136</c:v>
              </c:pt>
              <c:pt idx="2">
                <c:v>462.71853517877742</c:v>
              </c:pt>
              <c:pt idx="3">
                <c:v>444.18967972636813</c:v>
              </c:pt>
              <c:pt idx="4">
                <c:v>371.21787878787887</c:v>
              </c:pt>
            </c:numLit>
          </c:val>
          <c:extLst>
            <c:ext xmlns:c16="http://schemas.microsoft.com/office/drawing/2014/chart" uri="{C3380CC4-5D6E-409C-BE32-E72D297353CC}">
              <c16:uniqueId val="{00000000-05B8-415F-B8C0-BA24047DD8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2750816"/>
        <c:axId val="942757376"/>
      </c:barChart>
      <c:catAx>
        <c:axId val="94275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757376"/>
        <c:crosses val="autoZero"/>
        <c:auto val="1"/>
        <c:lblAlgn val="ctr"/>
        <c:lblOffset val="100"/>
        <c:noMultiLvlLbl val="0"/>
      </c:catAx>
      <c:valAx>
        <c:axId val="942757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4275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profits by shipping method (Min 5 orders)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Flat Rate White Glove</c:v>
              </c:pt>
              <c:pt idx="1">
                <c:v>Delivery</c:v>
              </c:pt>
              <c:pt idx="2">
                <c:v>Flat Rate Shipping</c:v>
              </c:pt>
              <c:pt idx="3">
                <c:v>UPS Ground</c:v>
              </c:pt>
              <c:pt idx="4">
                <c:v>Warehouse Pickup</c:v>
              </c:pt>
              <c:pt idx="5">
                <c:v>Store Pickup</c:v>
              </c:pt>
              <c:pt idx="6">
                <c:v>CARRYOUT</c:v>
              </c:pt>
            </c:strLit>
          </c:cat>
          <c:val>
            <c:numLit>
              <c:formatCode>General</c:formatCode>
              <c:ptCount val="7"/>
              <c:pt idx="0">
                <c:v>743.85086206896563</c:v>
              </c:pt>
              <c:pt idx="1">
                <c:v>623.22249554367215</c:v>
              </c:pt>
              <c:pt idx="2">
                <c:v>501.96142779587393</c:v>
              </c:pt>
              <c:pt idx="3">
                <c:v>375.73068965517251</c:v>
              </c:pt>
              <c:pt idx="4">
                <c:v>366.30739404352801</c:v>
              </c:pt>
              <c:pt idx="5">
                <c:v>203.76710144927537</c:v>
              </c:pt>
              <c:pt idx="6">
                <c:v>154.58158045977009</c:v>
              </c:pt>
            </c:numLit>
          </c:val>
          <c:extLst>
            <c:ext xmlns:c16="http://schemas.microsoft.com/office/drawing/2014/chart" uri="{C3380CC4-5D6E-409C-BE32-E72D297353CC}">
              <c16:uniqueId val="{00000000-AB78-4CB5-B122-08625103C7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4829216"/>
        <c:axId val="1184837744"/>
      </c:barChart>
      <c:catAx>
        <c:axId val="118482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837744"/>
        <c:crosses val="autoZero"/>
        <c:auto val="1"/>
        <c:lblAlgn val="ctr"/>
        <c:lblOffset val="100"/>
        <c:noMultiLvlLbl val="0"/>
      </c:catAx>
      <c:valAx>
        <c:axId val="1184837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482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Preferred</a:t>
            </a:r>
            <a:r>
              <a:rPr lang="en-US" baseline="0"/>
              <a:t> Shipping method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Average of Products weight 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Store Pickup</c:v>
              </c:pt>
              <c:pt idx="1">
                <c:v>CARRYOUT</c:v>
              </c:pt>
              <c:pt idx="2">
                <c:v>UPS Ground</c:v>
              </c:pt>
              <c:pt idx="3">
                <c:v>Warehouse Pickup</c:v>
              </c:pt>
              <c:pt idx="4">
                <c:v>Flat Rate Shipping</c:v>
              </c:pt>
              <c:pt idx="5">
                <c:v>Delivery</c:v>
              </c:pt>
              <c:pt idx="6">
                <c:v>Flat Rate White Glove</c:v>
              </c:pt>
            </c:strLit>
          </c:cat>
          <c:val>
            <c:numLit>
              <c:formatCode>General</c:formatCode>
              <c:ptCount val="7"/>
              <c:pt idx="0">
                <c:v>14.683478260869567</c:v>
              </c:pt>
              <c:pt idx="1">
                <c:v>25.009163793103433</c:v>
              </c:pt>
              <c:pt idx="2">
                <c:v>53.567241379310346</c:v>
              </c:pt>
              <c:pt idx="3">
                <c:v>67.258831615120286</c:v>
              </c:pt>
              <c:pt idx="4">
                <c:v>70.53866232356134</c:v>
              </c:pt>
              <c:pt idx="5">
                <c:v>107.02495721925141</c:v>
              </c:pt>
              <c:pt idx="6">
                <c:v>121.71844827586204</c:v>
              </c:pt>
            </c:numLit>
          </c:val>
          <c:extLst>
            <c:ext xmlns:c16="http://schemas.microsoft.com/office/drawing/2014/chart" uri="{C3380CC4-5D6E-409C-BE32-E72D297353CC}">
              <c16:uniqueId val="{00000000-4CAF-44EF-9405-8BB950C21B43}"/>
            </c:ext>
          </c:extLst>
        </c:ser>
        <c:ser>
          <c:idx val="1"/>
          <c:order val="1"/>
          <c:tx>
            <c:v>Count of Order Number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Store Pickup</c:v>
              </c:pt>
              <c:pt idx="1">
                <c:v>CARRYOUT</c:v>
              </c:pt>
              <c:pt idx="2">
                <c:v>UPS Ground</c:v>
              </c:pt>
              <c:pt idx="3">
                <c:v>Warehouse Pickup</c:v>
              </c:pt>
              <c:pt idx="4">
                <c:v>Flat Rate Shipping</c:v>
              </c:pt>
              <c:pt idx="5">
                <c:v>Delivery</c:v>
              </c:pt>
              <c:pt idx="6">
                <c:v>Flat Rate White Glove</c:v>
              </c:pt>
            </c:strLit>
          </c:cat>
          <c:val>
            <c:numLit>
              <c:formatCode>General</c:formatCode>
              <c:ptCount val="7"/>
              <c:pt idx="0">
                <c:v>46</c:v>
              </c:pt>
              <c:pt idx="1">
                <c:v>116</c:v>
              </c:pt>
              <c:pt idx="2">
                <c:v>30</c:v>
              </c:pt>
              <c:pt idx="3">
                <c:v>292</c:v>
              </c:pt>
              <c:pt idx="4">
                <c:v>307</c:v>
              </c:pt>
              <c:pt idx="5">
                <c:v>376</c:v>
              </c:pt>
              <c:pt idx="6">
                <c:v>59</c:v>
              </c:pt>
            </c:numLit>
          </c:val>
          <c:extLst>
            <c:ext xmlns:c16="http://schemas.microsoft.com/office/drawing/2014/chart" uri="{C3380CC4-5D6E-409C-BE32-E72D297353CC}">
              <c16:uniqueId val="{00000001-4CAF-44EF-9405-8BB950C21B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88247136"/>
        <c:axId val="1088238608"/>
      </c:barChart>
      <c:catAx>
        <c:axId val="1088247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238608"/>
        <c:crosses val="autoZero"/>
        <c:auto val="1"/>
        <c:lblAlgn val="ctr"/>
        <c:lblOffset val="100"/>
        <c:noMultiLvlLbl val="0"/>
      </c:catAx>
      <c:valAx>
        <c:axId val="108823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24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C66029A-853A-481D-9998-DAF8F7279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673832"/>
              </p:ext>
            </p:extLst>
          </p:nvPr>
        </p:nvGraphicFramePr>
        <p:xfrm>
          <a:off x="1046922" y="711200"/>
          <a:ext cx="5225017" cy="597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6B6C34-9FA7-4F85-8FCE-860D34F98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523641"/>
              </p:ext>
            </p:extLst>
          </p:nvPr>
        </p:nvGraphicFramePr>
        <p:xfrm>
          <a:off x="6851024" y="857997"/>
          <a:ext cx="3678621" cy="223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9206A70-3205-4F02-A2BD-6F6AE1E90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489785"/>
              </p:ext>
            </p:extLst>
          </p:nvPr>
        </p:nvGraphicFramePr>
        <p:xfrm>
          <a:off x="6851025" y="3800060"/>
          <a:ext cx="3678621" cy="2233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D13A72E-BC21-4C7F-9C74-9669EA03A4B5}"/>
              </a:ext>
            </a:extLst>
          </p:cNvPr>
          <p:cNvSpPr txBox="1"/>
          <p:nvPr/>
        </p:nvSpPr>
        <p:spPr>
          <a:xfrm>
            <a:off x="4685850" y="211230"/>
            <a:ext cx="31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Products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E26A2-BE09-4DC8-8159-D31E95BE4B5B}"/>
              </a:ext>
            </a:extLst>
          </p:cNvPr>
          <p:cNvSpPr txBox="1"/>
          <p:nvPr/>
        </p:nvSpPr>
        <p:spPr>
          <a:xfrm>
            <a:off x="6602772" y="6010775"/>
            <a:ext cx="435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of choice – Black, Brown and 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D027B-AFA6-4713-8361-404A8D351862}"/>
              </a:ext>
            </a:extLst>
          </p:cNvPr>
          <p:cNvSpPr txBox="1"/>
          <p:nvPr/>
        </p:nvSpPr>
        <p:spPr>
          <a:xfrm>
            <a:off x="6602772" y="3184215"/>
            <a:ext cx="463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to Medium Size Furniture – More options</a:t>
            </a:r>
          </a:p>
        </p:txBody>
      </p:sp>
    </p:spTree>
    <p:extLst>
      <p:ext uri="{BB962C8B-B14F-4D97-AF65-F5344CB8AC3E}">
        <p14:creationId xmlns:p14="http://schemas.microsoft.com/office/powerpoint/2010/main" val="129681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EAE302-F05B-4910-BF91-833B9FFB5923}"/>
              </a:ext>
            </a:extLst>
          </p:cNvPr>
          <p:cNvSpPr txBox="1"/>
          <p:nvPr/>
        </p:nvSpPr>
        <p:spPr>
          <a:xfrm>
            <a:off x="1126436" y="1033670"/>
            <a:ext cx="42804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Its All the way ‘Bar stools’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Highest number of products offered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Highest number of products sold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Second highest for the total profit generated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D82E7A2-8A8A-43BA-8DC1-E0BE5C96C0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79727"/>
              </p:ext>
            </p:extLst>
          </p:nvPr>
        </p:nvGraphicFramePr>
        <p:xfrm>
          <a:off x="6321287" y="132522"/>
          <a:ext cx="5068956" cy="644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F5B08A1-E2B6-46EF-95B8-F1DD0F88F4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082939"/>
              </p:ext>
            </p:extLst>
          </p:nvPr>
        </p:nvGraphicFramePr>
        <p:xfrm>
          <a:off x="1126436" y="3177209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649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049F37-49D8-4FE0-95FD-EAE49D2CB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227557"/>
              </p:ext>
            </p:extLst>
          </p:nvPr>
        </p:nvGraphicFramePr>
        <p:xfrm>
          <a:off x="1232452" y="2478157"/>
          <a:ext cx="4572000" cy="3379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55903AA-FF31-4F55-9882-9B07C1C8C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124677"/>
              </p:ext>
            </p:extLst>
          </p:nvPr>
        </p:nvGraphicFramePr>
        <p:xfrm>
          <a:off x="6221896" y="2478157"/>
          <a:ext cx="4572000" cy="3379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EF0583-57F1-486D-BE89-8756BF267AF8}"/>
              </a:ext>
            </a:extLst>
          </p:cNvPr>
          <p:cNvSpPr txBox="1"/>
          <p:nvPr/>
        </p:nvSpPr>
        <p:spPr>
          <a:xfrm>
            <a:off x="1842051" y="795129"/>
            <a:ext cx="8282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Money in Channel E</a:t>
            </a:r>
          </a:p>
          <a:p>
            <a:r>
              <a:rPr lang="en-US" dirty="0"/>
              <a:t>Even though ‘Channel E’ is not frequent but has highest average profit in the sales.</a:t>
            </a:r>
          </a:p>
          <a:p>
            <a:r>
              <a:rPr lang="en-US" dirty="0"/>
              <a:t>‘Channel A’ has Highest number of products in the sales but profit wise it is fourth among channels.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55FB90-9B86-4B98-A6D8-F64196AFD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089410"/>
              </p:ext>
            </p:extLst>
          </p:nvPr>
        </p:nvGraphicFramePr>
        <p:xfrm>
          <a:off x="6347791" y="2517913"/>
          <a:ext cx="4572000" cy="347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9F6817-E1B3-4586-916C-BBFE48FF0337}"/>
              </a:ext>
            </a:extLst>
          </p:cNvPr>
          <p:cNvSpPr txBox="1"/>
          <p:nvPr/>
        </p:nvSpPr>
        <p:spPr>
          <a:xfrm>
            <a:off x="2113721" y="993913"/>
            <a:ext cx="796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Preferred shipping method is ‘Delivery’.</a:t>
            </a:r>
          </a:p>
          <a:p>
            <a:r>
              <a:rPr lang="en-US" dirty="0"/>
              <a:t>‘Flat Rate White Glove’ ships heavy load and has high average profits among shipping methods.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534963D-A700-452E-A0B0-08DC46DC94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437629"/>
              </p:ext>
            </p:extLst>
          </p:nvPr>
        </p:nvGraphicFramePr>
        <p:xfrm>
          <a:off x="1272210" y="2517913"/>
          <a:ext cx="4572000" cy="347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158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3417</TotalTime>
  <Words>164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Zuri Furniture</dc:title>
  <dc:creator>Sachin.R</dc:creator>
  <cp:lastModifiedBy>Sachin Rangegowda</cp:lastModifiedBy>
  <cp:revision>43</cp:revision>
  <dcterms:created xsi:type="dcterms:W3CDTF">2018-05-19T01:15:33Z</dcterms:created>
  <dcterms:modified xsi:type="dcterms:W3CDTF">2019-02-26T21:36:44Z</dcterms:modified>
</cp:coreProperties>
</file>