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070F9-24F2-4261-9F92-90C565B5679F}">
          <p14:sldIdLst>
            <p14:sldId id="256"/>
            <p14:sldId id="257"/>
            <p14:sldId id="258"/>
            <p14:sldId id="259"/>
            <p14:sldId id="260"/>
            <p14:sldId id="261"/>
            <p14:sldId id="262"/>
            <p14:sldId id="263"/>
            <p14:sldId id="264"/>
            <p14:sldId id="265"/>
            <p14:sldId id="266"/>
            <p14:sldId id="267"/>
            <p14:sldId id="273"/>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590"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0748-3CE9-8B49-02C6-97011CD32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F94476-7BAB-FA10-BC6F-F383685DEF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6688E6-2737-F462-9B32-C909EF80365B}"/>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5" name="Footer Placeholder 4">
            <a:extLst>
              <a:ext uri="{FF2B5EF4-FFF2-40B4-BE49-F238E27FC236}">
                <a16:creationId xmlns:a16="http://schemas.microsoft.com/office/drawing/2014/main" id="{F6E9AD83-7070-08A3-0DD8-28E6BB9AB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3E8E4-7D93-9564-B12B-456CF99FE552}"/>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166053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336F-58C2-2B46-AFFA-2423D32F5E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C3C909-15D3-BC4C-F3B1-656A1FC91F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1C464-AD6A-D023-06D7-478807EE65C7}"/>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5" name="Footer Placeholder 4">
            <a:extLst>
              <a:ext uri="{FF2B5EF4-FFF2-40B4-BE49-F238E27FC236}">
                <a16:creationId xmlns:a16="http://schemas.microsoft.com/office/drawing/2014/main" id="{33FD58D8-DF11-1E0C-E12F-B09221258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81456-7EBE-D9F4-657E-FC5B377D08E4}"/>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5102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DC3E4-3A8F-4FF3-5A20-F3AC69BFB7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6A4145-10EB-2561-E816-7B616A3ADB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92101-9513-A453-E815-9081665B8C24}"/>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5" name="Footer Placeholder 4">
            <a:extLst>
              <a:ext uri="{FF2B5EF4-FFF2-40B4-BE49-F238E27FC236}">
                <a16:creationId xmlns:a16="http://schemas.microsoft.com/office/drawing/2014/main" id="{0F3C5037-F83C-F302-BE5B-383BB9DCF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3C53B6-C638-9197-52E4-C5AB6A50B7D8}"/>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293913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619B-A7A2-6082-60B8-5F58C8AC22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09CC36-567E-109B-7672-BCBE606AFE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C3BA8-C641-C906-CCC2-043498DEDE9C}"/>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5" name="Footer Placeholder 4">
            <a:extLst>
              <a:ext uri="{FF2B5EF4-FFF2-40B4-BE49-F238E27FC236}">
                <a16:creationId xmlns:a16="http://schemas.microsoft.com/office/drawing/2014/main" id="{21E2E799-8427-F667-555C-8BA77DF7D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A6FD8-718A-CAE3-746F-6831184A4966}"/>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274192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F7AD-54F1-F3F5-A6AB-F5360C460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FFA094-CB57-8EAA-27C3-EF39A4916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89A5D-E3D6-A819-9B54-1DE6C3AA6741}"/>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5" name="Footer Placeholder 4">
            <a:extLst>
              <a:ext uri="{FF2B5EF4-FFF2-40B4-BE49-F238E27FC236}">
                <a16:creationId xmlns:a16="http://schemas.microsoft.com/office/drawing/2014/main" id="{9A77D3D3-D6DE-4DA0-8D1F-700E83B8B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EBC9C-34B0-37EF-C105-364AA42DD4A5}"/>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1984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965D-1733-0D0F-F394-D5A8BF2D6E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DAF874-70EC-D513-56EF-CDC83A16EA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790F93-4271-1762-B1BF-BCAC712E5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F20382-9AC8-4E3D-ADDD-99DF76B8083F}"/>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6" name="Footer Placeholder 5">
            <a:extLst>
              <a:ext uri="{FF2B5EF4-FFF2-40B4-BE49-F238E27FC236}">
                <a16:creationId xmlns:a16="http://schemas.microsoft.com/office/drawing/2014/main" id="{48201D52-E71B-A38F-5B3C-CBF9697A7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FC108B-584A-621C-80E2-F58A63DBADD1}"/>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424061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2F8B-6538-F9F7-D565-E6EFF51C8F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CB9256-88A0-0A7E-85C8-1089DBABD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7959A-8BE8-D846-FE77-A8B2F368E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DD3A12-16E8-ABC3-0BC8-AF885951C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3066D-EA0E-4693-331B-0EA518255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4D2FD9-BEC2-3883-67EF-4B56A40C550A}"/>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8" name="Footer Placeholder 7">
            <a:extLst>
              <a:ext uri="{FF2B5EF4-FFF2-40B4-BE49-F238E27FC236}">
                <a16:creationId xmlns:a16="http://schemas.microsoft.com/office/drawing/2014/main" id="{B9A247B5-2D0C-AC90-5002-95167F2899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1787E2-EFB5-C393-A075-DB0DFB5CC45B}"/>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285823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046B-A952-D688-A5DD-579FC70B39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43CB1E-F5E0-6B77-254E-29A7F0955AFE}"/>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4" name="Footer Placeholder 3">
            <a:extLst>
              <a:ext uri="{FF2B5EF4-FFF2-40B4-BE49-F238E27FC236}">
                <a16:creationId xmlns:a16="http://schemas.microsoft.com/office/drawing/2014/main" id="{04431AC2-6C03-1930-2D06-1B16501749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A65137-BFEE-5038-CD47-E9226954B743}"/>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100809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3C58A-64BD-E9AE-6887-43712F753259}"/>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3" name="Footer Placeholder 2">
            <a:extLst>
              <a:ext uri="{FF2B5EF4-FFF2-40B4-BE49-F238E27FC236}">
                <a16:creationId xmlns:a16="http://schemas.microsoft.com/office/drawing/2014/main" id="{96A6ACE6-7365-8601-ECF5-C2634D90FB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39DCD1-7160-E5D8-6EE4-EAFB1BA0FF25}"/>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288300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A0A-7AA5-01E2-B2A4-5A429B967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63EC33-E5B2-8723-C2FF-C571B53DCA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AA9515-94C4-2002-4DA6-F62D4455F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11F80C-FF1E-1FFB-C3D7-B26AE475839E}"/>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6" name="Footer Placeholder 5">
            <a:extLst>
              <a:ext uri="{FF2B5EF4-FFF2-40B4-BE49-F238E27FC236}">
                <a16:creationId xmlns:a16="http://schemas.microsoft.com/office/drawing/2014/main" id="{A4A03B42-61F7-C3C5-A085-495C44C35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E0E585-DD39-3474-CDB2-007069CF43E0}"/>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39918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570B-E6C1-8364-F1A5-B2F8232E2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5926DD-C59F-A554-E3BE-585672D89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93D215-05DA-2FAB-816A-FF2C857D2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07C867-D3F6-4061-5EC1-E2EC630DEB1A}"/>
              </a:ext>
            </a:extLst>
          </p:cNvPr>
          <p:cNvSpPr>
            <a:spLocks noGrp="1"/>
          </p:cNvSpPr>
          <p:nvPr>
            <p:ph type="dt" sz="half" idx="10"/>
          </p:nvPr>
        </p:nvSpPr>
        <p:spPr/>
        <p:txBody>
          <a:bodyPr/>
          <a:lstStyle/>
          <a:p>
            <a:fld id="{F3BCE090-8DD5-445E-916F-D1269DE34213}" type="datetimeFigureOut">
              <a:rPr lang="en-IN" smtClean="0"/>
              <a:t>07-12-2023</a:t>
            </a:fld>
            <a:endParaRPr lang="en-IN"/>
          </a:p>
        </p:txBody>
      </p:sp>
      <p:sp>
        <p:nvSpPr>
          <p:cNvPr id="6" name="Footer Placeholder 5">
            <a:extLst>
              <a:ext uri="{FF2B5EF4-FFF2-40B4-BE49-F238E27FC236}">
                <a16:creationId xmlns:a16="http://schemas.microsoft.com/office/drawing/2014/main" id="{DC5EE952-FA6C-ABD8-46FA-0B1AAAD1D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198624-7A62-03BD-A25D-EC9F394C42D3}"/>
              </a:ext>
            </a:extLst>
          </p:cNvPr>
          <p:cNvSpPr>
            <a:spLocks noGrp="1"/>
          </p:cNvSpPr>
          <p:nvPr>
            <p:ph type="sldNum" sz="quarter" idx="12"/>
          </p:nvPr>
        </p:nvSpPr>
        <p:spPr/>
        <p:txBody>
          <a:bodyPr/>
          <a:lstStyle/>
          <a:p>
            <a:fld id="{20C88654-4B7C-468F-8FC4-0820C69E9BFD}" type="slidenum">
              <a:rPr lang="en-IN" smtClean="0"/>
              <a:t>‹#›</a:t>
            </a:fld>
            <a:endParaRPr lang="en-IN"/>
          </a:p>
        </p:txBody>
      </p:sp>
    </p:spTree>
    <p:extLst>
      <p:ext uri="{BB962C8B-B14F-4D97-AF65-F5344CB8AC3E}">
        <p14:creationId xmlns:p14="http://schemas.microsoft.com/office/powerpoint/2010/main" val="135078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C38EF9-D4ED-BFB4-C4B1-E4A24D788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C7578-F91E-3093-F677-266404998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38513-4B30-28A5-A6E3-237A8A997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CE090-8DD5-445E-916F-D1269DE34213}" type="datetimeFigureOut">
              <a:rPr lang="en-IN" smtClean="0"/>
              <a:t>07-12-2023</a:t>
            </a:fld>
            <a:endParaRPr lang="en-IN"/>
          </a:p>
        </p:txBody>
      </p:sp>
      <p:sp>
        <p:nvSpPr>
          <p:cNvPr id="5" name="Footer Placeholder 4">
            <a:extLst>
              <a:ext uri="{FF2B5EF4-FFF2-40B4-BE49-F238E27FC236}">
                <a16:creationId xmlns:a16="http://schemas.microsoft.com/office/drawing/2014/main" id="{AAE3AE84-A1EE-523F-D954-275B7BC5A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119264-05EA-1582-A1FB-08098B53B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88654-4B7C-468F-8FC4-0820C69E9BFD}" type="slidenum">
              <a:rPr lang="en-IN" smtClean="0"/>
              <a:t>‹#›</a:t>
            </a:fld>
            <a:endParaRPr lang="en-IN"/>
          </a:p>
        </p:txBody>
      </p:sp>
    </p:spTree>
    <p:extLst>
      <p:ext uri="{BB962C8B-B14F-4D97-AF65-F5344CB8AC3E}">
        <p14:creationId xmlns:p14="http://schemas.microsoft.com/office/powerpoint/2010/main" val="266592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0A4FCA-AEBB-5745-FC83-9C5B1F3D0D8E}"/>
              </a:ext>
            </a:extLst>
          </p:cNvPr>
          <p:cNvSpPr/>
          <p:nvPr/>
        </p:nvSpPr>
        <p:spPr>
          <a:xfrm>
            <a:off x="0" y="0"/>
            <a:ext cx="12192000" cy="685800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141A2B9-D56C-E540-D458-28CA3C852A53}"/>
              </a:ext>
            </a:extLst>
          </p:cNvPr>
          <p:cNvSpPr>
            <a:spLocks noGrp="1"/>
          </p:cNvSpPr>
          <p:nvPr>
            <p:ph type="ctrTitle"/>
          </p:nvPr>
        </p:nvSpPr>
        <p:spPr>
          <a:xfrm>
            <a:off x="2173941" y="78059"/>
            <a:ext cx="7844118" cy="806824"/>
          </a:xfrm>
        </p:spPr>
        <p:txBody>
          <a:bodyPr>
            <a:normAutofit fontScale="90000"/>
          </a:bodyPr>
          <a:lstStyle/>
          <a:p>
            <a:r>
              <a:rPr lang="en-IN" sz="3100" b="1" kern="100" dirty="0">
                <a:effectLst/>
                <a:latin typeface="Times New Roman" panose="02020603050405020304" pitchFamily="18" charset="0"/>
                <a:ea typeface="Calibri" panose="020F0502020204030204" pitchFamily="34" charset="0"/>
                <a:cs typeface="Mangal" panose="02040503050203030202" pitchFamily="18" charset="0"/>
              </a:rPr>
              <a:t>SMART PLANT CARE SYSTEM</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sz="2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557480E-395A-B69B-E745-7FA8EC23C682}"/>
              </a:ext>
            </a:extLst>
          </p:cNvPr>
          <p:cNvSpPr>
            <a:spLocks noGrp="1"/>
          </p:cNvSpPr>
          <p:nvPr>
            <p:ph type="subTitle" idx="1"/>
          </p:nvPr>
        </p:nvSpPr>
        <p:spPr>
          <a:xfrm>
            <a:off x="605790" y="650333"/>
            <a:ext cx="501352" cy="493956"/>
          </a:xfrm>
        </p:spPr>
        <p:txBody>
          <a:bodyPr>
            <a:normAutofit/>
          </a:bodyPr>
          <a:lstStyle/>
          <a:p>
            <a:endParaRPr lang="en-IN" dirty="0"/>
          </a:p>
        </p:txBody>
      </p:sp>
      <p:pic>
        <p:nvPicPr>
          <p:cNvPr id="16" name="Picture 15">
            <a:extLst>
              <a:ext uri="{FF2B5EF4-FFF2-40B4-BE49-F238E27FC236}">
                <a16:creationId xmlns:a16="http://schemas.microsoft.com/office/drawing/2014/main" id="{6EED713B-4EC2-A6F8-39C3-BE601940D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712" y="5935484"/>
            <a:ext cx="863749" cy="863749"/>
          </a:xfrm>
          <a:prstGeom prst="rect">
            <a:avLst/>
          </a:prstGeom>
        </p:spPr>
      </p:pic>
      <p:sp>
        <p:nvSpPr>
          <p:cNvPr id="4" name="TextBox 3">
            <a:extLst>
              <a:ext uri="{FF2B5EF4-FFF2-40B4-BE49-F238E27FC236}">
                <a16:creationId xmlns:a16="http://schemas.microsoft.com/office/drawing/2014/main" id="{A97A04A9-4A08-74E0-3857-1CBDD5A199CC}"/>
              </a:ext>
            </a:extLst>
          </p:cNvPr>
          <p:cNvSpPr txBox="1"/>
          <p:nvPr/>
        </p:nvSpPr>
        <p:spPr>
          <a:xfrm>
            <a:off x="5593976" y="606770"/>
            <a:ext cx="824753" cy="400110"/>
          </a:xfrm>
          <a:prstGeom prst="rect">
            <a:avLst/>
          </a:prstGeom>
          <a:noFill/>
        </p:spPr>
        <p:txBody>
          <a:bodyPr wrap="square" rtlCol="0">
            <a:spAutoFit/>
          </a:bodyPr>
          <a:lstStyle/>
          <a:p>
            <a:r>
              <a:rPr lang="en-IN" dirty="0"/>
              <a:t>   </a:t>
            </a:r>
            <a:r>
              <a:rPr lang="en-IN" sz="2000" b="1" dirty="0">
                <a:latin typeface="Times New Roman" panose="02020603050405020304" pitchFamily="18" charset="0"/>
                <a:cs typeface="Times New Roman" panose="02020603050405020304" pitchFamily="18" charset="0"/>
              </a:rPr>
              <a:t>By:-</a:t>
            </a:r>
          </a:p>
        </p:txBody>
      </p:sp>
      <p:sp>
        <p:nvSpPr>
          <p:cNvPr id="5" name="TextBox 4">
            <a:extLst>
              <a:ext uri="{FF2B5EF4-FFF2-40B4-BE49-F238E27FC236}">
                <a16:creationId xmlns:a16="http://schemas.microsoft.com/office/drawing/2014/main" id="{CE9DBD51-97F2-3FDF-7264-54E1673F4716}"/>
              </a:ext>
            </a:extLst>
          </p:cNvPr>
          <p:cNvSpPr txBox="1"/>
          <p:nvPr/>
        </p:nvSpPr>
        <p:spPr>
          <a:xfrm>
            <a:off x="4525606" y="1144289"/>
            <a:ext cx="3437965" cy="1138773"/>
          </a:xfrm>
          <a:prstGeom prst="rect">
            <a:avLst/>
          </a:prstGeom>
          <a:noFill/>
        </p:spPr>
        <p:txBody>
          <a:bodyPr wrap="square" rtlCol="0">
            <a:spAutoFit/>
          </a:bodyPr>
          <a:lstStyle/>
          <a:p>
            <a:r>
              <a:rPr lang="en-IN" sz="1700" dirty="0"/>
              <a:t>20/ECE/131 – SACHIN SAURAV</a:t>
            </a:r>
          </a:p>
          <a:p>
            <a:r>
              <a:rPr lang="en-IN" sz="1700" dirty="0"/>
              <a:t>20/ECE/143 – SHIVA CHOUDHARY</a:t>
            </a:r>
          </a:p>
          <a:p>
            <a:r>
              <a:rPr lang="en-IN" sz="1700" dirty="0"/>
              <a:t>20/ECE/170 – SUCHISMITA GHOSH</a:t>
            </a:r>
          </a:p>
          <a:p>
            <a:r>
              <a:rPr lang="en-IN" sz="1700" dirty="0"/>
              <a:t>20/ECE/181 – SHUVAJIT AKHULI</a:t>
            </a:r>
          </a:p>
        </p:txBody>
      </p:sp>
      <p:sp>
        <p:nvSpPr>
          <p:cNvPr id="6" name="TextBox 5">
            <a:extLst>
              <a:ext uri="{FF2B5EF4-FFF2-40B4-BE49-F238E27FC236}">
                <a16:creationId xmlns:a16="http://schemas.microsoft.com/office/drawing/2014/main" id="{866AC5B4-508B-0F2C-3E31-C62D672A4FD3}"/>
              </a:ext>
            </a:extLst>
          </p:cNvPr>
          <p:cNvSpPr txBox="1"/>
          <p:nvPr/>
        </p:nvSpPr>
        <p:spPr>
          <a:xfrm>
            <a:off x="3185044" y="3542746"/>
            <a:ext cx="6119084" cy="2333972"/>
          </a:xfrm>
          <a:prstGeom prst="rect">
            <a:avLst/>
          </a:prstGeom>
          <a:noFill/>
        </p:spPr>
        <p:txBody>
          <a:bodyPr wrap="square" rtlCol="0">
            <a:spAutoFit/>
          </a:bodyPr>
          <a:lstStyle/>
          <a:p>
            <a:pPr algn="ctr">
              <a:lnSpc>
                <a:spcPct val="150000"/>
              </a:lnSpc>
              <a:spcAft>
                <a:spcPts val="800"/>
              </a:spcAft>
            </a:pPr>
            <a:r>
              <a:rPr lang="en-IN" sz="1650" kern="100" dirty="0">
                <a:effectLst/>
                <a:latin typeface="Bodoni MT" panose="02070603080606020203" pitchFamily="18" charset="0"/>
                <a:ea typeface="Calibri" panose="020F0502020204030204" pitchFamily="34" charset="0"/>
                <a:cs typeface="Mangal" panose="02040503050203030202" pitchFamily="18" charset="0"/>
              </a:rPr>
              <a:t>A Project thesis Submitted to Haldia Institute of Technology</a:t>
            </a:r>
          </a:p>
          <a:p>
            <a:pPr algn="ctr">
              <a:lnSpc>
                <a:spcPct val="150000"/>
              </a:lnSpc>
              <a:spcAft>
                <a:spcPts val="800"/>
              </a:spcAft>
            </a:pPr>
            <a:r>
              <a:rPr lang="en-IN" sz="1650" kern="100" dirty="0">
                <a:effectLst/>
                <a:latin typeface="Bodoni MT" panose="02070603080606020203" pitchFamily="18" charset="0"/>
                <a:ea typeface="Calibri" panose="020F0502020204030204" pitchFamily="34" charset="0"/>
                <a:cs typeface="Mangal" panose="02040503050203030202" pitchFamily="18" charset="0"/>
              </a:rPr>
              <a:t>In Partial Fulfilment of the Requirements for Degree of</a:t>
            </a:r>
          </a:p>
          <a:p>
            <a:pPr algn="ctr">
              <a:lnSpc>
                <a:spcPct val="150000"/>
              </a:lnSpc>
              <a:spcAft>
                <a:spcPts val="800"/>
              </a:spcAft>
            </a:pPr>
            <a:r>
              <a:rPr lang="en-IN" sz="1650" kern="100" dirty="0">
                <a:effectLst/>
                <a:latin typeface="Bodoni MT" panose="02070603080606020203" pitchFamily="18" charset="0"/>
                <a:ea typeface="Calibri" panose="020F0502020204030204" pitchFamily="34" charset="0"/>
                <a:cs typeface="Mangal" panose="02040503050203030202" pitchFamily="18" charset="0"/>
              </a:rPr>
              <a:t>B. Tech in Electronics &amp; Communication Engineering,</a:t>
            </a:r>
          </a:p>
          <a:p>
            <a:pPr algn="ctr">
              <a:lnSpc>
                <a:spcPct val="150000"/>
              </a:lnSpc>
              <a:spcAft>
                <a:spcPts val="800"/>
              </a:spcAft>
            </a:pPr>
            <a:r>
              <a:rPr lang="en-IN" sz="1650" kern="100" dirty="0">
                <a:effectLst/>
                <a:latin typeface="Bodoni MT" panose="02070603080606020203" pitchFamily="18" charset="0"/>
                <a:ea typeface="Calibri" panose="020F0502020204030204" pitchFamily="34" charset="0"/>
                <a:cs typeface="Mangal" panose="02040503050203030202" pitchFamily="18" charset="0"/>
              </a:rPr>
              <a:t>Maulana Abul Kalam Azad University of Technology,</a:t>
            </a:r>
          </a:p>
          <a:p>
            <a:r>
              <a:rPr lang="en-IN" sz="1650" dirty="0">
                <a:effectLst/>
                <a:latin typeface="Bodoni MT" panose="02070603080606020203" pitchFamily="18" charset="0"/>
                <a:ea typeface="Calibri" panose="020F0502020204030204" pitchFamily="34" charset="0"/>
                <a:cs typeface="Mangal" panose="02040503050203030202" pitchFamily="18" charset="0"/>
              </a:rPr>
              <a:t>      Formerly known as West Bengal University of Technology.</a:t>
            </a:r>
            <a:endParaRPr lang="en-IN" sz="1650" dirty="0">
              <a:latin typeface="Bodoni MT" panose="02070603080606020203" pitchFamily="18" charset="0"/>
            </a:endParaRPr>
          </a:p>
        </p:txBody>
      </p:sp>
      <p:sp>
        <p:nvSpPr>
          <p:cNvPr id="7" name="TextBox 6">
            <a:extLst>
              <a:ext uri="{FF2B5EF4-FFF2-40B4-BE49-F238E27FC236}">
                <a16:creationId xmlns:a16="http://schemas.microsoft.com/office/drawing/2014/main" id="{9C2D24AB-685E-6A3E-4211-A191FA572473}"/>
              </a:ext>
            </a:extLst>
          </p:cNvPr>
          <p:cNvSpPr txBox="1"/>
          <p:nvPr/>
        </p:nvSpPr>
        <p:spPr>
          <a:xfrm>
            <a:off x="4596985" y="2358906"/>
            <a:ext cx="2675964" cy="369332"/>
          </a:xfrm>
          <a:prstGeom prst="rect">
            <a:avLst/>
          </a:prstGeom>
          <a:noFill/>
        </p:spPr>
        <p:txBody>
          <a:bodyPr wrap="square" rtlCol="0">
            <a:spAutoFit/>
          </a:bodyPr>
          <a:lstStyle/>
          <a:p>
            <a:r>
              <a:rPr lang="en-IN" dirty="0"/>
              <a:t>Under The Supervision of:-</a:t>
            </a:r>
          </a:p>
        </p:txBody>
      </p:sp>
      <p:sp>
        <p:nvSpPr>
          <p:cNvPr id="8" name="TextBox 7">
            <a:extLst>
              <a:ext uri="{FF2B5EF4-FFF2-40B4-BE49-F238E27FC236}">
                <a16:creationId xmlns:a16="http://schemas.microsoft.com/office/drawing/2014/main" id="{67CCE0E8-43E2-BE2E-EFE9-1A5945C98C5F}"/>
              </a:ext>
            </a:extLst>
          </p:cNvPr>
          <p:cNvSpPr txBox="1"/>
          <p:nvPr/>
        </p:nvSpPr>
        <p:spPr>
          <a:xfrm>
            <a:off x="5094192" y="2667865"/>
            <a:ext cx="1662953" cy="369332"/>
          </a:xfrm>
          <a:prstGeom prst="rect">
            <a:avLst/>
          </a:prstGeom>
          <a:noFill/>
        </p:spPr>
        <p:txBody>
          <a:bodyPr wrap="square" rtlCol="0">
            <a:spAutoFit/>
          </a:bodyPr>
          <a:lstStyle/>
          <a:p>
            <a:r>
              <a:rPr lang="en-IN" b="1" dirty="0" err="1"/>
              <a:t>Dr.</a:t>
            </a:r>
            <a:r>
              <a:rPr lang="en-IN" b="1" dirty="0"/>
              <a:t> Avishek Das</a:t>
            </a:r>
          </a:p>
        </p:txBody>
      </p:sp>
      <p:sp>
        <p:nvSpPr>
          <p:cNvPr id="9" name="TextBox 8">
            <a:extLst>
              <a:ext uri="{FF2B5EF4-FFF2-40B4-BE49-F238E27FC236}">
                <a16:creationId xmlns:a16="http://schemas.microsoft.com/office/drawing/2014/main" id="{94CE97EA-FFA5-3597-1209-0C59DE806D89}"/>
              </a:ext>
            </a:extLst>
          </p:cNvPr>
          <p:cNvSpPr txBox="1"/>
          <p:nvPr/>
        </p:nvSpPr>
        <p:spPr>
          <a:xfrm>
            <a:off x="4358751" y="3059668"/>
            <a:ext cx="3295201" cy="369332"/>
          </a:xfrm>
          <a:prstGeom prst="rect">
            <a:avLst/>
          </a:prstGeom>
          <a:noFill/>
        </p:spPr>
        <p:txBody>
          <a:bodyPr wrap="square" rtlCol="0">
            <a:spAutoFit/>
          </a:bodyPr>
          <a:lstStyle/>
          <a:p>
            <a:r>
              <a:rPr lang="en-IN" dirty="0"/>
              <a:t>Assistant Professor, Dept. of ECE</a:t>
            </a:r>
          </a:p>
        </p:txBody>
      </p:sp>
    </p:spTree>
    <p:extLst>
      <p:ext uri="{BB962C8B-B14F-4D97-AF65-F5344CB8AC3E}">
        <p14:creationId xmlns:p14="http://schemas.microsoft.com/office/powerpoint/2010/main" val="414685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AEF-82EA-C645-1868-19BE007EDA34}"/>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C56FE65C-7F34-E639-7E5C-0FFDAFAEE999}"/>
              </a:ext>
            </a:extLst>
          </p:cNvPr>
          <p:cNvSpPr/>
          <p:nvPr/>
        </p:nvSpPr>
        <p:spPr>
          <a:xfrm rot="20794424">
            <a:off x="0" y="-474187"/>
            <a:ext cx="12192000" cy="7806375"/>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C8E8A3A-00E7-E6C6-70A9-C125C0C50C70}"/>
              </a:ext>
            </a:extLst>
          </p:cNvPr>
          <p:cNvSpPr txBox="1"/>
          <p:nvPr/>
        </p:nvSpPr>
        <p:spPr>
          <a:xfrm>
            <a:off x="746760" y="735518"/>
            <a:ext cx="1642110" cy="584775"/>
          </a:xfrm>
          <a:prstGeom prst="rect">
            <a:avLst/>
          </a:prstGeom>
          <a:noFill/>
        </p:spPr>
        <p:txBody>
          <a:bodyPr wrap="square" rtlCol="0">
            <a:spAutoFit/>
          </a:bodyPr>
          <a:lstStyle/>
          <a:p>
            <a:r>
              <a:rPr lang="en-IN" sz="3200" b="1" dirty="0">
                <a:latin typeface="Bahnschrift Condensed" panose="020B0502040204020203" pitchFamily="34" charset="0"/>
              </a:rPr>
              <a:t>6. BUZZER</a:t>
            </a:r>
          </a:p>
        </p:txBody>
      </p:sp>
      <p:pic>
        <p:nvPicPr>
          <p:cNvPr id="13" name="Content Placeholder 12">
            <a:extLst>
              <a:ext uri="{FF2B5EF4-FFF2-40B4-BE49-F238E27FC236}">
                <a16:creationId xmlns:a16="http://schemas.microsoft.com/office/drawing/2014/main" id="{DED53A1E-7D30-8EC0-95FB-5643D32C7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4706" y="1578225"/>
            <a:ext cx="1681121" cy="1850775"/>
          </a:xfrm>
        </p:spPr>
      </p:pic>
      <p:sp>
        <p:nvSpPr>
          <p:cNvPr id="14" name="TextBox 13">
            <a:extLst>
              <a:ext uri="{FF2B5EF4-FFF2-40B4-BE49-F238E27FC236}">
                <a16:creationId xmlns:a16="http://schemas.microsoft.com/office/drawing/2014/main" id="{6DB4B112-F6E1-5C5E-46CC-68DF867EDD08}"/>
              </a:ext>
            </a:extLst>
          </p:cNvPr>
          <p:cNvSpPr txBox="1"/>
          <p:nvPr/>
        </p:nvSpPr>
        <p:spPr>
          <a:xfrm>
            <a:off x="1255059" y="4209171"/>
            <a:ext cx="9690847"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A buzzer used in Arduino projects is an electronic component designed to produce audible sounds or tones when an electrical signal is applied.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Buzzers are commonly employed to provide audio feedback in various Arduino applications, from simple alarms and notifications to more complex interactive projects.</a:t>
            </a:r>
            <a:endParaRPr lang="en-US"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Arduino enthusiasts can easily integrate buzzers into their circuits, leveraging the simplicity of the tone() function in the Arduino IDE to generate different frequencies and durations of sound.</a:t>
            </a:r>
            <a:endParaRPr lang="en-IN" dirty="0"/>
          </a:p>
        </p:txBody>
      </p:sp>
    </p:spTree>
    <p:extLst>
      <p:ext uri="{BB962C8B-B14F-4D97-AF65-F5344CB8AC3E}">
        <p14:creationId xmlns:p14="http://schemas.microsoft.com/office/powerpoint/2010/main" val="305806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ECA4-FB30-60B2-7112-4FF395FB2D13}"/>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8D7A572-EB32-7395-45B4-27EB8CA7141F}"/>
              </a:ext>
            </a:extLst>
          </p:cNvPr>
          <p:cNvSpPr/>
          <p:nvPr/>
        </p:nvSpPr>
        <p:spPr>
          <a:xfrm rot="20600526">
            <a:off x="-99089" y="-730614"/>
            <a:ext cx="12390178" cy="8171185"/>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3EFBD5-B28F-BE09-24CC-0045B69C0D49}"/>
              </a:ext>
            </a:extLst>
          </p:cNvPr>
          <p:cNvSpPr txBox="1"/>
          <p:nvPr/>
        </p:nvSpPr>
        <p:spPr>
          <a:xfrm>
            <a:off x="838200" y="880994"/>
            <a:ext cx="2384611" cy="584775"/>
          </a:xfrm>
          <a:prstGeom prst="rect">
            <a:avLst/>
          </a:prstGeom>
          <a:noFill/>
        </p:spPr>
        <p:txBody>
          <a:bodyPr wrap="square" rtlCol="0">
            <a:spAutoFit/>
          </a:bodyPr>
          <a:lstStyle/>
          <a:p>
            <a:r>
              <a:rPr lang="en-IN" sz="3200" b="1" dirty="0">
                <a:latin typeface="Bahnschrift Condensed" panose="020B0502040204020203" pitchFamily="34" charset="0"/>
              </a:rPr>
              <a:t>7. GROWTH LIGHT</a:t>
            </a:r>
          </a:p>
        </p:txBody>
      </p:sp>
      <p:pic>
        <p:nvPicPr>
          <p:cNvPr id="8" name="Content Placeholder 7">
            <a:extLst>
              <a:ext uri="{FF2B5EF4-FFF2-40B4-BE49-F238E27FC236}">
                <a16:creationId xmlns:a16="http://schemas.microsoft.com/office/drawing/2014/main" id="{5764E9C6-1638-60D0-172E-E90987353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8737" y="1786975"/>
            <a:ext cx="2354526" cy="1568003"/>
          </a:xfrm>
        </p:spPr>
      </p:pic>
      <p:sp>
        <p:nvSpPr>
          <p:cNvPr id="9" name="TextBox 8">
            <a:extLst>
              <a:ext uri="{FF2B5EF4-FFF2-40B4-BE49-F238E27FC236}">
                <a16:creationId xmlns:a16="http://schemas.microsoft.com/office/drawing/2014/main" id="{99C08E07-F339-4A85-579F-6312F894ECE5}"/>
              </a:ext>
            </a:extLst>
          </p:cNvPr>
          <p:cNvSpPr txBox="1"/>
          <p:nvPr/>
        </p:nvSpPr>
        <p:spPr>
          <a:xfrm>
            <a:off x="1293091" y="4119418"/>
            <a:ext cx="9892145"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Growth lights used in Arduino projects refer to lighting systems designed to provide optimal conditions for plant growth and cultivation.</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These lights typically utilize specific wavelengths of light, such as red and blue, which are essential for photosynthesis.</a:t>
            </a:r>
            <a:endParaRPr lang="en-US"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When integrated with Arduino microcontrollers, growth lights can be controlled to create customized lighting schedules for different plant species, growth stages, or environmental conditions. </a:t>
            </a:r>
            <a:endParaRPr lang="en-IN" dirty="0"/>
          </a:p>
        </p:txBody>
      </p:sp>
    </p:spTree>
    <p:extLst>
      <p:ext uri="{BB962C8B-B14F-4D97-AF65-F5344CB8AC3E}">
        <p14:creationId xmlns:p14="http://schemas.microsoft.com/office/powerpoint/2010/main" val="421906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4686-BD2D-FA29-D7AC-5231DA6D2F35}"/>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8B30FBDB-BA11-B8D8-C595-86D072E62883}"/>
              </a:ext>
            </a:extLst>
          </p:cNvPr>
          <p:cNvSpPr/>
          <p:nvPr/>
        </p:nvSpPr>
        <p:spPr>
          <a:xfrm rot="20640752">
            <a:off x="0" y="-726285"/>
            <a:ext cx="12192000" cy="8056134"/>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4DB7FB7-C2B1-466C-3DC7-A746D1429EDC}"/>
              </a:ext>
            </a:extLst>
          </p:cNvPr>
          <p:cNvSpPr txBox="1"/>
          <p:nvPr/>
        </p:nvSpPr>
        <p:spPr>
          <a:xfrm>
            <a:off x="988292" y="1052945"/>
            <a:ext cx="2318326" cy="584775"/>
          </a:xfrm>
          <a:prstGeom prst="rect">
            <a:avLst/>
          </a:prstGeom>
          <a:noFill/>
        </p:spPr>
        <p:txBody>
          <a:bodyPr wrap="square" rtlCol="0">
            <a:spAutoFit/>
          </a:bodyPr>
          <a:lstStyle/>
          <a:p>
            <a:r>
              <a:rPr lang="en-IN" sz="3200" b="1" dirty="0">
                <a:latin typeface="Bahnschrift Condensed" panose="020B0502040204020203" pitchFamily="34" charset="0"/>
              </a:rPr>
              <a:t>8. WATER PUMP</a:t>
            </a:r>
          </a:p>
        </p:txBody>
      </p:sp>
      <p:pic>
        <p:nvPicPr>
          <p:cNvPr id="11" name="Content Placeholder 10">
            <a:extLst>
              <a:ext uri="{FF2B5EF4-FFF2-40B4-BE49-F238E27FC236}">
                <a16:creationId xmlns:a16="http://schemas.microsoft.com/office/drawing/2014/main" id="{C2DF631A-CCC5-D49B-0409-8A57067A3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8697" y="1369866"/>
            <a:ext cx="3094605" cy="2700195"/>
          </a:xfrm>
        </p:spPr>
      </p:pic>
      <p:sp>
        <p:nvSpPr>
          <p:cNvPr id="13" name="TextBox 12">
            <a:extLst>
              <a:ext uri="{FF2B5EF4-FFF2-40B4-BE49-F238E27FC236}">
                <a16:creationId xmlns:a16="http://schemas.microsoft.com/office/drawing/2014/main" id="{1077C71A-D0B5-FA1E-C397-2BAC987BC275}"/>
              </a:ext>
            </a:extLst>
          </p:cNvPr>
          <p:cNvSpPr txBox="1"/>
          <p:nvPr/>
        </p:nvSpPr>
        <p:spPr>
          <a:xfrm>
            <a:off x="1528618" y="4264644"/>
            <a:ext cx="9134764"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A water pump used in Arduino projects is an electronic device designed to move water efficiently based on the commands received from an Arduino microcontroller.</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These pumps are widely employed in various applications, such as irrigation systems, hydroponics, and aquariums. </a:t>
            </a:r>
            <a:endParaRPr lang="en-US"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By connecting the water pump to an Arduino, users can automate and control the water flow in their projects.</a:t>
            </a:r>
            <a:endParaRPr lang="en-IN" dirty="0"/>
          </a:p>
        </p:txBody>
      </p:sp>
    </p:spTree>
    <p:extLst>
      <p:ext uri="{BB962C8B-B14F-4D97-AF65-F5344CB8AC3E}">
        <p14:creationId xmlns:p14="http://schemas.microsoft.com/office/powerpoint/2010/main" val="40695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9F1D-1440-CF90-D255-63F84CCB4A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3EDEBB-2FE2-50D2-B447-77EF77BA57BC}"/>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C29CAB71-A6CE-7D96-8BBB-79DDF122844D}"/>
              </a:ext>
            </a:extLst>
          </p:cNvPr>
          <p:cNvSpPr/>
          <p:nvPr/>
        </p:nvSpPr>
        <p:spPr>
          <a:xfrm rot="20592201">
            <a:off x="-40567" y="-754330"/>
            <a:ext cx="12192000" cy="7945476"/>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21B1E73-931A-47B0-6512-E5205F344D98}"/>
              </a:ext>
            </a:extLst>
          </p:cNvPr>
          <p:cNvSpPr txBox="1"/>
          <p:nvPr/>
        </p:nvSpPr>
        <p:spPr>
          <a:xfrm>
            <a:off x="968186" y="851647"/>
            <a:ext cx="3684495" cy="584775"/>
          </a:xfrm>
          <a:prstGeom prst="rect">
            <a:avLst/>
          </a:prstGeom>
          <a:noFill/>
        </p:spPr>
        <p:txBody>
          <a:bodyPr wrap="square" rtlCol="0">
            <a:spAutoFit/>
          </a:bodyPr>
          <a:lstStyle/>
          <a:p>
            <a:r>
              <a:rPr lang="en-IN" dirty="0"/>
              <a:t> </a:t>
            </a:r>
            <a:r>
              <a:rPr lang="en-IN" sz="3200" dirty="0">
                <a:latin typeface="Bahnschrift Condensed" panose="020B0502040204020203" pitchFamily="34" charset="0"/>
              </a:rPr>
              <a:t>9. </a:t>
            </a:r>
            <a:r>
              <a:rPr lang="en-US" sz="3200" b="1" dirty="0">
                <a:effectLst/>
                <a:latin typeface="Bahnschrift Condensed" panose="020B0502040204020203" pitchFamily="34" charset="0"/>
                <a:ea typeface="Calibri" panose="020F0502020204030204" pitchFamily="34" charset="0"/>
                <a:cs typeface="Mangal" panose="02040503050203030202" pitchFamily="18" charset="0"/>
              </a:rPr>
              <a:t>SINGLE CHANNEL RELAY</a:t>
            </a:r>
            <a:endParaRPr lang="en-IN" sz="3200" dirty="0">
              <a:latin typeface="Bahnschrift Condensed" panose="020B0502040204020203" pitchFamily="34" charset="0"/>
            </a:endParaRPr>
          </a:p>
        </p:txBody>
      </p:sp>
      <p:pic>
        <p:nvPicPr>
          <p:cNvPr id="6" name="Picture 5" descr="Core Technologies 1 channel relay board 12V One Channel Relay Module  Optcouple Board : Amazon.in: Industrial &amp; Scientific">
            <a:extLst>
              <a:ext uri="{FF2B5EF4-FFF2-40B4-BE49-F238E27FC236}">
                <a16:creationId xmlns:a16="http://schemas.microsoft.com/office/drawing/2014/main" id="{2B1AE748-EED6-CFC8-5D67-FFB8EEC123E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2256" y="2003705"/>
            <a:ext cx="1566353" cy="1214703"/>
          </a:xfrm>
          <a:prstGeom prst="rect">
            <a:avLst/>
          </a:prstGeom>
          <a:noFill/>
          <a:ln>
            <a:noFill/>
          </a:ln>
        </p:spPr>
      </p:pic>
      <p:sp>
        <p:nvSpPr>
          <p:cNvPr id="7" name="TextBox 6">
            <a:extLst>
              <a:ext uri="{FF2B5EF4-FFF2-40B4-BE49-F238E27FC236}">
                <a16:creationId xmlns:a16="http://schemas.microsoft.com/office/drawing/2014/main" id="{BF7A1922-AF2C-CBDC-AD0A-F66324698DAB}"/>
              </a:ext>
            </a:extLst>
          </p:cNvPr>
          <p:cNvSpPr txBox="1"/>
          <p:nvPr/>
        </p:nvSpPr>
        <p:spPr>
          <a:xfrm>
            <a:off x="1281953" y="3675529"/>
            <a:ext cx="919778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ea typeface="Calibri" panose="020F0502020204030204" pitchFamily="34" charset="0"/>
              </a:rPr>
              <a:t>A single-channel relay used in Arduino projects is a versatile electronic switch that allows the Arduino microcontroller to control high-power devices or circuits with lower voltage levels.</a:t>
            </a:r>
          </a:p>
          <a:p>
            <a:pPr marL="285750" indent="-285750">
              <a:buFont typeface="Arial" panose="020B0604020202020204" pitchFamily="34" charset="0"/>
              <a:buChar char="•"/>
            </a:pPr>
            <a:r>
              <a:rPr lang="en-US" sz="1800" dirty="0">
                <a:effectLst/>
                <a:ea typeface="Calibri" panose="020F0502020204030204" pitchFamily="34" charset="0"/>
              </a:rPr>
              <a:t>The relay typically consists of a coil, an electromagnetically controlled switch, and a set of terminals. </a:t>
            </a:r>
            <a:endParaRPr lang="en-US" dirty="0">
              <a:ea typeface="Calibri" panose="020F0502020204030204" pitchFamily="34" charset="0"/>
            </a:endParaRPr>
          </a:p>
          <a:p>
            <a:pPr marL="285750" indent="-285750">
              <a:buFont typeface="Arial" panose="020B0604020202020204" pitchFamily="34" charset="0"/>
              <a:buChar char="•"/>
            </a:pPr>
            <a:r>
              <a:rPr lang="en-US" sz="1800" dirty="0">
                <a:effectLst/>
                <a:ea typeface="Calibri" panose="020F0502020204030204" pitchFamily="34" charset="0"/>
              </a:rPr>
              <a:t>When an electrical signal is applied to the coil from the Arduino, it triggers the switch to open or close, thereby controlling the connected load.</a:t>
            </a:r>
            <a:endParaRPr lang="en-IN" dirty="0"/>
          </a:p>
        </p:txBody>
      </p:sp>
    </p:spTree>
    <p:extLst>
      <p:ext uri="{BB962C8B-B14F-4D97-AF65-F5344CB8AC3E}">
        <p14:creationId xmlns:p14="http://schemas.microsoft.com/office/powerpoint/2010/main" val="80441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F74C-49D7-E49F-4D37-E4243D96C592}"/>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CF51E432-D5B1-4A39-B08E-1F6A1236B2A9}"/>
              </a:ext>
            </a:extLst>
          </p:cNvPr>
          <p:cNvSpPr/>
          <p:nvPr/>
        </p:nvSpPr>
        <p:spPr>
          <a:xfrm rot="20217647">
            <a:off x="-35711" y="-1171897"/>
            <a:ext cx="12192000" cy="888103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8719718-2CAF-27DA-8184-574A30249549}"/>
              </a:ext>
            </a:extLst>
          </p:cNvPr>
          <p:cNvSpPr/>
          <p:nvPr/>
        </p:nvSpPr>
        <p:spPr>
          <a:xfrm>
            <a:off x="4316285" y="219372"/>
            <a:ext cx="3488006" cy="769441"/>
          </a:xfrm>
          <a:prstGeom prst="rect">
            <a:avLst/>
          </a:prstGeom>
          <a:noFill/>
        </p:spPr>
        <p:txBody>
          <a:bodyPr wrap="none" lIns="91440" tIns="45720" rIns="91440" bIns="45720">
            <a:spAutoFit/>
          </a:bodyPr>
          <a:lstStyle/>
          <a:p>
            <a:pPr algn="ct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PIN DIAGRAM</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7" name="Content Placeholder 6">
            <a:extLst>
              <a:ext uri="{FF2B5EF4-FFF2-40B4-BE49-F238E27FC236}">
                <a16:creationId xmlns:a16="http://schemas.microsoft.com/office/drawing/2014/main" id="{142CBBE7-4F5A-14CC-2BDD-5614581D1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635" y="1505865"/>
            <a:ext cx="9257990" cy="4209822"/>
          </a:xfrm>
        </p:spPr>
      </p:pic>
    </p:spTree>
    <p:extLst>
      <p:ext uri="{BB962C8B-B14F-4D97-AF65-F5344CB8AC3E}">
        <p14:creationId xmlns:p14="http://schemas.microsoft.com/office/powerpoint/2010/main" val="85114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D59D-DD62-FCFE-0C99-6EB370706F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A136A5-99E8-AC39-F8E4-BB3F995D17CD}"/>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F670217E-CDD5-4607-0556-96428A80D17D}"/>
              </a:ext>
            </a:extLst>
          </p:cNvPr>
          <p:cNvSpPr/>
          <p:nvPr/>
        </p:nvSpPr>
        <p:spPr>
          <a:xfrm rot="20828235">
            <a:off x="-20536" y="-506216"/>
            <a:ext cx="12192000" cy="7690564"/>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436AF39-C8C7-0E0F-DF20-FA89F33A340A}"/>
              </a:ext>
            </a:extLst>
          </p:cNvPr>
          <p:cNvSpPr/>
          <p:nvPr/>
        </p:nvSpPr>
        <p:spPr>
          <a:xfrm>
            <a:off x="3540877" y="17929"/>
            <a:ext cx="5110245" cy="769441"/>
          </a:xfrm>
          <a:prstGeom prst="rect">
            <a:avLst/>
          </a:prstGeom>
          <a:noFill/>
        </p:spPr>
        <p:txBody>
          <a:bodyPr wrap="none" lIns="91440" tIns="45720" rIns="91440" bIns="45720">
            <a:spAutoFit/>
          </a:bodyPr>
          <a:lstStyle/>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WORKING PRINCIPLE</a:t>
            </a:r>
          </a:p>
        </p:txBody>
      </p:sp>
      <p:sp>
        <p:nvSpPr>
          <p:cNvPr id="6" name="TextBox 5">
            <a:extLst>
              <a:ext uri="{FF2B5EF4-FFF2-40B4-BE49-F238E27FC236}">
                <a16:creationId xmlns:a16="http://schemas.microsoft.com/office/drawing/2014/main" id="{DB5E7383-7FEF-764D-EC88-A3E4526FB98F}"/>
              </a:ext>
            </a:extLst>
          </p:cNvPr>
          <p:cNvSpPr txBox="1"/>
          <p:nvPr/>
        </p:nvSpPr>
        <p:spPr>
          <a:xfrm>
            <a:off x="914399" y="1102661"/>
            <a:ext cx="3810001" cy="1965153"/>
          </a:xfrm>
          <a:prstGeom prst="rect">
            <a:avLst/>
          </a:prstGeom>
          <a:noFill/>
        </p:spPr>
        <p:txBody>
          <a:bodyPr wrap="square" rtlCol="0">
            <a:spAutoFit/>
          </a:bodyPr>
          <a:lstStyle/>
          <a:p>
            <a:pPr>
              <a:lnSpc>
                <a:spcPct val="107000"/>
              </a:lnSpc>
              <a:spcAft>
                <a:spcPts val="800"/>
              </a:spcAft>
            </a:pPr>
            <a:r>
              <a:rPr lang="en-US" sz="1800" b="1"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RED</a:t>
            </a:r>
            <a:r>
              <a:rPr lang="en-US" sz="1800" b="1" kern="100" dirty="0">
                <a:effectLst/>
                <a:latin typeface="Calibri" panose="020F0502020204030204" pitchFamily="34" charset="0"/>
                <a:ea typeface="Calibri" panose="020F0502020204030204" pitchFamily="34" charset="0"/>
                <a:cs typeface="Mangal" panose="02040503050203030202" pitchFamily="18" charset="0"/>
              </a:rPr>
              <a:t> </a:t>
            </a:r>
            <a:r>
              <a:rPr lang="en-US" sz="1800" b="1"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STANDS FOR VCC</a:t>
            </a:r>
            <a:r>
              <a:rPr lang="en-US" sz="1800" b="1" kern="100" dirty="0">
                <a:effectLst/>
                <a:latin typeface="Calibri" panose="020F0502020204030204" pitchFamily="34"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b="1"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BLACK STANDS FRO GND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b="1" kern="100" dirty="0">
                <a:solidFill>
                  <a:srgbClr val="00B050"/>
                </a:solidFill>
                <a:effectLst/>
                <a:latin typeface="Calibri" panose="020F0502020204030204" pitchFamily="34" charset="0"/>
                <a:ea typeface="Calibri" panose="020F0502020204030204" pitchFamily="34" charset="0"/>
                <a:cs typeface="Mangal" panose="02040503050203030202" pitchFamily="18" charset="0"/>
              </a:rPr>
              <a:t>GRREN STANDS FOR ANALOG DATA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b="1" kern="100" dirty="0">
                <a:solidFill>
                  <a:srgbClr val="ED7D31"/>
                </a:solidFill>
                <a:effectLst/>
                <a:latin typeface="Calibri" panose="020F0502020204030204" pitchFamily="34" charset="0"/>
                <a:ea typeface="Calibri" panose="020F0502020204030204" pitchFamily="34" charset="0"/>
                <a:cs typeface="Mangal" panose="02040503050203030202" pitchFamily="18" charset="0"/>
              </a:rPr>
              <a:t>ORANGE STANDS FOR DIGITAL DATA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7" name="TextBox 6">
            <a:extLst>
              <a:ext uri="{FF2B5EF4-FFF2-40B4-BE49-F238E27FC236}">
                <a16:creationId xmlns:a16="http://schemas.microsoft.com/office/drawing/2014/main" id="{762ED357-1CDF-85DA-A671-DC3068A5C221}"/>
              </a:ext>
            </a:extLst>
          </p:cNvPr>
          <p:cNvSpPr txBox="1"/>
          <p:nvPr/>
        </p:nvSpPr>
        <p:spPr>
          <a:xfrm>
            <a:off x="914399" y="2736774"/>
            <a:ext cx="4500283" cy="646331"/>
          </a:xfrm>
          <a:prstGeom prst="rect">
            <a:avLst/>
          </a:prstGeom>
          <a:noFill/>
        </p:spPr>
        <p:txBody>
          <a:bodyPr wrap="square" rtlCol="0">
            <a:spAutoFit/>
          </a:bodyPr>
          <a:lstStyle/>
          <a:p>
            <a:r>
              <a:rPr lang="en-US" sz="1800" i="1" u="sng" kern="100" dirty="0">
                <a:effectLst/>
                <a:latin typeface="Calibri" panose="020F0502020204030204" pitchFamily="34" charset="0"/>
                <a:ea typeface="Calibri" panose="020F0502020204030204" pitchFamily="34" charset="0"/>
                <a:cs typeface="Mangal" panose="02040503050203030202" pitchFamily="18" charset="0"/>
              </a:rPr>
              <a:t>Working of the smart plant care system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8" name="TextBox 7">
            <a:extLst>
              <a:ext uri="{FF2B5EF4-FFF2-40B4-BE49-F238E27FC236}">
                <a16:creationId xmlns:a16="http://schemas.microsoft.com/office/drawing/2014/main" id="{BF883651-381B-AB00-8093-B3239AC4F296}"/>
              </a:ext>
            </a:extLst>
          </p:cNvPr>
          <p:cNvSpPr txBox="1"/>
          <p:nvPr/>
        </p:nvSpPr>
        <p:spPr>
          <a:xfrm>
            <a:off x="914399" y="3187173"/>
            <a:ext cx="10363202" cy="4182940"/>
          </a:xfrm>
          <a:prstGeom prst="rect">
            <a:avLst/>
          </a:prstGeom>
          <a:noFill/>
        </p:spPr>
        <p:txBody>
          <a:bodyPr wrap="square" rtlCol="0">
            <a:spAutoFit/>
          </a:bodyPr>
          <a:lstStyle/>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Mangal" panose="02040503050203030202" pitchFamily="18" charset="0"/>
              </a:rPr>
              <a:t>All the black connections are ground in the circuit diagram.</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Mangal" panose="02040503050203030202" pitchFamily="18" charset="0"/>
              </a:rPr>
              <a:t>There are 3 GND pins in the Arduino and we can connect to any one of the 3 GND pins. GND is connected to each and every sensor in the circuit. All the red connections means the VCC which means the power supply.</a:t>
            </a:r>
          </a:p>
          <a:p>
            <a:pPr>
              <a:lnSpc>
                <a:spcPct val="107000"/>
              </a:lnSpc>
              <a:spcAft>
                <a:spcPts val="800"/>
              </a:spcAft>
            </a:pPr>
            <a:r>
              <a:rPr lang="en-US" sz="1400" dirty="0">
                <a:effectLst/>
                <a:latin typeface="Times New Roman" panose="02020603050405020304" pitchFamily="18" charset="0"/>
                <a:ea typeface="Calibri" panose="020F0502020204030204" pitchFamily="34" charset="0"/>
              </a:rPr>
              <a:t>All the sensors used in the circuit require only 5 volt of current to function and that 5 volt of current will be provided by the Arduino itself through the medium of VCC.</a:t>
            </a:r>
          </a:p>
          <a:p>
            <a:pPr marL="285750" indent="-285750">
              <a:lnSpc>
                <a:spcPct val="107000"/>
              </a:lnSpc>
              <a:spcAft>
                <a:spcPts val="800"/>
              </a:spcAft>
              <a:buFont typeface="Wingdings" panose="05000000000000000000" pitchFamily="2" charset="2"/>
              <a:buChar char="§"/>
            </a:pPr>
            <a:r>
              <a:rPr lang="en-US" b="1" kern="100" dirty="0">
                <a:effectLst/>
                <a:latin typeface="Calibri" panose="020F0502020204030204" pitchFamily="34" charset="0"/>
                <a:ea typeface="Calibri" panose="020F0502020204030204" pitchFamily="34" charset="0"/>
                <a:cs typeface="Mangal" panose="02040503050203030202" pitchFamily="18" charset="0"/>
              </a:rPr>
              <a:t>ANALOG PINS</a:t>
            </a:r>
          </a:p>
          <a:p>
            <a:pPr>
              <a:lnSpc>
                <a:spcPct val="107000"/>
              </a:lnSpc>
              <a:spcAft>
                <a:spcPts val="800"/>
              </a:spcAft>
            </a:pPr>
            <a:r>
              <a:rPr lang="en-US" sz="1400" dirty="0">
                <a:effectLst/>
                <a:latin typeface="Times New Roman" panose="02020603050405020304" pitchFamily="18" charset="0"/>
                <a:ea typeface="Calibri" panose="020F0502020204030204" pitchFamily="34" charset="0"/>
              </a:rPr>
              <a:t>Soil moisture sensor will give a range of value so it is connected to analog pin. Light sensor will also give a range of values so it is connected to analog pin</a:t>
            </a:r>
            <a:r>
              <a:rPr lang="en-US" sz="1400" b="1" kern="100" dirty="0">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US" sz="1400" dirty="0">
                <a:effectLst/>
                <a:latin typeface="Times New Roman" panose="02020603050405020304" pitchFamily="18" charset="0"/>
                <a:ea typeface="Calibri" panose="020F0502020204030204" pitchFamily="34" charset="0"/>
              </a:rPr>
              <a:t>Now we have connected </a:t>
            </a:r>
            <a:r>
              <a:rPr lang="en-US" sz="1400" dirty="0" err="1">
                <a:effectLst/>
                <a:latin typeface="Times New Roman" panose="02020603050405020304" pitchFamily="18" charset="0"/>
                <a:ea typeface="Calibri" panose="020F0502020204030204" pitchFamily="34" charset="0"/>
              </a:rPr>
              <a:t>Oled</a:t>
            </a:r>
            <a:r>
              <a:rPr lang="en-US" sz="1400" dirty="0">
                <a:effectLst/>
                <a:latin typeface="Times New Roman" panose="02020603050405020304" pitchFamily="18" charset="0"/>
                <a:ea typeface="Calibri" panose="020F0502020204030204" pitchFamily="34" charset="0"/>
              </a:rPr>
              <a:t> screen to two analog pins. Basically </a:t>
            </a:r>
            <a:r>
              <a:rPr lang="en-US" sz="1400" dirty="0" err="1">
                <a:effectLst/>
                <a:latin typeface="Times New Roman" panose="02020603050405020304" pitchFamily="18" charset="0"/>
                <a:ea typeface="Calibri" panose="020F0502020204030204" pitchFamily="34" charset="0"/>
              </a:rPr>
              <a:t>Oled</a:t>
            </a:r>
            <a:r>
              <a:rPr lang="en-US" sz="1400" dirty="0">
                <a:effectLst/>
                <a:latin typeface="Times New Roman" panose="02020603050405020304" pitchFamily="18" charset="0"/>
                <a:ea typeface="Calibri" panose="020F0502020204030204" pitchFamily="34" charset="0"/>
              </a:rPr>
              <a:t> screen has 4 pins VCC, GND ,SCL and SDA. SCL is the clock pin over here . As </a:t>
            </a:r>
            <a:r>
              <a:rPr lang="en-US" sz="1400" dirty="0" err="1">
                <a:effectLst/>
                <a:latin typeface="Times New Roman" panose="02020603050405020304" pitchFamily="18" charset="0"/>
                <a:ea typeface="Calibri" panose="020F0502020204030204" pitchFamily="34" charset="0"/>
              </a:rPr>
              <a:t>Oled</a:t>
            </a:r>
            <a:r>
              <a:rPr lang="en-US" sz="1400" dirty="0">
                <a:effectLst/>
                <a:latin typeface="Times New Roman" panose="02020603050405020304" pitchFamily="18" charset="0"/>
                <a:ea typeface="Calibri" panose="020F0502020204030204" pitchFamily="34" charset="0"/>
              </a:rPr>
              <a:t> screen is based on an old technology so the function of SCL is to synchronize the pixels on the screen. SDA is the data pin where the </a:t>
            </a:r>
            <a:r>
              <a:rPr lang="en-US" sz="1400" dirty="0" err="1">
                <a:effectLst/>
                <a:latin typeface="Times New Roman" panose="02020603050405020304" pitchFamily="18" charset="0"/>
                <a:ea typeface="Calibri" panose="020F0502020204030204" pitchFamily="34" charset="0"/>
              </a:rPr>
              <a:t>corrresponding</a:t>
            </a:r>
            <a:r>
              <a:rPr lang="en-US" sz="1400" dirty="0">
                <a:effectLst/>
                <a:latin typeface="Times New Roman" panose="02020603050405020304" pitchFamily="18" charset="0"/>
                <a:ea typeface="Calibri" panose="020F0502020204030204" pitchFamily="34" charset="0"/>
              </a:rPr>
              <a:t> pixels which have </a:t>
            </a:r>
            <a:r>
              <a:rPr lang="en-US" sz="1400" dirty="0" err="1">
                <a:effectLst/>
                <a:latin typeface="Times New Roman" panose="02020603050405020304" pitchFamily="18" charset="0"/>
                <a:ea typeface="Calibri" panose="020F0502020204030204" pitchFamily="34" charset="0"/>
              </a:rPr>
              <a:t>recieved</a:t>
            </a:r>
            <a:r>
              <a:rPr lang="en-US" sz="1400" dirty="0">
                <a:effectLst/>
                <a:latin typeface="Times New Roman" panose="02020603050405020304" pitchFamily="18" charset="0"/>
                <a:ea typeface="Calibri" panose="020F0502020204030204" pitchFamily="34" charset="0"/>
              </a:rPr>
              <a:t> the signal will light up . and both the pins has to be analog pins as said by the manufacturer of Arduino and that two pins will be A4 and A5.</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27367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DB11-DCC6-859D-BB08-52190614E4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B1E649-E6B3-1086-6325-A60083CA8838}"/>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8B6725C5-8064-2410-EC41-EE872EB9E95B}"/>
              </a:ext>
            </a:extLst>
          </p:cNvPr>
          <p:cNvSpPr/>
          <p:nvPr/>
        </p:nvSpPr>
        <p:spPr>
          <a:xfrm rot="20893041">
            <a:off x="4275" y="-308049"/>
            <a:ext cx="12192000" cy="7365124"/>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4ACDF63-190D-D367-35E1-06EEC70D19A8}"/>
              </a:ext>
            </a:extLst>
          </p:cNvPr>
          <p:cNvSpPr txBox="1"/>
          <p:nvPr/>
        </p:nvSpPr>
        <p:spPr>
          <a:xfrm>
            <a:off x="838200" y="1024719"/>
            <a:ext cx="1761565" cy="369332"/>
          </a:xfrm>
          <a:prstGeom prst="rect">
            <a:avLst/>
          </a:prstGeom>
          <a:noFill/>
        </p:spPr>
        <p:txBody>
          <a:bodyPr wrap="square" rtlCol="0">
            <a:spAutoFit/>
          </a:bodyPr>
          <a:lstStyle/>
          <a:p>
            <a:pPr marL="285750" indent="-285750">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Mangal" panose="02040503050203030202" pitchFamily="18" charset="0"/>
              </a:rPr>
              <a:t>DIGITAL PINS</a:t>
            </a:r>
            <a:endParaRPr lang="en-IN" dirty="0"/>
          </a:p>
        </p:txBody>
      </p:sp>
      <p:sp>
        <p:nvSpPr>
          <p:cNvPr id="6" name="TextBox 5">
            <a:extLst>
              <a:ext uri="{FF2B5EF4-FFF2-40B4-BE49-F238E27FC236}">
                <a16:creationId xmlns:a16="http://schemas.microsoft.com/office/drawing/2014/main" id="{E5FEA62F-65D7-7279-B496-FDCB5E0FE2AB}"/>
              </a:ext>
            </a:extLst>
          </p:cNvPr>
          <p:cNvSpPr txBox="1"/>
          <p:nvPr/>
        </p:nvSpPr>
        <p:spPr>
          <a:xfrm>
            <a:off x="838200" y="1536174"/>
            <a:ext cx="10515600" cy="2308324"/>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rPr>
              <a:t>Buzzer is connected to digital pins because a buzzer can perform only two operations either it will ring or it won’t just like a digital signal giving output either 0 or 1. So basically it also works as a digital device. Similarly for relay if there is enough grow light the bulb will not go on and if there is not enough light the bulb will go on now comes the interesting fact that why we have connected temperature and humidity sensor to the digital pins . So we have used DHT 11 sensor over here if we closely look at the sensor there are 3 pins on the sensor. basically GND, DATA, VCC. Here the data pin works in a different manner. There is a chip inserted in the data pin of the sensor. ADC chip which converts analog signals to digital signals and therefore gives output in the form of digital signals. No other sensor has an ADC in built inside the sensor. If the moisture in the soil will be less the soil moisture sensor will detect it and the water will get pumped in the soil. If the water supply gets exhausted then the buzzer will go on indicating that the plant needs more water. </a:t>
            </a:r>
            <a:endParaRPr lang="en-IN" sz="1600" dirty="0"/>
          </a:p>
        </p:txBody>
      </p:sp>
    </p:spTree>
    <p:extLst>
      <p:ext uri="{BB962C8B-B14F-4D97-AF65-F5344CB8AC3E}">
        <p14:creationId xmlns:p14="http://schemas.microsoft.com/office/powerpoint/2010/main" val="254710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E282-CE34-7600-A4B0-0E36DFEE46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C94456-7DDD-BF11-B62C-8D15E1802E00}"/>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45D91E8E-B394-ADE8-2F7A-9F1D3BF2BD0B}"/>
              </a:ext>
            </a:extLst>
          </p:cNvPr>
          <p:cNvSpPr/>
          <p:nvPr/>
        </p:nvSpPr>
        <p:spPr>
          <a:xfrm rot="20949875">
            <a:off x="-1303" y="-331766"/>
            <a:ext cx="12192000" cy="7418272"/>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B991C2C-AB0C-3A33-7A12-F4962A968935}"/>
              </a:ext>
            </a:extLst>
          </p:cNvPr>
          <p:cNvSpPr/>
          <p:nvPr/>
        </p:nvSpPr>
        <p:spPr>
          <a:xfrm>
            <a:off x="3140843" y="161382"/>
            <a:ext cx="5907708" cy="769441"/>
          </a:xfrm>
          <a:prstGeom prst="rect">
            <a:avLst/>
          </a:prstGeom>
          <a:noFill/>
        </p:spPr>
        <p:txBody>
          <a:bodyPr wrap="none" lIns="91440" tIns="45720" rIns="91440" bIns="45720">
            <a:spAutoFit/>
          </a:bodyPr>
          <a:lstStyle/>
          <a:p>
            <a:pPr algn="ct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REAL LIFE APPLICATIONS</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Box 5">
            <a:extLst>
              <a:ext uri="{FF2B5EF4-FFF2-40B4-BE49-F238E27FC236}">
                <a16:creationId xmlns:a16="http://schemas.microsoft.com/office/drawing/2014/main" id="{AB58500B-761F-BA02-7640-43B3E02EF032}"/>
              </a:ext>
            </a:extLst>
          </p:cNvPr>
          <p:cNvSpPr txBox="1"/>
          <p:nvPr/>
        </p:nvSpPr>
        <p:spPr>
          <a:xfrm>
            <a:off x="905435" y="1027906"/>
            <a:ext cx="10282518" cy="5262979"/>
          </a:xfrm>
          <a:prstGeom prst="rect">
            <a:avLst/>
          </a:prstGeom>
          <a:noFill/>
        </p:spPr>
        <p:txBody>
          <a:bodyPr wrap="square" rtlCol="0">
            <a:spAutoFit/>
          </a:bodyPr>
          <a:lstStyle/>
          <a:p>
            <a:pPr marL="285750" indent="-285750">
              <a:buFont typeface="Wingdings" panose="05000000000000000000" pitchFamily="2" charset="2"/>
              <a:buChar char="§"/>
            </a:pPr>
            <a:r>
              <a:rPr lang="en-US" sz="1600" b="1" i="1" dirty="0">
                <a:effectLst/>
                <a:latin typeface="Calibri" panose="020F0502020204030204" pitchFamily="34" charset="0"/>
                <a:ea typeface="Calibri" panose="020F0502020204030204" pitchFamily="34" charset="0"/>
                <a:cs typeface="Mangal" panose="02040503050203030202" pitchFamily="18" charset="0"/>
              </a:rPr>
              <a:t>Smart Agriculture</a:t>
            </a:r>
            <a:r>
              <a:rPr lang="en-US" sz="1600" dirty="0">
                <a:effectLst/>
                <a:latin typeface="Times New Roman" panose="02020603050405020304" pitchFamily="18" charset="0"/>
                <a:ea typeface="Calibri" panose="020F0502020204030204" pitchFamily="34" charset="0"/>
              </a:rPr>
              <a:t>: In large-scale farming, the smart plant care system can be employed to monitor soil moisture levels, temperature, and light conditions. This data can be used to automate irrigation systems, ensuring crops receive the right amount of water and creating an optimized environment for plant growth. Smart agriculture, facilitated by the smart plant care system using Arduino, represents a transformative approach to farming that leverages technology to enhance efficiency, optimize resource usage, and improve overall crop yield.</a:t>
            </a:r>
          </a:p>
          <a:p>
            <a:pPr marL="285750" indent="-285750">
              <a:buFont typeface="Wingdings" panose="05000000000000000000" pitchFamily="2" charset="2"/>
              <a:buChar char="§"/>
            </a:pPr>
            <a:endParaRPr lang="en-US" sz="16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US" sz="1600" b="1" i="1" dirty="0">
                <a:effectLst/>
                <a:latin typeface="Calibri" panose="020F0502020204030204" pitchFamily="34" charset="0"/>
                <a:ea typeface="Calibri" panose="020F0502020204030204" pitchFamily="34" charset="0"/>
                <a:cs typeface="Mangal" panose="02040503050203030202" pitchFamily="18" charset="0"/>
              </a:rPr>
              <a:t>Indoor Gardening</a:t>
            </a:r>
            <a:r>
              <a:rPr lang="en-US"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a:effectLst/>
                <a:latin typeface="Times New Roman" panose="02020603050405020304" pitchFamily="18" charset="0"/>
                <a:ea typeface="Calibri" panose="020F0502020204030204" pitchFamily="34" charset="0"/>
              </a:rPr>
              <a:t>In indoor environments, the system can be utilized to create ideal conditions for potted plants or hydroponic setups. Arduino can control grow lights, regulate water pumps, and manage ventilation systems, providing precise environmental control for optimal plant health. Indoor gardening is revolutionized by the implementation of the smart plant care system using Arduino, creating an intelligent and automated environment for optimal plant growth.</a:t>
            </a:r>
          </a:p>
          <a:p>
            <a:pPr marL="285750" indent="-285750">
              <a:buFont typeface="Wingdings" panose="05000000000000000000" pitchFamily="2" charset="2"/>
              <a:buChar char="§"/>
            </a:pPr>
            <a:endParaRPr lang="en-US" sz="16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US" sz="1600" b="1" i="1" dirty="0">
                <a:effectLst/>
                <a:latin typeface="Calibri" panose="020F0502020204030204" pitchFamily="34" charset="0"/>
                <a:ea typeface="Calibri" panose="020F0502020204030204" pitchFamily="34" charset="0"/>
                <a:cs typeface="Mangal" panose="02040503050203030202" pitchFamily="18" charset="0"/>
              </a:rPr>
              <a:t>Urban Farming</a:t>
            </a:r>
            <a:r>
              <a:rPr lang="en-US"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a:effectLst/>
                <a:latin typeface="Times New Roman" panose="02020603050405020304" pitchFamily="18" charset="0"/>
                <a:ea typeface="Calibri" panose="020F0502020204030204" pitchFamily="34" charset="0"/>
              </a:rPr>
              <a:t>In urban settings or limited spaces, the smart plant care system allows for efficient cultivation on rooftops, balconies, or small gardens. Arduino-based automation helps overcome space constraints by maximizing the use of available resources. This innovative application of Arduino technology transforms indoor gardening into a more accessible and efficient endeavor, catering to hobbyists and plant enthusiasts seeking to cultivate thriving greenery within their homes.</a:t>
            </a:r>
          </a:p>
          <a:p>
            <a:pPr marL="285750" indent="-285750">
              <a:buFont typeface="Wingdings" panose="05000000000000000000" pitchFamily="2" charset="2"/>
              <a:buChar char="§"/>
            </a:pPr>
            <a:endParaRPr lang="en-US" sz="16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US" sz="1600" b="1" i="1" dirty="0">
                <a:effectLst/>
                <a:latin typeface="Calibri" panose="020F0502020204030204" pitchFamily="34" charset="0"/>
                <a:ea typeface="Calibri" panose="020F0502020204030204" pitchFamily="34" charset="0"/>
                <a:cs typeface="Mangal" panose="02040503050203030202" pitchFamily="18" charset="0"/>
              </a:rPr>
              <a:t>Home Gardens</a:t>
            </a:r>
            <a:r>
              <a:rPr lang="en-US"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a:effectLst/>
                <a:latin typeface="Times New Roman" panose="02020603050405020304" pitchFamily="18" charset="0"/>
                <a:ea typeface="Calibri" panose="020F0502020204030204" pitchFamily="34" charset="0"/>
              </a:rPr>
              <a:t>For individuals with home gardens, the system can be implemented to automate watering schedules, monitor soil conditions, and adjust lighting. This ensures that even hobbyist gardeners can maintain healthy plants without constant manual intervention. Home gardening experiences a technological upgrade with the implementation of the smart plant care system using Arduino, offering an intelligent and user-friendly approach to nurturing plants.</a:t>
            </a:r>
            <a:endParaRPr lang="en-IN" sz="1600" dirty="0"/>
          </a:p>
        </p:txBody>
      </p:sp>
    </p:spTree>
    <p:extLst>
      <p:ext uri="{BB962C8B-B14F-4D97-AF65-F5344CB8AC3E}">
        <p14:creationId xmlns:p14="http://schemas.microsoft.com/office/powerpoint/2010/main" val="350165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C362-C9CA-0211-94FE-E5E95F7440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B843EA-AD10-09BF-3CF7-42D5E4F2E97A}"/>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720154EA-8DB1-CDEC-54EE-EB27C5FDD30A}"/>
              </a:ext>
            </a:extLst>
          </p:cNvPr>
          <p:cNvSpPr/>
          <p:nvPr/>
        </p:nvSpPr>
        <p:spPr>
          <a:xfrm rot="21155551">
            <a:off x="-12258" y="-136624"/>
            <a:ext cx="12192000" cy="6844068"/>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A3CEB68-9964-AE1D-9776-083090D733F6}"/>
              </a:ext>
            </a:extLst>
          </p:cNvPr>
          <p:cNvSpPr/>
          <p:nvPr/>
        </p:nvSpPr>
        <p:spPr>
          <a:xfrm>
            <a:off x="4448882" y="9382"/>
            <a:ext cx="3294235" cy="769441"/>
          </a:xfrm>
          <a:prstGeom prst="rect">
            <a:avLst/>
          </a:prstGeom>
          <a:noFill/>
        </p:spPr>
        <p:txBody>
          <a:bodyPr wrap="none" lIns="91440" tIns="45720" rIns="91440" bIns="45720">
            <a:spAutoFit/>
          </a:bodyPr>
          <a:lstStyle/>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p>
        </p:txBody>
      </p:sp>
      <p:sp>
        <p:nvSpPr>
          <p:cNvPr id="6" name="TextBox 5">
            <a:extLst>
              <a:ext uri="{FF2B5EF4-FFF2-40B4-BE49-F238E27FC236}">
                <a16:creationId xmlns:a16="http://schemas.microsoft.com/office/drawing/2014/main" id="{2C550F18-109F-B5B0-1144-EE27D83396CD}"/>
              </a:ext>
            </a:extLst>
          </p:cNvPr>
          <p:cNvSpPr txBox="1"/>
          <p:nvPr/>
        </p:nvSpPr>
        <p:spPr>
          <a:xfrm>
            <a:off x="838200" y="1027906"/>
            <a:ext cx="10515600" cy="286232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smart plant care system built with Arduino and various sensors represents a revolutionary approach to plant cultivation, combining technology and agriculture for optimal growth. By integrating sensors that monitor critical environmental factors like soil moisture, temperature, and light levels, the Arduino microcontroller processes real-time data to facilitate intelligent decision-making. This system enables automated and precise control over essential parameters, triggering actions such as irrigation, nutrient delivery, and climate adjustments. Whether deployed in smart agriculture for large-scale farming, indoor gardening setups, urban farming initiatives, or home gardens, the versatility of this Arduino-based system empowers users to create tailored solutions for diverse plant care needs. With its user-friendly interface and adaptability, the smart plant care system epitomizes the intersection of innovation and horticulture, ushering in an era of efficient, data-driven, and sustainable plant cultivation practices.</a:t>
            </a:r>
            <a:endParaRPr lang="en-IN" dirty="0"/>
          </a:p>
        </p:txBody>
      </p:sp>
    </p:spTree>
    <p:extLst>
      <p:ext uri="{BB962C8B-B14F-4D97-AF65-F5344CB8AC3E}">
        <p14:creationId xmlns:p14="http://schemas.microsoft.com/office/powerpoint/2010/main" val="12168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D77FA37-E8DD-5BEB-1700-1DA2F755BD11}"/>
              </a:ext>
            </a:extLst>
          </p:cNvPr>
          <p:cNvSpPr/>
          <p:nvPr/>
        </p:nvSpPr>
        <p:spPr>
          <a:xfrm rot="19701528">
            <a:off x="-1825503" y="-17635"/>
            <a:ext cx="9600810" cy="5775544"/>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9F90926-89EA-F3BB-C502-299925022937}"/>
              </a:ext>
            </a:extLst>
          </p:cNvPr>
          <p:cNvSpPr>
            <a:spLocks noGrp="1"/>
          </p:cNvSpPr>
          <p:nvPr>
            <p:ph type="title"/>
          </p:nvPr>
        </p:nvSpPr>
        <p:spPr>
          <a:xfrm>
            <a:off x="10372436" y="6096000"/>
            <a:ext cx="412516" cy="624402"/>
          </a:xfrm>
        </p:spPr>
        <p:txBody>
          <a:bodyPr>
            <a:normAutofit fontScale="90000"/>
          </a:bodyPr>
          <a:lstStyle/>
          <a:p>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303B8E7A-C50F-B980-B983-549AB770F860}"/>
              </a:ext>
            </a:extLst>
          </p:cNvPr>
          <p:cNvSpPr>
            <a:spLocks noGrp="1"/>
          </p:cNvSpPr>
          <p:nvPr>
            <p:ph idx="1"/>
          </p:nvPr>
        </p:nvSpPr>
        <p:spPr>
          <a:xfrm flipV="1">
            <a:off x="838200" y="6176963"/>
            <a:ext cx="10515600" cy="68580"/>
          </a:xfrm>
        </p:spPr>
        <p:txBody>
          <a:bodyPr>
            <a:normAutofit fontScale="25000" lnSpcReduction="20000"/>
          </a:bodyPr>
          <a:lstStyle/>
          <a:p>
            <a:endParaRPr lang="en-IN" dirty="0"/>
          </a:p>
        </p:txBody>
      </p:sp>
      <p:grpSp>
        <p:nvGrpSpPr>
          <p:cNvPr id="6" name="Group 5">
            <a:extLst>
              <a:ext uri="{FF2B5EF4-FFF2-40B4-BE49-F238E27FC236}">
                <a16:creationId xmlns:a16="http://schemas.microsoft.com/office/drawing/2014/main" id="{93C09F83-992C-0FDE-209F-B0B5384FBF9C}"/>
              </a:ext>
            </a:extLst>
          </p:cNvPr>
          <p:cNvGrpSpPr/>
          <p:nvPr/>
        </p:nvGrpSpPr>
        <p:grpSpPr>
          <a:xfrm>
            <a:off x="5718588" y="-413133"/>
            <a:ext cx="8489340" cy="5348089"/>
            <a:chOff x="5741448" y="-413133"/>
            <a:chExt cx="8489340" cy="5348089"/>
          </a:xfrm>
          <a:blipFill dpi="0" rotWithShape="1">
            <a:blip r:embed="rId2"/>
            <a:srcRect/>
            <a:tile tx="0" ty="1409700" sx="100000" sy="100000" flip="none" algn="tl"/>
          </a:blipFill>
        </p:grpSpPr>
        <p:sp>
          <p:nvSpPr>
            <p:cNvPr id="4" name="Rectangle 3">
              <a:extLst>
                <a:ext uri="{FF2B5EF4-FFF2-40B4-BE49-F238E27FC236}">
                  <a16:creationId xmlns:a16="http://schemas.microsoft.com/office/drawing/2014/main" id="{1392956F-330A-F29C-49A7-27871AD9824D}"/>
                </a:ext>
              </a:extLst>
            </p:cNvPr>
            <p:cNvSpPr/>
            <p:nvPr/>
          </p:nvSpPr>
          <p:spPr>
            <a:xfrm rot="19763504">
              <a:off x="5741448" y="-413133"/>
              <a:ext cx="8385758" cy="245025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4F88044-CC17-E7C2-6628-3EAA725C4C90}"/>
                </a:ext>
              </a:extLst>
            </p:cNvPr>
            <p:cNvSpPr/>
            <p:nvPr/>
          </p:nvSpPr>
          <p:spPr>
            <a:xfrm rot="19763504">
              <a:off x="6020477" y="2535502"/>
              <a:ext cx="8210311" cy="2399454"/>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Box 7">
            <a:extLst>
              <a:ext uri="{FF2B5EF4-FFF2-40B4-BE49-F238E27FC236}">
                <a16:creationId xmlns:a16="http://schemas.microsoft.com/office/drawing/2014/main" id="{C6585F01-EA51-30FC-5ADA-D231C32D6A2A}"/>
              </a:ext>
            </a:extLst>
          </p:cNvPr>
          <p:cNvSpPr txBox="1"/>
          <p:nvPr/>
        </p:nvSpPr>
        <p:spPr>
          <a:xfrm>
            <a:off x="186177" y="2966591"/>
            <a:ext cx="4332035" cy="230832"/>
          </a:xfrm>
          <a:prstGeom prst="rect">
            <a:avLst/>
          </a:prstGeom>
          <a:noFill/>
        </p:spPr>
        <p:txBody>
          <a:bodyPr wrap="square" rtlCol="0">
            <a:spAutoFit/>
          </a:bodyPr>
          <a:lstStyle/>
          <a:p>
            <a:r>
              <a:rPr lang="en-IN" sz="900" dirty="0"/>
              <a:t>  </a:t>
            </a:r>
            <a:endParaRPr lang="en-IN" dirty="0">
              <a:latin typeface="Bahnschrift" panose="020B0502040204020203" pitchFamily="34" charset="0"/>
            </a:endParaRPr>
          </a:p>
        </p:txBody>
      </p:sp>
      <p:sp>
        <p:nvSpPr>
          <p:cNvPr id="9" name="Rectangle 8">
            <a:extLst>
              <a:ext uri="{FF2B5EF4-FFF2-40B4-BE49-F238E27FC236}">
                <a16:creationId xmlns:a16="http://schemas.microsoft.com/office/drawing/2014/main" id="{F2C082DF-B70D-8E1F-6A67-5015CC0459E3}"/>
              </a:ext>
            </a:extLst>
          </p:cNvPr>
          <p:cNvSpPr/>
          <p:nvPr/>
        </p:nvSpPr>
        <p:spPr>
          <a:xfrm>
            <a:off x="0" y="1568823"/>
            <a:ext cx="5678995" cy="800219"/>
          </a:xfrm>
          <a:prstGeom prst="rect">
            <a:avLst/>
          </a:prstGeom>
          <a:noFill/>
        </p:spPr>
        <p:txBody>
          <a:bodyPr wrap="square" lIns="91440" tIns="45720" rIns="91440" bIns="45720">
            <a:spAutoFit/>
          </a:bodyPr>
          <a:lstStyle/>
          <a:p>
            <a:pPr algn="ctr"/>
            <a:r>
              <a:rPr lang="en-IN" sz="4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Condensed" panose="020B0502040204020203" pitchFamily="34" charset="0"/>
              </a:rPr>
              <a:t>SMART PLANTATION SYSTEM</a:t>
            </a:r>
            <a:endParaRPr lang="en-IN" sz="46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ectangle 10">
            <a:extLst>
              <a:ext uri="{FF2B5EF4-FFF2-40B4-BE49-F238E27FC236}">
                <a16:creationId xmlns:a16="http://schemas.microsoft.com/office/drawing/2014/main" id="{0A4FDB69-4AD7-5407-52B8-2BCFB6562CBE}"/>
              </a:ext>
            </a:extLst>
          </p:cNvPr>
          <p:cNvSpPr/>
          <p:nvPr/>
        </p:nvSpPr>
        <p:spPr>
          <a:xfrm>
            <a:off x="231017" y="2444438"/>
            <a:ext cx="5215231" cy="1251305"/>
          </a:xfrm>
          <a:prstGeom prst="rect">
            <a:avLst/>
          </a:prstGeom>
          <a:noFill/>
        </p:spPr>
        <p:txBody>
          <a:bodyPr wrap="square" lIns="91440" tIns="45720" rIns="91440" bIns="45720">
            <a:spAutoFit/>
          </a:bodyPr>
          <a:lstStyle/>
          <a:p>
            <a:pPr algn="just">
              <a:lnSpc>
                <a:spcPct val="107000"/>
              </a:lnSpc>
              <a:spcAft>
                <a:spcPts val="800"/>
              </a:spcAft>
            </a:pPr>
            <a:r>
              <a:rPr lang="en-US" sz="1800" i="1" kern="100" dirty="0">
                <a:effectLst/>
                <a:latin typeface="Bahnschrift" panose="020B0502040204020203" pitchFamily="34" charset="0"/>
                <a:ea typeface="Calibri" panose="020F0502020204030204" pitchFamily="34" charset="0"/>
                <a:cs typeface="Mangal" panose="02040503050203030202" pitchFamily="18" charset="0"/>
              </a:rPr>
              <a:t>“The Smart Plant Care System, powered by Arduino, represents a groundbreaking leap in the</a:t>
            </a:r>
            <a:r>
              <a:rPr lang="en-IN" i="1" kern="100" dirty="0">
                <a:latin typeface="Bahnschrift" panose="020B0502040204020203" pitchFamily="34" charset="0"/>
                <a:ea typeface="Calibri" panose="020F0502020204030204" pitchFamily="34" charset="0"/>
                <a:cs typeface="Mangal" panose="02040503050203030202" pitchFamily="18" charset="0"/>
              </a:rPr>
              <a:t> </a:t>
            </a:r>
            <a:r>
              <a:rPr lang="en-US" sz="1800" i="1" dirty="0">
                <a:effectLst/>
                <a:latin typeface="Bahnschrift" panose="020B0502040204020203" pitchFamily="34" charset="0"/>
                <a:ea typeface="Calibri" panose="020F0502020204030204" pitchFamily="34" charset="0"/>
              </a:rPr>
              <a:t>realm of precision agriculture and horticulture.”</a:t>
            </a:r>
            <a:endParaRPr lang="en-US" sz="2400" i="1" cap="none" spc="0"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spTree>
    <p:extLst>
      <p:ext uri="{BB962C8B-B14F-4D97-AF65-F5344CB8AC3E}">
        <p14:creationId xmlns:p14="http://schemas.microsoft.com/office/powerpoint/2010/main" val="267912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B668-7764-05DD-DBEC-73F2F8A4FB0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73F8220-7B41-BCE3-3121-EEB917D54378}"/>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561ACE8E-7F29-A443-8DCD-573035FF34D2}"/>
              </a:ext>
            </a:extLst>
          </p:cNvPr>
          <p:cNvSpPr/>
          <p:nvPr/>
        </p:nvSpPr>
        <p:spPr>
          <a:xfrm>
            <a:off x="0" y="0"/>
            <a:ext cx="12192000" cy="685800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prst="relaxedInset"/>
            </a:sp3d>
          </a:bodyPr>
          <a:lstStyle/>
          <a:p>
            <a:pPr algn="ctr"/>
            <a:endParaRPr lang="en-IN"/>
          </a:p>
        </p:txBody>
      </p:sp>
      <p:sp>
        <p:nvSpPr>
          <p:cNvPr id="5" name="TextBox 4">
            <a:extLst>
              <a:ext uri="{FF2B5EF4-FFF2-40B4-BE49-F238E27FC236}">
                <a16:creationId xmlns:a16="http://schemas.microsoft.com/office/drawing/2014/main" id="{9ED15D0F-EF2D-9A48-6662-D8E485AC5439}"/>
              </a:ext>
            </a:extLst>
          </p:cNvPr>
          <p:cNvSpPr txBox="1"/>
          <p:nvPr/>
        </p:nvSpPr>
        <p:spPr>
          <a:xfrm>
            <a:off x="1730188" y="365125"/>
            <a:ext cx="9054353" cy="558240"/>
          </a:xfrm>
          <a:prstGeom prst="rect">
            <a:avLst/>
          </a:prstGeom>
          <a:noFill/>
        </p:spPr>
        <p:txBody>
          <a:bodyPr wrap="square" rtlCol="0">
            <a:spAutoFit/>
          </a:bodyPr>
          <a:lstStyle/>
          <a:p>
            <a:endParaRPr lang="en-IN" dirty="0"/>
          </a:p>
        </p:txBody>
      </p:sp>
      <p:sp>
        <p:nvSpPr>
          <p:cNvPr id="6" name="Rectangle 5">
            <a:extLst>
              <a:ext uri="{FF2B5EF4-FFF2-40B4-BE49-F238E27FC236}">
                <a16:creationId xmlns:a16="http://schemas.microsoft.com/office/drawing/2014/main" id="{7ECA485B-6BC8-45F0-0C5D-AE253D90A6E3}"/>
              </a:ext>
            </a:extLst>
          </p:cNvPr>
          <p:cNvSpPr/>
          <p:nvPr/>
        </p:nvSpPr>
        <p:spPr>
          <a:xfrm>
            <a:off x="3315815" y="104576"/>
            <a:ext cx="5560369" cy="923330"/>
          </a:xfrm>
          <a:prstGeom prst="rect">
            <a:avLst/>
          </a:prstGeom>
          <a:noFill/>
        </p:spPr>
        <p:txBody>
          <a:bodyPr wrap="none" lIns="91440" tIns="45720" rIns="91440" bIns="45720">
            <a:spAutoFit/>
          </a:bodyPr>
          <a:lstStyle/>
          <a:p>
            <a:pPr algn="ctr"/>
            <a:r>
              <a:rPr lang="en-US" sz="54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stA="56000" endPos="49000" dist="50800" dir="5400000" sy="-100000" algn="bl" rotWithShape="0"/>
                </a:effectLst>
              </a:rPr>
              <a:t>Acknowledgement</a:t>
            </a:r>
            <a:endParaRPr lang="en-US" sz="5400" b="1" i="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stA="56000" endPos="49000" dist="50800" dir="5400000" sy="-100000" algn="bl" rotWithShape="0"/>
              </a:effectLst>
            </a:endParaRPr>
          </a:p>
        </p:txBody>
      </p:sp>
      <p:sp>
        <p:nvSpPr>
          <p:cNvPr id="7" name="TextBox 6">
            <a:extLst>
              <a:ext uri="{FF2B5EF4-FFF2-40B4-BE49-F238E27FC236}">
                <a16:creationId xmlns:a16="http://schemas.microsoft.com/office/drawing/2014/main" id="{73838BEB-8C54-A618-8AFB-1B57E9EFF9E7}"/>
              </a:ext>
            </a:extLst>
          </p:cNvPr>
          <p:cNvSpPr txBox="1"/>
          <p:nvPr/>
        </p:nvSpPr>
        <p:spPr>
          <a:xfrm>
            <a:off x="1057834" y="1393031"/>
            <a:ext cx="10076330" cy="5418919"/>
          </a:xfrm>
          <a:prstGeom prst="rect">
            <a:avLst/>
          </a:prstGeom>
          <a:noFill/>
        </p:spPr>
        <p:txBody>
          <a:bodyPr wrap="square" rtlCol="0">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We would like to extend our sincere gratitude to our esteemed Assistant professor, Dr. Avishek Das, for their invaluable guidance, unwavering support, and insightful suggestions throughout the duration of this project. Their expertise in the field of Electronics has been instrumental in shaping our understanding of the various components used in the project and enhancing our  skills. We are also immensely grateful to Haldia Institute Of Technology for providing us with the platform and resources to undertake this project. The conducive learning environment and state-of-the-art facilities at our college have played a pivotal role in our academic growth and overall development.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We would like to express our appreciation to all the faculty members and staff of the Electronics and Communication Engineering Department for their constant encouragement and assistance. Their unwavering dedication to nurturing students' talent and fostering a conducive learning atmosphere has been commendable .This project has been an enriching experience, allowing us to delve deeper into the fascinating world of IOT based projects. The knowledge and skills gained during this project will undoubtedly shape our future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endeavours</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in the field of Electronics.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Thank you once again to our esteemed Assistant Professor, Dr. Avishek Das, and Haldia Institute of Technology, for their invaluable contributions, which have made this project a fulfilling and rewarding experience.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55643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1598-0DE7-D2AF-A3BD-D9A483605C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E8EB16A-FE93-BAF7-CFBF-4DE974B1EC24}"/>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80967A46-C15E-6907-C1FF-42BA170C3A3A}"/>
              </a:ext>
            </a:extLst>
          </p:cNvPr>
          <p:cNvSpPr/>
          <p:nvPr/>
        </p:nvSpPr>
        <p:spPr>
          <a:xfrm>
            <a:off x="0" y="0"/>
            <a:ext cx="12192000" cy="6858000"/>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CED70A04-5535-8010-8566-332DCDEB889E}"/>
              </a:ext>
            </a:extLst>
          </p:cNvPr>
          <p:cNvSpPr/>
          <p:nvPr/>
        </p:nvSpPr>
        <p:spPr>
          <a:xfrm>
            <a:off x="4637107" y="104593"/>
            <a:ext cx="2917786"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stA="45000" endPos="84000" dist="50800" dir="5400000" sy="-100000" algn="bl" rotWithShape="0"/>
                </a:effectLst>
              </a:rPr>
              <a:t>Objective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stA="45000" endPos="84000" dist="50800" dir="5400000" sy="-100000" algn="bl" rotWithShape="0"/>
              </a:effectLst>
            </a:endParaRPr>
          </a:p>
        </p:txBody>
      </p:sp>
      <p:sp>
        <p:nvSpPr>
          <p:cNvPr id="6" name="TextBox 5">
            <a:extLst>
              <a:ext uri="{FF2B5EF4-FFF2-40B4-BE49-F238E27FC236}">
                <a16:creationId xmlns:a16="http://schemas.microsoft.com/office/drawing/2014/main" id="{AFFB66C2-036F-61DD-D837-EEBAD9FDC629}"/>
              </a:ext>
            </a:extLst>
          </p:cNvPr>
          <p:cNvSpPr txBox="1"/>
          <p:nvPr/>
        </p:nvSpPr>
        <p:spPr>
          <a:xfrm>
            <a:off x="1669676" y="1622373"/>
            <a:ext cx="8804360" cy="4757841"/>
          </a:xfrm>
          <a:prstGeom prst="rect">
            <a:avLst/>
          </a:prstGeom>
          <a:noFill/>
        </p:spPr>
        <p:txBody>
          <a:bodyPr wrap="square" rtlCol="0">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The primary objective behind the Smart Plant Care System utilizing Arduino and various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sensors is to revolutionize the traditional paradigms of plant care by integrating advanced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technology into the process. This system aims to create an intelligent and automated approach</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to nurturing plants, ensuring optimal growth conditions through real-time monitoring of</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crucial environmental factors. By employing Arduino's versatility and compatibility with a</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diverse array of sensors, the objective is to empower users with the ability to make informed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decisions based on accurate data. The system seeks to streamline and enhance plant care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practices, promoting resource efficiency, reducing manual intervention, and ultimately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fostering healthier and more robust plant growth. Whether applied in agriculture, indoor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gardening, or urban farming, the Smart Plant Care System aspires to usher in a new era of</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precision and sustainability in plant cultivation practices.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71321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018E-5D13-13B7-6CCD-D82EF7F7AE36}"/>
              </a:ext>
            </a:extLst>
          </p:cNvPr>
          <p:cNvSpPr>
            <a:spLocks noGrp="1"/>
          </p:cNvSpPr>
          <p:nvPr>
            <p:ph type="title"/>
          </p:nvPr>
        </p:nvSpPr>
        <p:spPr/>
        <p:txBody>
          <a:bodyPr/>
          <a:lstStyle/>
          <a:p>
            <a:endParaRPr lang="en-IN" dirty="0"/>
          </a:p>
        </p:txBody>
      </p:sp>
      <p:sp>
        <p:nvSpPr>
          <p:cNvPr id="4" name="Rectangle 3">
            <a:extLst>
              <a:ext uri="{FF2B5EF4-FFF2-40B4-BE49-F238E27FC236}">
                <a16:creationId xmlns:a16="http://schemas.microsoft.com/office/drawing/2014/main" id="{A08A35F6-1392-237A-2787-2D833E89DAEE}"/>
              </a:ext>
            </a:extLst>
          </p:cNvPr>
          <p:cNvSpPr/>
          <p:nvPr/>
        </p:nvSpPr>
        <p:spPr>
          <a:xfrm rot="20786990">
            <a:off x="40014" y="-343754"/>
            <a:ext cx="12192000" cy="7443232"/>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964B7DA-4E33-3633-46D4-583127C76341}"/>
              </a:ext>
            </a:extLst>
          </p:cNvPr>
          <p:cNvSpPr/>
          <p:nvPr/>
        </p:nvSpPr>
        <p:spPr>
          <a:xfrm>
            <a:off x="4072401" y="235565"/>
            <a:ext cx="4047197" cy="769441"/>
          </a:xfrm>
          <a:prstGeom prst="rect">
            <a:avLst/>
          </a:prstGeom>
          <a:noFill/>
        </p:spPr>
        <p:txBody>
          <a:bodyPr wrap="none" lIns="91440" tIns="45720" rIns="91440" bIns="45720">
            <a:spAutoFit/>
          </a:bodyPr>
          <a:lstStyle/>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SENSORS USED:-</a:t>
            </a:r>
          </a:p>
        </p:txBody>
      </p:sp>
      <p:sp>
        <p:nvSpPr>
          <p:cNvPr id="6" name="TextBox 5">
            <a:extLst>
              <a:ext uri="{FF2B5EF4-FFF2-40B4-BE49-F238E27FC236}">
                <a16:creationId xmlns:a16="http://schemas.microsoft.com/office/drawing/2014/main" id="{6F8D231A-C4BF-CECC-C3B1-CE64212C7F47}"/>
              </a:ext>
            </a:extLst>
          </p:cNvPr>
          <p:cNvSpPr txBox="1"/>
          <p:nvPr/>
        </p:nvSpPr>
        <p:spPr>
          <a:xfrm>
            <a:off x="525780" y="1485900"/>
            <a:ext cx="2343150" cy="584775"/>
          </a:xfrm>
          <a:prstGeom prst="rect">
            <a:avLst/>
          </a:prstGeom>
          <a:noFill/>
        </p:spPr>
        <p:txBody>
          <a:bodyPr wrap="square" rtlCol="0">
            <a:spAutoFit/>
          </a:bodyPr>
          <a:lstStyle/>
          <a:p>
            <a:pPr marL="342900" indent="-342900">
              <a:buFont typeface="+mj-lt"/>
              <a:buAutoNum type="arabicPeriod"/>
            </a:pPr>
            <a:r>
              <a:rPr lang="en-IN" sz="3200" b="1" dirty="0">
                <a:latin typeface="Bahnschrift Condensed" panose="020B0502040204020203" pitchFamily="34" charset="0"/>
              </a:rPr>
              <a:t>OLED SCREEN</a:t>
            </a:r>
          </a:p>
        </p:txBody>
      </p:sp>
      <p:sp>
        <p:nvSpPr>
          <p:cNvPr id="9" name="TextBox 8">
            <a:extLst>
              <a:ext uri="{FF2B5EF4-FFF2-40B4-BE49-F238E27FC236}">
                <a16:creationId xmlns:a16="http://schemas.microsoft.com/office/drawing/2014/main" id="{F0D52E4C-2B0C-3A9A-C291-2F8DA7588D84}"/>
              </a:ext>
            </a:extLst>
          </p:cNvPr>
          <p:cNvSpPr txBox="1"/>
          <p:nvPr/>
        </p:nvSpPr>
        <p:spPr>
          <a:xfrm>
            <a:off x="1040130" y="4149090"/>
            <a:ext cx="1051560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OLED screens with I2C (Inter-Integrated Circuit) communication, commonly used in Arduino projects, offer a convenient and efficient way to integrate high-quality displays into electronic projects.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I2C is a serial communication protocol that enables multiple devices to communicate with each other using only a few wires.</a:t>
            </a:r>
            <a:endParaRPr lang="en-US"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OLED screens utilizing I2C in Arduino projects simplify the wiring and reduce the number of required pins, making the integration process more straightforward.</a:t>
            </a:r>
            <a:endParaRPr lang="en-IN" b="1" dirty="0">
              <a:latin typeface="Bahnschrift SemiBold" panose="020B0502040204020203" pitchFamily="34" charset="0"/>
            </a:endParaRPr>
          </a:p>
        </p:txBody>
      </p:sp>
      <p:pic>
        <p:nvPicPr>
          <p:cNvPr id="11" name="Content Placeholder 10">
            <a:extLst>
              <a:ext uri="{FF2B5EF4-FFF2-40B4-BE49-F238E27FC236}">
                <a16:creationId xmlns:a16="http://schemas.microsoft.com/office/drawing/2014/main" id="{5A44D12A-2E14-0E19-56EE-856994343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1596" y="2070675"/>
            <a:ext cx="1628807" cy="1226359"/>
          </a:xfrm>
        </p:spPr>
      </p:pic>
    </p:spTree>
    <p:extLst>
      <p:ext uri="{BB962C8B-B14F-4D97-AF65-F5344CB8AC3E}">
        <p14:creationId xmlns:p14="http://schemas.microsoft.com/office/powerpoint/2010/main" val="296129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595B-83B5-1AC2-09F4-0575D313B66C}"/>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59A8A8BD-62D9-C73E-F596-C93CDFD00B07}"/>
              </a:ext>
            </a:extLst>
          </p:cNvPr>
          <p:cNvSpPr/>
          <p:nvPr/>
        </p:nvSpPr>
        <p:spPr>
          <a:xfrm rot="20876033">
            <a:off x="-1" y="-262318"/>
            <a:ext cx="12192000" cy="7382635"/>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F475B43-F7C5-9061-90D7-C3F47522AD1D}"/>
              </a:ext>
            </a:extLst>
          </p:cNvPr>
          <p:cNvSpPr txBox="1"/>
          <p:nvPr/>
        </p:nvSpPr>
        <p:spPr>
          <a:xfrm>
            <a:off x="689610" y="817940"/>
            <a:ext cx="2407920" cy="584775"/>
          </a:xfrm>
          <a:prstGeom prst="rect">
            <a:avLst/>
          </a:prstGeom>
          <a:noFill/>
        </p:spPr>
        <p:txBody>
          <a:bodyPr wrap="square" rtlCol="0">
            <a:spAutoFit/>
          </a:bodyPr>
          <a:lstStyle/>
          <a:p>
            <a:r>
              <a:rPr lang="en-IN" sz="2800" b="1" dirty="0">
                <a:latin typeface="Bahnschrift SemiBold" panose="020B0502040204020203" pitchFamily="34" charset="0"/>
              </a:rPr>
              <a:t>2. </a:t>
            </a:r>
            <a:r>
              <a:rPr lang="en-IN" sz="3200" b="1" dirty="0">
                <a:latin typeface="Bahnschrift Condensed" panose="020B0502040204020203" pitchFamily="34" charset="0"/>
              </a:rPr>
              <a:t>ARDUINO UNO</a:t>
            </a:r>
          </a:p>
        </p:txBody>
      </p:sp>
      <p:pic>
        <p:nvPicPr>
          <p:cNvPr id="8" name="Content Placeholder 7">
            <a:extLst>
              <a:ext uri="{FF2B5EF4-FFF2-40B4-BE49-F238E27FC236}">
                <a16:creationId xmlns:a16="http://schemas.microsoft.com/office/drawing/2014/main" id="{0CD8FC06-F3BB-93F8-481B-F7AD1F82A1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6745" y="1690688"/>
            <a:ext cx="1898507" cy="1325564"/>
          </a:xfrm>
        </p:spPr>
      </p:pic>
      <p:sp>
        <p:nvSpPr>
          <p:cNvPr id="12" name="TextBox 11">
            <a:extLst>
              <a:ext uri="{FF2B5EF4-FFF2-40B4-BE49-F238E27FC236}">
                <a16:creationId xmlns:a16="http://schemas.microsoft.com/office/drawing/2014/main" id="{A021AB76-88F1-B9C4-1444-E8B8D55E0DD7}"/>
              </a:ext>
            </a:extLst>
          </p:cNvPr>
          <p:cNvSpPr txBox="1"/>
          <p:nvPr/>
        </p:nvSpPr>
        <p:spPr>
          <a:xfrm>
            <a:off x="1138518" y="3810934"/>
            <a:ext cx="9950823"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The Arduino Uno is a popular and versatile microcontroller board that forms the cornerstone of the Arduino platform.</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The board features a set of digital and analog input/output pins, along with various communication interfaces like USB, UART, and I2C.</a:t>
            </a:r>
            <a:endParaRPr lang="en-US"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The Arduino Uno is known for its simplicity, making it an excellent choice for beginners, while its extensive community support and rich ecosystem of libraries.</a:t>
            </a:r>
            <a:endParaRPr lang="en-IN" dirty="0"/>
          </a:p>
        </p:txBody>
      </p:sp>
    </p:spTree>
    <p:extLst>
      <p:ext uri="{BB962C8B-B14F-4D97-AF65-F5344CB8AC3E}">
        <p14:creationId xmlns:p14="http://schemas.microsoft.com/office/powerpoint/2010/main" val="366618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706F-6EA2-0AD3-9F3B-B2451F1FE387}"/>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19BA5D98-1D0C-0932-FB5F-048C1AF95CB2}"/>
              </a:ext>
            </a:extLst>
          </p:cNvPr>
          <p:cNvSpPr/>
          <p:nvPr/>
        </p:nvSpPr>
        <p:spPr>
          <a:xfrm rot="20760203">
            <a:off x="-1" y="-519616"/>
            <a:ext cx="12192000" cy="7897232"/>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D967749-8586-97ED-8C46-FD445DE91B46}"/>
              </a:ext>
            </a:extLst>
          </p:cNvPr>
          <p:cNvSpPr txBox="1"/>
          <p:nvPr/>
        </p:nvSpPr>
        <p:spPr>
          <a:xfrm>
            <a:off x="594360" y="735518"/>
            <a:ext cx="6583680" cy="584775"/>
          </a:xfrm>
          <a:prstGeom prst="rect">
            <a:avLst/>
          </a:prstGeom>
          <a:noFill/>
        </p:spPr>
        <p:txBody>
          <a:bodyPr wrap="square" rtlCol="0">
            <a:spAutoFit/>
          </a:bodyPr>
          <a:lstStyle/>
          <a:p>
            <a:r>
              <a:rPr lang="en-IN" sz="3200" b="1" dirty="0">
                <a:latin typeface="Bahnschrift Condensed" panose="020B0502040204020203" pitchFamily="34" charset="0"/>
              </a:rPr>
              <a:t>3. DHT Level Temperature And Humidity Sensor</a:t>
            </a:r>
          </a:p>
        </p:txBody>
      </p:sp>
      <p:pic>
        <p:nvPicPr>
          <p:cNvPr id="12" name="Content Placeholder 11">
            <a:extLst>
              <a:ext uri="{FF2B5EF4-FFF2-40B4-BE49-F238E27FC236}">
                <a16:creationId xmlns:a16="http://schemas.microsoft.com/office/drawing/2014/main" id="{7B4B131B-BD2B-F0C0-14CD-455A605D1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5916289" y="1150417"/>
            <a:ext cx="1086804" cy="2962263"/>
          </a:xfrm>
        </p:spPr>
      </p:pic>
      <p:sp>
        <p:nvSpPr>
          <p:cNvPr id="3" name="TextBox 2">
            <a:extLst>
              <a:ext uri="{FF2B5EF4-FFF2-40B4-BE49-F238E27FC236}">
                <a16:creationId xmlns:a16="http://schemas.microsoft.com/office/drawing/2014/main" id="{2387763F-E8EC-4DDD-94C5-1EC3B48180EA}"/>
              </a:ext>
            </a:extLst>
          </p:cNvPr>
          <p:cNvSpPr txBox="1"/>
          <p:nvPr/>
        </p:nvSpPr>
        <p:spPr>
          <a:xfrm>
            <a:off x="1138518" y="3932600"/>
            <a:ext cx="889298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The DHT series temperature and humidity sensors, commonly used in Arduino projects, are compact and reliable devices that measure both temperature and humidity levels in their environment.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Examples include sensors like the DHT11 and DHT22.</a:t>
            </a:r>
            <a:endParaRPr lang="en-US"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 These sensors utilize a combination of a thermistor and a humidity sensing element to provide accurate readings. </a:t>
            </a:r>
            <a:endParaRPr lang="en-IN" dirty="0"/>
          </a:p>
        </p:txBody>
      </p:sp>
    </p:spTree>
    <p:extLst>
      <p:ext uri="{BB962C8B-B14F-4D97-AF65-F5344CB8AC3E}">
        <p14:creationId xmlns:p14="http://schemas.microsoft.com/office/powerpoint/2010/main" val="299107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61F9E640-F068-C98C-E66F-4280E7CCCE15}"/>
              </a:ext>
            </a:extLst>
          </p:cNvPr>
          <p:cNvSpPr>
            <a:spLocks noGrp="1"/>
          </p:cNvSpPr>
          <p:nvPr>
            <p:ph idx="1"/>
          </p:nvPr>
        </p:nvSpPr>
        <p:spPr/>
        <p:txBody>
          <a:bodyPr/>
          <a:lstStyle/>
          <a:p>
            <a:endParaRPr lang="en-IN" dirty="0"/>
          </a:p>
        </p:txBody>
      </p:sp>
      <p:sp>
        <p:nvSpPr>
          <p:cNvPr id="2" name="Title 1">
            <a:extLst>
              <a:ext uri="{FF2B5EF4-FFF2-40B4-BE49-F238E27FC236}">
                <a16:creationId xmlns:a16="http://schemas.microsoft.com/office/drawing/2014/main" id="{577EE4EC-BB74-7CA5-BBB2-F48B49CB8EF9}"/>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2DB498D7-6156-7579-EAC1-8EC9D87A7CFB}"/>
              </a:ext>
            </a:extLst>
          </p:cNvPr>
          <p:cNvSpPr/>
          <p:nvPr/>
        </p:nvSpPr>
        <p:spPr>
          <a:xfrm rot="20582568">
            <a:off x="-170548" y="-484360"/>
            <a:ext cx="12192000" cy="8221075"/>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B3B560E-C969-73EB-1281-503B123BFBCB}"/>
              </a:ext>
            </a:extLst>
          </p:cNvPr>
          <p:cNvSpPr txBox="1"/>
          <p:nvPr/>
        </p:nvSpPr>
        <p:spPr>
          <a:xfrm>
            <a:off x="685800" y="880994"/>
            <a:ext cx="2994660" cy="584775"/>
          </a:xfrm>
          <a:prstGeom prst="rect">
            <a:avLst/>
          </a:prstGeom>
          <a:noFill/>
        </p:spPr>
        <p:txBody>
          <a:bodyPr wrap="square" rtlCol="0">
            <a:spAutoFit/>
          </a:bodyPr>
          <a:lstStyle/>
          <a:p>
            <a:r>
              <a:rPr lang="en-IN" sz="3200" b="1" dirty="0">
                <a:latin typeface="Bahnschrift Condensed" panose="020B0502040204020203" pitchFamily="34" charset="0"/>
              </a:rPr>
              <a:t>4. MOISTURE SENSOR</a:t>
            </a:r>
          </a:p>
        </p:txBody>
      </p:sp>
      <p:pic>
        <p:nvPicPr>
          <p:cNvPr id="11" name="Picture 10">
            <a:extLst>
              <a:ext uri="{FF2B5EF4-FFF2-40B4-BE49-F238E27FC236}">
                <a16:creationId xmlns:a16="http://schemas.microsoft.com/office/drawing/2014/main" id="{71A8AD81-E7D2-FB08-E55C-502A1FA89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728" y="1724513"/>
            <a:ext cx="2112543" cy="1704487"/>
          </a:xfrm>
          <a:prstGeom prst="rect">
            <a:avLst/>
          </a:prstGeom>
        </p:spPr>
      </p:pic>
      <p:sp>
        <p:nvSpPr>
          <p:cNvPr id="7" name="TextBox 6">
            <a:extLst>
              <a:ext uri="{FF2B5EF4-FFF2-40B4-BE49-F238E27FC236}">
                <a16:creationId xmlns:a16="http://schemas.microsoft.com/office/drawing/2014/main" id="{CC62F40E-84FB-E36E-34F0-42AE63F231EE}"/>
              </a:ext>
            </a:extLst>
          </p:cNvPr>
          <p:cNvSpPr txBox="1"/>
          <p:nvPr/>
        </p:nvSpPr>
        <p:spPr>
          <a:xfrm>
            <a:off x="1174376" y="4350465"/>
            <a:ext cx="9117106" cy="1477328"/>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A soil moisture sensor used in Arduino projects is a key component for monitoring and managing soil conditions in various applications.</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These sensors typically utilize a pair of probes that are inserted into the soil to measure its moisture content.</a:t>
            </a:r>
            <a:endParaRPr lang="en-IN"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As the soil's water content changes, it affects the electrical conductivity between the probes.</a:t>
            </a:r>
            <a:endParaRPr lang="en-IN" dirty="0"/>
          </a:p>
        </p:txBody>
      </p:sp>
    </p:spTree>
    <p:extLst>
      <p:ext uri="{BB962C8B-B14F-4D97-AF65-F5344CB8AC3E}">
        <p14:creationId xmlns:p14="http://schemas.microsoft.com/office/powerpoint/2010/main" val="323094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57EA-4884-F197-8DA7-A650C9BF02C6}"/>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D654BC4B-A878-829A-DC92-C40919887585}"/>
              </a:ext>
            </a:extLst>
          </p:cNvPr>
          <p:cNvSpPr/>
          <p:nvPr/>
        </p:nvSpPr>
        <p:spPr>
          <a:xfrm rot="20628118">
            <a:off x="-134431" y="-653847"/>
            <a:ext cx="12192000" cy="8244916"/>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C7ABFD1-4B15-85EE-DF43-21BC10ED036F}"/>
              </a:ext>
            </a:extLst>
          </p:cNvPr>
          <p:cNvSpPr txBox="1"/>
          <p:nvPr/>
        </p:nvSpPr>
        <p:spPr>
          <a:xfrm>
            <a:off x="678180" y="735518"/>
            <a:ext cx="2419350" cy="584775"/>
          </a:xfrm>
          <a:prstGeom prst="rect">
            <a:avLst/>
          </a:prstGeom>
          <a:noFill/>
        </p:spPr>
        <p:txBody>
          <a:bodyPr wrap="square" rtlCol="0">
            <a:spAutoFit/>
          </a:bodyPr>
          <a:lstStyle/>
          <a:p>
            <a:r>
              <a:rPr lang="en-IN" sz="3200" b="1" dirty="0">
                <a:latin typeface="Bahnschrift Condensed" panose="020B0502040204020203" pitchFamily="34" charset="0"/>
              </a:rPr>
              <a:t>5. LIGHT SENSOR</a:t>
            </a:r>
          </a:p>
        </p:txBody>
      </p:sp>
      <p:pic>
        <p:nvPicPr>
          <p:cNvPr id="13" name="Content Placeholder 12">
            <a:extLst>
              <a:ext uri="{FF2B5EF4-FFF2-40B4-BE49-F238E27FC236}">
                <a16:creationId xmlns:a16="http://schemas.microsoft.com/office/drawing/2014/main" id="{3A635B54-D1FD-4352-6A08-C258FCF18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3610" y="1320293"/>
            <a:ext cx="3044780" cy="2346272"/>
          </a:xfrm>
        </p:spPr>
      </p:pic>
      <p:sp>
        <p:nvSpPr>
          <p:cNvPr id="14" name="TextBox 13">
            <a:extLst>
              <a:ext uri="{FF2B5EF4-FFF2-40B4-BE49-F238E27FC236}">
                <a16:creationId xmlns:a16="http://schemas.microsoft.com/office/drawing/2014/main" id="{49B97E7C-C2B7-7149-7F16-B09F25B2C987}"/>
              </a:ext>
            </a:extLst>
          </p:cNvPr>
          <p:cNvSpPr txBox="1"/>
          <p:nvPr/>
        </p:nvSpPr>
        <p:spPr>
          <a:xfrm>
            <a:off x="1210235" y="4023555"/>
            <a:ext cx="898263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A light sensor used in Arduino projects is a device designed to measure the intensity of light in its surroundings.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These sensors are integral to various applications, including home automation, robotics, and environmental monitoring.</a:t>
            </a:r>
            <a:endParaRPr lang="en-US"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Arduino-compatible light sensors typically operate on the principle of photoresistors or photodiodes, where the electrical resistance changes in response to the amount of incident light. </a:t>
            </a:r>
            <a:endParaRPr lang="en-IN" dirty="0"/>
          </a:p>
        </p:txBody>
      </p:sp>
    </p:spTree>
    <p:extLst>
      <p:ext uri="{BB962C8B-B14F-4D97-AF65-F5344CB8AC3E}">
        <p14:creationId xmlns:p14="http://schemas.microsoft.com/office/powerpoint/2010/main" val="21632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2129</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Bahnschrift</vt:lpstr>
      <vt:lpstr>Bahnschrift Condensed</vt:lpstr>
      <vt:lpstr>Bahnschrift SemiBold</vt:lpstr>
      <vt:lpstr>Bodoni MT</vt:lpstr>
      <vt:lpstr>Calibri</vt:lpstr>
      <vt:lpstr>Calibri Light</vt:lpstr>
      <vt:lpstr>Times New Roman</vt:lpstr>
      <vt:lpstr>Wingdings</vt:lpstr>
      <vt:lpstr>Office Theme</vt:lpstr>
      <vt:lpstr>SMART PLANT CARE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PLANTATION SYSTEM</dc:title>
  <dc:creator>Sachin Sinha</dc:creator>
  <cp:lastModifiedBy>Sachin Sinha</cp:lastModifiedBy>
  <cp:revision>3</cp:revision>
  <dcterms:created xsi:type="dcterms:W3CDTF">2023-12-03T09:06:17Z</dcterms:created>
  <dcterms:modified xsi:type="dcterms:W3CDTF">2023-12-07T07:36:38Z</dcterms:modified>
</cp:coreProperties>
</file>